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7" r:id="rId20"/>
    <p:sldId id="296" r:id="rId21"/>
    <p:sldId id="299" r:id="rId22"/>
    <p:sldId id="298" r:id="rId23"/>
    <p:sldId id="301" r:id="rId24"/>
    <p:sldId id="324" r:id="rId25"/>
    <p:sldId id="325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9" r:id="rId38"/>
    <p:sldId id="278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302" r:id="rId49"/>
    <p:sldId id="303" r:id="rId50"/>
    <p:sldId id="304" r:id="rId51"/>
    <p:sldId id="306" r:id="rId52"/>
    <p:sldId id="315" r:id="rId53"/>
    <p:sldId id="316" r:id="rId54"/>
    <p:sldId id="305" r:id="rId55"/>
    <p:sldId id="307" r:id="rId56"/>
    <p:sldId id="308" r:id="rId57"/>
    <p:sldId id="309" r:id="rId58"/>
    <p:sldId id="310" r:id="rId59"/>
    <p:sldId id="311" r:id="rId60"/>
    <p:sldId id="312" r:id="rId61"/>
    <p:sldId id="314" r:id="rId62"/>
    <p:sldId id="313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76523" autoAdjust="0"/>
  </p:normalViewPr>
  <p:slideViewPr>
    <p:cSldViewPr>
      <p:cViewPr varScale="1">
        <p:scale>
          <a:sx n="51" d="100"/>
          <a:sy n="51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847B5-E7E2-4215-8DA6-3332CE6DCD73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1DFEC-8F88-4FE0-83CC-7E8D2F9E595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ogrenci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tablosunda, numarası 13,20,24 olan öğrenciler kimdir?</a:t>
            </a:r>
          </a:p>
          <a:p>
            <a:endParaRPr lang="tr-T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IN: 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IN, IN deyiminin tam tersidir. Veri tabanımızda sahip olduğumuz verilerden istemediklerimizi NOT IN sözcüğüyle belirtiriz.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ogrenci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tablosunda, numarası 10 ile 25 arasında olan öğrencilerin soyadları?</a:t>
            </a:r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T-SQL (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da yazdığımız komutların tamamına verilen addır) programlama 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dili, 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 tabanı ile program arasındaki ilk basamaktır. 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Hazırladığımız programda veritabanına işlem yaptırmanın iki yöntemi vardır. 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İşlem için gerekli komutlar programdan gönderilir 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İşlemler saklı yordamlarda saklanır. Programdan saklı yordam çağrılır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satırda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stp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IlkOnOgrenci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yordamı oluşturuluyor. Yordam oluşturulurken CREATE PROCEDURE veya CREATE PROC kullanılır. </a:t>
            </a:r>
          </a:p>
          <a:p>
            <a:pPr marL="228600" indent="-228600">
              <a:buNone/>
            </a:pP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satırda AS ile yordam başlangıcı belirtiliyor </a:t>
            </a:r>
          </a:p>
          <a:p>
            <a:pPr marL="228600" indent="-228600">
              <a:buNone/>
            </a:pP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satırda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nocount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özelliğine atama yapılıyor 4. satırda t-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cümleciği yazılıyor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 yordamı çalıştırmak için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veya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komutu kullanılır yordam çalıştırıldığında '11760101'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nolu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öğrenci bilgileri ekrana getirilir.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Distinct</a:t>
            </a:r>
            <a:r>
              <a:rPr lang="tr-TR" dirty="0" smtClean="0"/>
              <a:t>: 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Tekrar eden satırları kaldırmak için kullanılır. 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Yordam parametresine varsayılan değer verme 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yordam çalıştırıldığında '11760102'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nolu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öğrenci bilgileri ekrana getirilir 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stp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OgrenciBilgi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--yordam çalıştırıldığında parametre değeri gönderilmediği için '11760101'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nolu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öğrenci bilgileri ekrana getirilir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parametre belirtilmediği için varsayılan değer ataması yapılır. İsmi A ile başlayan öğrenciler listelenir.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42</a:t>
            </a:fld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46</a:t>
            </a:fld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Tablo tipi değişken tanımlama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50</a:t>
            </a:fld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51</a:t>
            </a:fld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52</a:t>
            </a:fld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53</a:t>
            </a:fld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 müşteri no girildiğinde, bu müşterini sepetinde kaç ürün olduğunu bulan bir kullanıcı tanımı fonksiyon yazınız ve bu fonksiyonu çalıştırınız.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57</a:t>
            </a:fld>
            <a:endParaRPr lang="tr-T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 müşteri no girildiğinde, bu müşterini sepetinde kaç ürün olduğunu bulan bir kullanıcı tanımı fonksiyon yazınız ve bu fonksiyonu çalıştırınız.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58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: 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Seçilen satırların istenilen sırada görüntülenmesini sağlar. 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fnMusteri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fonksiyonuna parametre tanımlayalım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61</a:t>
            </a:fld>
            <a:endParaRPr lang="tr-T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Farkı tek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ifadesi ile yapamayacağımız işlemlerde kullanılır.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62</a:t>
            </a:fld>
            <a:endParaRPr lang="tr-T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Satış tablosuna ürün satıldıktan sonra veri eklenince urun tablosundan stok adedini düşüren sorgu </a:t>
            </a:r>
          </a:p>
          <a:p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Satiş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tablosuna veri eklemeden önceki ve sonraki halini görüntüleyen sorgu. 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_urun u 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urun_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adet) VALUES (1,1,2) 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_urun u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65</a:t>
            </a:fld>
            <a:endParaRPr lang="tr-T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siparis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siparisDurum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 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siparis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=8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FROM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tbl_siparis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siparis_id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66</a:t>
            </a:fld>
            <a:endParaRPr lang="tr-T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67</a:t>
            </a:fld>
            <a:endParaRPr lang="tr-T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68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AliaS</a:t>
            </a:r>
            <a:r>
              <a:rPr lang="tr-TR" dirty="0" smtClean="0"/>
              <a:t>: 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Seçilen sütunların istenilen isimde görüntülenmesini sağlar. 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Sütunlar Üzerinde Matematiksel İşlemler Yapmak 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Sütunları Birleştirmek 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Birleştirme işlemi için + operatörü kullanılır. Metin tipinde veriler birleştirilebilir. 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belirli bir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sorgusunun ilk belli sayıdaki kaydını almaya yarar. 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Koşula Bağlı Sorgulamalar 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Tarih Sorgulama 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Tarih tırnak içerisinde yazılır 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1DFEC-8F88-4FE0-83CC-7E8D2F9E595D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SQL- Yapısal Sorgulama Dili 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Veri İşleme Dili 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it-IT" b="1" dirty="0" smtClean="0"/>
              <a:t>(DML-Data Manipulation Language)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Veri işleme dili, tutulan veriler üzerinde işlem yapar. </a:t>
            </a:r>
          </a:p>
          <a:p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Veri işleme dilinin temel ifadeleri </a:t>
            </a:r>
          </a:p>
          <a:p>
            <a:pPr lvl="1">
              <a:buFont typeface="Arial" pitchFamily="34" charset="0"/>
              <a:buChar char="•"/>
            </a:pPr>
            <a:r>
              <a:rPr lang="tr-TR" b="1" dirty="0" err="1" smtClean="0"/>
              <a:t>Select</a:t>
            </a:r>
            <a:r>
              <a:rPr lang="tr-TR" b="1" dirty="0" smtClean="0"/>
              <a:t>; </a:t>
            </a:r>
            <a:r>
              <a:rPr lang="tr-TR" dirty="0" smtClean="0"/>
              <a:t>Veritabanındaki kayıtları sorgular .</a:t>
            </a:r>
          </a:p>
          <a:p>
            <a:pPr lvl="1">
              <a:buFont typeface="Arial" pitchFamily="34" charset="0"/>
              <a:buChar char="•"/>
            </a:pPr>
            <a:r>
              <a:rPr lang="nn-NO" b="1" dirty="0" smtClean="0"/>
              <a:t>Insert; </a:t>
            </a:r>
            <a:r>
              <a:rPr lang="nn-NO" dirty="0" smtClean="0"/>
              <a:t>Yeni kayıt eklemek için kullanılır. </a:t>
            </a:r>
          </a:p>
          <a:p>
            <a:pPr lvl="1">
              <a:buFont typeface="Arial" pitchFamily="34" charset="0"/>
              <a:buChar char="•"/>
            </a:pPr>
            <a:r>
              <a:rPr lang="tr-TR" b="1" dirty="0" err="1" smtClean="0"/>
              <a:t>Update</a:t>
            </a:r>
            <a:r>
              <a:rPr lang="tr-TR" b="1" dirty="0" smtClean="0"/>
              <a:t>; </a:t>
            </a:r>
            <a:r>
              <a:rPr lang="tr-TR" dirty="0" smtClean="0"/>
              <a:t>Daha önce olan kaydı günceller.</a:t>
            </a:r>
          </a:p>
          <a:p>
            <a:pPr lvl="1">
              <a:buFont typeface="Arial" pitchFamily="34" charset="0"/>
              <a:buChar char="•"/>
            </a:pPr>
            <a:r>
              <a:rPr lang="tr-TR" b="1" dirty="0" err="1" smtClean="0"/>
              <a:t>Delete</a:t>
            </a:r>
            <a:r>
              <a:rPr lang="tr-TR" b="1" dirty="0" smtClean="0"/>
              <a:t>; </a:t>
            </a:r>
            <a:r>
              <a:rPr lang="tr-TR" dirty="0" smtClean="0"/>
              <a:t>Veritabanındaki kaydı silmek için kullanılır. 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tr-TR" sz="3600" dirty="0" err="1" smtClean="0"/>
              <a:t>select</a:t>
            </a:r>
            <a:r>
              <a:rPr lang="tr-TR" sz="3600" dirty="0" smtClean="0"/>
              <a:t> * </a:t>
            </a:r>
            <a:r>
              <a:rPr lang="tr-TR" sz="3600" dirty="0" err="1" smtClean="0"/>
              <a:t>from</a:t>
            </a:r>
            <a:r>
              <a:rPr lang="tr-TR" sz="3600" dirty="0" smtClean="0"/>
              <a:t> </a:t>
            </a:r>
            <a:r>
              <a:rPr lang="tr-TR" sz="3600" dirty="0" err="1" smtClean="0"/>
              <a:t>ogrenciler</a:t>
            </a:r>
            <a:r>
              <a:rPr lang="tr-TR" sz="3600" dirty="0" smtClean="0"/>
              <a:t> </a:t>
            </a:r>
          </a:p>
          <a:p>
            <a:pPr algn="just">
              <a:buNone/>
            </a:pPr>
            <a:r>
              <a:rPr lang="en-US" sz="3600" dirty="0" smtClean="0"/>
              <a:t>select </a:t>
            </a:r>
            <a:r>
              <a:rPr lang="en-US" sz="3600" dirty="0" err="1" smtClean="0"/>
              <a:t>ogrNo</a:t>
            </a:r>
            <a:r>
              <a:rPr lang="en-US" sz="3600" dirty="0" smtClean="0"/>
              <a:t>, ad, </a:t>
            </a:r>
            <a:r>
              <a:rPr lang="en-US" sz="3600" dirty="0" err="1" smtClean="0"/>
              <a:t>soyad</a:t>
            </a:r>
            <a:r>
              <a:rPr lang="en-US" sz="3600" dirty="0" smtClean="0"/>
              <a:t> from </a:t>
            </a:r>
            <a:r>
              <a:rPr lang="en-US" sz="3600" dirty="0" err="1" smtClean="0"/>
              <a:t>ogrenciler</a:t>
            </a:r>
            <a:r>
              <a:rPr lang="en-US" sz="3600" dirty="0" smtClean="0"/>
              <a:t> </a:t>
            </a:r>
          </a:p>
          <a:p>
            <a:pPr algn="just">
              <a:buNone/>
            </a:pPr>
            <a:r>
              <a:rPr lang="tr-TR" dirty="0" smtClean="0"/>
              <a:t>s</a:t>
            </a:r>
            <a:r>
              <a:rPr lang="en-US" dirty="0" smtClean="0"/>
              <a:t>elect * </a:t>
            </a:r>
            <a:r>
              <a:rPr lang="tr-TR" dirty="0" smtClean="0"/>
              <a:t>f</a:t>
            </a:r>
            <a:r>
              <a:rPr lang="en-US" dirty="0" err="1" smtClean="0"/>
              <a:t>rom</a:t>
            </a:r>
            <a:r>
              <a:rPr lang="en-US" dirty="0" smtClean="0"/>
              <a:t> </a:t>
            </a:r>
            <a:r>
              <a:rPr lang="en-US" dirty="0" err="1" smtClean="0"/>
              <a:t>tbl_personel</a:t>
            </a:r>
            <a:r>
              <a:rPr lang="en-US" dirty="0" smtClean="0"/>
              <a:t> where </a:t>
            </a:r>
            <a:r>
              <a:rPr lang="en-US" dirty="0" err="1" smtClean="0"/>
              <a:t>adi</a:t>
            </a:r>
            <a:r>
              <a:rPr lang="en-US" dirty="0" smtClean="0"/>
              <a:t>=‘Ali’ </a:t>
            </a:r>
            <a:endParaRPr lang="tr-TR" dirty="0" smtClean="0"/>
          </a:p>
          <a:p>
            <a:pPr algn="just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tbl_personel</a:t>
            </a:r>
            <a:r>
              <a:rPr lang="en-US" dirty="0" smtClean="0"/>
              <a:t> where </a:t>
            </a:r>
            <a:r>
              <a:rPr lang="en-US" dirty="0" err="1" smtClean="0"/>
              <a:t>per_id</a:t>
            </a:r>
            <a:r>
              <a:rPr lang="en-US" dirty="0" smtClean="0"/>
              <a:t>&lt;3 </a:t>
            </a:r>
          </a:p>
          <a:p>
            <a:pPr algn="just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tbl_personel</a:t>
            </a:r>
            <a:r>
              <a:rPr lang="en-US" dirty="0" smtClean="0"/>
              <a:t> where </a:t>
            </a:r>
            <a:r>
              <a:rPr lang="en-US" dirty="0" err="1" smtClean="0"/>
              <a:t>gorevi</a:t>
            </a:r>
            <a:r>
              <a:rPr lang="en-US" dirty="0" smtClean="0"/>
              <a:t>=‘</a:t>
            </a:r>
            <a:r>
              <a:rPr lang="en-US" dirty="0" err="1" smtClean="0"/>
              <a:t>Mühendis</a:t>
            </a:r>
            <a:r>
              <a:rPr lang="en-US" dirty="0" smtClean="0"/>
              <a:t>’ </a:t>
            </a:r>
            <a:r>
              <a:rPr lang="tr-TR" dirty="0" smtClean="0"/>
              <a:t>and </a:t>
            </a:r>
            <a:r>
              <a:rPr lang="en-US" dirty="0" err="1" smtClean="0"/>
              <a:t>sehir</a:t>
            </a:r>
            <a:r>
              <a:rPr lang="en-US" dirty="0" smtClean="0"/>
              <a:t>=‘</a:t>
            </a:r>
            <a:r>
              <a:rPr lang="en-US" dirty="0" err="1" smtClean="0"/>
              <a:t>Denizli</a:t>
            </a:r>
            <a:r>
              <a:rPr lang="en-US" dirty="0" smtClean="0"/>
              <a:t>’ </a:t>
            </a:r>
          </a:p>
          <a:p>
            <a:pPr algn="just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tbl_personel</a:t>
            </a:r>
            <a:r>
              <a:rPr lang="en-US" dirty="0" smtClean="0"/>
              <a:t> where </a:t>
            </a:r>
            <a:r>
              <a:rPr lang="en-US" dirty="0" err="1" smtClean="0"/>
              <a:t>sehir</a:t>
            </a:r>
            <a:r>
              <a:rPr lang="en-US" dirty="0" smtClean="0"/>
              <a:t>=‘</a:t>
            </a:r>
            <a:r>
              <a:rPr lang="en-US" dirty="0" err="1" smtClean="0"/>
              <a:t>Denizli</a:t>
            </a:r>
            <a:r>
              <a:rPr lang="en-US" dirty="0" smtClean="0"/>
              <a:t>’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en-US" dirty="0" err="1" smtClean="0"/>
              <a:t>soyadi</a:t>
            </a:r>
            <a:r>
              <a:rPr lang="en-US" dirty="0" smtClean="0"/>
              <a:t>=‘Con’ </a:t>
            </a:r>
          </a:p>
          <a:p>
            <a:pPr algn="just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tbl_personel</a:t>
            </a:r>
            <a:r>
              <a:rPr lang="en-US" dirty="0" smtClean="0"/>
              <a:t> where </a:t>
            </a:r>
            <a:r>
              <a:rPr lang="en-US" dirty="0" err="1" smtClean="0"/>
              <a:t>sehir</a:t>
            </a:r>
            <a:r>
              <a:rPr lang="en-US" dirty="0" smtClean="0"/>
              <a:t> </a:t>
            </a:r>
            <a:r>
              <a:rPr lang="tr-TR" dirty="0" smtClean="0"/>
              <a:t>in </a:t>
            </a:r>
            <a:r>
              <a:rPr lang="en-US" dirty="0" smtClean="0"/>
              <a:t>(‘</a:t>
            </a:r>
            <a:r>
              <a:rPr lang="en-US" dirty="0" err="1" smtClean="0"/>
              <a:t>Denizli’,’Ankara</a:t>
            </a:r>
            <a:r>
              <a:rPr lang="en-US" dirty="0" smtClean="0"/>
              <a:t>’) </a:t>
            </a:r>
          </a:p>
          <a:p>
            <a:pPr algn="just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tbl_personel</a:t>
            </a:r>
            <a:r>
              <a:rPr lang="en-US" dirty="0" smtClean="0"/>
              <a:t> where ad l</a:t>
            </a:r>
            <a:r>
              <a:rPr lang="tr-TR" dirty="0" smtClean="0"/>
              <a:t>i</a:t>
            </a:r>
            <a:r>
              <a:rPr lang="en-US" dirty="0" err="1" smtClean="0"/>
              <a:t>ke</a:t>
            </a:r>
            <a:r>
              <a:rPr lang="en-US" dirty="0" smtClean="0"/>
              <a:t> ‘A%’ 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tr-TR" dirty="0" smtClean="0"/>
              <a:t>SELECT DISTINCT </a:t>
            </a:r>
            <a:r>
              <a:rPr lang="tr-TR" dirty="0" err="1" smtClean="0"/>
              <a:t>dersAd</a:t>
            </a:r>
            <a:r>
              <a:rPr lang="tr-TR" dirty="0" smtClean="0"/>
              <a:t>, </a:t>
            </a:r>
            <a:r>
              <a:rPr lang="tr-TR" dirty="0" err="1" smtClean="0"/>
              <a:t>dersVeren</a:t>
            </a:r>
            <a:r>
              <a:rPr lang="tr-TR" dirty="0" smtClean="0"/>
              <a:t> </a:t>
            </a:r>
          </a:p>
          <a:p>
            <a:pPr algn="just">
              <a:buNone/>
            </a:pPr>
            <a:r>
              <a:rPr lang="tr-TR" dirty="0" smtClean="0"/>
              <a:t>FROM </a:t>
            </a:r>
            <a:r>
              <a:rPr lang="tr-TR" dirty="0" err="1" smtClean="0"/>
              <a:t>tbl</a:t>
            </a:r>
            <a:r>
              <a:rPr lang="tr-TR" dirty="0" smtClean="0"/>
              <a:t>_ders </a:t>
            </a:r>
          </a:p>
          <a:p>
            <a:pPr algn="just">
              <a:buNone/>
            </a:pPr>
            <a:endParaRPr lang="tr-TR" dirty="0" smtClean="0"/>
          </a:p>
          <a:p>
            <a:pPr algn="just">
              <a:buNone/>
            </a:pPr>
            <a:r>
              <a:rPr lang="tr-TR" dirty="0" smtClean="0"/>
              <a:t>SELECT DISTINCT </a:t>
            </a:r>
            <a:r>
              <a:rPr lang="tr-TR" dirty="0" err="1" smtClean="0"/>
              <a:t>dersVeren</a:t>
            </a:r>
            <a:r>
              <a:rPr lang="tr-TR" dirty="0" smtClean="0"/>
              <a:t> </a:t>
            </a:r>
          </a:p>
          <a:p>
            <a:pPr algn="just">
              <a:buNone/>
            </a:pPr>
            <a:r>
              <a:rPr lang="tr-TR" dirty="0" smtClean="0"/>
              <a:t>FROM </a:t>
            </a:r>
            <a:r>
              <a:rPr lang="tr-TR" dirty="0" err="1" smtClean="0"/>
              <a:t>tbl</a:t>
            </a:r>
            <a:r>
              <a:rPr lang="tr-TR" dirty="0" smtClean="0"/>
              <a:t>_ders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400" dirty="0" smtClean="0"/>
              <a:t>SELECT </a:t>
            </a:r>
            <a:r>
              <a:rPr lang="tr-TR" sz="2400" dirty="0" err="1" smtClean="0"/>
              <a:t>dersKod</a:t>
            </a:r>
            <a:r>
              <a:rPr lang="tr-TR" sz="2400" dirty="0" smtClean="0"/>
              <a:t>, </a:t>
            </a:r>
            <a:r>
              <a:rPr lang="tr-TR" sz="2400" dirty="0" err="1" smtClean="0"/>
              <a:t>dersAd</a:t>
            </a:r>
            <a:r>
              <a:rPr lang="tr-TR" sz="2400" dirty="0" smtClean="0"/>
              <a:t>, </a:t>
            </a:r>
            <a:r>
              <a:rPr lang="tr-TR" sz="2400" dirty="0" err="1" smtClean="0"/>
              <a:t>dersVeren</a:t>
            </a:r>
            <a:r>
              <a:rPr lang="tr-TR" sz="2400" dirty="0" smtClean="0"/>
              <a:t> </a:t>
            </a:r>
          </a:p>
          <a:p>
            <a:pPr>
              <a:buNone/>
            </a:pPr>
            <a:r>
              <a:rPr lang="tr-TR" sz="2400" dirty="0" smtClean="0"/>
              <a:t>FROM </a:t>
            </a:r>
            <a:r>
              <a:rPr lang="tr-TR" sz="2400" dirty="0" err="1" smtClean="0"/>
              <a:t>tbl</a:t>
            </a:r>
            <a:r>
              <a:rPr lang="tr-TR" sz="2400" dirty="0" smtClean="0"/>
              <a:t>_ders ORDER BY </a:t>
            </a:r>
            <a:r>
              <a:rPr lang="tr-TR" sz="2400" dirty="0" err="1" smtClean="0"/>
              <a:t>dersKod</a:t>
            </a:r>
            <a:r>
              <a:rPr lang="tr-TR" sz="2400" dirty="0" smtClean="0"/>
              <a:t> -- hiç bir şey yazmazsak ASC </a:t>
            </a:r>
          </a:p>
          <a:p>
            <a:pPr>
              <a:buFont typeface="Wingdings" pitchFamily="2" charset="2"/>
              <a:buChar char="Ø"/>
            </a:pPr>
            <a:r>
              <a:rPr lang="tr-TR" sz="2400" b="1" dirty="0" smtClean="0"/>
              <a:t>ASC : </a:t>
            </a:r>
            <a:r>
              <a:rPr lang="tr-TR" sz="2400" dirty="0" smtClean="0"/>
              <a:t>Artan sırada sıralama (A-Z ye doğru) </a:t>
            </a:r>
          </a:p>
          <a:p>
            <a:pPr>
              <a:buNone/>
            </a:pPr>
            <a:r>
              <a:rPr lang="tr-TR" sz="2400" dirty="0" smtClean="0"/>
              <a:t>SELECT </a:t>
            </a:r>
            <a:r>
              <a:rPr lang="tr-TR" sz="2400" dirty="0" err="1" smtClean="0"/>
              <a:t>dersKod</a:t>
            </a:r>
            <a:r>
              <a:rPr lang="tr-TR" sz="2400" dirty="0" smtClean="0"/>
              <a:t>, </a:t>
            </a:r>
            <a:r>
              <a:rPr lang="tr-TR" sz="2400" dirty="0" err="1" smtClean="0"/>
              <a:t>dersAd</a:t>
            </a:r>
            <a:r>
              <a:rPr lang="tr-TR" sz="2400" dirty="0" smtClean="0"/>
              <a:t>, </a:t>
            </a:r>
            <a:r>
              <a:rPr lang="tr-TR" sz="2400" dirty="0" err="1" smtClean="0"/>
              <a:t>dersVeren</a:t>
            </a:r>
            <a:r>
              <a:rPr lang="tr-TR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tbl_ders</a:t>
            </a:r>
            <a:r>
              <a:rPr lang="en-US" sz="2400" dirty="0" smtClean="0"/>
              <a:t> ORDER BY </a:t>
            </a:r>
            <a:r>
              <a:rPr lang="en-US" sz="2400" dirty="0" err="1" smtClean="0"/>
              <a:t>dersVeren</a:t>
            </a:r>
            <a:r>
              <a:rPr lang="en-US" sz="2400" dirty="0" smtClean="0"/>
              <a:t> ASC </a:t>
            </a:r>
          </a:p>
          <a:p>
            <a:pPr>
              <a:buFont typeface="Wingdings" pitchFamily="2" charset="2"/>
              <a:buChar char="Ø"/>
            </a:pPr>
            <a:r>
              <a:rPr lang="tr-TR" sz="2400" b="1" dirty="0" smtClean="0"/>
              <a:t>DESC :</a:t>
            </a:r>
            <a:r>
              <a:rPr lang="tr-TR" sz="2400" dirty="0" smtClean="0"/>
              <a:t> Azalan sırada sıralama (Z-A ya doğru) </a:t>
            </a:r>
          </a:p>
          <a:p>
            <a:pPr>
              <a:buNone/>
            </a:pPr>
            <a:r>
              <a:rPr lang="tr-TR" sz="2400" dirty="0" smtClean="0"/>
              <a:t>SELECT </a:t>
            </a:r>
            <a:r>
              <a:rPr lang="tr-TR" sz="2400" dirty="0" err="1" smtClean="0"/>
              <a:t>dersKod</a:t>
            </a:r>
            <a:r>
              <a:rPr lang="tr-TR" sz="2400" dirty="0" smtClean="0"/>
              <a:t>, </a:t>
            </a:r>
            <a:r>
              <a:rPr lang="tr-TR" sz="2400" dirty="0" err="1" smtClean="0"/>
              <a:t>dersAd</a:t>
            </a:r>
            <a:r>
              <a:rPr lang="tr-TR" sz="2400" dirty="0" smtClean="0"/>
              <a:t>, </a:t>
            </a:r>
            <a:r>
              <a:rPr lang="tr-TR" sz="2400" dirty="0" err="1" smtClean="0"/>
              <a:t>dersVeren</a:t>
            </a:r>
            <a:r>
              <a:rPr lang="tr-TR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tbl_ders</a:t>
            </a:r>
            <a:r>
              <a:rPr lang="en-US" sz="2400" dirty="0" smtClean="0"/>
              <a:t> ORDER BY </a:t>
            </a:r>
            <a:r>
              <a:rPr lang="en-US" sz="2400" dirty="0" err="1" smtClean="0"/>
              <a:t>dersKod</a:t>
            </a:r>
            <a:r>
              <a:rPr lang="en-US" sz="2400" dirty="0" smtClean="0"/>
              <a:t> DESC </a:t>
            </a:r>
          </a:p>
          <a:p>
            <a:pPr>
              <a:buNone/>
            </a:pP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SELECT </a:t>
            </a:r>
            <a:r>
              <a:rPr lang="tr-TR" sz="2400" dirty="0" err="1" smtClean="0"/>
              <a:t>dersKod</a:t>
            </a:r>
            <a:r>
              <a:rPr lang="tr-TR" sz="2400" dirty="0" smtClean="0"/>
              <a:t>, </a:t>
            </a:r>
            <a:r>
              <a:rPr lang="tr-TR" sz="2400" dirty="0" err="1" smtClean="0"/>
              <a:t>dersAd</a:t>
            </a:r>
            <a:r>
              <a:rPr lang="tr-TR" sz="2400" dirty="0" smtClean="0"/>
              <a:t>, </a:t>
            </a:r>
            <a:r>
              <a:rPr lang="tr-TR" sz="2400" dirty="0" err="1" smtClean="0"/>
              <a:t>dersVeren</a:t>
            </a:r>
            <a:r>
              <a:rPr lang="tr-TR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tbl_ders</a:t>
            </a:r>
            <a:r>
              <a:rPr lang="en-US" sz="2400" dirty="0" smtClean="0"/>
              <a:t> ORDER BY </a:t>
            </a:r>
            <a:r>
              <a:rPr lang="en-US" sz="2400" dirty="0" err="1" smtClean="0"/>
              <a:t>dersVeren</a:t>
            </a:r>
            <a:r>
              <a:rPr lang="en-US" sz="2400" dirty="0" smtClean="0"/>
              <a:t> ASC, </a:t>
            </a:r>
            <a:r>
              <a:rPr lang="en-US" sz="2400" dirty="0" err="1" smtClean="0"/>
              <a:t>dersKod</a:t>
            </a:r>
            <a:r>
              <a:rPr lang="en-US" sz="2400" dirty="0" smtClean="0"/>
              <a:t> DESC 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dirty="0" smtClean="0"/>
              <a:t>SELECT </a:t>
            </a:r>
            <a:r>
              <a:rPr lang="tr-TR" dirty="0" err="1" smtClean="0"/>
              <a:t>dersKod</a:t>
            </a:r>
            <a:r>
              <a:rPr lang="tr-TR" dirty="0" smtClean="0"/>
              <a:t> AS </a:t>
            </a:r>
            <a:r>
              <a:rPr lang="tr-TR" dirty="0" err="1" smtClean="0"/>
              <a:t>DersinKodu</a:t>
            </a:r>
            <a:r>
              <a:rPr lang="tr-TR" dirty="0" smtClean="0"/>
              <a:t>, </a:t>
            </a:r>
          </a:p>
          <a:p>
            <a:pPr marL="0" indent="0" algn="just">
              <a:buNone/>
            </a:pPr>
            <a:r>
              <a:rPr lang="tr-TR" dirty="0" err="1" smtClean="0"/>
              <a:t>dersAd</a:t>
            </a:r>
            <a:r>
              <a:rPr lang="tr-TR" dirty="0" smtClean="0"/>
              <a:t> AS 'Dersin Adı', </a:t>
            </a:r>
          </a:p>
          <a:p>
            <a:pPr marL="0" indent="0" algn="just">
              <a:buNone/>
            </a:pPr>
            <a:r>
              <a:rPr lang="tr-TR" dirty="0" err="1" smtClean="0"/>
              <a:t>dersVeren</a:t>
            </a:r>
            <a:r>
              <a:rPr lang="tr-TR" dirty="0" smtClean="0"/>
              <a:t> [Dersi Veren Hoca] </a:t>
            </a:r>
          </a:p>
          <a:p>
            <a:pPr marL="0" indent="0" algn="just">
              <a:buNone/>
            </a:pPr>
            <a:r>
              <a:rPr lang="tr-TR" dirty="0" smtClean="0"/>
              <a:t>FROM </a:t>
            </a:r>
            <a:r>
              <a:rPr lang="tr-TR" dirty="0" err="1" smtClean="0"/>
              <a:t>tbl</a:t>
            </a:r>
            <a:r>
              <a:rPr lang="tr-TR" dirty="0" smtClean="0"/>
              <a:t>_ders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9251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2800" dirty="0" smtClean="0"/>
              <a:t>SELECT </a:t>
            </a:r>
            <a:r>
              <a:rPr lang="tr-TR" sz="2800" dirty="0" err="1" smtClean="0"/>
              <a:t>ogr</a:t>
            </a:r>
            <a:r>
              <a:rPr lang="tr-TR" sz="2800" dirty="0" smtClean="0"/>
              <a:t>_</a:t>
            </a:r>
            <a:r>
              <a:rPr lang="tr-TR" sz="2800" dirty="0" err="1" smtClean="0"/>
              <a:t>id</a:t>
            </a:r>
            <a:r>
              <a:rPr lang="tr-TR" sz="2800" dirty="0" smtClean="0"/>
              <a:t>,notu ,notu + 10 </a:t>
            </a:r>
          </a:p>
          <a:p>
            <a:pPr marL="0" indent="0" algn="just">
              <a:buNone/>
            </a:pPr>
            <a:r>
              <a:rPr lang="tr-TR" sz="2800" dirty="0" smtClean="0"/>
              <a:t>FROM </a:t>
            </a:r>
            <a:r>
              <a:rPr lang="tr-TR" sz="2800" dirty="0" err="1" smtClean="0"/>
              <a:t>tbl</a:t>
            </a:r>
            <a:r>
              <a:rPr lang="tr-TR" sz="2800" dirty="0" smtClean="0"/>
              <a:t>_</a:t>
            </a:r>
            <a:r>
              <a:rPr lang="tr-TR" sz="2800" dirty="0" err="1" smtClean="0"/>
              <a:t>ogrenciNot</a:t>
            </a:r>
            <a:r>
              <a:rPr lang="tr-TR" sz="2800" dirty="0" smtClean="0"/>
              <a:t> </a:t>
            </a:r>
          </a:p>
          <a:p>
            <a:pPr marL="0" indent="0" algn="just">
              <a:buNone/>
            </a:pPr>
            <a:endParaRPr lang="tr-TR" sz="2800" dirty="0" smtClean="0"/>
          </a:p>
          <a:p>
            <a:pPr marL="0" indent="0" algn="just">
              <a:buNone/>
            </a:pPr>
            <a:r>
              <a:rPr lang="tr-TR" sz="2800" dirty="0" smtClean="0"/>
              <a:t>SELECT </a:t>
            </a:r>
            <a:r>
              <a:rPr lang="tr-TR" sz="2800" dirty="0" err="1" smtClean="0"/>
              <a:t>ogr</a:t>
            </a:r>
            <a:r>
              <a:rPr lang="tr-TR" sz="2800" dirty="0" smtClean="0"/>
              <a:t>_</a:t>
            </a:r>
            <a:r>
              <a:rPr lang="tr-TR" sz="2800" dirty="0" err="1" smtClean="0"/>
              <a:t>id</a:t>
            </a:r>
            <a:r>
              <a:rPr lang="tr-TR" sz="2800" dirty="0" smtClean="0"/>
              <a:t>,notu ,notu + 10 AS 'Notuna 10 Eklenmiş' </a:t>
            </a:r>
          </a:p>
          <a:p>
            <a:pPr marL="0" indent="0" algn="just">
              <a:buNone/>
            </a:pPr>
            <a:r>
              <a:rPr lang="tr-TR" sz="2800" dirty="0" smtClean="0"/>
              <a:t>FROM </a:t>
            </a:r>
            <a:r>
              <a:rPr lang="tr-TR" sz="2800" dirty="0" err="1" smtClean="0"/>
              <a:t>tbl</a:t>
            </a:r>
            <a:r>
              <a:rPr lang="tr-TR" sz="2800" dirty="0" smtClean="0"/>
              <a:t>_</a:t>
            </a:r>
            <a:r>
              <a:rPr lang="tr-TR" sz="2800" dirty="0" err="1" smtClean="0"/>
              <a:t>ogrenciNot</a:t>
            </a:r>
            <a:r>
              <a:rPr lang="tr-TR" sz="2800" dirty="0" smtClean="0"/>
              <a:t> </a:t>
            </a:r>
          </a:p>
          <a:p>
            <a:pPr marL="0" indent="0" algn="just">
              <a:buNone/>
            </a:pPr>
            <a:endParaRPr lang="tr-TR" sz="2800" dirty="0" smtClean="0"/>
          </a:p>
          <a:p>
            <a:pPr marL="0" indent="0" algn="just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ogr_id,notu</a:t>
            </a:r>
            <a:r>
              <a:rPr lang="en-US" sz="2800" dirty="0" smtClean="0"/>
              <a:t> , </a:t>
            </a:r>
            <a:r>
              <a:rPr lang="en-US" sz="2800" dirty="0" err="1" smtClean="0"/>
              <a:t>notu</a:t>
            </a:r>
            <a:r>
              <a:rPr lang="en-US" sz="2800" dirty="0" smtClean="0"/>
              <a:t>*30/100 AS '</a:t>
            </a:r>
            <a:r>
              <a:rPr lang="en-US" sz="2800" dirty="0" err="1" smtClean="0"/>
              <a:t>Notun</a:t>
            </a:r>
            <a:r>
              <a:rPr lang="en-US" sz="2800" dirty="0" smtClean="0"/>
              <a:t> %30 u' </a:t>
            </a:r>
          </a:p>
          <a:p>
            <a:pPr marL="0" indent="0" algn="just">
              <a:buNone/>
            </a:pPr>
            <a:r>
              <a:rPr lang="tr-TR" sz="2800" dirty="0" smtClean="0"/>
              <a:t>FROM </a:t>
            </a:r>
            <a:r>
              <a:rPr lang="tr-TR" sz="2800" dirty="0" err="1" smtClean="0"/>
              <a:t>tbl</a:t>
            </a:r>
            <a:r>
              <a:rPr lang="tr-TR" sz="2800" dirty="0" smtClean="0"/>
              <a:t>_</a:t>
            </a:r>
            <a:r>
              <a:rPr lang="tr-TR" sz="2800" dirty="0" err="1" smtClean="0"/>
              <a:t>ogrenciNot</a:t>
            </a:r>
            <a:r>
              <a:rPr lang="tr-TR" sz="2800" dirty="0" smtClean="0"/>
              <a:t>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2800" dirty="0" smtClean="0"/>
              <a:t>SELECT </a:t>
            </a:r>
            <a:r>
              <a:rPr lang="tr-TR" sz="2800" dirty="0" err="1" smtClean="0"/>
              <a:t>dersKod</a:t>
            </a:r>
            <a:r>
              <a:rPr lang="tr-TR" sz="2800" dirty="0" smtClean="0"/>
              <a:t> +' '+ </a:t>
            </a:r>
            <a:r>
              <a:rPr lang="tr-TR" sz="2800" dirty="0" err="1" smtClean="0"/>
              <a:t>dersAd</a:t>
            </a:r>
            <a:r>
              <a:rPr lang="tr-TR" sz="2800" dirty="0" smtClean="0"/>
              <a:t>+' '+ </a:t>
            </a:r>
            <a:r>
              <a:rPr lang="tr-TR" sz="2800" dirty="0" err="1" smtClean="0"/>
              <a:t>dersVeren</a:t>
            </a:r>
            <a:r>
              <a:rPr lang="tr-TR" sz="2800" dirty="0" smtClean="0"/>
              <a:t> </a:t>
            </a:r>
          </a:p>
          <a:p>
            <a:pPr marL="0" indent="0" algn="just">
              <a:buNone/>
            </a:pPr>
            <a:r>
              <a:rPr lang="tr-TR" sz="2800" dirty="0" smtClean="0"/>
              <a:t>FROM </a:t>
            </a:r>
            <a:r>
              <a:rPr lang="tr-TR" sz="2800" dirty="0" err="1" smtClean="0"/>
              <a:t>tbl</a:t>
            </a:r>
            <a:r>
              <a:rPr lang="tr-TR" sz="2800" dirty="0" smtClean="0"/>
              <a:t>_ders </a:t>
            </a:r>
          </a:p>
          <a:p>
            <a:pPr marL="0" indent="0" algn="just">
              <a:buNone/>
            </a:pPr>
            <a:endParaRPr lang="tr-TR" sz="2800" dirty="0" smtClean="0"/>
          </a:p>
          <a:p>
            <a:pPr marL="0" indent="0" algn="just">
              <a:buNone/>
            </a:pPr>
            <a:r>
              <a:rPr lang="tr-TR" sz="2800" dirty="0" smtClean="0"/>
              <a:t>SELECT </a:t>
            </a:r>
            <a:r>
              <a:rPr lang="tr-TR" sz="2800" dirty="0" err="1" smtClean="0"/>
              <a:t>dersKod</a:t>
            </a:r>
            <a:r>
              <a:rPr lang="tr-TR" sz="2800" dirty="0" smtClean="0"/>
              <a:t> +' '+ </a:t>
            </a:r>
            <a:r>
              <a:rPr lang="tr-TR" sz="2800" dirty="0" err="1" smtClean="0"/>
              <a:t>dersAd</a:t>
            </a:r>
            <a:r>
              <a:rPr lang="tr-TR" sz="2800" dirty="0" smtClean="0"/>
              <a:t> </a:t>
            </a:r>
            <a:r>
              <a:rPr lang="tr-TR" sz="2800" dirty="0" err="1" smtClean="0"/>
              <a:t>dersBilgileri</a:t>
            </a:r>
            <a:r>
              <a:rPr lang="tr-TR" sz="2800" dirty="0" smtClean="0"/>
              <a:t>, </a:t>
            </a:r>
            <a:r>
              <a:rPr lang="tr-TR" sz="2800" dirty="0" err="1" smtClean="0"/>
              <a:t>dersVeren</a:t>
            </a:r>
            <a:r>
              <a:rPr lang="tr-TR" sz="2800" dirty="0" smtClean="0"/>
              <a:t> </a:t>
            </a:r>
          </a:p>
          <a:p>
            <a:pPr marL="0" indent="0" algn="just">
              <a:buNone/>
            </a:pPr>
            <a:r>
              <a:rPr lang="tr-TR" sz="2800" dirty="0" smtClean="0"/>
              <a:t>FROM </a:t>
            </a:r>
            <a:r>
              <a:rPr lang="tr-TR" sz="2800" dirty="0" err="1" smtClean="0"/>
              <a:t>tbl</a:t>
            </a:r>
            <a:r>
              <a:rPr lang="tr-TR" sz="2800" dirty="0" smtClean="0"/>
              <a:t>_ders </a:t>
            </a:r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251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SELECT TOP 10 </a:t>
            </a:r>
            <a:r>
              <a:rPr lang="en-US" dirty="0" err="1" smtClean="0"/>
              <a:t>ogrNo</a:t>
            </a:r>
            <a:r>
              <a:rPr lang="en-US" dirty="0" smtClean="0"/>
              <a:t>, ad, </a:t>
            </a:r>
            <a:r>
              <a:rPr lang="en-US" dirty="0" err="1" smtClean="0"/>
              <a:t>soyad</a:t>
            </a:r>
            <a:r>
              <a:rPr lang="en-US" dirty="0" smtClean="0"/>
              <a:t>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FR</a:t>
            </a:r>
            <a:r>
              <a:rPr lang="tr-TR" dirty="0" smtClean="0"/>
              <a:t>O</a:t>
            </a:r>
            <a:r>
              <a:rPr lang="en-US" dirty="0" smtClean="0"/>
              <a:t>M</a:t>
            </a:r>
            <a:r>
              <a:rPr lang="tr-TR" dirty="0" smtClean="0"/>
              <a:t> </a:t>
            </a:r>
            <a:r>
              <a:rPr lang="en-US" dirty="0" err="1" smtClean="0"/>
              <a:t>tbl_ogrenci</a:t>
            </a:r>
            <a:r>
              <a:rPr lang="en-US" dirty="0" smtClean="0"/>
              <a:t> 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marL="0" indent="0" algn="just"/>
            <a:r>
              <a:rPr lang="tr-TR" dirty="0" smtClean="0"/>
              <a:t>Öğrenci tablosundaki ilk 10 kaydı döndürür. 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2514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tr-TR" dirty="0" smtClean="0"/>
              <a:t>SELECT * FROM </a:t>
            </a:r>
            <a:r>
              <a:rPr lang="tr-TR" dirty="0" err="1" smtClean="0"/>
              <a:t>tbl</a:t>
            </a:r>
            <a:r>
              <a:rPr lang="tr-TR" dirty="0" smtClean="0"/>
              <a:t>_ders </a:t>
            </a:r>
          </a:p>
          <a:p>
            <a:pPr algn="just">
              <a:buNone/>
            </a:pPr>
            <a:r>
              <a:rPr lang="tr-TR" dirty="0" smtClean="0"/>
              <a:t>WHERE </a:t>
            </a:r>
            <a:r>
              <a:rPr lang="tr-TR" dirty="0" err="1" smtClean="0"/>
              <a:t>dersKod</a:t>
            </a:r>
            <a:r>
              <a:rPr lang="tr-TR" dirty="0" smtClean="0"/>
              <a:t>=' BPG 102‘ </a:t>
            </a:r>
          </a:p>
          <a:p>
            <a:pPr algn="just">
              <a:buNone/>
            </a:pPr>
            <a:endParaRPr lang="tr-TR" dirty="0" smtClean="0"/>
          </a:p>
          <a:p>
            <a:pPr algn="just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tbl_ogrenciNot</a:t>
            </a:r>
            <a:r>
              <a:rPr lang="en-US" dirty="0" smtClean="0"/>
              <a:t> </a:t>
            </a:r>
            <a:endParaRPr lang="tr-TR" dirty="0" smtClean="0"/>
          </a:p>
          <a:p>
            <a:pPr algn="just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notu</a:t>
            </a:r>
            <a:r>
              <a:rPr lang="en-US" dirty="0" smtClean="0"/>
              <a:t>&gt;50 </a:t>
            </a:r>
          </a:p>
          <a:p>
            <a:pPr algn="just">
              <a:buNone/>
            </a:pPr>
            <a:endParaRPr lang="tr-TR" dirty="0" smtClean="0"/>
          </a:p>
          <a:p>
            <a:pPr algn="just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tbl_ogrenciNot</a:t>
            </a:r>
            <a:r>
              <a:rPr lang="en-US" dirty="0" smtClean="0"/>
              <a:t> </a:t>
            </a:r>
            <a:endParaRPr lang="tr-TR" dirty="0" smtClean="0"/>
          </a:p>
          <a:p>
            <a:pPr algn="just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ders_id</a:t>
            </a:r>
            <a:r>
              <a:rPr lang="en-US" dirty="0" smtClean="0"/>
              <a:t>&lt;&gt;1 </a:t>
            </a:r>
          </a:p>
          <a:p>
            <a:pPr algn="just"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/>
              <a:t>SELECT * FROM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ogrenciNot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WHERE </a:t>
            </a:r>
            <a:r>
              <a:rPr lang="tr-TR" dirty="0" err="1" smtClean="0"/>
              <a:t>notGirisTarihi</a:t>
            </a:r>
            <a:r>
              <a:rPr lang="tr-TR" dirty="0" smtClean="0"/>
              <a:t> =‘19.03.2012‘ </a:t>
            </a:r>
          </a:p>
          <a:p>
            <a:pPr marL="0" indent="0">
              <a:buNone/>
            </a:pPr>
            <a:r>
              <a:rPr lang="tr-TR" dirty="0" smtClean="0"/>
              <a:t>--sadece 19.03.2012 ye ait kayıtları getirir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SELECT * FROM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ogrenciNot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WHERE </a:t>
            </a:r>
            <a:r>
              <a:rPr lang="tr-TR" dirty="0" err="1" smtClean="0"/>
              <a:t>notGirisTarihi</a:t>
            </a:r>
            <a:r>
              <a:rPr lang="tr-TR" dirty="0" smtClean="0"/>
              <a:t> =’19.03.2012 13:00‘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tbl_ogrenciNot</a:t>
            </a:r>
            <a:r>
              <a:rPr lang="en-US" dirty="0" smtClean="0"/>
              <a:t> WHERE </a:t>
            </a:r>
            <a:r>
              <a:rPr lang="en-US" dirty="0" err="1" smtClean="0"/>
              <a:t>notGirisTarihi</a:t>
            </a:r>
            <a:r>
              <a:rPr lang="en-US" dirty="0" smtClean="0"/>
              <a:t> &gt;=</a:t>
            </a:r>
            <a:r>
              <a:rPr lang="tr-TR" dirty="0" smtClean="0"/>
              <a:t>‘</a:t>
            </a:r>
            <a:r>
              <a:rPr lang="en-US" dirty="0" smtClean="0"/>
              <a:t>19.03.2012‘</a:t>
            </a:r>
            <a:r>
              <a:rPr lang="tr-TR" dirty="0" smtClean="0"/>
              <a:t>’</a:t>
            </a:r>
            <a:endParaRPr lang="en-US" dirty="0" smtClean="0"/>
          </a:p>
          <a:p>
            <a:pPr algn="just"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SQL- Yapısal Sorgulama Dili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tr-TR" dirty="0" smtClean="0"/>
              <a:t>SQL ifadeleri yapısal olarak üç gruba ayrılır.:</a:t>
            </a:r>
          </a:p>
          <a:p>
            <a:pPr algn="just"/>
            <a:r>
              <a:rPr lang="tr-TR" sz="2800" b="1" dirty="0" smtClean="0"/>
              <a:t>Veri Tanımlama Dili </a:t>
            </a:r>
            <a:r>
              <a:rPr lang="tr-TR" sz="2800" dirty="0" smtClean="0"/>
              <a:t>(DDL - Data </a:t>
            </a:r>
            <a:r>
              <a:rPr lang="tr-TR" sz="2800" dirty="0" err="1" smtClean="0"/>
              <a:t>Definition</a:t>
            </a:r>
            <a:r>
              <a:rPr lang="tr-TR" sz="2800" dirty="0" smtClean="0"/>
              <a:t> </a:t>
            </a:r>
            <a:r>
              <a:rPr lang="tr-TR" sz="2800" dirty="0" err="1" smtClean="0"/>
              <a:t>Language</a:t>
            </a:r>
            <a:r>
              <a:rPr lang="tr-TR" sz="2800" dirty="0" smtClean="0"/>
              <a:t>) </a:t>
            </a:r>
          </a:p>
          <a:p>
            <a:pPr algn="just"/>
            <a:r>
              <a:rPr lang="tr-TR" sz="2800" b="1" dirty="0" smtClean="0"/>
              <a:t>Veri İşleme Dili </a:t>
            </a:r>
            <a:r>
              <a:rPr lang="tr-TR" sz="2800" dirty="0" smtClean="0"/>
              <a:t>(DML - Data </a:t>
            </a:r>
            <a:r>
              <a:rPr lang="tr-TR" sz="2800" dirty="0" err="1" smtClean="0"/>
              <a:t>Manipulation</a:t>
            </a:r>
            <a:r>
              <a:rPr lang="tr-TR" sz="2800" dirty="0" smtClean="0"/>
              <a:t> </a:t>
            </a:r>
            <a:r>
              <a:rPr lang="tr-TR" sz="2800" dirty="0" err="1" smtClean="0"/>
              <a:t>Language</a:t>
            </a:r>
            <a:r>
              <a:rPr lang="tr-TR" sz="2800" dirty="0" smtClean="0"/>
              <a:t>) </a:t>
            </a:r>
          </a:p>
          <a:p>
            <a:pPr algn="just"/>
            <a:r>
              <a:rPr lang="tr-TR" sz="2800" b="1" dirty="0" smtClean="0"/>
              <a:t>Veri Kontrol Dili </a:t>
            </a:r>
            <a:r>
              <a:rPr lang="tr-TR" sz="2800" dirty="0" smtClean="0"/>
              <a:t>(DCL – Data </a:t>
            </a:r>
            <a:r>
              <a:rPr lang="tr-TR" sz="2800" dirty="0" err="1" smtClean="0"/>
              <a:t>Control</a:t>
            </a:r>
            <a:r>
              <a:rPr lang="tr-TR" sz="2800" dirty="0" smtClean="0"/>
              <a:t> </a:t>
            </a:r>
            <a:r>
              <a:rPr lang="tr-TR" sz="2800" dirty="0" err="1" smtClean="0"/>
              <a:t>Language</a:t>
            </a:r>
            <a:r>
              <a:rPr lang="tr-TR" sz="2800" dirty="0" smtClean="0"/>
              <a:t>) </a:t>
            </a:r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25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800" dirty="0" smtClean="0"/>
              <a:t>SELECT * FROM </a:t>
            </a:r>
            <a:r>
              <a:rPr lang="tr-TR" sz="2800" dirty="0" err="1" smtClean="0"/>
              <a:t>tbl</a:t>
            </a:r>
            <a:r>
              <a:rPr lang="tr-TR" sz="2800" dirty="0" smtClean="0"/>
              <a:t>_personel </a:t>
            </a:r>
          </a:p>
          <a:p>
            <a:pPr>
              <a:buNone/>
            </a:pPr>
            <a:r>
              <a:rPr lang="en-US" sz="2800" dirty="0" smtClean="0"/>
              <a:t>WHERE </a:t>
            </a:r>
            <a:r>
              <a:rPr lang="en-US" sz="2800" dirty="0" err="1" smtClean="0"/>
              <a:t>sehir</a:t>
            </a:r>
            <a:r>
              <a:rPr lang="en-US" sz="2800" dirty="0" smtClean="0"/>
              <a:t>='</a:t>
            </a:r>
            <a:r>
              <a:rPr lang="en-US" sz="2800" dirty="0" err="1" smtClean="0"/>
              <a:t>Denizli</a:t>
            </a:r>
            <a:r>
              <a:rPr lang="en-US" sz="2800" dirty="0" smtClean="0"/>
              <a:t>' AND </a:t>
            </a:r>
            <a:r>
              <a:rPr lang="en-US" sz="2800" dirty="0" err="1" smtClean="0"/>
              <a:t>gorevi</a:t>
            </a:r>
            <a:r>
              <a:rPr lang="en-US" sz="2800" dirty="0" smtClean="0"/>
              <a:t>='</a:t>
            </a:r>
            <a:r>
              <a:rPr lang="en-US" sz="2800" dirty="0" err="1" smtClean="0"/>
              <a:t>Mühendis</a:t>
            </a:r>
            <a:r>
              <a:rPr lang="en-US" sz="2800" dirty="0" smtClean="0"/>
              <a:t>' </a:t>
            </a:r>
          </a:p>
          <a:p>
            <a:pPr>
              <a:buNone/>
            </a:pPr>
            <a:r>
              <a:rPr lang="tr-TR" sz="2800" dirty="0" smtClean="0"/>
              <a:t>--</a:t>
            </a:r>
            <a:r>
              <a:rPr lang="tr-TR" sz="2800" dirty="0" err="1" smtClean="0"/>
              <a:t>denizlili</a:t>
            </a:r>
            <a:r>
              <a:rPr lang="tr-TR" sz="2800" dirty="0" smtClean="0"/>
              <a:t> ve mühendis olanları getirir </a:t>
            </a:r>
          </a:p>
          <a:p>
            <a:pPr>
              <a:buNone/>
            </a:pPr>
            <a:r>
              <a:rPr lang="tr-TR" sz="2800" dirty="0" smtClean="0"/>
              <a:t>SELECT * FROM </a:t>
            </a:r>
            <a:r>
              <a:rPr lang="tr-TR" sz="2800" dirty="0" err="1" smtClean="0"/>
              <a:t>tbl</a:t>
            </a:r>
            <a:r>
              <a:rPr lang="tr-TR" sz="2800" dirty="0" smtClean="0"/>
              <a:t>_personel </a:t>
            </a:r>
          </a:p>
          <a:p>
            <a:pPr>
              <a:buNone/>
            </a:pPr>
            <a:r>
              <a:rPr lang="en-US" sz="2800" dirty="0" smtClean="0"/>
              <a:t>WHERE </a:t>
            </a:r>
            <a:r>
              <a:rPr lang="en-US" sz="2800" dirty="0" err="1" smtClean="0"/>
              <a:t>sehir</a:t>
            </a:r>
            <a:r>
              <a:rPr lang="en-US" sz="2800" dirty="0" smtClean="0"/>
              <a:t>='</a:t>
            </a:r>
            <a:r>
              <a:rPr lang="en-US" sz="2800" dirty="0" err="1" smtClean="0"/>
              <a:t>Denizli</a:t>
            </a:r>
            <a:r>
              <a:rPr lang="en-US" sz="2800" dirty="0" smtClean="0"/>
              <a:t>' OR </a:t>
            </a:r>
            <a:r>
              <a:rPr lang="en-US" sz="2800" dirty="0" err="1" smtClean="0"/>
              <a:t>gorevi</a:t>
            </a:r>
            <a:r>
              <a:rPr lang="en-US" sz="2800" dirty="0" smtClean="0"/>
              <a:t>='</a:t>
            </a:r>
            <a:r>
              <a:rPr lang="en-US" sz="2800" dirty="0" err="1" smtClean="0"/>
              <a:t>Mühendis</a:t>
            </a:r>
            <a:r>
              <a:rPr lang="en-US" sz="2800" dirty="0" smtClean="0"/>
              <a:t>' </a:t>
            </a:r>
          </a:p>
          <a:p>
            <a:pPr>
              <a:buNone/>
            </a:pPr>
            <a:r>
              <a:rPr lang="tr-TR" sz="2800" dirty="0" smtClean="0"/>
              <a:t>--</a:t>
            </a:r>
            <a:r>
              <a:rPr lang="tr-TR" sz="2800" dirty="0" err="1" smtClean="0"/>
              <a:t>denizlili</a:t>
            </a:r>
            <a:r>
              <a:rPr lang="tr-TR" sz="2800" dirty="0" smtClean="0"/>
              <a:t> veya mühendis olanları getirir </a:t>
            </a:r>
          </a:p>
          <a:p>
            <a:pPr>
              <a:buNone/>
            </a:pPr>
            <a:r>
              <a:rPr lang="tr-TR" sz="2800" dirty="0" smtClean="0"/>
              <a:t>SELECT * FROM </a:t>
            </a:r>
            <a:r>
              <a:rPr lang="tr-TR" sz="2800" dirty="0" err="1" smtClean="0"/>
              <a:t>tbl</a:t>
            </a:r>
            <a:r>
              <a:rPr lang="tr-TR" sz="2800" dirty="0" smtClean="0"/>
              <a:t>_personel </a:t>
            </a:r>
          </a:p>
          <a:p>
            <a:pPr>
              <a:buNone/>
            </a:pPr>
            <a:r>
              <a:rPr lang="tr-TR" sz="2800" dirty="0" smtClean="0"/>
              <a:t>WHERE NOT </a:t>
            </a:r>
            <a:r>
              <a:rPr lang="tr-TR" sz="2800" dirty="0" err="1" smtClean="0"/>
              <a:t>sehir</a:t>
            </a:r>
            <a:r>
              <a:rPr lang="tr-TR" sz="2800" dirty="0" smtClean="0"/>
              <a:t>='Denizli' </a:t>
            </a:r>
          </a:p>
          <a:p>
            <a:pPr>
              <a:buNone/>
            </a:pPr>
            <a:r>
              <a:rPr lang="tr-TR" sz="2800" dirty="0" smtClean="0"/>
              <a:t>--</a:t>
            </a:r>
            <a:r>
              <a:rPr lang="tr-TR" sz="2800" dirty="0" err="1" smtClean="0"/>
              <a:t>denizlili</a:t>
            </a:r>
            <a:r>
              <a:rPr lang="tr-TR" sz="2800" dirty="0" smtClean="0"/>
              <a:t> olmayanları getirir </a:t>
            </a:r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2514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tr-TR" dirty="0" smtClean="0"/>
              <a:t>SELECT * FROM </a:t>
            </a:r>
            <a:r>
              <a:rPr lang="tr-TR" dirty="0" err="1" smtClean="0"/>
              <a:t>tbl</a:t>
            </a:r>
            <a:r>
              <a:rPr lang="tr-TR" dirty="0" smtClean="0"/>
              <a:t>_personel </a:t>
            </a:r>
          </a:p>
          <a:p>
            <a:pPr algn="just">
              <a:buNone/>
            </a:pPr>
            <a:r>
              <a:rPr lang="sv-SE" dirty="0" smtClean="0"/>
              <a:t>WHERE sehir IN ('Ankara' , 'Denizli' , 'Antalya' ) </a:t>
            </a:r>
          </a:p>
          <a:p>
            <a:pPr algn="just">
              <a:buNone/>
            </a:pPr>
            <a:endParaRPr lang="tr-TR" dirty="0" smtClean="0"/>
          </a:p>
          <a:p>
            <a:pPr algn="just">
              <a:buNone/>
            </a:pPr>
            <a:r>
              <a:rPr lang="tr-TR" dirty="0" smtClean="0"/>
              <a:t>SELECT * FROM </a:t>
            </a:r>
            <a:r>
              <a:rPr lang="tr-TR" dirty="0" err="1" smtClean="0"/>
              <a:t>tbl</a:t>
            </a:r>
            <a:r>
              <a:rPr lang="tr-TR" dirty="0" smtClean="0"/>
              <a:t>_personel </a:t>
            </a:r>
          </a:p>
          <a:p>
            <a:pPr algn="just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sehir</a:t>
            </a:r>
            <a:r>
              <a:rPr lang="en-US" dirty="0" smtClean="0"/>
              <a:t> NOT IN ('Ankara' , '</a:t>
            </a:r>
            <a:r>
              <a:rPr lang="en-US" dirty="0" err="1" smtClean="0"/>
              <a:t>Denizli</a:t>
            </a:r>
            <a:r>
              <a:rPr lang="en-US" dirty="0" smtClean="0"/>
              <a:t>' </a:t>
            </a:r>
            <a:r>
              <a:rPr lang="tr-TR" dirty="0" smtClean="0"/>
              <a:t>)</a:t>
            </a:r>
            <a:endParaRPr lang="en-US" dirty="0" smtClean="0"/>
          </a:p>
          <a:p>
            <a:pPr algn="just"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2514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tr-TR" dirty="0" smtClean="0"/>
              <a:t>SELECT * FROM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ogrenciNot</a:t>
            </a:r>
            <a:r>
              <a:rPr lang="tr-TR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notu</a:t>
            </a:r>
            <a:r>
              <a:rPr lang="en-US" dirty="0" smtClean="0"/>
              <a:t> BETWEEN 60 AND 100 </a:t>
            </a:r>
          </a:p>
          <a:p>
            <a:pPr algn="just">
              <a:buNone/>
            </a:pPr>
            <a:r>
              <a:rPr lang="tr-TR" dirty="0" smtClean="0"/>
              <a:t>--notu 60 ile 100 arasında olanlar 100 ve 60 dahil </a:t>
            </a:r>
            <a:endParaRPr lang="en-US" dirty="0" smtClean="0"/>
          </a:p>
          <a:p>
            <a:pPr algn="just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600200"/>
            <a:ext cx="8424936" cy="4925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dirty="0" smtClean="0"/>
              <a:t>SELECT </a:t>
            </a:r>
            <a:r>
              <a:rPr lang="tr-TR" dirty="0" err="1" smtClean="0"/>
              <a:t>gorevi</a:t>
            </a:r>
            <a:r>
              <a:rPr lang="tr-TR" dirty="0" smtClean="0"/>
              <a:t>, SUM(</a:t>
            </a:r>
            <a:r>
              <a:rPr lang="tr-TR" dirty="0" err="1" smtClean="0"/>
              <a:t>maas</a:t>
            </a:r>
            <a:r>
              <a:rPr lang="tr-TR" dirty="0" smtClean="0"/>
              <a:t>) </a:t>
            </a:r>
          </a:p>
          <a:p>
            <a:pPr>
              <a:buNone/>
            </a:pPr>
            <a:r>
              <a:rPr lang="tr-TR" dirty="0" smtClean="0"/>
              <a:t>FROM </a:t>
            </a:r>
            <a:r>
              <a:rPr lang="tr-TR" dirty="0" err="1" smtClean="0"/>
              <a:t>tbl</a:t>
            </a:r>
            <a:r>
              <a:rPr lang="tr-TR" dirty="0" smtClean="0"/>
              <a:t>_personel </a:t>
            </a:r>
          </a:p>
          <a:p>
            <a:pPr>
              <a:buNone/>
            </a:pPr>
            <a:r>
              <a:rPr lang="tr-TR" dirty="0" smtClean="0"/>
              <a:t>GROUP BY </a:t>
            </a:r>
            <a:r>
              <a:rPr lang="tr-TR" dirty="0" err="1" smtClean="0"/>
              <a:t>gorevi</a:t>
            </a:r>
            <a:r>
              <a:rPr lang="tr-TR" dirty="0" smtClean="0"/>
              <a:t> </a:t>
            </a:r>
            <a:endParaRPr lang="en-US" dirty="0" smtClean="0"/>
          </a:p>
          <a:p>
            <a:pPr algn="just"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SELECT </a:t>
            </a:r>
            <a:r>
              <a:rPr lang="tr-TR" dirty="0" err="1" smtClean="0"/>
              <a:t>musteriAdSoyad</a:t>
            </a:r>
            <a:r>
              <a:rPr lang="tr-TR" dirty="0" smtClean="0"/>
              <a:t>,SUM(</a:t>
            </a:r>
            <a:r>
              <a:rPr lang="tr-TR" dirty="0" err="1" smtClean="0"/>
              <a:t>borc</a:t>
            </a:r>
            <a:r>
              <a:rPr lang="tr-TR" dirty="0" smtClean="0"/>
              <a:t>)-SUM(alacak) </a:t>
            </a:r>
          </a:p>
          <a:p>
            <a:pPr>
              <a:buNone/>
            </a:pPr>
            <a:r>
              <a:rPr lang="tr-TR" dirty="0" smtClean="0"/>
              <a:t>FROM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musteri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GROUP BY </a:t>
            </a:r>
            <a:r>
              <a:rPr lang="tr-TR" dirty="0" err="1" smtClean="0"/>
              <a:t>musteriAdSoyad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HAVING SUM(</a:t>
            </a:r>
            <a:r>
              <a:rPr lang="tr-TR" dirty="0" err="1" smtClean="0"/>
              <a:t>borc</a:t>
            </a:r>
            <a:r>
              <a:rPr lang="tr-TR" dirty="0" smtClean="0"/>
              <a:t>)-SUM(alacak) &gt; 500 </a:t>
            </a:r>
          </a:p>
          <a:p>
            <a:pPr algn="just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b="1" u="sng" dirty="0" smtClean="0"/>
              <a:t>IN</a:t>
            </a:r>
          </a:p>
          <a:p>
            <a:pPr marL="0" indent="0" algn="just">
              <a:buNone/>
            </a:pPr>
            <a:r>
              <a:rPr lang="tr-TR" dirty="0" smtClean="0"/>
              <a:t>“IN” </a:t>
            </a:r>
            <a:r>
              <a:rPr lang="tr-TR" dirty="0" smtClean="0"/>
              <a:t>İngilizcede </a:t>
            </a:r>
            <a:r>
              <a:rPr lang="tr-TR" dirty="0" smtClean="0"/>
              <a:t>de olduğu gibi içinde anlamına gelmektedir</a:t>
            </a:r>
            <a:r>
              <a:rPr lang="tr-TR" dirty="0" smtClean="0"/>
              <a:t>.  Veri </a:t>
            </a:r>
            <a:r>
              <a:rPr lang="tr-TR" dirty="0" smtClean="0"/>
              <a:t>tabanımızda sahip olduğumuz verilerden sadece istediklerimize IN sözcüğüyle </a:t>
            </a:r>
            <a:r>
              <a:rPr lang="tr-TR" dirty="0" smtClean="0"/>
              <a:t>ulaşabiliriz.</a:t>
            </a:r>
          </a:p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SELECT </a:t>
            </a:r>
            <a:r>
              <a:rPr lang="tr-TR" dirty="0" smtClean="0"/>
              <a:t> </a:t>
            </a:r>
            <a:r>
              <a:rPr lang="en-US" dirty="0" smtClean="0"/>
              <a:t>*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FROM </a:t>
            </a:r>
            <a:r>
              <a:rPr lang="tr-TR" dirty="0" err="1" smtClean="0"/>
              <a:t>ogrenci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WHERE no IN (13, 20, 24);</a:t>
            </a:r>
            <a:endParaRPr lang="tr-T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SELECT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600200"/>
            <a:ext cx="8424936" cy="49251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b="1" u="sng" dirty="0" smtClean="0"/>
              <a:t>BETWEEN</a:t>
            </a:r>
          </a:p>
          <a:p>
            <a:pPr marL="0" indent="0" algn="just">
              <a:buNone/>
            </a:pPr>
            <a:r>
              <a:rPr lang="tr-TR" dirty="0" smtClean="0"/>
              <a:t>İngilizcede </a:t>
            </a:r>
            <a:r>
              <a:rPr lang="tr-TR" dirty="0" smtClean="0"/>
              <a:t>de olduğu gibi arasında anlamına gelir Veri tabanımızda belirttiğimiz aralıklarla ilişki </a:t>
            </a:r>
            <a:r>
              <a:rPr lang="tr-TR" dirty="0" smtClean="0"/>
              <a:t>kurulmasını </a:t>
            </a:r>
            <a:r>
              <a:rPr lang="tr-TR" dirty="0" smtClean="0"/>
              <a:t>sağlar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SELECT *</a:t>
            </a:r>
          </a:p>
          <a:p>
            <a:pPr marL="0" indent="0" algn="just">
              <a:buNone/>
            </a:pPr>
            <a:r>
              <a:rPr lang="en-US" dirty="0" smtClean="0"/>
              <a:t>FROM </a:t>
            </a:r>
            <a:r>
              <a:rPr lang="tr-TR" dirty="0" err="1" smtClean="0"/>
              <a:t>ogrenci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WHERE no BETWEEN </a:t>
            </a:r>
            <a:r>
              <a:rPr lang="en-US" dirty="0" smtClean="0"/>
              <a:t>10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25;</a:t>
            </a:r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INSERT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600200"/>
            <a:ext cx="8424936" cy="452596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insert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tbl</a:t>
            </a:r>
            <a:r>
              <a:rPr lang="tr-TR" dirty="0" smtClean="0"/>
              <a:t>_personel </a:t>
            </a:r>
            <a:r>
              <a:rPr lang="tr-TR" dirty="0" err="1" smtClean="0"/>
              <a:t>values</a:t>
            </a:r>
            <a:r>
              <a:rPr lang="tr-TR" dirty="0" smtClean="0"/>
              <a:t> (‘Kemal’,’Kara’,’Güvenlik’,’Denizli’) </a:t>
            </a:r>
          </a:p>
          <a:p>
            <a:pPr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insert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tbl</a:t>
            </a:r>
            <a:r>
              <a:rPr lang="tr-TR" dirty="0" smtClean="0"/>
              <a:t>_personel (adi,</a:t>
            </a:r>
            <a:r>
              <a:rPr lang="tr-TR" dirty="0" err="1" smtClean="0"/>
              <a:t>soyadi</a:t>
            </a:r>
            <a:r>
              <a:rPr lang="tr-TR" dirty="0" smtClean="0"/>
              <a:t>,</a:t>
            </a:r>
            <a:r>
              <a:rPr lang="tr-TR" dirty="0" err="1" smtClean="0"/>
              <a:t>gorevi</a:t>
            </a:r>
            <a:r>
              <a:rPr lang="tr-TR" dirty="0" smtClean="0"/>
              <a:t>,</a:t>
            </a:r>
            <a:r>
              <a:rPr lang="tr-TR" dirty="0" err="1" smtClean="0"/>
              <a:t>sehir</a:t>
            </a:r>
            <a:r>
              <a:rPr lang="tr-TR" dirty="0" smtClean="0"/>
              <a:t>) </a:t>
            </a:r>
            <a:r>
              <a:rPr lang="tr-TR" dirty="0" err="1" smtClean="0"/>
              <a:t>values</a:t>
            </a:r>
            <a:r>
              <a:rPr lang="tr-TR" dirty="0" smtClean="0"/>
              <a:t> (‘Kemal’,’Kara’,’Güvenlik’,’Denizli’) 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UPDATE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</a:t>
            </a:r>
            <a:endParaRPr lang="tr-TR" dirty="0" smtClean="0"/>
          </a:p>
          <a:p>
            <a:pPr>
              <a:buNone/>
            </a:pPr>
            <a:r>
              <a:rPr lang="it-IT" dirty="0" smtClean="0"/>
              <a:t>SET tcNo=2</a:t>
            </a:r>
          </a:p>
          <a:p>
            <a:pPr>
              <a:buNone/>
            </a:pPr>
            <a:r>
              <a:rPr lang="tr-TR" dirty="0" smtClean="0"/>
              <a:t>WHERE </a:t>
            </a:r>
            <a:r>
              <a:rPr lang="tr-TR" dirty="0" err="1" smtClean="0"/>
              <a:t>tcNo</a:t>
            </a:r>
            <a:r>
              <a:rPr lang="tr-TR" dirty="0" smtClean="0"/>
              <a:t>=1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ogrenciNot</a:t>
            </a:r>
            <a:endParaRPr lang="tr-TR" dirty="0" smtClean="0"/>
          </a:p>
          <a:p>
            <a:pPr>
              <a:buNone/>
            </a:pPr>
            <a:r>
              <a:rPr lang="fi-FI" dirty="0" smtClean="0"/>
              <a:t>SET notu=notu+10</a:t>
            </a:r>
          </a:p>
          <a:p>
            <a:pPr>
              <a:buNone/>
            </a:pPr>
            <a:r>
              <a:rPr lang="tr-TR" dirty="0" smtClean="0"/>
              <a:t>WHERE ders_</a:t>
            </a:r>
            <a:r>
              <a:rPr lang="tr-TR" dirty="0" err="1" smtClean="0"/>
              <a:t>id</a:t>
            </a:r>
            <a:r>
              <a:rPr lang="tr-TR" dirty="0" smtClean="0"/>
              <a:t>=1</a:t>
            </a:r>
            <a:endParaRPr lang="tr-T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İşleme Dili - DELETE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DELETE FROM </a:t>
            </a:r>
            <a:r>
              <a:rPr lang="tr-TR" dirty="0" err="1" smtClean="0"/>
              <a:t>tbl</a:t>
            </a:r>
            <a:r>
              <a:rPr lang="tr-TR" dirty="0" smtClean="0"/>
              <a:t>_ders</a:t>
            </a:r>
          </a:p>
          <a:p>
            <a:pPr>
              <a:buNone/>
            </a:pPr>
            <a:r>
              <a:rPr lang="tr-TR" dirty="0" smtClean="0"/>
              <a:t>WHERE </a:t>
            </a:r>
            <a:r>
              <a:rPr lang="tr-TR" dirty="0" err="1" smtClean="0"/>
              <a:t>dersKod</a:t>
            </a:r>
            <a:r>
              <a:rPr lang="tr-TR" dirty="0" smtClean="0"/>
              <a:t> =‘</a:t>
            </a:r>
            <a:r>
              <a:rPr lang="tr-TR" dirty="0" err="1" smtClean="0"/>
              <a:t>geng</a:t>
            </a:r>
            <a:r>
              <a:rPr lang="tr-TR" dirty="0" smtClean="0"/>
              <a:t> 103’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DELETE FROM </a:t>
            </a:r>
            <a:r>
              <a:rPr lang="tr-TR" dirty="0" err="1" smtClean="0"/>
              <a:t>tbl</a:t>
            </a:r>
            <a:r>
              <a:rPr lang="tr-TR" dirty="0" smtClean="0"/>
              <a:t>_ders</a:t>
            </a:r>
          </a:p>
          <a:p>
            <a:pPr>
              <a:buNone/>
            </a:pPr>
            <a:r>
              <a:rPr lang="tr-TR" dirty="0" smtClean="0"/>
              <a:t>WHERE ders_</a:t>
            </a:r>
            <a:r>
              <a:rPr lang="tr-TR" dirty="0" err="1" smtClean="0"/>
              <a:t>id</a:t>
            </a:r>
            <a:r>
              <a:rPr lang="tr-TR" dirty="0" smtClean="0"/>
              <a:t>=1</a:t>
            </a:r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Veri Kontrol Dili 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it-IT" b="1" dirty="0" smtClean="0"/>
              <a:t>(DCL-Data Control Language)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tr-TR" dirty="0" smtClean="0"/>
              <a:t>Veri tabanı üzerindeki verilere erişim yetkilerini düzenler. </a:t>
            </a:r>
          </a:p>
          <a:p>
            <a:pPr algn="just"/>
            <a:endParaRPr lang="tr-TR" dirty="0" smtClean="0"/>
          </a:p>
          <a:p>
            <a:pPr algn="just">
              <a:buFont typeface="Wingdings" pitchFamily="2" charset="2"/>
              <a:buChar char="Ø"/>
            </a:pPr>
            <a:r>
              <a:rPr lang="tr-TR" dirty="0" smtClean="0"/>
              <a:t>Veri kontrol dilinin temel ifadeleri </a:t>
            </a:r>
          </a:p>
          <a:p>
            <a:pPr lvl="1" algn="just">
              <a:buFont typeface="Arial" pitchFamily="34" charset="0"/>
              <a:buChar char="•"/>
            </a:pPr>
            <a:r>
              <a:rPr lang="tr-TR" b="1" dirty="0" smtClean="0"/>
              <a:t>Grant; </a:t>
            </a:r>
            <a:r>
              <a:rPr lang="tr-TR" dirty="0" smtClean="0"/>
              <a:t>Kullanıcıların kayıtlar üzerinde işlem yapmasına izin verir. </a:t>
            </a:r>
          </a:p>
          <a:p>
            <a:pPr lvl="1" algn="just">
              <a:buFont typeface="Arial" pitchFamily="34" charset="0"/>
              <a:buChar char="•"/>
            </a:pPr>
            <a:r>
              <a:rPr lang="tr-TR" b="1" dirty="0" err="1" smtClean="0"/>
              <a:t>Deny</a:t>
            </a:r>
            <a:r>
              <a:rPr lang="tr-TR" b="1" dirty="0" smtClean="0"/>
              <a:t>; </a:t>
            </a:r>
            <a:r>
              <a:rPr lang="tr-TR" dirty="0" smtClean="0"/>
              <a:t>Kullanıcının kayıtları kullanmasını kısıtlar .</a:t>
            </a:r>
          </a:p>
          <a:p>
            <a:pPr lvl="1" algn="just">
              <a:buFont typeface="Arial" pitchFamily="34" charset="0"/>
              <a:buChar char="•"/>
            </a:pPr>
            <a:r>
              <a:rPr lang="tr-TR" b="1" dirty="0" err="1" smtClean="0"/>
              <a:t>Revoke</a:t>
            </a:r>
            <a:r>
              <a:rPr lang="tr-TR" b="1" dirty="0" smtClean="0"/>
              <a:t>; </a:t>
            </a:r>
            <a:r>
              <a:rPr lang="tr-TR" dirty="0" smtClean="0"/>
              <a:t>Daha önce yapılan tüm kısıtlama ve izinleri iptal eder.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000" b="1" dirty="0" smtClean="0"/>
              <a:t>Veri Tanımlama Dili </a:t>
            </a:r>
            <a:r>
              <a:rPr lang="tr-TR" sz="4000" b="1" dirty="0" smtClean="0"/>
              <a:t/>
            </a:r>
            <a:br>
              <a:rPr lang="tr-TR" sz="4000" b="1" dirty="0" smtClean="0"/>
            </a:br>
            <a:r>
              <a:rPr lang="it-IT" sz="4000" b="1" dirty="0" smtClean="0"/>
              <a:t>(DDL-Data Definition Language) </a:t>
            </a:r>
            <a:endParaRPr lang="tr-TR" sz="40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tr-TR" dirty="0" smtClean="0"/>
              <a:t>Veri tanımlama dili verinin ne olduğu ile değil </a:t>
            </a:r>
            <a:r>
              <a:rPr lang="tr-TR" u="sng" dirty="0" smtClean="0"/>
              <a:t>verinin nerede ve nasıl tutulacağı </a:t>
            </a:r>
            <a:r>
              <a:rPr lang="tr-TR" dirty="0" smtClean="0"/>
              <a:t>ile ilgilenir. </a:t>
            </a:r>
          </a:p>
          <a:p>
            <a:pPr algn="just">
              <a:buFont typeface="Wingdings" pitchFamily="2" charset="2"/>
              <a:buChar char="Ø"/>
            </a:pPr>
            <a:r>
              <a:rPr lang="it-IT" dirty="0" smtClean="0"/>
              <a:t>Veri tanımlama dilinin temel ifadeleri </a:t>
            </a:r>
          </a:p>
          <a:p>
            <a:pPr lvl="1" algn="just">
              <a:buFont typeface="Arial" pitchFamily="34" charset="0"/>
              <a:buChar char="•"/>
            </a:pPr>
            <a:r>
              <a:rPr lang="tr-TR" b="1" dirty="0" err="1" smtClean="0"/>
              <a:t>Create</a:t>
            </a:r>
            <a:r>
              <a:rPr lang="tr-TR" b="1" dirty="0" smtClean="0"/>
              <a:t>; </a:t>
            </a:r>
            <a:r>
              <a:rPr lang="tr-TR" dirty="0" smtClean="0"/>
              <a:t>Nesne oluşturmak için kullanılır .</a:t>
            </a:r>
          </a:p>
          <a:p>
            <a:pPr lvl="1" algn="just">
              <a:buFont typeface="Arial" pitchFamily="34" charset="0"/>
              <a:buChar char="•"/>
            </a:pPr>
            <a:r>
              <a:rPr lang="tr-TR" b="1" dirty="0" err="1" smtClean="0"/>
              <a:t>Alter</a:t>
            </a:r>
            <a:r>
              <a:rPr lang="tr-TR" b="1" dirty="0" smtClean="0"/>
              <a:t>; </a:t>
            </a:r>
            <a:r>
              <a:rPr lang="tr-TR" dirty="0" smtClean="0"/>
              <a:t>Nesneler üzerinde değişiklik yapmak için kullanılır. </a:t>
            </a:r>
          </a:p>
          <a:p>
            <a:pPr lvl="1" algn="just">
              <a:buFont typeface="Arial" pitchFamily="34" charset="0"/>
              <a:buChar char="•"/>
            </a:pPr>
            <a:r>
              <a:rPr lang="tr-TR" b="1" dirty="0" err="1" smtClean="0"/>
              <a:t>Drop</a:t>
            </a:r>
            <a:r>
              <a:rPr lang="tr-TR" b="1" dirty="0" smtClean="0"/>
              <a:t>; </a:t>
            </a:r>
            <a:r>
              <a:rPr lang="tr-TR" dirty="0" smtClean="0"/>
              <a:t>Nesneleri silmek için kullanılır. 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Kontrol Dili - GRANT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tr-TR" dirty="0" smtClean="0"/>
              <a:t>Grant; Kullanıcıya veritabanı veya nesneleri üzerinde çeşitli izinler vermek için kullanılır. </a:t>
            </a:r>
          </a:p>
          <a:p>
            <a:pPr lvl="3">
              <a:buNone/>
            </a:pPr>
            <a:r>
              <a:rPr lang="tr-TR" sz="2800" b="1" dirty="0" smtClean="0"/>
              <a:t>GRANT izinler </a:t>
            </a:r>
          </a:p>
          <a:p>
            <a:pPr lvl="3">
              <a:buNone/>
            </a:pPr>
            <a:r>
              <a:rPr lang="tr-TR" sz="2800" b="1" dirty="0" smtClean="0"/>
              <a:t>ON izin alanı </a:t>
            </a:r>
          </a:p>
          <a:p>
            <a:pPr lvl="3">
              <a:buNone/>
            </a:pPr>
            <a:r>
              <a:rPr lang="tr-TR" sz="2800" b="1" dirty="0" smtClean="0"/>
              <a:t>TO kullanıcılar </a:t>
            </a:r>
          </a:p>
          <a:p>
            <a:pPr lvl="1">
              <a:buNone/>
            </a:pPr>
            <a:r>
              <a:rPr lang="tr-TR" dirty="0" smtClean="0"/>
              <a:t>GRANT DELETE,INSERT, SELECT,UPDATE </a:t>
            </a:r>
          </a:p>
          <a:p>
            <a:pPr lvl="1">
              <a:buNone/>
            </a:pPr>
            <a:r>
              <a:rPr lang="tr-TR" dirty="0" smtClean="0"/>
              <a:t>ON </a:t>
            </a:r>
            <a:r>
              <a:rPr lang="tr-TR" dirty="0" err="1" smtClean="0"/>
              <a:t>tbl</a:t>
            </a:r>
            <a:r>
              <a:rPr lang="tr-TR" dirty="0" smtClean="0"/>
              <a:t>_personel </a:t>
            </a:r>
          </a:p>
          <a:p>
            <a:pPr lvl="1">
              <a:buNone/>
            </a:pPr>
            <a:r>
              <a:rPr lang="tr-TR" dirty="0" smtClean="0"/>
              <a:t>TO </a:t>
            </a:r>
            <a:r>
              <a:rPr lang="tr-TR" dirty="0" err="1" smtClean="0"/>
              <a:t>dersKull</a:t>
            </a:r>
            <a:endParaRPr lang="tr-TR" b="1" dirty="0" smtClean="0"/>
          </a:p>
          <a:p>
            <a:pPr>
              <a:buFont typeface="Wingdings" pitchFamily="2" charset="2"/>
              <a:buChar char="Ø"/>
            </a:pPr>
            <a:endParaRPr lang="tr-T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Kontrol Dili - DENY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 err="1" smtClean="0"/>
              <a:t>Deny</a:t>
            </a:r>
            <a:r>
              <a:rPr lang="tr-TR" dirty="0" smtClean="0"/>
              <a:t>; Kullanıcıya veritabanı veya nesneleri üzerinde çeşitli izinleri kısıtlamak için kullanılır.</a:t>
            </a:r>
          </a:p>
          <a:p>
            <a:pPr lvl="3">
              <a:buNone/>
            </a:pPr>
            <a:r>
              <a:rPr lang="tr-TR" sz="2800" b="1" dirty="0" smtClean="0"/>
              <a:t>DENY izinler </a:t>
            </a:r>
          </a:p>
          <a:p>
            <a:pPr lvl="3">
              <a:buNone/>
            </a:pPr>
            <a:r>
              <a:rPr lang="tr-TR" sz="2800" b="1" dirty="0" smtClean="0"/>
              <a:t>TO kullanıcılar </a:t>
            </a:r>
          </a:p>
          <a:p>
            <a:pPr lvl="1">
              <a:buNone/>
            </a:pPr>
            <a:r>
              <a:rPr lang="tr-TR" dirty="0" smtClean="0"/>
              <a:t>DENY DELETE,INSERT, SELECT,UPDATE </a:t>
            </a:r>
          </a:p>
          <a:p>
            <a:pPr lvl="1">
              <a:buNone/>
            </a:pPr>
            <a:r>
              <a:rPr lang="tr-TR" dirty="0" smtClean="0"/>
              <a:t>TO </a:t>
            </a:r>
            <a:r>
              <a:rPr lang="tr-TR" dirty="0" err="1" smtClean="0"/>
              <a:t>dersKull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Kontrol Dili - REVOKE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tr-TR" dirty="0" err="1" smtClean="0"/>
              <a:t>Revoke</a:t>
            </a:r>
            <a:r>
              <a:rPr lang="tr-TR" dirty="0" smtClean="0"/>
              <a:t>; Kullanıcıya veritabanı veya nesneleri üzerinde verilen izinleri ve kısıtlamaları kaldırmak için kullanılır. </a:t>
            </a:r>
          </a:p>
          <a:p>
            <a:pPr lvl="3">
              <a:buNone/>
            </a:pPr>
            <a:r>
              <a:rPr lang="tr-TR" sz="2800" b="1" dirty="0" smtClean="0"/>
              <a:t>REVOKE </a:t>
            </a:r>
            <a:r>
              <a:rPr lang="tr-TR" sz="2800" b="1" i="1" dirty="0" smtClean="0"/>
              <a:t>izinler </a:t>
            </a:r>
          </a:p>
          <a:p>
            <a:pPr lvl="3">
              <a:buNone/>
            </a:pPr>
            <a:r>
              <a:rPr lang="tr-TR" sz="2800" b="1" dirty="0" smtClean="0"/>
              <a:t>TO </a:t>
            </a:r>
            <a:r>
              <a:rPr lang="tr-TR" sz="2800" b="1" i="1" dirty="0" smtClean="0"/>
              <a:t>kullanıcılar </a:t>
            </a:r>
          </a:p>
          <a:p>
            <a:pPr lvl="1">
              <a:buNone/>
            </a:pPr>
            <a:r>
              <a:rPr lang="tr-TR" sz="3600" dirty="0" smtClean="0"/>
              <a:t>REVOKE DELETE,INSERT, SELECT,UPDATE </a:t>
            </a:r>
          </a:p>
          <a:p>
            <a:pPr lvl="1">
              <a:buNone/>
            </a:pPr>
            <a:r>
              <a:rPr lang="tr-TR" sz="3600" dirty="0" smtClean="0"/>
              <a:t>TO </a:t>
            </a:r>
            <a:r>
              <a:rPr lang="tr-TR" sz="3600" dirty="0" err="1" smtClean="0"/>
              <a:t>dersKull</a:t>
            </a:r>
            <a:endParaRPr lang="tr-TR" sz="3600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tr-TR" dirty="0" smtClean="0"/>
              <a:t>Yordam bir kez oluşturulduktan sonra defalarca çağrılabilir. </a:t>
            </a:r>
          </a:p>
          <a:p>
            <a:pPr algn="just">
              <a:buFont typeface="Wingdings" pitchFamily="2" charset="2"/>
              <a:buChar char="Ø"/>
            </a:pPr>
            <a:r>
              <a:rPr lang="tr-TR" dirty="0" smtClean="0"/>
              <a:t>Eğer yapılacak işlemler fazla T-</a:t>
            </a:r>
            <a:r>
              <a:rPr lang="tr-TR" dirty="0" err="1" smtClean="0"/>
              <a:t>Sql</a:t>
            </a:r>
            <a:r>
              <a:rPr lang="tr-TR" dirty="0" smtClean="0"/>
              <a:t> kodu içeriyorsa ve/veya bu işlemler tekrar tekrar yapılacaksa saklı yordam yığın işlemlerinden (</a:t>
            </a:r>
            <a:r>
              <a:rPr lang="tr-TR" dirty="0" err="1" smtClean="0"/>
              <a:t>go</a:t>
            </a:r>
            <a:r>
              <a:rPr lang="tr-TR" dirty="0" smtClean="0"/>
              <a:t> ile ayrılan işlem blokları) çok daha hızlı çalışır. </a:t>
            </a:r>
          </a:p>
          <a:p>
            <a:pPr algn="just">
              <a:buFont typeface="Wingdings" pitchFamily="2" charset="2"/>
              <a:buChar char="Ø"/>
            </a:pPr>
            <a:r>
              <a:rPr lang="tr-TR" dirty="0" smtClean="0"/>
              <a:t>Ağ trafiğini azaltır. </a:t>
            </a:r>
          </a:p>
          <a:p>
            <a:pPr algn="just">
              <a:buFont typeface="Wingdings" pitchFamily="2" charset="2"/>
              <a:buChar char="Ø"/>
            </a:pPr>
            <a:r>
              <a:rPr lang="tr-TR" dirty="0" smtClean="0"/>
              <a:t>Güvenlik </a:t>
            </a:r>
          </a:p>
          <a:p>
            <a:endParaRPr lang="tr-TR" b="1" dirty="0" smtClean="0"/>
          </a:p>
          <a:p>
            <a:endParaRPr lang="tr-TR" b="1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tr-TR" dirty="0" smtClean="0"/>
              <a:t>Saklı yordam içerisindeki kodlar başka programlardan gönderilen parametrelere göre çalıştırılabilir.</a:t>
            </a:r>
          </a:p>
          <a:p>
            <a:pPr algn="just"/>
            <a:r>
              <a:rPr lang="tr-TR" dirty="0" smtClean="0"/>
              <a:t>Saklı Yordamlar fonksiyonlar gibi değer döndürebilir, bu döndürülecek değer işlemi parametreye OUTPUT yazısı eklenerek belirtilir.</a:t>
            </a:r>
          </a:p>
          <a:p>
            <a:pPr algn="just"/>
            <a:r>
              <a:rPr lang="tr-TR" dirty="0" smtClean="0"/>
              <a:t>Parametre; parametre adı, veri türü, yönü (</a:t>
            </a:r>
            <a:r>
              <a:rPr lang="tr-TR" dirty="0" err="1" smtClean="0"/>
              <a:t>output</a:t>
            </a:r>
            <a:r>
              <a:rPr lang="tr-TR" dirty="0" smtClean="0"/>
              <a:t> veya </a:t>
            </a:r>
            <a:r>
              <a:rPr lang="tr-TR" dirty="0" err="1" smtClean="0"/>
              <a:t>input</a:t>
            </a:r>
            <a:r>
              <a:rPr lang="tr-TR" dirty="0" smtClean="0"/>
              <a:t>), ve varsayılan değer özelliklerine sahiptir.</a:t>
            </a:r>
            <a:endParaRPr lang="tr-T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tr-TR" dirty="0" smtClean="0"/>
              <a:t>CREATE PROCEDURE </a:t>
            </a:r>
            <a:r>
              <a:rPr lang="tr-TR" dirty="0" err="1" smtClean="0"/>
              <a:t>stp</a:t>
            </a:r>
            <a:r>
              <a:rPr lang="tr-TR" dirty="0" smtClean="0"/>
              <a:t>_</a:t>
            </a:r>
            <a:r>
              <a:rPr lang="tr-TR" dirty="0" err="1" smtClean="0"/>
              <a:t>IlkOnOgrenci</a:t>
            </a:r>
            <a:r>
              <a:rPr lang="tr-TR" dirty="0" smtClean="0"/>
              <a:t> </a:t>
            </a:r>
          </a:p>
          <a:p>
            <a:pPr algn="just">
              <a:buNone/>
            </a:pPr>
            <a:r>
              <a:rPr lang="tr-TR" dirty="0" smtClean="0"/>
              <a:t>AS </a:t>
            </a:r>
          </a:p>
          <a:p>
            <a:pPr lvl="1" algn="just">
              <a:buNone/>
            </a:pPr>
            <a:r>
              <a:rPr lang="tr-TR" sz="3200" dirty="0" smtClean="0"/>
              <a:t>SET NOCOUNT ON </a:t>
            </a:r>
          </a:p>
          <a:p>
            <a:pPr lvl="1" algn="just">
              <a:buNone/>
            </a:pPr>
            <a:r>
              <a:rPr lang="en-US" sz="3200" dirty="0" smtClean="0"/>
              <a:t>SELECT TOP 10 </a:t>
            </a:r>
            <a:r>
              <a:rPr lang="en-US" sz="3200" dirty="0" err="1" smtClean="0"/>
              <a:t>ogrNo</a:t>
            </a:r>
            <a:r>
              <a:rPr lang="en-US" sz="3200" dirty="0" smtClean="0"/>
              <a:t>, </a:t>
            </a:r>
            <a:r>
              <a:rPr lang="en-US" sz="3200" dirty="0" err="1" smtClean="0"/>
              <a:t>tcNo</a:t>
            </a:r>
            <a:r>
              <a:rPr lang="en-US" sz="3200" dirty="0" smtClean="0"/>
              <a:t>, ad, </a:t>
            </a:r>
            <a:r>
              <a:rPr lang="en-US" sz="3200" dirty="0" err="1" smtClean="0"/>
              <a:t>soyad</a:t>
            </a:r>
            <a:r>
              <a:rPr lang="en-US" sz="3200" dirty="0" smtClean="0"/>
              <a:t> FROM </a:t>
            </a:r>
            <a:r>
              <a:rPr lang="en-US" sz="3200" dirty="0" err="1" smtClean="0"/>
              <a:t>tbl_Ogrenci</a:t>
            </a:r>
            <a:r>
              <a:rPr lang="en-US" sz="3200" dirty="0" smtClean="0"/>
              <a:t> </a:t>
            </a:r>
          </a:p>
          <a:p>
            <a:pPr lvl="1">
              <a:buNone/>
            </a:pPr>
            <a:r>
              <a:rPr lang="tr-TR" sz="3200" dirty="0" smtClean="0"/>
              <a:t>ORDER BY </a:t>
            </a:r>
            <a:r>
              <a:rPr lang="tr-TR" sz="3200" dirty="0" err="1" smtClean="0"/>
              <a:t>ogrNo</a:t>
            </a:r>
            <a:r>
              <a:rPr lang="tr-TR" sz="3200" dirty="0" smtClean="0"/>
              <a:t> </a:t>
            </a:r>
            <a:r>
              <a:rPr lang="tr-TR" sz="3200" dirty="0" err="1" smtClean="0"/>
              <a:t>asc</a:t>
            </a:r>
            <a:endParaRPr lang="tr-TR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tr-TR" dirty="0" smtClean="0"/>
              <a:t>CREATE PROCEDURE </a:t>
            </a:r>
            <a:r>
              <a:rPr lang="tr-TR" dirty="0" err="1" smtClean="0"/>
              <a:t>stp</a:t>
            </a:r>
            <a:r>
              <a:rPr lang="tr-TR" dirty="0" smtClean="0"/>
              <a:t>_</a:t>
            </a:r>
            <a:r>
              <a:rPr lang="tr-TR" dirty="0" err="1" smtClean="0"/>
              <a:t>OgrenciBilgi</a:t>
            </a:r>
            <a:r>
              <a:rPr lang="tr-TR" dirty="0" smtClean="0"/>
              <a:t> </a:t>
            </a:r>
          </a:p>
          <a:p>
            <a:pPr lvl="1" algn="just">
              <a:buNone/>
            </a:pPr>
            <a:r>
              <a:rPr lang="tr-TR" sz="3200" dirty="0" smtClean="0"/>
              <a:t>@</a:t>
            </a:r>
            <a:r>
              <a:rPr lang="tr-TR" sz="3200" dirty="0" err="1" smtClean="0"/>
              <a:t>ogrNo</a:t>
            </a:r>
            <a:r>
              <a:rPr lang="tr-TR" sz="3200" dirty="0" smtClean="0"/>
              <a:t> NVARCHAR(10) </a:t>
            </a:r>
          </a:p>
          <a:p>
            <a:pPr algn="just">
              <a:buNone/>
            </a:pPr>
            <a:r>
              <a:rPr lang="tr-TR" dirty="0" smtClean="0"/>
              <a:t>AS </a:t>
            </a:r>
          </a:p>
          <a:p>
            <a:pPr lvl="1" algn="just">
              <a:buNone/>
            </a:pPr>
            <a:r>
              <a:rPr lang="en-US" sz="3200" dirty="0" smtClean="0"/>
              <a:t>SELECT </a:t>
            </a:r>
            <a:r>
              <a:rPr lang="en-US" sz="3200" dirty="0" err="1" smtClean="0"/>
              <a:t>ogrNo,ad,soyad</a:t>
            </a:r>
            <a:r>
              <a:rPr lang="en-US" sz="3200" dirty="0" smtClean="0"/>
              <a:t> FROM </a:t>
            </a:r>
            <a:r>
              <a:rPr lang="en-US" sz="3200" dirty="0" err="1" smtClean="0"/>
              <a:t>tbl_Ogrenci</a:t>
            </a:r>
            <a:r>
              <a:rPr lang="en-US" sz="3200" dirty="0" smtClean="0"/>
              <a:t> WHERE </a:t>
            </a:r>
            <a:r>
              <a:rPr lang="en-US" sz="3200" dirty="0" err="1" smtClean="0"/>
              <a:t>ogrNo</a:t>
            </a:r>
            <a:r>
              <a:rPr lang="en-US" sz="3200" dirty="0" smtClean="0"/>
              <a:t> = @</a:t>
            </a:r>
            <a:r>
              <a:rPr lang="en-US" sz="3200" dirty="0" err="1" smtClean="0"/>
              <a:t>ogrNo</a:t>
            </a:r>
            <a:endParaRPr lang="tr-TR" sz="3200" dirty="0" smtClean="0"/>
          </a:p>
          <a:p>
            <a:pPr lvl="1">
              <a:buNone/>
            </a:pPr>
            <a:endParaRPr lang="tr-TR" sz="3200" dirty="0" smtClean="0"/>
          </a:p>
          <a:p>
            <a:pPr lvl="1">
              <a:buNone/>
            </a:pPr>
            <a:r>
              <a:rPr lang="tr-TR" sz="3200" dirty="0" err="1" smtClean="0">
                <a:solidFill>
                  <a:srgbClr val="FF0000"/>
                </a:solidFill>
              </a:rPr>
              <a:t>exec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stp</a:t>
            </a:r>
            <a:r>
              <a:rPr lang="tr-TR" sz="3200" dirty="0" smtClean="0">
                <a:solidFill>
                  <a:srgbClr val="FF0000"/>
                </a:solidFill>
              </a:rPr>
              <a:t>_</a:t>
            </a:r>
            <a:r>
              <a:rPr lang="tr-TR" sz="3200" dirty="0" err="1" smtClean="0">
                <a:solidFill>
                  <a:srgbClr val="FF0000"/>
                </a:solidFill>
              </a:rPr>
              <a:t>OgrenciBilgi</a:t>
            </a:r>
            <a:r>
              <a:rPr lang="tr-TR" sz="3200" dirty="0" smtClean="0">
                <a:solidFill>
                  <a:srgbClr val="FF0000"/>
                </a:solidFill>
              </a:rPr>
              <a:t> '11760101'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tr-TR" dirty="0" smtClean="0"/>
              <a:t>CREATE PROCEDURE </a:t>
            </a:r>
            <a:r>
              <a:rPr lang="tr-TR" dirty="0" err="1" smtClean="0"/>
              <a:t>stp</a:t>
            </a:r>
            <a:r>
              <a:rPr lang="tr-TR" dirty="0" smtClean="0"/>
              <a:t>_</a:t>
            </a:r>
            <a:r>
              <a:rPr lang="tr-TR" dirty="0" err="1" smtClean="0"/>
              <a:t>OgrenciBilgi</a:t>
            </a:r>
            <a:r>
              <a:rPr lang="tr-TR" dirty="0" smtClean="0"/>
              <a:t> </a:t>
            </a:r>
          </a:p>
          <a:p>
            <a:pPr lvl="1" algn="just">
              <a:buNone/>
            </a:pPr>
            <a:r>
              <a:rPr lang="tr-TR" sz="3200" dirty="0" smtClean="0"/>
              <a:t>@</a:t>
            </a:r>
            <a:r>
              <a:rPr lang="tr-TR" sz="3200" dirty="0" err="1" smtClean="0"/>
              <a:t>ogrNo</a:t>
            </a:r>
            <a:r>
              <a:rPr lang="tr-TR" sz="3200" dirty="0" smtClean="0"/>
              <a:t> NVARCHAR(10)= '11760101' </a:t>
            </a:r>
          </a:p>
          <a:p>
            <a:pPr algn="just">
              <a:buNone/>
            </a:pPr>
            <a:r>
              <a:rPr lang="tr-TR" dirty="0" smtClean="0"/>
              <a:t>AS </a:t>
            </a:r>
          </a:p>
          <a:p>
            <a:pPr lvl="1" algn="just">
              <a:buNone/>
            </a:pPr>
            <a:r>
              <a:rPr lang="en-US" sz="3200" dirty="0" smtClean="0"/>
              <a:t>SELECT </a:t>
            </a:r>
            <a:r>
              <a:rPr lang="en-US" sz="3200" dirty="0" err="1" smtClean="0"/>
              <a:t>ogrNo,ad,soyad</a:t>
            </a:r>
            <a:r>
              <a:rPr lang="en-US" sz="3200" dirty="0" smtClean="0"/>
              <a:t> FROM </a:t>
            </a:r>
            <a:r>
              <a:rPr lang="en-US" sz="3200" dirty="0" err="1" smtClean="0"/>
              <a:t>dbo.Ogrenci</a:t>
            </a:r>
            <a:r>
              <a:rPr lang="en-US" sz="3200" dirty="0" smtClean="0"/>
              <a:t> WHERE </a:t>
            </a:r>
            <a:r>
              <a:rPr lang="en-US" sz="3200" dirty="0" err="1" smtClean="0"/>
              <a:t>ogrNo</a:t>
            </a:r>
            <a:r>
              <a:rPr lang="en-US" sz="3200" dirty="0" smtClean="0"/>
              <a:t> = @</a:t>
            </a:r>
            <a:r>
              <a:rPr lang="en-US" sz="3200" dirty="0" err="1" smtClean="0"/>
              <a:t>ogrNo</a:t>
            </a:r>
            <a:endParaRPr lang="tr-TR" sz="3200" dirty="0" smtClean="0"/>
          </a:p>
          <a:p>
            <a:pPr lvl="1">
              <a:buNone/>
            </a:pPr>
            <a:endParaRPr lang="tr-TR" sz="3200" dirty="0" smtClean="0"/>
          </a:p>
          <a:p>
            <a:pPr lvl="1">
              <a:buNone/>
            </a:pPr>
            <a:r>
              <a:rPr lang="tr-TR" sz="3200" dirty="0" err="1" smtClean="0">
                <a:solidFill>
                  <a:srgbClr val="FF0000"/>
                </a:solidFill>
              </a:rPr>
              <a:t>exec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stp</a:t>
            </a:r>
            <a:r>
              <a:rPr lang="tr-TR" sz="3200" dirty="0" smtClean="0">
                <a:solidFill>
                  <a:srgbClr val="FF0000"/>
                </a:solidFill>
              </a:rPr>
              <a:t>_</a:t>
            </a:r>
            <a:r>
              <a:rPr lang="tr-TR" sz="3200" dirty="0" err="1" smtClean="0">
                <a:solidFill>
                  <a:srgbClr val="FF0000"/>
                </a:solidFill>
              </a:rPr>
              <a:t>OgrenciBilgi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None/>
            </a:pPr>
            <a:endParaRPr lang="tr-TR"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tr-TR" dirty="0" smtClean="0"/>
              <a:t>CREATE PROC </a:t>
            </a:r>
            <a:r>
              <a:rPr lang="tr-TR" dirty="0" err="1" smtClean="0"/>
              <a:t>stp</a:t>
            </a:r>
            <a:r>
              <a:rPr lang="tr-TR" dirty="0" smtClean="0"/>
              <a:t>_</a:t>
            </a:r>
            <a:r>
              <a:rPr lang="tr-TR" dirty="0" err="1" smtClean="0"/>
              <a:t>OgrenciBilgi</a:t>
            </a:r>
            <a:r>
              <a:rPr lang="tr-TR" dirty="0" smtClean="0"/>
              <a:t> </a:t>
            </a:r>
          </a:p>
          <a:p>
            <a:pPr lvl="1" algn="just">
              <a:buNone/>
            </a:pPr>
            <a:r>
              <a:rPr lang="tr-TR" sz="3200" dirty="0" smtClean="0"/>
              <a:t>@</a:t>
            </a:r>
            <a:r>
              <a:rPr lang="tr-TR" sz="3200" dirty="0" err="1" smtClean="0"/>
              <a:t>ogrAd</a:t>
            </a:r>
            <a:r>
              <a:rPr lang="tr-TR" sz="3200" dirty="0" smtClean="0"/>
              <a:t> NVARCHAR(100)= 'A%', </a:t>
            </a:r>
          </a:p>
          <a:p>
            <a:pPr lvl="1" algn="just">
              <a:buNone/>
            </a:pPr>
            <a:r>
              <a:rPr lang="tr-TR" sz="3200" dirty="0" smtClean="0"/>
              <a:t>@</a:t>
            </a:r>
            <a:r>
              <a:rPr lang="tr-TR" sz="3200" dirty="0" err="1" smtClean="0"/>
              <a:t>ogrSoyad</a:t>
            </a:r>
            <a:r>
              <a:rPr lang="tr-TR" sz="3200" dirty="0" smtClean="0"/>
              <a:t> NVARCHAR(100) = '%' </a:t>
            </a:r>
          </a:p>
          <a:p>
            <a:pPr algn="just">
              <a:buNone/>
            </a:pPr>
            <a:r>
              <a:rPr lang="en-US" dirty="0" smtClean="0"/>
              <a:t>AS </a:t>
            </a:r>
            <a:endParaRPr lang="tr-TR" dirty="0" smtClean="0"/>
          </a:p>
          <a:p>
            <a:pPr lvl="1" algn="just">
              <a:buNone/>
            </a:pPr>
            <a:r>
              <a:rPr lang="en-US" sz="3200" dirty="0" smtClean="0"/>
              <a:t>SELECT </a:t>
            </a:r>
            <a:r>
              <a:rPr lang="en-US" sz="3200" dirty="0" err="1" smtClean="0"/>
              <a:t>ogrNo,ad,soyad</a:t>
            </a:r>
            <a:r>
              <a:rPr lang="en-US" sz="3200" dirty="0" smtClean="0"/>
              <a:t> FROM </a:t>
            </a:r>
            <a:r>
              <a:rPr lang="en-US" sz="3200" dirty="0" err="1" smtClean="0"/>
              <a:t>dbo.Ogrenci</a:t>
            </a:r>
            <a:r>
              <a:rPr lang="en-US" sz="3200" dirty="0" smtClean="0"/>
              <a:t> </a:t>
            </a:r>
          </a:p>
          <a:p>
            <a:pPr lvl="1" algn="just">
              <a:buNone/>
            </a:pPr>
            <a:r>
              <a:rPr lang="en-US" sz="3200" dirty="0" smtClean="0"/>
              <a:t>WHERE ad LIKE @</a:t>
            </a:r>
            <a:r>
              <a:rPr lang="en-US" sz="3200" dirty="0" err="1" smtClean="0"/>
              <a:t>ogrAd</a:t>
            </a:r>
            <a:r>
              <a:rPr lang="en-US" sz="3200" dirty="0" smtClean="0"/>
              <a:t> AND </a:t>
            </a:r>
            <a:r>
              <a:rPr lang="en-US" sz="3200" dirty="0" err="1" smtClean="0"/>
              <a:t>soyad</a:t>
            </a:r>
            <a:r>
              <a:rPr lang="en-US" sz="3200" dirty="0" smtClean="0"/>
              <a:t> LIKE @</a:t>
            </a:r>
            <a:r>
              <a:rPr lang="en-US" sz="3200" dirty="0" err="1" smtClean="0"/>
              <a:t>ogrSoyad</a:t>
            </a:r>
            <a:r>
              <a:rPr lang="en-US" sz="3200" dirty="0" smtClean="0"/>
              <a:t> </a:t>
            </a:r>
            <a:endParaRPr lang="tr-TR" sz="3200" dirty="0" smtClean="0"/>
          </a:p>
          <a:p>
            <a:pPr lvl="1">
              <a:buNone/>
            </a:pPr>
            <a:endParaRPr lang="tr-TR" sz="3200" dirty="0" smtClean="0"/>
          </a:p>
          <a:p>
            <a:pPr lvl="1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exec </a:t>
            </a:r>
            <a:r>
              <a:rPr lang="en-US" sz="3200" dirty="0" err="1" smtClean="0">
                <a:solidFill>
                  <a:srgbClr val="FF0000"/>
                </a:solidFill>
              </a:rPr>
              <a:t>stp_OgrenciBilgi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400" dirty="0" smtClean="0"/>
              <a:t>DROP PROCEDURE var olan yordamı silmek için kullanılır. </a:t>
            </a:r>
          </a:p>
          <a:p>
            <a:pPr lvl="1">
              <a:buNone/>
            </a:pPr>
            <a:r>
              <a:rPr lang="tr-TR" sz="2400" dirty="0" smtClean="0"/>
              <a:t>DROP PROCEDURE </a:t>
            </a:r>
            <a:r>
              <a:rPr lang="tr-TR" sz="2400" dirty="0" err="1" smtClean="0"/>
              <a:t>stp</a:t>
            </a:r>
            <a:r>
              <a:rPr lang="tr-TR" sz="2400" dirty="0" smtClean="0"/>
              <a:t>_</a:t>
            </a:r>
            <a:r>
              <a:rPr lang="tr-TR" sz="2400" dirty="0" err="1" smtClean="0"/>
              <a:t>OgrenciBilgi</a:t>
            </a:r>
            <a:r>
              <a:rPr lang="tr-TR" sz="2400" dirty="0" smtClean="0"/>
              <a:t> </a:t>
            </a:r>
          </a:p>
          <a:p>
            <a:pPr>
              <a:buNone/>
            </a:pPr>
            <a:r>
              <a:rPr lang="tr-TR" sz="2400" dirty="0" smtClean="0"/>
              <a:t>ALTER PROCEDURE var olan yordam üzerinde değişiklik yapmak için kullanılır. </a:t>
            </a:r>
          </a:p>
          <a:p>
            <a:pPr lvl="1">
              <a:buNone/>
            </a:pPr>
            <a:r>
              <a:rPr lang="tr-TR" sz="2400" dirty="0" smtClean="0"/>
              <a:t>ALTER PROCEDURE </a:t>
            </a:r>
            <a:r>
              <a:rPr lang="tr-TR" sz="2400" dirty="0" err="1" smtClean="0"/>
              <a:t>stp</a:t>
            </a:r>
            <a:r>
              <a:rPr lang="tr-TR" sz="2400" dirty="0" smtClean="0"/>
              <a:t>_</a:t>
            </a:r>
            <a:r>
              <a:rPr lang="tr-TR" sz="2400" dirty="0" err="1" smtClean="0"/>
              <a:t>IlkOnOgrenci</a:t>
            </a:r>
            <a:r>
              <a:rPr lang="tr-TR" sz="2400" dirty="0" smtClean="0"/>
              <a:t> </a:t>
            </a:r>
          </a:p>
          <a:p>
            <a:pPr lvl="1">
              <a:buNone/>
            </a:pPr>
            <a:r>
              <a:rPr lang="tr-TR" sz="2400" dirty="0" smtClean="0"/>
              <a:t>AS </a:t>
            </a:r>
          </a:p>
          <a:p>
            <a:pPr lvl="2">
              <a:buNone/>
            </a:pPr>
            <a:r>
              <a:rPr lang="tr-TR" dirty="0" smtClean="0"/>
              <a:t>SET NOCOUNT ON </a:t>
            </a:r>
          </a:p>
          <a:p>
            <a:pPr lvl="2">
              <a:buNone/>
            </a:pPr>
            <a:r>
              <a:rPr lang="en-US" dirty="0" smtClean="0"/>
              <a:t>SELECT TOP 10 </a:t>
            </a:r>
            <a:r>
              <a:rPr lang="en-US" dirty="0" err="1" smtClean="0"/>
              <a:t>ogrNo</a:t>
            </a:r>
            <a:r>
              <a:rPr lang="en-US" dirty="0" smtClean="0"/>
              <a:t>, ad, </a:t>
            </a:r>
            <a:r>
              <a:rPr lang="en-US" dirty="0" err="1" smtClean="0"/>
              <a:t>soyad</a:t>
            </a:r>
            <a:r>
              <a:rPr lang="en-US" dirty="0" smtClean="0"/>
              <a:t> </a:t>
            </a:r>
          </a:p>
          <a:p>
            <a:pPr lvl="2">
              <a:buNone/>
            </a:pPr>
            <a:r>
              <a:rPr lang="tr-TR" dirty="0" smtClean="0"/>
              <a:t>FROM </a:t>
            </a:r>
            <a:r>
              <a:rPr lang="tr-TR" dirty="0" err="1" smtClean="0"/>
              <a:t>dbo</a:t>
            </a:r>
            <a:r>
              <a:rPr lang="tr-TR" dirty="0" smtClean="0"/>
              <a:t>.</a:t>
            </a:r>
            <a:r>
              <a:rPr lang="tr-TR" dirty="0" err="1" smtClean="0"/>
              <a:t>Ogrenci</a:t>
            </a:r>
            <a:r>
              <a:rPr lang="tr-TR" dirty="0" smtClean="0"/>
              <a:t> </a:t>
            </a:r>
          </a:p>
          <a:p>
            <a:pPr lvl="2">
              <a:buNone/>
            </a:pPr>
            <a:r>
              <a:rPr lang="tr-TR" dirty="0" smtClean="0"/>
              <a:t>ORDER BY </a:t>
            </a:r>
            <a:r>
              <a:rPr lang="tr-TR" dirty="0" err="1" smtClean="0"/>
              <a:t>ogrNo</a:t>
            </a:r>
            <a:r>
              <a:rPr lang="tr-TR" dirty="0" smtClean="0"/>
              <a:t> ASC </a:t>
            </a:r>
          </a:p>
          <a:p>
            <a:pPr lvl="2">
              <a:buNone/>
            </a:pPr>
            <a:r>
              <a:rPr lang="tr-TR" dirty="0" smtClean="0"/>
              <a:t>SET NOCOUNT OFF 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Tanımlama Dili - </a:t>
            </a:r>
            <a:r>
              <a:rPr lang="tr-TR" b="1" dirty="0" err="1" smtClean="0"/>
              <a:t>Create</a:t>
            </a:r>
            <a:r>
              <a:rPr lang="tr-TR" b="1" dirty="0" smtClean="0"/>
              <a:t>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dirty="0" smtClean="0"/>
              <a:t>CREATE TABLE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( </a:t>
            </a:r>
          </a:p>
          <a:p>
            <a:pPr lvl="1">
              <a:buNone/>
            </a:pPr>
            <a:r>
              <a:rPr lang="en-US" dirty="0" err="1" smtClean="0"/>
              <a:t>ogr_id</a:t>
            </a:r>
            <a:r>
              <a:rPr lang="en-US" dirty="0" smtClean="0"/>
              <a:t> INT IDENTITY(1,1) NOT NULL PRIMARY KEY, </a:t>
            </a:r>
          </a:p>
          <a:p>
            <a:pPr lvl="1">
              <a:buNone/>
            </a:pPr>
            <a:r>
              <a:rPr lang="tr-TR" dirty="0" err="1" smtClean="0"/>
              <a:t>ogrNo</a:t>
            </a:r>
            <a:r>
              <a:rPr lang="tr-TR" dirty="0" smtClean="0"/>
              <a:t> NVARCHAR(8) NOT NULL, </a:t>
            </a:r>
          </a:p>
          <a:p>
            <a:pPr lvl="1">
              <a:buNone/>
            </a:pPr>
            <a:r>
              <a:rPr lang="en-US" dirty="0" err="1" smtClean="0"/>
              <a:t>tcNo</a:t>
            </a:r>
            <a:r>
              <a:rPr lang="en-US" dirty="0" smtClean="0"/>
              <a:t> DECIMAL(11) NOT NULL UNIQUE, </a:t>
            </a:r>
          </a:p>
          <a:p>
            <a:pPr lvl="1">
              <a:buNone/>
            </a:pPr>
            <a:r>
              <a:rPr lang="tr-TR" dirty="0" smtClean="0"/>
              <a:t>ad NVARCHAR(100) NOT NULL, </a:t>
            </a:r>
          </a:p>
          <a:p>
            <a:pPr lvl="1">
              <a:buNone/>
            </a:pPr>
            <a:r>
              <a:rPr lang="tr-TR" dirty="0" err="1" smtClean="0"/>
              <a:t>soyad</a:t>
            </a:r>
            <a:r>
              <a:rPr lang="tr-TR" dirty="0" smtClean="0"/>
              <a:t> NVARCHAR(100) NOT NULL, </a:t>
            </a:r>
          </a:p>
          <a:p>
            <a:pPr lvl="1">
              <a:buNone/>
            </a:pPr>
            <a:r>
              <a:rPr lang="tr-TR" dirty="0" err="1" smtClean="0"/>
              <a:t>dogumTarihi</a:t>
            </a:r>
            <a:r>
              <a:rPr lang="tr-TR" dirty="0" smtClean="0"/>
              <a:t> DATETIME NULL, </a:t>
            </a:r>
          </a:p>
          <a:p>
            <a:pPr lvl="1">
              <a:buNone/>
            </a:pPr>
            <a:r>
              <a:rPr lang="tr-TR" dirty="0" err="1" smtClean="0"/>
              <a:t>dogumYeri</a:t>
            </a:r>
            <a:r>
              <a:rPr lang="tr-TR" dirty="0" smtClean="0"/>
              <a:t> NVARCHAR(50) </a:t>
            </a:r>
          </a:p>
          <a:p>
            <a:pPr>
              <a:buNone/>
            </a:pPr>
            <a:r>
              <a:rPr lang="tr-TR" dirty="0" smtClean="0"/>
              <a:t>)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dirty="0" smtClean="0"/>
              <a:t>CREATE PROCEDURE </a:t>
            </a:r>
            <a:r>
              <a:rPr lang="tr-TR" dirty="0" err="1" smtClean="0"/>
              <a:t>stp</a:t>
            </a:r>
            <a:r>
              <a:rPr lang="tr-TR" dirty="0" smtClean="0"/>
              <a:t>_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ogrenciVeriGir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(     @</a:t>
            </a:r>
            <a:r>
              <a:rPr lang="tr-TR" dirty="0" err="1" smtClean="0"/>
              <a:t>ogrNo</a:t>
            </a:r>
            <a:r>
              <a:rPr lang="tr-TR" dirty="0" smtClean="0"/>
              <a:t> NVARCHAR(10) ,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tcNo</a:t>
            </a:r>
            <a:r>
              <a:rPr lang="tr-TR" dirty="0" smtClean="0"/>
              <a:t> DECIMAL(11), </a:t>
            </a:r>
          </a:p>
          <a:p>
            <a:pPr lvl="1">
              <a:buNone/>
            </a:pPr>
            <a:r>
              <a:rPr lang="tr-TR" dirty="0" smtClean="0"/>
              <a:t>@ad NVARCHAR(100),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soyad</a:t>
            </a:r>
            <a:r>
              <a:rPr lang="tr-TR" dirty="0" smtClean="0"/>
              <a:t> NVARCHAR(100),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dogumYeri</a:t>
            </a:r>
            <a:r>
              <a:rPr lang="tr-TR" dirty="0" smtClean="0"/>
              <a:t> NVARCHAR(50), </a:t>
            </a:r>
          </a:p>
          <a:p>
            <a:pPr lvl="1">
              <a:buNone/>
            </a:pPr>
            <a:r>
              <a:rPr lang="tr-TR" dirty="0" smtClean="0"/>
              <a:t>@bolum_</a:t>
            </a:r>
            <a:r>
              <a:rPr lang="tr-TR" dirty="0" err="1" smtClean="0"/>
              <a:t>id</a:t>
            </a:r>
            <a:r>
              <a:rPr lang="tr-TR" dirty="0" smtClean="0"/>
              <a:t> INT,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dogumTarihi</a:t>
            </a:r>
            <a:r>
              <a:rPr lang="tr-TR" dirty="0" smtClean="0"/>
              <a:t> DATETIME,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medeniDurum</a:t>
            </a:r>
            <a:r>
              <a:rPr lang="tr-TR" dirty="0" smtClean="0"/>
              <a:t> TINYINT </a:t>
            </a:r>
          </a:p>
          <a:p>
            <a:pPr>
              <a:buNone/>
            </a:pPr>
            <a:r>
              <a:rPr lang="tr-TR" dirty="0" smtClean="0"/>
              <a:t>) </a:t>
            </a:r>
          </a:p>
          <a:p>
            <a:pPr>
              <a:buNone/>
            </a:pPr>
            <a:r>
              <a:rPr lang="tr-TR" dirty="0" smtClean="0"/>
              <a:t>AS </a:t>
            </a:r>
          </a:p>
          <a:p>
            <a:pPr>
              <a:buNone/>
            </a:pPr>
            <a:r>
              <a:rPr lang="tr-TR" dirty="0" smtClean="0"/>
              <a:t>BEGIN </a:t>
            </a:r>
            <a:endParaRPr lang="tr-T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tr-TR" dirty="0" smtClean="0"/>
              <a:t>SET NOCOUNT ON </a:t>
            </a:r>
          </a:p>
          <a:p>
            <a:pPr lvl="1">
              <a:buNone/>
            </a:pPr>
            <a:r>
              <a:rPr lang="tr-TR" dirty="0" smtClean="0"/>
              <a:t>INSERT INTO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</a:t>
            </a:r>
            <a:r>
              <a:rPr lang="tr-TR" dirty="0" smtClean="0"/>
              <a:t> </a:t>
            </a:r>
          </a:p>
          <a:p>
            <a:pPr lvl="1">
              <a:buNone/>
            </a:pPr>
            <a:r>
              <a:rPr lang="tr-TR" dirty="0" smtClean="0"/>
              <a:t>( </a:t>
            </a:r>
          </a:p>
          <a:p>
            <a:pPr lvl="1">
              <a:buNone/>
            </a:pPr>
            <a:r>
              <a:rPr lang="tr-TR" dirty="0" err="1" smtClean="0"/>
              <a:t>ogrNo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err="1" smtClean="0"/>
              <a:t>tcNo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smtClean="0"/>
              <a:t>ad, </a:t>
            </a:r>
          </a:p>
          <a:p>
            <a:pPr lvl="1">
              <a:buNone/>
            </a:pPr>
            <a:r>
              <a:rPr lang="tr-TR" dirty="0" err="1" smtClean="0"/>
              <a:t>soyad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err="1" smtClean="0"/>
              <a:t>dogumYeri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smtClean="0"/>
              <a:t>bolum_</a:t>
            </a:r>
            <a:r>
              <a:rPr lang="tr-TR" dirty="0" err="1" smtClean="0"/>
              <a:t>id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err="1" smtClean="0"/>
              <a:t>dogumTarihi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err="1" smtClean="0"/>
              <a:t>medeniDurum</a:t>
            </a:r>
            <a:r>
              <a:rPr lang="tr-TR" dirty="0" smtClean="0"/>
              <a:t> </a:t>
            </a:r>
          </a:p>
          <a:p>
            <a:pPr lvl="1">
              <a:buNone/>
            </a:pPr>
            <a:r>
              <a:rPr lang="tr-TR" dirty="0" smtClean="0"/>
              <a:t>) </a:t>
            </a:r>
            <a:endParaRPr lang="tr-T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tr-TR" sz="2400" dirty="0" smtClean="0"/>
              <a:t>VALUES </a:t>
            </a:r>
          </a:p>
          <a:p>
            <a:pPr lvl="1">
              <a:buNone/>
            </a:pPr>
            <a:r>
              <a:rPr lang="tr-TR" sz="2400" dirty="0" smtClean="0"/>
              <a:t>( </a:t>
            </a:r>
          </a:p>
          <a:p>
            <a:pPr lvl="1">
              <a:buNone/>
            </a:pPr>
            <a:r>
              <a:rPr lang="tr-TR" sz="2400" dirty="0" smtClean="0"/>
              <a:t>@</a:t>
            </a:r>
            <a:r>
              <a:rPr lang="tr-TR" sz="2400" dirty="0" err="1" smtClean="0"/>
              <a:t>ogrNo</a:t>
            </a:r>
            <a:r>
              <a:rPr lang="tr-TR" sz="2400" dirty="0" smtClean="0"/>
              <a:t>, </a:t>
            </a:r>
          </a:p>
          <a:p>
            <a:pPr lvl="1">
              <a:buNone/>
            </a:pPr>
            <a:r>
              <a:rPr lang="tr-TR" sz="2400" dirty="0" smtClean="0"/>
              <a:t>@</a:t>
            </a:r>
            <a:r>
              <a:rPr lang="tr-TR" sz="2400" dirty="0" err="1" smtClean="0"/>
              <a:t>tcNo</a:t>
            </a:r>
            <a:r>
              <a:rPr lang="tr-TR" sz="2400" dirty="0" smtClean="0"/>
              <a:t>, </a:t>
            </a:r>
          </a:p>
          <a:p>
            <a:pPr lvl="1">
              <a:buNone/>
            </a:pPr>
            <a:r>
              <a:rPr lang="tr-TR" sz="2400" dirty="0" smtClean="0"/>
              <a:t>@ad , </a:t>
            </a:r>
          </a:p>
          <a:p>
            <a:pPr lvl="1">
              <a:buNone/>
            </a:pPr>
            <a:r>
              <a:rPr lang="tr-TR" sz="2400" dirty="0" smtClean="0"/>
              <a:t>@</a:t>
            </a:r>
            <a:r>
              <a:rPr lang="tr-TR" sz="2400" dirty="0" err="1" smtClean="0"/>
              <a:t>soyad</a:t>
            </a:r>
            <a:r>
              <a:rPr lang="tr-TR" sz="2400" dirty="0" smtClean="0"/>
              <a:t> , </a:t>
            </a:r>
          </a:p>
          <a:p>
            <a:pPr lvl="1">
              <a:buNone/>
            </a:pPr>
            <a:r>
              <a:rPr lang="tr-TR" sz="2400" dirty="0" smtClean="0"/>
              <a:t>@</a:t>
            </a:r>
            <a:r>
              <a:rPr lang="tr-TR" sz="2400" dirty="0" err="1" smtClean="0"/>
              <a:t>dogumYeri</a:t>
            </a:r>
            <a:r>
              <a:rPr lang="tr-TR" sz="2400" dirty="0" smtClean="0"/>
              <a:t> , </a:t>
            </a:r>
          </a:p>
          <a:p>
            <a:pPr lvl="1">
              <a:buNone/>
            </a:pPr>
            <a:r>
              <a:rPr lang="tr-TR" sz="2400" dirty="0" smtClean="0"/>
              <a:t>@bolum_</a:t>
            </a:r>
            <a:r>
              <a:rPr lang="tr-TR" sz="2400" dirty="0" err="1" smtClean="0"/>
              <a:t>id</a:t>
            </a:r>
            <a:r>
              <a:rPr lang="tr-TR" sz="2400" dirty="0" smtClean="0"/>
              <a:t> , </a:t>
            </a:r>
          </a:p>
          <a:p>
            <a:pPr lvl="1">
              <a:buNone/>
            </a:pPr>
            <a:r>
              <a:rPr lang="tr-TR" sz="2400" dirty="0" smtClean="0"/>
              <a:t>@</a:t>
            </a:r>
            <a:r>
              <a:rPr lang="tr-TR" sz="2400" dirty="0" err="1" smtClean="0"/>
              <a:t>dogumTarihi</a:t>
            </a:r>
            <a:r>
              <a:rPr lang="tr-TR" sz="2400" dirty="0" smtClean="0"/>
              <a:t> , </a:t>
            </a:r>
          </a:p>
          <a:p>
            <a:pPr lvl="1">
              <a:buNone/>
            </a:pPr>
            <a:r>
              <a:rPr lang="tr-TR" sz="2400" dirty="0" smtClean="0"/>
              <a:t>@</a:t>
            </a:r>
            <a:r>
              <a:rPr lang="tr-TR" sz="2400" dirty="0" err="1" smtClean="0"/>
              <a:t>medeniDurum</a:t>
            </a:r>
            <a:r>
              <a:rPr lang="tr-TR" sz="2400" dirty="0" smtClean="0"/>
              <a:t> </a:t>
            </a:r>
          </a:p>
          <a:p>
            <a:pPr lvl="1">
              <a:buNone/>
            </a:pPr>
            <a:r>
              <a:rPr lang="tr-TR" sz="2400" dirty="0" smtClean="0"/>
              <a:t>)</a:t>
            </a:r>
          </a:p>
          <a:p>
            <a:pPr>
              <a:buNone/>
            </a:pPr>
            <a:r>
              <a:rPr lang="tr-TR" sz="2400" dirty="0" smtClean="0"/>
              <a:t> END </a:t>
            </a:r>
            <a:endParaRPr lang="tr-TR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r-TR" dirty="0" smtClean="0"/>
              <a:t>CREATE PROCEDURE [</a:t>
            </a:r>
            <a:r>
              <a:rPr lang="tr-TR" dirty="0" err="1" smtClean="0"/>
              <a:t>dbo</a:t>
            </a:r>
            <a:r>
              <a:rPr lang="tr-TR" dirty="0" smtClean="0"/>
              <a:t>].[</a:t>
            </a:r>
            <a:r>
              <a:rPr lang="tr-TR" dirty="0" err="1" smtClean="0"/>
              <a:t>stp</a:t>
            </a:r>
            <a:r>
              <a:rPr lang="tr-TR" dirty="0" smtClean="0"/>
              <a:t>_</a:t>
            </a:r>
            <a:r>
              <a:rPr lang="tr-TR" dirty="0" err="1" smtClean="0"/>
              <a:t>uyeVeAdresEkle</a:t>
            </a:r>
            <a:r>
              <a:rPr lang="tr-TR" dirty="0" smtClean="0"/>
              <a:t>] </a:t>
            </a:r>
          </a:p>
          <a:p>
            <a:pPr>
              <a:buNone/>
            </a:pPr>
            <a:r>
              <a:rPr lang="tr-TR" dirty="0" smtClean="0"/>
              <a:t>( 	  @</a:t>
            </a:r>
            <a:r>
              <a:rPr lang="tr-TR" dirty="0" err="1" smtClean="0"/>
              <a:t>uyeAdi</a:t>
            </a:r>
            <a:r>
              <a:rPr lang="tr-TR" dirty="0" smtClean="0"/>
              <a:t> NVARCHAR(50),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uyeSoyadi</a:t>
            </a:r>
            <a:r>
              <a:rPr lang="tr-TR" dirty="0" smtClean="0"/>
              <a:t> NVARCHAR(50), </a:t>
            </a:r>
          </a:p>
          <a:p>
            <a:pPr lvl="1">
              <a:buNone/>
            </a:pPr>
            <a:r>
              <a:rPr lang="tr-TR" dirty="0" smtClean="0"/>
              <a:t>@cinsiyet NVARCHAR(5), </a:t>
            </a:r>
          </a:p>
          <a:p>
            <a:pPr lvl="1">
              <a:buNone/>
            </a:pPr>
            <a:r>
              <a:rPr lang="tr-TR" dirty="0" smtClean="0"/>
              <a:t>@telefon NVARCHAR(15), </a:t>
            </a:r>
          </a:p>
          <a:p>
            <a:pPr lvl="1">
              <a:buNone/>
            </a:pPr>
            <a:r>
              <a:rPr lang="tr-TR" dirty="0" smtClean="0"/>
              <a:t>@eposta NVARCHAR(50), </a:t>
            </a:r>
          </a:p>
          <a:p>
            <a:pPr lvl="1">
              <a:buNone/>
            </a:pPr>
            <a:r>
              <a:rPr lang="tr-TR" dirty="0" smtClean="0"/>
              <a:t>@cadde NVARCHAR(50), </a:t>
            </a:r>
          </a:p>
          <a:p>
            <a:pPr lvl="1">
              <a:buNone/>
            </a:pPr>
            <a:r>
              <a:rPr lang="tr-TR" dirty="0" smtClean="0"/>
              <a:t>@mahalle NVARCHAR(50),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binaNo</a:t>
            </a:r>
            <a:r>
              <a:rPr lang="tr-TR" dirty="0" smtClean="0"/>
              <a:t> NVARCHAR(50),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sehir</a:t>
            </a:r>
            <a:r>
              <a:rPr lang="tr-TR" dirty="0" smtClean="0"/>
              <a:t> NVARCHAR(50),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postaKodu</a:t>
            </a:r>
            <a:r>
              <a:rPr lang="tr-TR" dirty="0" smtClean="0"/>
              <a:t> INT,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ulke</a:t>
            </a:r>
            <a:r>
              <a:rPr lang="tr-TR" dirty="0" smtClean="0"/>
              <a:t> NVARCHAR(50) </a:t>
            </a:r>
          </a:p>
          <a:p>
            <a:pPr>
              <a:buNone/>
            </a:pPr>
            <a:r>
              <a:rPr lang="tr-TR" dirty="0" smtClean="0"/>
              <a:t>) </a:t>
            </a:r>
          </a:p>
          <a:p>
            <a:pPr>
              <a:buNone/>
            </a:pPr>
            <a:r>
              <a:rPr lang="tr-TR" dirty="0" smtClean="0"/>
              <a:t>AS </a:t>
            </a:r>
          </a:p>
          <a:p>
            <a:pPr>
              <a:buNone/>
            </a:pPr>
            <a:r>
              <a:rPr lang="tr-TR" dirty="0" smtClean="0"/>
              <a:t>BEGIN </a:t>
            </a:r>
            <a:endParaRPr lang="tr-T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tr-TR" sz="1400" dirty="0" smtClean="0"/>
              <a:t>INSERT INTO adresler </a:t>
            </a:r>
          </a:p>
          <a:p>
            <a:pPr>
              <a:buNone/>
            </a:pPr>
            <a:r>
              <a:rPr lang="tr-TR" sz="1400" dirty="0" smtClean="0"/>
              <a:t>( </a:t>
            </a:r>
          </a:p>
          <a:p>
            <a:pPr>
              <a:buNone/>
            </a:pPr>
            <a:r>
              <a:rPr lang="tr-TR" sz="1400" dirty="0" smtClean="0"/>
              <a:t>cadde, </a:t>
            </a:r>
          </a:p>
          <a:p>
            <a:pPr>
              <a:buNone/>
            </a:pPr>
            <a:r>
              <a:rPr lang="tr-TR" sz="1400" dirty="0" smtClean="0"/>
              <a:t>mahalle, </a:t>
            </a:r>
          </a:p>
          <a:p>
            <a:pPr>
              <a:buNone/>
            </a:pPr>
            <a:r>
              <a:rPr lang="tr-TR" sz="1400" dirty="0" err="1" smtClean="0"/>
              <a:t>binaNo</a:t>
            </a:r>
            <a:r>
              <a:rPr lang="tr-TR" sz="1400" dirty="0" smtClean="0"/>
              <a:t>, </a:t>
            </a:r>
          </a:p>
          <a:p>
            <a:pPr>
              <a:buNone/>
            </a:pPr>
            <a:r>
              <a:rPr lang="tr-TR" sz="1400" dirty="0" err="1" smtClean="0"/>
              <a:t>sehir</a:t>
            </a:r>
            <a:r>
              <a:rPr lang="tr-TR" sz="1400" dirty="0" smtClean="0"/>
              <a:t>, </a:t>
            </a:r>
          </a:p>
          <a:p>
            <a:pPr>
              <a:buNone/>
            </a:pPr>
            <a:r>
              <a:rPr lang="tr-TR" sz="1400" dirty="0" err="1" smtClean="0"/>
              <a:t>postaKodu</a:t>
            </a:r>
            <a:r>
              <a:rPr lang="tr-TR" sz="1400" dirty="0" smtClean="0"/>
              <a:t>, </a:t>
            </a:r>
          </a:p>
          <a:p>
            <a:pPr>
              <a:buNone/>
            </a:pPr>
            <a:r>
              <a:rPr lang="tr-TR" sz="1400" dirty="0" err="1" smtClean="0"/>
              <a:t>ulke</a:t>
            </a:r>
            <a:r>
              <a:rPr lang="tr-TR" sz="1400" dirty="0" smtClean="0"/>
              <a:t> </a:t>
            </a:r>
          </a:p>
          <a:p>
            <a:pPr>
              <a:buNone/>
            </a:pPr>
            <a:r>
              <a:rPr lang="tr-TR" sz="1400" dirty="0" smtClean="0"/>
              <a:t>) </a:t>
            </a:r>
          </a:p>
          <a:p>
            <a:pPr>
              <a:buNone/>
            </a:pPr>
            <a:r>
              <a:rPr lang="tr-TR" sz="1400" dirty="0" smtClean="0"/>
              <a:t>VALUES </a:t>
            </a:r>
          </a:p>
          <a:p>
            <a:pPr>
              <a:buNone/>
            </a:pPr>
            <a:r>
              <a:rPr lang="tr-TR" sz="1400" dirty="0" smtClean="0"/>
              <a:t>( </a:t>
            </a:r>
          </a:p>
          <a:p>
            <a:pPr>
              <a:buNone/>
            </a:pPr>
            <a:r>
              <a:rPr lang="tr-TR" sz="1400" dirty="0" smtClean="0"/>
              <a:t>@cadde, </a:t>
            </a:r>
          </a:p>
          <a:p>
            <a:pPr>
              <a:buNone/>
            </a:pPr>
            <a:r>
              <a:rPr lang="tr-TR" sz="1400" dirty="0" smtClean="0"/>
              <a:t>@mahalle, </a:t>
            </a:r>
          </a:p>
          <a:p>
            <a:pPr>
              <a:buNone/>
            </a:pPr>
            <a:r>
              <a:rPr lang="tr-TR" sz="1400" dirty="0" smtClean="0"/>
              <a:t>@</a:t>
            </a:r>
            <a:r>
              <a:rPr lang="tr-TR" sz="1400" dirty="0" err="1" smtClean="0"/>
              <a:t>binaNo</a:t>
            </a:r>
            <a:r>
              <a:rPr lang="tr-TR" sz="1400" dirty="0" smtClean="0"/>
              <a:t>, </a:t>
            </a:r>
          </a:p>
          <a:p>
            <a:pPr>
              <a:buNone/>
            </a:pPr>
            <a:r>
              <a:rPr lang="tr-TR" sz="1400" dirty="0" smtClean="0"/>
              <a:t>@</a:t>
            </a:r>
            <a:r>
              <a:rPr lang="tr-TR" sz="1400" dirty="0" err="1" smtClean="0"/>
              <a:t>sehir</a:t>
            </a:r>
            <a:r>
              <a:rPr lang="tr-TR" sz="1400" dirty="0" smtClean="0"/>
              <a:t>, </a:t>
            </a:r>
          </a:p>
          <a:p>
            <a:pPr>
              <a:buNone/>
            </a:pPr>
            <a:r>
              <a:rPr lang="tr-TR" sz="1400" dirty="0" smtClean="0"/>
              <a:t>@</a:t>
            </a:r>
            <a:r>
              <a:rPr lang="tr-TR" sz="1400" dirty="0" err="1" smtClean="0"/>
              <a:t>postaKodu</a:t>
            </a:r>
            <a:r>
              <a:rPr lang="tr-TR" sz="1400" dirty="0" smtClean="0"/>
              <a:t>, </a:t>
            </a:r>
          </a:p>
          <a:p>
            <a:pPr>
              <a:buNone/>
            </a:pPr>
            <a:r>
              <a:rPr lang="tr-TR" sz="1400" dirty="0" smtClean="0"/>
              <a:t>@</a:t>
            </a:r>
            <a:r>
              <a:rPr lang="tr-TR" sz="1400" dirty="0" err="1" smtClean="0"/>
              <a:t>ulke</a:t>
            </a:r>
            <a:r>
              <a:rPr lang="tr-TR" sz="1400" dirty="0" smtClean="0"/>
              <a:t> </a:t>
            </a:r>
          </a:p>
          <a:p>
            <a:pPr>
              <a:buNone/>
            </a:pPr>
            <a:r>
              <a:rPr lang="tr-TR" sz="1400" dirty="0" smtClean="0"/>
              <a:t>) </a:t>
            </a:r>
            <a:endParaRPr lang="tr-TR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DECLARE @adres_</a:t>
            </a:r>
            <a:r>
              <a:rPr lang="tr-TR" dirty="0" err="1" smtClean="0"/>
              <a:t>id</a:t>
            </a:r>
            <a:r>
              <a:rPr lang="tr-TR" dirty="0" smtClean="0"/>
              <a:t> INT </a:t>
            </a:r>
          </a:p>
          <a:p>
            <a:pPr>
              <a:buNone/>
            </a:pPr>
            <a:r>
              <a:rPr lang="tr-TR" dirty="0" smtClean="0"/>
              <a:t>SET @adres_</a:t>
            </a:r>
            <a:r>
              <a:rPr lang="tr-TR" dirty="0" err="1" smtClean="0"/>
              <a:t>id</a:t>
            </a:r>
            <a:r>
              <a:rPr lang="tr-TR" dirty="0" smtClean="0"/>
              <a:t> = SCOPE_IDENTITY() </a:t>
            </a:r>
            <a:endParaRPr lang="tr-T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Saklı Yordamlar (</a:t>
            </a:r>
            <a:r>
              <a:rPr lang="tr-TR" b="1" dirty="0" err="1" smtClean="0"/>
              <a:t>Stored</a:t>
            </a:r>
            <a:r>
              <a:rPr lang="tr-TR" b="1" dirty="0" smtClean="0"/>
              <a:t> Procedure)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55000" lnSpcReduction="20000"/>
          </a:bodyPr>
          <a:lstStyle/>
          <a:p>
            <a:pPr lvl="1">
              <a:buNone/>
            </a:pPr>
            <a:r>
              <a:rPr lang="tr-TR" dirty="0" smtClean="0"/>
              <a:t>INSERT INTO </a:t>
            </a:r>
            <a:r>
              <a:rPr lang="tr-TR" dirty="0" err="1" smtClean="0"/>
              <a:t>uyeler</a:t>
            </a:r>
            <a:r>
              <a:rPr lang="tr-TR" dirty="0" smtClean="0"/>
              <a:t> </a:t>
            </a:r>
          </a:p>
          <a:p>
            <a:pPr lvl="1">
              <a:buNone/>
            </a:pPr>
            <a:r>
              <a:rPr lang="tr-TR" dirty="0" smtClean="0"/>
              <a:t>( </a:t>
            </a:r>
          </a:p>
          <a:p>
            <a:pPr lvl="1">
              <a:buNone/>
            </a:pPr>
            <a:r>
              <a:rPr lang="tr-TR" dirty="0" err="1" smtClean="0"/>
              <a:t>uyeAdi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err="1" smtClean="0"/>
              <a:t>uyeSoyadi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smtClean="0"/>
              <a:t>cinsiyet, </a:t>
            </a:r>
          </a:p>
          <a:p>
            <a:pPr lvl="1">
              <a:buNone/>
            </a:pPr>
            <a:r>
              <a:rPr lang="tr-TR" dirty="0" smtClean="0"/>
              <a:t>telefon, </a:t>
            </a:r>
          </a:p>
          <a:p>
            <a:pPr lvl="1">
              <a:buNone/>
            </a:pPr>
            <a:r>
              <a:rPr lang="tr-TR" dirty="0" err="1" smtClean="0"/>
              <a:t>ePosta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err="1" smtClean="0"/>
              <a:t>adresNo</a:t>
            </a:r>
            <a:r>
              <a:rPr lang="tr-TR" dirty="0" smtClean="0"/>
              <a:t> </a:t>
            </a:r>
          </a:p>
          <a:p>
            <a:pPr lvl="1">
              <a:buNone/>
            </a:pPr>
            <a:r>
              <a:rPr lang="tr-TR" dirty="0" smtClean="0"/>
              <a:t>) </a:t>
            </a:r>
          </a:p>
          <a:p>
            <a:pPr lvl="1">
              <a:buNone/>
            </a:pPr>
            <a:r>
              <a:rPr lang="tr-TR" dirty="0" smtClean="0"/>
              <a:t>VALUES </a:t>
            </a:r>
          </a:p>
          <a:p>
            <a:pPr lvl="1">
              <a:buNone/>
            </a:pPr>
            <a:r>
              <a:rPr lang="tr-TR" dirty="0" smtClean="0"/>
              <a:t>(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uyeAdi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smtClean="0"/>
              <a:t>@</a:t>
            </a:r>
            <a:r>
              <a:rPr lang="tr-TR" dirty="0" err="1" smtClean="0"/>
              <a:t>uyeSoyadi</a:t>
            </a:r>
            <a:r>
              <a:rPr lang="tr-TR" dirty="0" smtClean="0"/>
              <a:t>, </a:t>
            </a:r>
          </a:p>
          <a:p>
            <a:pPr lvl="1">
              <a:buNone/>
            </a:pPr>
            <a:r>
              <a:rPr lang="tr-TR" dirty="0" smtClean="0"/>
              <a:t>@cinsiyet, </a:t>
            </a:r>
          </a:p>
          <a:p>
            <a:pPr lvl="1">
              <a:buNone/>
            </a:pPr>
            <a:r>
              <a:rPr lang="tr-TR" dirty="0" smtClean="0"/>
              <a:t>@telefon, </a:t>
            </a:r>
          </a:p>
          <a:p>
            <a:pPr lvl="1">
              <a:buNone/>
            </a:pPr>
            <a:r>
              <a:rPr lang="tr-TR" dirty="0" smtClean="0"/>
              <a:t>@eposta, </a:t>
            </a:r>
          </a:p>
          <a:p>
            <a:pPr lvl="1">
              <a:buNone/>
            </a:pPr>
            <a:r>
              <a:rPr lang="tr-TR" dirty="0" smtClean="0"/>
              <a:t>@adres_</a:t>
            </a:r>
            <a:r>
              <a:rPr lang="tr-TR" dirty="0" err="1" smtClean="0"/>
              <a:t>id</a:t>
            </a:r>
            <a:r>
              <a:rPr lang="tr-TR" dirty="0" smtClean="0"/>
              <a:t> </a:t>
            </a:r>
          </a:p>
          <a:p>
            <a:pPr lvl="1">
              <a:buNone/>
            </a:pPr>
            <a:r>
              <a:rPr lang="tr-TR" dirty="0" smtClean="0"/>
              <a:t>) </a:t>
            </a:r>
          </a:p>
          <a:p>
            <a:pPr>
              <a:buNone/>
            </a:pPr>
            <a:r>
              <a:rPr lang="tr-TR" dirty="0" smtClean="0"/>
              <a:t>END </a:t>
            </a:r>
            <a:endParaRPr lang="tr-T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SQL Server’da değişken tanımı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Ø"/>
            </a:pPr>
            <a:r>
              <a:rPr lang="tr-TR" dirty="0" err="1" smtClean="0"/>
              <a:t>Sql</a:t>
            </a:r>
            <a:r>
              <a:rPr lang="tr-TR" dirty="0" smtClean="0"/>
              <a:t> server’da değişken isimlerinin başında @ sembolü bulunur. </a:t>
            </a:r>
          </a:p>
          <a:p>
            <a:pPr algn="just">
              <a:buFont typeface="Wingdings" pitchFamily="2" charset="2"/>
              <a:buChar char="Ø"/>
            </a:pPr>
            <a:r>
              <a:rPr lang="tr-TR" dirty="0" smtClean="0"/>
              <a:t>@ad , @</a:t>
            </a:r>
            <a:r>
              <a:rPr lang="tr-TR" dirty="0" err="1" smtClean="0"/>
              <a:t>soyad</a:t>
            </a:r>
            <a:r>
              <a:rPr lang="tr-TR" dirty="0" smtClean="0"/>
              <a:t>, @tarih değişken isimlerine birer örnektir. </a:t>
            </a:r>
          </a:p>
          <a:p>
            <a:pPr algn="just">
              <a:buFont typeface="Wingdings" pitchFamily="2" charset="2"/>
              <a:buChar char="Ø"/>
            </a:pPr>
            <a:r>
              <a:rPr lang="tr-TR" dirty="0" smtClean="0"/>
              <a:t>Değişken tanımı için DECLARE deyimi kullanılır. </a:t>
            </a:r>
          </a:p>
          <a:p>
            <a:pPr algn="just">
              <a:buFont typeface="Wingdings" pitchFamily="2" charset="2"/>
              <a:buChar char="Ø"/>
            </a:pPr>
            <a:r>
              <a:rPr lang="tr-TR" dirty="0" smtClean="0"/>
              <a:t>Genel ifade : DECLARE @isim </a:t>
            </a:r>
            <a:r>
              <a:rPr lang="tr-TR" dirty="0" err="1" smtClean="0"/>
              <a:t>veritipi</a:t>
            </a:r>
            <a:r>
              <a:rPr lang="tr-TR" dirty="0" smtClean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SQL Server’da değişken tanımı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DECLARE @ad </a:t>
            </a:r>
            <a:r>
              <a:rPr lang="tr-TR" dirty="0" err="1" smtClean="0"/>
              <a:t>nvarchar</a:t>
            </a:r>
            <a:r>
              <a:rPr lang="tr-TR" dirty="0" smtClean="0"/>
              <a:t>(25), @</a:t>
            </a:r>
            <a:r>
              <a:rPr lang="tr-TR" dirty="0" err="1" smtClean="0"/>
              <a:t>soyad</a:t>
            </a:r>
            <a:r>
              <a:rPr lang="tr-TR" dirty="0" smtClean="0"/>
              <a:t> </a:t>
            </a:r>
            <a:r>
              <a:rPr lang="tr-TR" dirty="0" err="1" smtClean="0"/>
              <a:t>nvarchar</a:t>
            </a:r>
            <a:r>
              <a:rPr lang="tr-TR" dirty="0" smtClean="0"/>
              <a:t>(25), @tarih </a:t>
            </a:r>
            <a:r>
              <a:rPr lang="tr-TR" dirty="0" err="1" smtClean="0"/>
              <a:t>datetime</a:t>
            </a:r>
            <a:r>
              <a:rPr lang="tr-TR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DECLARE @</a:t>
            </a:r>
            <a:r>
              <a:rPr lang="en-US" dirty="0" err="1" smtClean="0"/>
              <a:t>numara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@</a:t>
            </a:r>
            <a:r>
              <a:rPr lang="en-US" dirty="0" err="1" smtClean="0"/>
              <a:t>borc</a:t>
            </a:r>
            <a:r>
              <a:rPr lang="en-US" dirty="0" smtClean="0"/>
              <a:t> Money 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SELECT @numara=10 </a:t>
            </a:r>
          </a:p>
          <a:p>
            <a:pPr>
              <a:buNone/>
            </a:pPr>
            <a:r>
              <a:rPr lang="tr-TR" dirty="0" smtClean="0"/>
              <a:t>Set @numara=10 </a:t>
            </a:r>
          </a:p>
          <a:p>
            <a:pPr>
              <a:buNone/>
            </a:pPr>
            <a:r>
              <a:rPr lang="en-US" dirty="0" smtClean="0"/>
              <a:t>SELECT @ad=’</a:t>
            </a:r>
            <a:r>
              <a:rPr lang="en-US" dirty="0" err="1" smtClean="0"/>
              <a:t>ali</a:t>
            </a:r>
            <a:r>
              <a:rPr lang="en-US" dirty="0" smtClean="0"/>
              <a:t>’, @</a:t>
            </a:r>
            <a:r>
              <a:rPr lang="en-US" dirty="0" err="1" smtClean="0"/>
              <a:t>soyad</a:t>
            </a:r>
            <a:r>
              <a:rPr lang="en-US" dirty="0" smtClean="0"/>
              <a:t>=’</a:t>
            </a:r>
            <a:r>
              <a:rPr lang="en-US" dirty="0" err="1" smtClean="0"/>
              <a:t>coşkun</a:t>
            </a:r>
            <a:r>
              <a:rPr lang="en-US" dirty="0" smtClean="0"/>
              <a:t>’ , @</a:t>
            </a:r>
            <a:r>
              <a:rPr lang="en-US" dirty="0" err="1" smtClean="0"/>
              <a:t>borc</a:t>
            </a:r>
            <a:r>
              <a:rPr lang="en-US" dirty="0" smtClean="0"/>
              <a:t>=50 </a:t>
            </a:r>
            <a:endParaRPr lang="tr-TR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SQL Server’da değişken tanımı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DECLARE @</a:t>
            </a:r>
            <a:r>
              <a:rPr lang="tr-TR" dirty="0" err="1" smtClean="0"/>
              <a:t>UrunAdi</a:t>
            </a:r>
            <a:r>
              <a:rPr lang="tr-TR" dirty="0" smtClean="0"/>
              <a:t> </a:t>
            </a:r>
            <a:r>
              <a:rPr lang="tr-TR" dirty="0" err="1" smtClean="0"/>
              <a:t>varchar</a:t>
            </a:r>
            <a:r>
              <a:rPr lang="tr-TR" dirty="0" smtClean="0"/>
              <a:t>(30) </a:t>
            </a:r>
          </a:p>
          <a:p>
            <a:pPr marL="0" indent="0">
              <a:buNone/>
            </a:pPr>
            <a:r>
              <a:rPr lang="tr-TR" dirty="0" smtClean="0"/>
              <a:t>SELECT @</a:t>
            </a:r>
            <a:r>
              <a:rPr lang="tr-TR" dirty="0" err="1" smtClean="0"/>
              <a:t>UrunAdi</a:t>
            </a:r>
            <a:r>
              <a:rPr lang="tr-TR" dirty="0" smtClean="0"/>
              <a:t>=’Defter’ 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Urun</a:t>
            </a:r>
            <a:r>
              <a:rPr lang="en-US" dirty="0" smtClean="0"/>
              <a:t> WHERE </a:t>
            </a:r>
            <a:r>
              <a:rPr lang="en-US" dirty="0" err="1" smtClean="0"/>
              <a:t>UrunAdi</a:t>
            </a:r>
            <a:r>
              <a:rPr lang="en-US" dirty="0" smtClean="0"/>
              <a:t>=@</a:t>
            </a:r>
            <a:r>
              <a:rPr lang="en-US" dirty="0" err="1" smtClean="0"/>
              <a:t>UrunAdi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DECLARE @</a:t>
            </a:r>
            <a:r>
              <a:rPr lang="tr-TR" dirty="0" err="1" smtClean="0"/>
              <a:t>PersonelAdi</a:t>
            </a:r>
            <a:r>
              <a:rPr lang="tr-TR" dirty="0" smtClean="0"/>
              <a:t> </a:t>
            </a:r>
            <a:r>
              <a:rPr lang="tr-TR" dirty="0" err="1" smtClean="0"/>
              <a:t>varchar</a:t>
            </a:r>
            <a:r>
              <a:rPr lang="tr-TR" dirty="0" smtClean="0"/>
              <a:t>(20) </a:t>
            </a:r>
          </a:p>
          <a:p>
            <a:pPr marL="0" indent="0" algn="just">
              <a:buNone/>
            </a:pPr>
            <a:r>
              <a:rPr lang="tr-TR" dirty="0" smtClean="0"/>
              <a:t>SELECT @</a:t>
            </a:r>
            <a:r>
              <a:rPr lang="tr-TR" dirty="0" err="1" smtClean="0"/>
              <a:t>PersonelAdi</a:t>
            </a:r>
            <a:r>
              <a:rPr lang="tr-TR" dirty="0" smtClean="0"/>
              <a:t> ='Ahmet' </a:t>
            </a:r>
          </a:p>
          <a:p>
            <a:pPr marL="0" indent="0" algn="just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Personel</a:t>
            </a:r>
            <a:r>
              <a:rPr lang="en-US" dirty="0" smtClean="0"/>
              <a:t>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WHERE ad=@</a:t>
            </a:r>
            <a:r>
              <a:rPr lang="en-US" dirty="0" err="1" smtClean="0"/>
              <a:t>PersonelAdi</a:t>
            </a:r>
            <a:r>
              <a:rPr lang="en-US" dirty="0" smtClean="0"/>
              <a:t>  </a:t>
            </a:r>
            <a:endParaRPr lang="tr-T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Tanımlama Dili - </a:t>
            </a:r>
            <a:r>
              <a:rPr lang="tr-TR" b="1" dirty="0" err="1" smtClean="0"/>
              <a:t>Create</a:t>
            </a:r>
            <a:r>
              <a:rPr lang="tr-TR" b="1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/>
              <a:t>CREATE TABLE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ogrenciNot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( </a:t>
            </a:r>
          </a:p>
          <a:p>
            <a:pPr lvl="1">
              <a:buNone/>
            </a:pPr>
            <a:r>
              <a:rPr lang="en-US" dirty="0" err="1" smtClean="0"/>
              <a:t>ogrNot_id</a:t>
            </a:r>
            <a:r>
              <a:rPr lang="en-US" dirty="0" smtClean="0"/>
              <a:t> INT IDENTITY(1,1) NOT NULL PRIMARY KEY, </a:t>
            </a:r>
          </a:p>
          <a:p>
            <a:pPr lvl="1">
              <a:buNone/>
            </a:pPr>
            <a:r>
              <a:rPr lang="en-US" dirty="0" err="1" smtClean="0"/>
              <a:t>ogr_id</a:t>
            </a:r>
            <a:r>
              <a:rPr lang="en-US" dirty="0" smtClean="0"/>
              <a:t> INT NOT NULL FOREIGN KEY REFERENCES </a:t>
            </a:r>
            <a:r>
              <a:rPr lang="en-US" dirty="0" err="1" smtClean="0"/>
              <a:t>tbl_ogrenci</a:t>
            </a:r>
            <a:r>
              <a:rPr lang="en-US" dirty="0" smtClean="0"/>
              <a:t>(</a:t>
            </a:r>
            <a:r>
              <a:rPr lang="en-US" dirty="0" err="1" smtClean="0"/>
              <a:t>ogr_id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 err="1" smtClean="0"/>
              <a:t>ders_id</a:t>
            </a:r>
            <a:r>
              <a:rPr lang="en-US" dirty="0" smtClean="0"/>
              <a:t> INT NOT NULL FOREIGN KEY REFERENCES </a:t>
            </a:r>
            <a:r>
              <a:rPr lang="en-US" dirty="0" err="1" smtClean="0"/>
              <a:t>tbl_ders</a:t>
            </a:r>
            <a:r>
              <a:rPr lang="en-US" dirty="0" smtClean="0"/>
              <a:t>(</a:t>
            </a:r>
            <a:r>
              <a:rPr lang="en-US" dirty="0" err="1" smtClean="0"/>
              <a:t>ders_id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 err="1" smtClean="0"/>
              <a:t>notu</a:t>
            </a:r>
            <a:r>
              <a:rPr lang="en-US" dirty="0" smtClean="0"/>
              <a:t> TINYINT CHECK (</a:t>
            </a:r>
            <a:r>
              <a:rPr lang="en-US" dirty="0" err="1" smtClean="0"/>
              <a:t>notu</a:t>
            </a:r>
            <a:r>
              <a:rPr lang="en-US" dirty="0" smtClean="0"/>
              <a:t>&gt;=0 and </a:t>
            </a:r>
            <a:r>
              <a:rPr lang="en-US" dirty="0" err="1" smtClean="0"/>
              <a:t>notu</a:t>
            </a:r>
            <a:r>
              <a:rPr lang="en-US" dirty="0" smtClean="0"/>
              <a:t>&lt;=100), </a:t>
            </a:r>
          </a:p>
          <a:p>
            <a:pPr lvl="1">
              <a:buNone/>
            </a:pPr>
            <a:r>
              <a:rPr lang="en-US" dirty="0" err="1" smtClean="0"/>
              <a:t>notGirisTarihi</a:t>
            </a:r>
            <a:r>
              <a:rPr lang="en-US" dirty="0" smtClean="0"/>
              <a:t> DATETIME NOT NULL DEFAULT GETDATE() </a:t>
            </a:r>
          </a:p>
          <a:p>
            <a:pPr>
              <a:buNone/>
            </a:pPr>
            <a:r>
              <a:rPr lang="tr-TR" dirty="0" smtClean="0"/>
              <a:t>)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SQL Server’da değişken tanımı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 algn="just">
              <a:buNone/>
              <a:tabLst>
                <a:tab pos="93663" algn="l"/>
              </a:tabLst>
            </a:pPr>
            <a:r>
              <a:rPr lang="tr-TR" sz="2800" dirty="0" smtClean="0"/>
              <a:t>DECLARE @personel TABLE( </a:t>
            </a:r>
          </a:p>
          <a:p>
            <a:pPr marL="400050" lvl="1" indent="0" algn="just">
              <a:buNone/>
              <a:tabLst>
                <a:tab pos="93663" algn="l"/>
              </a:tabLst>
            </a:pPr>
            <a:r>
              <a:rPr lang="tr-TR" dirty="0" smtClean="0"/>
              <a:t>no INT IDENTITY (1, 1), </a:t>
            </a:r>
          </a:p>
          <a:p>
            <a:pPr marL="400050" lvl="1" indent="0" algn="just">
              <a:buNone/>
              <a:tabLst>
                <a:tab pos="93663" algn="l"/>
              </a:tabLst>
            </a:pPr>
            <a:r>
              <a:rPr lang="tr-TR" dirty="0" err="1" smtClean="0"/>
              <a:t>adsoyad</a:t>
            </a:r>
            <a:r>
              <a:rPr lang="tr-TR" dirty="0" smtClean="0"/>
              <a:t> VARCHAR(50) NOT NULL, </a:t>
            </a:r>
          </a:p>
          <a:p>
            <a:pPr marL="400050" lvl="1" indent="0" algn="just">
              <a:buNone/>
              <a:tabLst>
                <a:tab pos="93663" algn="l"/>
              </a:tabLst>
            </a:pPr>
            <a:r>
              <a:rPr lang="tr-TR" dirty="0" smtClean="0"/>
              <a:t>telefon VARCHAR(15) </a:t>
            </a:r>
          </a:p>
          <a:p>
            <a:pPr marL="0" indent="0" algn="just">
              <a:buNone/>
              <a:tabLst>
                <a:tab pos="93663" algn="l"/>
              </a:tabLst>
            </a:pPr>
            <a:r>
              <a:rPr lang="tr-TR" sz="2800" dirty="0" smtClean="0"/>
              <a:t>) </a:t>
            </a:r>
          </a:p>
          <a:p>
            <a:pPr marL="0" indent="0" algn="just">
              <a:buNone/>
              <a:tabLst>
                <a:tab pos="93663" algn="l"/>
              </a:tabLst>
            </a:pPr>
            <a:r>
              <a:rPr lang="tr-TR" sz="2800" dirty="0" smtClean="0"/>
              <a:t>INSERT </a:t>
            </a:r>
            <a:r>
              <a:rPr lang="tr-TR" sz="2800" dirty="0" err="1" smtClean="0"/>
              <a:t>into</a:t>
            </a:r>
            <a:r>
              <a:rPr lang="tr-TR" sz="2800" dirty="0" smtClean="0"/>
              <a:t> @personel VALUES ( ‘Kemal Kok' , '35612 ') </a:t>
            </a:r>
          </a:p>
          <a:p>
            <a:pPr marL="0" indent="0">
              <a:buNone/>
            </a:pPr>
            <a:r>
              <a:rPr lang="en-US" sz="2800" dirty="0" smtClean="0"/>
              <a:t>INSERT INTO @</a:t>
            </a:r>
            <a:r>
              <a:rPr lang="en-US" sz="2800" dirty="0" err="1" smtClean="0"/>
              <a:t>personel</a:t>
            </a:r>
            <a:r>
              <a:rPr lang="en-US" sz="2800" dirty="0" smtClean="0"/>
              <a:t> VALUES ('</a:t>
            </a:r>
            <a:r>
              <a:rPr lang="en-US" sz="2800" dirty="0" err="1" smtClean="0"/>
              <a:t>Burak</a:t>
            </a:r>
            <a:r>
              <a:rPr lang="en-US" sz="2800" dirty="0" smtClean="0"/>
              <a:t> Türk','35613') </a:t>
            </a:r>
          </a:p>
          <a:p>
            <a:pPr marL="0" indent="0">
              <a:buNone/>
            </a:pPr>
            <a:r>
              <a:rPr lang="en-US" sz="2800" dirty="0" smtClean="0"/>
              <a:t>SELECT * FROM @</a:t>
            </a:r>
            <a:r>
              <a:rPr lang="en-US" sz="2800" dirty="0" err="1" smtClean="0"/>
              <a:t>personel</a:t>
            </a:r>
            <a:r>
              <a:rPr lang="en-US" sz="2800" dirty="0" smtClean="0"/>
              <a:t> ORDER BY </a:t>
            </a:r>
            <a:r>
              <a:rPr lang="en-US" sz="2800" dirty="0" err="1" smtClean="0"/>
              <a:t>adsoyad</a:t>
            </a:r>
            <a:endParaRPr lang="tr-TR" sz="2800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VIEW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/>
            <a:r>
              <a:rPr lang="tr-TR" sz="2800" dirty="0" err="1" smtClean="0"/>
              <a:t>View'ler</a:t>
            </a:r>
            <a:r>
              <a:rPr lang="tr-TR" sz="2800" dirty="0" smtClean="0"/>
              <a:t> bir veya birden fazla tablodan istenilen verilerin bir arada sunulmasını sağlayan tanımlanmış sorgulardır. </a:t>
            </a:r>
          </a:p>
          <a:p>
            <a:pPr marL="0" indent="0" algn="just"/>
            <a:r>
              <a:rPr lang="tr-TR" sz="2800" dirty="0" smtClean="0"/>
              <a:t>Sanal bir tablo olarak da düşünebiliriz. Çünkü </a:t>
            </a:r>
            <a:r>
              <a:rPr lang="tr-TR" sz="2800" dirty="0" err="1" smtClean="0"/>
              <a:t>View'ler</a:t>
            </a:r>
            <a:r>
              <a:rPr lang="tr-TR" sz="2800" dirty="0" smtClean="0"/>
              <a:t> veri saklamazlar sadece istenen veriye ulaşılacak yolu kullanarak verileri kullanıcıya sunarlar</a:t>
            </a:r>
            <a:r>
              <a:rPr lang="tr-TR" sz="2800" b="1" dirty="0" smtClean="0"/>
              <a:t>. </a:t>
            </a:r>
            <a:endParaRPr lang="tr-TR" sz="2800" dirty="0" smtClean="0"/>
          </a:p>
          <a:p>
            <a:pPr marL="0" indent="0" algn="just"/>
            <a:r>
              <a:rPr lang="tr-TR" sz="2800" dirty="0" smtClean="0"/>
              <a:t>Aynı tablolar gibi satırlar ve sütunları içerir. </a:t>
            </a:r>
          </a:p>
          <a:p>
            <a:pPr marL="0" indent="0" algn="just"/>
            <a:r>
              <a:rPr lang="tr-TR" sz="2800" dirty="0" smtClean="0"/>
              <a:t>Bir ya da birkaç tablodan seçtiğimiz verileri okuyabiliriz hatta bazı durumlarda veri girişi bile yapabiliriz.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VIEW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/>
            <a:r>
              <a:rPr lang="tr-TR" sz="2800" dirty="0" err="1" smtClean="0"/>
              <a:t>View'ler</a:t>
            </a:r>
            <a:r>
              <a:rPr lang="tr-TR" sz="2800" dirty="0" smtClean="0"/>
              <a:t> bir veya birden fazla tablodan istenilen verilerin bir arada sunulmasını sağlayan tanımlanmış sorgulardır. </a:t>
            </a:r>
          </a:p>
          <a:p>
            <a:pPr marL="0" indent="0" algn="just"/>
            <a:r>
              <a:rPr lang="tr-TR" sz="2800" dirty="0" smtClean="0"/>
              <a:t>Sanal bir tablo olarak da düşünebiliriz. Çünkü </a:t>
            </a:r>
            <a:r>
              <a:rPr lang="tr-TR" sz="2800" dirty="0" err="1" smtClean="0"/>
              <a:t>View'ler</a:t>
            </a:r>
            <a:r>
              <a:rPr lang="tr-TR" sz="2800" dirty="0" smtClean="0"/>
              <a:t> veri saklamazlar sadece istenen veriye ulaşılacak yolu kullanarak verileri kullanıcıya sunarlar</a:t>
            </a:r>
            <a:r>
              <a:rPr lang="tr-TR" sz="2800" b="1" dirty="0" smtClean="0"/>
              <a:t>. </a:t>
            </a:r>
            <a:endParaRPr lang="tr-TR" sz="2800" dirty="0" smtClean="0"/>
          </a:p>
          <a:p>
            <a:pPr marL="0" indent="0" algn="just"/>
            <a:r>
              <a:rPr lang="tr-TR" sz="2800" dirty="0" smtClean="0"/>
              <a:t>Aynı tablolar gibi satırlar ve sütunları içerir. </a:t>
            </a:r>
          </a:p>
          <a:p>
            <a:pPr marL="0" indent="0" algn="just"/>
            <a:r>
              <a:rPr lang="tr-TR" sz="2800" dirty="0" smtClean="0"/>
              <a:t>Bir ya da birkaç tablodan seçtiğimiz verileri okuyabiliriz hatta bazı durumlarda veri girişi bile yapabiliriz.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VIEW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tr-TR" sz="2400" dirty="0" smtClean="0"/>
              <a:t>CREATE VIEW </a:t>
            </a:r>
            <a:r>
              <a:rPr lang="tr-TR" sz="2400" dirty="0" err="1" smtClean="0"/>
              <a:t>vw</a:t>
            </a:r>
            <a:r>
              <a:rPr lang="tr-TR" sz="2400" dirty="0" smtClean="0"/>
              <a:t>_</a:t>
            </a:r>
            <a:r>
              <a:rPr lang="tr-TR" sz="2400" dirty="0" err="1" smtClean="0"/>
              <a:t>ogrenciNotlari</a:t>
            </a:r>
            <a:r>
              <a:rPr lang="tr-TR" sz="2400" dirty="0" smtClean="0"/>
              <a:t> </a:t>
            </a:r>
          </a:p>
          <a:p>
            <a:pPr algn="just">
              <a:buNone/>
            </a:pPr>
            <a:r>
              <a:rPr lang="tr-TR" sz="2400" dirty="0" smtClean="0"/>
              <a:t>AS </a:t>
            </a:r>
          </a:p>
          <a:p>
            <a:pPr algn="just">
              <a:buNone/>
            </a:pPr>
            <a:r>
              <a:rPr lang="tr-TR" sz="2400" dirty="0" smtClean="0"/>
              <a:t>SELECT o.ad,o.</a:t>
            </a:r>
            <a:r>
              <a:rPr lang="tr-TR" sz="2400" dirty="0" err="1" smtClean="0"/>
              <a:t>soyad</a:t>
            </a:r>
            <a:r>
              <a:rPr lang="tr-TR" sz="2400" dirty="0" smtClean="0"/>
              <a:t>,d.</a:t>
            </a:r>
            <a:r>
              <a:rPr lang="tr-TR" sz="2400" dirty="0" err="1" smtClean="0"/>
              <a:t>dersAd</a:t>
            </a:r>
            <a:r>
              <a:rPr lang="tr-TR" sz="2400" dirty="0" smtClean="0"/>
              <a:t>,n.notu </a:t>
            </a:r>
          </a:p>
          <a:p>
            <a:pPr algn="just">
              <a:buNone/>
            </a:pPr>
            <a:r>
              <a:rPr lang="tr-TR" sz="2400" dirty="0" smtClean="0"/>
              <a:t>FROM </a:t>
            </a:r>
            <a:r>
              <a:rPr lang="tr-TR" sz="2400" dirty="0" err="1" smtClean="0"/>
              <a:t>tbl</a:t>
            </a:r>
            <a:r>
              <a:rPr lang="tr-TR" sz="2400" dirty="0" smtClean="0"/>
              <a:t>_</a:t>
            </a:r>
            <a:r>
              <a:rPr lang="tr-TR" sz="2400" dirty="0" err="1" smtClean="0"/>
              <a:t>ogrenci</a:t>
            </a:r>
            <a:r>
              <a:rPr lang="tr-TR" sz="2400" dirty="0" smtClean="0"/>
              <a:t> o </a:t>
            </a:r>
          </a:p>
          <a:p>
            <a:pPr algn="just">
              <a:buNone/>
            </a:pPr>
            <a:r>
              <a:rPr lang="tr-TR" sz="2400" dirty="0" err="1" smtClean="0"/>
              <a:t>join</a:t>
            </a:r>
            <a:r>
              <a:rPr lang="tr-TR" sz="2400" dirty="0" smtClean="0"/>
              <a:t> </a:t>
            </a:r>
            <a:r>
              <a:rPr lang="tr-TR" sz="2400" dirty="0" err="1" smtClean="0"/>
              <a:t>tbl</a:t>
            </a:r>
            <a:r>
              <a:rPr lang="tr-TR" sz="2400" dirty="0" smtClean="0"/>
              <a:t>_</a:t>
            </a:r>
            <a:r>
              <a:rPr lang="tr-TR" sz="2400" dirty="0" err="1" smtClean="0"/>
              <a:t>ogrenciNot</a:t>
            </a:r>
            <a:r>
              <a:rPr lang="tr-TR" sz="2400" dirty="0" smtClean="0"/>
              <a:t> n ON o.</a:t>
            </a:r>
            <a:r>
              <a:rPr lang="tr-TR" sz="2400" dirty="0" err="1" smtClean="0"/>
              <a:t>ogr</a:t>
            </a:r>
            <a:r>
              <a:rPr lang="tr-TR" sz="2400" dirty="0" smtClean="0"/>
              <a:t>_</a:t>
            </a:r>
            <a:r>
              <a:rPr lang="tr-TR" sz="2400" dirty="0" err="1" smtClean="0"/>
              <a:t>id</a:t>
            </a:r>
            <a:r>
              <a:rPr lang="tr-TR" sz="2400" dirty="0" smtClean="0"/>
              <a:t>=n.</a:t>
            </a:r>
            <a:r>
              <a:rPr lang="tr-TR" sz="2400" dirty="0" err="1" smtClean="0"/>
              <a:t>ogr</a:t>
            </a:r>
            <a:r>
              <a:rPr lang="tr-TR" sz="2400" dirty="0" smtClean="0"/>
              <a:t>_</a:t>
            </a:r>
            <a:r>
              <a:rPr lang="tr-TR" sz="2400" dirty="0" err="1" smtClean="0"/>
              <a:t>id</a:t>
            </a:r>
            <a:r>
              <a:rPr lang="tr-TR" sz="2400" dirty="0" smtClean="0"/>
              <a:t> </a:t>
            </a:r>
          </a:p>
          <a:p>
            <a:pPr algn="just">
              <a:buNone/>
            </a:pPr>
            <a:r>
              <a:rPr lang="en-US" sz="2400" dirty="0" smtClean="0"/>
              <a:t>join </a:t>
            </a:r>
            <a:r>
              <a:rPr lang="en-US" sz="2400" dirty="0" err="1" smtClean="0"/>
              <a:t>tbl_ders</a:t>
            </a:r>
            <a:r>
              <a:rPr lang="en-US" sz="2400" dirty="0" smtClean="0"/>
              <a:t> d ON </a:t>
            </a:r>
            <a:r>
              <a:rPr lang="en-US" sz="2400" dirty="0" err="1" smtClean="0"/>
              <a:t>n.ders_id</a:t>
            </a:r>
            <a:r>
              <a:rPr lang="en-US" sz="2400" dirty="0" smtClean="0"/>
              <a:t>=</a:t>
            </a:r>
            <a:r>
              <a:rPr lang="en-US" sz="2400" dirty="0" err="1" smtClean="0"/>
              <a:t>d.ders_id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tr-TR" sz="2400" dirty="0" err="1" smtClean="0"/>
              <a:t>select</a:t>
            </a:r>
            <a:r>
              <a:rPr lang="tr-TR" sz="2400" dirty="0" smtClean="0"/>
              <a:t> ad,notu </a:t>
            </a:r>
          </a:p>
          <a:p>
            <a:pPr algn="just">
              <a:buNone/>
            </a:pPr>
            <a:r>
              <a:rPr lang="tr-TR" sz="2400" dirty="0" err="1" smtClean="0"/>
              <a:t>from</a:t>
            </a:r>
            <a:r>
              <a:rPr lang="tr-TR" sz="2400" dirty="0" smtClean="0"/>
              <a:t> </a:t>
            </a:r>
            <a:r>
              <a:rPr lang="tr-TR" sz="2400" dirty="0" err="1" smtClean="0"/>
              <a:t>vw</a:t>
            </a:r>
            <a:r>
              <a:rPr lang="tr-TR" sz="2400" dirty="0" smtClean="0"/>
              <a:t>_</a:t>
            </a:r>
            <a:r>
              <a:rPr lang="tr-TR" sz="2400" dirty="0" err="1" smtClean="0"/>
              <a:t>ogrenciNotlari</a:t>
            </a:r>
            <a:r>
              <a:rPr lang="tr-TR" sz="2400" dirty="0" smtClean="0"/>
              <a:t> </a:t>
            </a:r>
          </a:p>
          <a:p>
            <a:pPr algn="just">
              <a:buNone/>
            </a:pPr>
            <a:r>
              <a:rPr lang="tr-TR" sz="2400" dirty="0" err="1" smtClean="0"/>
              <a:t>where</a:t>
            </a:r>
            <a:r>
              <a:rPr lang="tr-TR" sz="2400" dirty="0" smtClean="0"/>
              <a:t> ad='ali' </a:t>
            </a:r>
          </a:p>
          <a:p>
            <a:pPr algn="just">
              <a:buNone/>
            </a:pPr>
            <a:r>
              <a:rPr lang="tr-TR" sz="2400" dirty="0" err="1" smtClean="0"/>
              <a:t>order</a:t>
            </a:r>
            <a:r>
              <a:rPr lang="tr-TR" sz="2400" dirty="0" smtClean="0"/>
              <a:t> </a:t>
            </a:r>
            <a:r>
              <a:rPr lang="tr-TR" sz="2400" dirty="0" err="1" smtClean="0"/>
              <a:t>by</a:t>
            </a:r>
            <a:r>
              <a:rPr lang="tr-TR" sz="2400" dirty="0" smtClean="0"/>
              <a:t> notu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KULLANICI TANIMLI FONKSİYONLAR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Dışarıdan parametre alan bir </a:t>
            </a:r>
            <a:r>
              <a:rPr lang="tr-TR" dirty="0" err="1" smtClean="0"/>
              <a:t>view</a:t>
            </a:r>
            <a:r>
              <a:rPr lang="tr-TR" dirty="0" smtClean="0"/>
              <a:t> tanımlanamaz. Bu türden ihtiyaçlar için fonksiyon kullanılır. </a:t>
            </a:r>
          </a:p>
          <a:p>
            <a:pPr algn="just"/>
            <a:r>
              <a:rPr lang="tr-TR" dirty="0" err="1" smtClean="0"/>
              <a:t>Stored</a:t>
            </a:r>
            <a:r>
              <a:rPr lang="tr-TR" dirty="0" smtClean="0"/>
              <a:t> </a:t>
            </a:r>
            <a:r>
              <a:rPr lang="tr-TR" dirty="0" err="1" smtClean="0"/>
              <a:t>procedureleri</a:t>
            </a:r>
            <a:r>
              <a:rPr lang="tr-TR" dirty="0" smtClean="0"/>
              <a:t> bir sorgunun parçası olarak kullanamayız. Yada </a:t>
            </a:r>
            <a:r>
              <a:rPr lang="tr-TR" dirty="0" err="1" smtClean="0"/>
              <a:t>stored</a:t>
            </a:r>
            <a:r>
              <a:rPr lang="tr-TR" dirty="0" smtClean="0"/>
              <a:t> prosedürleri sorgulayamayız. Ancak </a:t>
            </a:r>
            <a:r>
              <a:rPr lang="tr-TR" dirty="0" err="1" smtClean="0"/>
              <a:t>view</a:t>
            </a:r>
            <a:r>
              <a:rPr lang="tr-TR" dirty="0" smtClean="0"/>
              <a:t> ve fonksiyonları sorgulayabiliriz.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KULLANICI TANIMLI FONKSİYONLAR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Bir </a:t>
            </a:r>
            <a:r>
              <a:rPr lang="tr-TR" dirty="0" err="1" smtClean="0"/>
              <a:t>select</a:t>
            </a:r>
            <a:r>
              <a:rPr lang="tr-TR" dirty="0" smtClean="0"/>
              <a:t> ifadesi içeren </a:t>
            </a:r>
            <a:r>
              <a:rPr lang="tr-TR" dirty="0" err="1" smtClean="0"/>
              <a:t>stored</a:t>
            </a:r>
            <a:r>
              <a:rPr lang="tr-TR" dirty="0" smtClean="0"/>
              <a:t> prosedürler sorgunun FROM, WHERE, IN gibi kısımlarında kullanılamaz. </a:t>
            </a:r>
          </a:p>
          <a:p>
            <a:pPr algn="just"/>
            <a:r>
              <a:rPr lang="tr-TR" dirty="0" smtClean="0"/>
              <a:t>Bir tek </a:t>
            </a:r>
            <a:r>
              <a:rPr lang="tr-TR" dirty="0" err="1" smtClean="0"/>
              <a:t>select</a:t>
            </a:r>
            <a:r>
              <a:rPr lang="tr-TR" dirty="0" smtClean="0"/>
              <a:t> ifadesi ile </a:t>
            </a:r>
            <a:r>
              <a:rPr lang="tr-TR" dirty="0" err="1" smtClean="0"/>
              <a:t>view</a:t>
            </a:r>
            <a:r>
              <a:rPr lang="tr-TR" dirty="0" smtClean="0"/>
              <a:t> oluşturamadığımız zaman fonksiyon kullanılır. </a:t>
            </a:r>
          </a:p>
          <a:p>
            <a:pPr algn="just"/>
            <a:r>
              <a:rPr lang="tr-TR" dirty="0" err="1" smtClean="0"/>
              <a:t>Sql</a:t>
            </a:r>
            <a:r>
              <a:rPr lang="tr-TR" dirty="0" smtClean="0"/>
              <a:t> Server’da tanımlı olmayan REPLACE() gibi fonksiyonları tanımlamak için fonksiyonlar kullanılır.</a:t>
            </a:r>
            <a:endParaRPr lang="tr-T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Skaler</a:t>
            </a:r>
            <a:r>
              <a:rPr lang="tr-TR" b="1" dirty="0" smtClean="0"/>
              <a:t> tanımlı (tek değer döndüren) fonksiyonlar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800" dirty="0" smtClean="0"/>
              <a:t>CREATE FUNCTION </a:t>
            </a:r>
            <a:r>
              <a:rPr lang="tr-TR" sz="2800" dirty="0" err="1" smtClean="0"/>
              <a:t>fonksiyonAdi</a:t>
            </a:r>
            <a:r>
              <a:rPr lang="tr-TR" sz="2800" dirty="0" smtClean="0"/>
              <a:t>(varsa </a:t>
            </a:r>
            <a:r>
              <a:rPr lang="tr-TR" sz="2800" dirty="0" err="1" smtClean="0"/>
              <a:t>parametreTanimi</a:t>
            </a:r>
            <a:r>
              <a:rPr lang="tr-TR" sz="2800" dirty="0" smtClean="0"/>
              <a:t>) </a:t>
            </a:r>
          </a:p>
          <a:p>
            <a:pPr marL="0" indent="0" algn="just">
              <a:buNone/>
            </a:pPr>
            <a:r>
              <a:rPr lang="tr-TR" sz="2800" dirty="0" smtClean="0"/>
              <a:t>RETURNS </a:t>
            </a:r>
            <a:r>
              <a:rPr lang="tr-TR" sz="2800" dirty="0" err="1" smtClean="0"/>
              <a:t>geriDonusTipi</a:t>
            </a:r>
            <a:r>
              <a:rPr lang="tr-TR" sz="2800" dirty="0" smtClean="0"/>
              <a:t> </a:t>
            </a:r>
          </a:p>
          <a:p>
            <a:pPr marL="0" indent="0" algn="just">
              <a:buNone/>
            </a:pPr>
            <a:r>
              <a:rPr lang="tr-TR" sz="2800" dirty="0" smtClean="0"/>
              <a:t>AS </a:t>
            </a:r>
          </a:p>
          <a:p>
            <a:pPr marL="0" indent="0" algn="just">
              <a:buNone/>
            </a:pPr>
            <a:r>
              <a:rPr lang="tr-TR" sz="2800" dirty="0" smtClean="0"/>
              <a:t>BEGIN </a:t>
            </a:r>
          </a:p>
          <a:p>
            <a:pPr marL="400050" lvl="1" indent="0" algn="just">
              <a:buNone/>
            </a:pPr>
            <a:r>
              <a:rPr lang="tr-TR" dirty="0" err="1" smtClean="0"/>
              <a:t>Sql</a:t>
            </a:r>
            <a:r>
              <a:rPr lang="tr-TR" dirty="0" smtClean="0"/>
              <a:t> deyimi </a:t>
            </a:r>
          </a:p>
          <a:p>
            <a:pPr marL="400050" lvl="1" indent="0" algn="just">
              <a:buNone/>
            </a:pPr>
            <a:r>
              <a:rPr lang="tr-TR" dirty="0" smtClean="0"/>
              <a:t>RETURN </a:t>
            </a:r>
            <a:r>
              <a:rPr lang="tr-TR" dirty="0" err="1" smtClean="0"/>
              <a:t>geriDonusDeğeri</a:t>
            </a:r>
            <a:r>
              <a:rPr lang="tr-TR" dirty="0" smtClean="0"/>
              <a:t> </a:t>
            </a:r>
          </a:p>
          <a:p>
            <a:pPr marL="0" indent="0" algn="just">
              <a:buNone/>
            </a:pPr>
            <a:r>
              <a:rPr lang="tr-TR" sz="2800" dirty="0" smtClean="0"/>
              <a:t>END </a:t>
            </a:r>
            <a:endParaRPr lang="tr-TR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KULLANICI TANIMLI FONKSİYONLAR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CREATE FUNCTION </a:t>
            </a:r>
            <a:r>
              <a:rPr lang="en-US" sz="2800" dirty="0" err="1" smtClean="0"/>
              <a:t>sepetUrunSayi</a:t>
            </a:r>
            <a:r>
              <a:rPr lang="en-US" sz="2800" dirty="0" smtClean="0"/>
              <a:t>(@</a:t>
            </a:r>
            <a:r>
              <a:rPr lang="en-US" sz="2800" dirty="0" err="1" smtClean="0"/>
              <a:t>mno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) </a:t>
            </a:r>
          </a:p>
          <a:p>
            <a:pPr marL="0" indent="0">
              <a:buNone/>
            </a:pPr>
            <a:r>
              <a:rPr lang="tr-TR" sz="2800" dirty="0" smtClean="0"/>
              <a:t>RETURNS </a:t>
            </a:r>
            <a:r>
              <a:rPr lang="tr-TR" sz="2800" dirty="0" err="1" smtClean="0"/>
              <a:t>int</a:t>
            </a:r>
            <a:r>
              <a:rPr lang="tr-TR" sz="2800" dirty="0" smtClean="0"/>
              <a:t> </a:t>
            </a:r>
          </a:p>
          <a:p>
            <a:pPr marL="0" indent="0">
              <a:buNone/>
            </a:pPr>
            <a:r>
              <a:rPr lang="tr-TR" sz="2800" dirty="0" smtClean="0"/>
              <a:t>AS </a:t>
            </a:r>
          </a:p>
          <a:p>
            <a:pPr marL="0" indent="0">
              <a:buNone/>
            </a:pPr>
            <a:r>
              <a:rPr lang="tr-TR" sz="2800" dirty="0" smtClean="0"/>
              <a:t>BEGIN </a:t>
            </a:r>
          </a:p>
          <a:p>
            <a:pPr marL="400050" lvl="1" indent="0">
              <a:buNone/>
            </a:pPr>
            <a:r>
              <a:rPr lang="tr-TR" dirty="0" err="1" smtClean="0"/>
              <a:t>Declare</a:t>
            </a:r>
            <a:r>
              <a:rPr lang="tr-TR" dirty="0" smtClean="0"/>
              <a:t> @</a:t>
            </a:r>
            <a:r>
              <a:rPr lang="tr-TR" dirty="0" err="1" smtClean="0"/>
              <a:t>urunSayi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</a:p>
          <a:p>
            <a:pPr marL="400050" lvl="1" indent="0">
              <a:buNone/>
            </a:pPr>
            <a:r>
              <a:rPr lang="en-US" dirty="0" smtClean="0"/>
              <a:t>Set @</a:t>
            </a:r>
            <a:r>
              <a:rPr lang="en-US" dirty="0" err="1" smtClean="0"/>
              <a:t>urunSayi</a:t>
            </a:r>
            <a:r>
              <a:rPr lang="en-US" dirty="0" smtClean="0"/>
              <a:t> = ( SELECT sum(</a:t>
            </a:r>
            <a:r>
              <a:rPr lang="en-US" dirty="0" err="1" smtClean="0"/>
              <a:t>miktar</a:t>
            </a:r>
            <a:r>
              <a:rPr lang="en-US" dirty="0" smtClean="0"/>
              <a:t>) FROM </a:t>
            </a:r>
            <a:r>
              <a:rPr lang="en-US" dirty="0" err="1" smtClean="0"/>
              <a:t>Sepet</a:t>
            </a:r>
            <a:r>
              <a:rPr lang="en-US" dirty="0" smtClean="0"/>
              <a:t> WHERE </a:t>
            </a:r>
            <a:r>
              <a:rPr lang="en-US" dirty="0" err="1" smtClean="0"/>
              <a:t>mno</a:t>
            </a:r>
            <a:r>
              <a:rPr lang="en-US" dirty="0" smtClean="0"/>
              <a:t>=@</a:t>
            </a:r>
            <a:r>
              <a:rPr lang="en-US" dirty="0" err="1" smtClean="0"/>
              <a:t>mno</a:t>
            </a:r>
            <a:r>
              <a:rPr lang="en-US" dirty="0" smtClean="0"/>
              <a:t>) </a:t>
            </a:r>
          </a:p>
          <a:p>
            <a:pPr marL="400050" lvl="1" indent="0">
              <a:buNone/>
            </a:pPr>
            <a:r>
              <a:rPr lang="tr-TR" dirty="0" smtClean="0"/>
              <a:t>RETURN @</a:t>
            </a:r>
            <a:r>
              <a:rPr lang="tr-TR" dirty="0" err="1" smtClean="0"/>
              <a:t>urunSayi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sz="2800" dirty="0" smtClean="0"/>
              <a:t>END </a:t>
            </a:r>
          </a:p>
          <a:p>
            <a:pPr marL="0" indent="0" algn="ctr"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SELECT </a:t>
            </a:r>
            <a:r>
              <a:rPr lang="tr-TR" sz="2800" dirty="0" err="1" smtClean="0">
                <a:solidFill>
                  <a:srgbClr val="FF0000"/>
                </a:solidFill>
              </a:rPr>
              <a:t>dbo</a:t>
            </a:r>
            <a:r>
              <a:rPr lang="tr-TR" sz="2800" dirty="0" smtClean="0">
                <a:solidFill>
                  <a:srgbClr val="FF0000"/>
                </a:solidFill>
              </a:rPr>
              <a:t>.</a:t>
            </a:r>
            <a:r>
              <a:rPr lang="tr-TR" sz="2800" dirty="0" err="1" smtClean="0">
                <a:solidFill>
                  <a:srgbClr val="FF0000"/>
                </a:solidFill>
              </a:rPr>
              <a:t>sepetUrunSayi</a:t>
            </a:r>
            <a:r>
              <a:rPr lang="tr-TR" sz="2800" dirty="0" smtClean="0">
                <a:solidFill>
                  <a:srgbClr val="FF0000"/>
                </a:solidFill>
              </a:rPr>
              <a:t>(4) 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KULLANICI TANIMLI FONKSİYONLAR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CREATE FUNCTION </a:t>
            </a:r>
            <a:r>
              <a:rPr lang="en-US" sz="2800" dirty="0" err="1" smtClean="0"/>
              <a:t>sepetUrunSayi</a:t>
            </a:r>
            <a:r>
              <a:rPr lang="en-US" sz="2800" dirty="0" smtClean="0"/>
              <a:t>(@</a:t>
            </a:r>
            <a:r>
              <a:rPr lang="en-US" sz="2800" dirty="0" err="1" smtClean="0"/>
              <a:t>mno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) </a:t>
            </a:r>
          </a:p>
          <a:p>
            <a:pPr marL="0" indent="0">
              <a:buNone/>
            </a:pPr>
            <a:r>
              <a:rPr lang="tr-TR" sz="2800" dirty="0" smtClean="0"/>
              <a:t>RETURNS </a:t>
            </a:r>
            <a:r>
              <a:rPr lang="tr-TR" sz="2800" dirty="0" err="1" smtClean="0"/>
              <a:t>int</a:t>
            </a:r>
            <a:r>
              <a:rPr lang="tr-TR" sz="2800" dirty="0" smtClean="0"/>
              <a:t> </a:t>
            </a:r>
          </a:p>
          <a:p>
            <a:pPr marL="0" indent="0">
              <a:buNone/>
            </a:pPr>
            <a:r>
              <a:rPr lang="tr-TR" sz="2800" dirty="0" smtClean="0"/>
              <a:t>AS </a:t>
            </a:r>
          </a:p>
          <a:p>
            <a:pPr marL="0" indent="0">
              <a:buNone/>
            </a:pPr>
            <a:r>
              <a:rPr lang="tr-TR" sz="2800" dirty="0" smtClean="0"/>
              <a:t>BEGIN </a:t>
            </a:r>
          </a:p>
          <a:p>
            <a:pPr marL="400050" lvl="1" indent="0">
              <a:buNone/>
            </a:pPr>
            <a:r>
              <a:rPr lang="tr-TR" dirty="0" err="1" smtClean="0"/>
              <a:t>Declare</a:t>
            </a:r>
            <a:r>
              <a:rPr lang="tr-TR" dirty="0" smtClean="0"/>
              <a:t> @</a:t>
            </a:r>
            <a:r>
              <a:rPr lang="tr-TR" dirty="0" err="1" smtClean="0"/>
              <a:t>urunSayi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</a:p>
          <a:p>
            <a:pPr marL="400050" lvl="1" indent="0">
              <a:buNone/>
            </a:pPr>
            <a:r>
              <a:rPr lang="en-US" dirty="0" smtClean="0"/>
              <a:t>Set @</a:t>
            </a:r>
            <a:r>
              <a:rPr lang="en-US" dirty="0" err="1" smtClean="0"/>
              <a:t>urunSayi</a:t>
            </a:r>
            <a:r>
              <a:rPr lang="en-US" dirty="0" smtClean="0"/>
              <a:t> = ( SELECT sum(</a:t>
            </a:r>
            <a:r>
              <a:rPr lang="en-US" dirty="0" err="1" smtClean="0"/>
              <a:t>miktar</a:t>
            </a:r>
            <a:r>
              <a:rPr lang="en-US" dirty="0" smtClean="0"/>
              <a:t>) FROM </a:t>
            </a:r>
            <a:r>
              <a:rPr lang="en-US" dirty="0" err="1" smtClean="0"/>
              <a:t>Sepet</a:t>
            </a:r>
            <a:r>
              <a:rPr lang="en-US" dirty="0" smtClean="0"/>
              <a:t> WHERE </a:t>
            </a:r>
            <a:r>
              <a:rPr lang="en-US" dirty="0" err="1" smtClean="0"/>
              <a:t>mno</a:t>
            </a:r>
            <a:r>
              <a:rPr lang="en-US" dirty="0" smtClean="0"/>
              <a:t>=@</a:t>
            </a:r>
            <a:r>
              <a:rPr lang="en-US" dirty="0" err="1" smtClean="0"/>
              <a:t>mno</a:t>
            </a:r>
            <a:r>
              <a:rPr lang="en-US" dirty="0" smtClean="0"/>
              <a:t>) </a:t>
            </a:r>
          </a:p>
          <a:p>
            <a:pPr marL="400050" lvl="1" indent="0">
              <a:buNone/>
            </a:pPr>
            <a:r>
              <a:rPr lang="tr-TR" dirty="0" smtClean="0"/>
              <a:t>RETURN @</a:t>
            </a:r>
            <a:r>
              <a:rPr lang="tr-TR" dirty="0" err="1" smtClean="0"/>
              <a:t>urunSayi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sz="2800" dirty="0" smtClean="0"/>
              <a:t>END </a:t>
            </a:r>
          </a:p>
          <a:p>
            <a:pPr marL="0" indent="0" algn="ctr"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SELECT </a:t>
            </a:r>
            <a:r>
              <a:rPr lang="tr-TR" sz="2800" dirty="0" err="1" smtClean="0">
                <a:solidFill>
                  <a:srgbClr val="FF0000"/>
                </a:solidFill>
              </a:rPr>
              <a:t>dbo</a:t>
            </a:r>
            <a:r>
              <a:rPr lang="tr-TR" sz="2800" dirty="0" smtClean="0">
                <a:solidFill>
                  <a:srgbClr val="FF0000"/>
                </a:solidFill>
              </a:rPr>
              <a:t>.</a:t>
            </a:r>
            <a:r>
              <a:rPr lang="tr-TR" sz="2800" dirty="0" err="1" smtClean="0">
                <a:solidFill>
                  <a:srgbClr val="FF0000"/>
                </a:solidFill>
              </a:rPr>
              <a:t>sepetUrunSayi</a:t>
            </a:r>
            <a:r>
              <a:rPr lang="tr-TR" sz="2800" dirty="0" smtClean="0">
                <a:solidFill>
                  <a:srgbClr val="FF0000"/>
                </a:solidFill>
              </a:rPr>
              <a:t>(4) 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Tablo döndüren fonksiyonlar (inline)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CREATE FUNCTION </a:t>
            </a:r>
            <a:r>
              <a:rPr lang="tr-TR" dirty="0" err="1" smtClean="0"/>
              <a:t>fonksiyonAdi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(</a:t>
            </a:r>
            <a:r>
              <a:rPr lang="tr-TR" dirty="0" err="1" smtClean="0"/>
              <a:t>varsaParametreler</a:t>
            </a:r>
            <a:r>
              <a:rPr lang="tr-TR" dirty="0" smtClean="0"/>
              <a:t>) </a:t>
            </a:r>
          </a:p>
          <a:p>
            <a:pPr>
              <a:buNone/>
            </a:pPr>
            <a:r>
              <a:rPr lang="tr-TR" dirty="0" smtClean="0"/>
              <a:t>RETURNS TABLE </a:t>
            </a:r>
          </a:p>
          <a:p>
            <a:pPr>
              <a:buNone/>
            </a:pPr>
            <a:r>
              <a:rPr lang="tr-TR" dirty="0" smtClean="0"/>
              <a:t>AS </a:t>
            </a:r>
          </a:p>
          <a:p>
            <a:pPr>
              <a:buNone/>
            </a:pPr>
            <a:r>
              <a:rPr lang="tr-TR" dirty="0" smtClean="0"/>
              <a:t>RETURN </a:t>
            </a:r>
            <a:r>
              <a:rPr lang="tr-TR" dirty="0" err="1" smtClean="0"/>
              <a:t>selectİfadesi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GO 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Tanımlama Dili - </a:t>
            </a:r>
            <a:r>
              <a:rPr lang="tr-TR" b="1" dirty="0" err="1" smtClean="0"/>
              <a:t>Create</a:t>
            </a:r>
            <a:r>
              <a:rPr lang="tr-TR" b="1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dirty="0" smtClean="0"/>
              <a:t>CREATE TABLE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ogrenciNot</a:t>
            </a:r>
            <a:r>
              <a:rPr lang="tr-TR" dirty="0" smtClean="0"/>
              <a:t>( </a:t>
            </a:r>
          </a:p>
          <a:p>
            <a:pPr lvl="1">
              <a:buNone/>
            </a:pPr>
            <a:r>
              <a:rPr lang="en-US" dirty="0" err="1" smtClean="0"/>
              <a:t>ogrNot_id</a:t>
            </a:r>
            <a:r>
              <a:rPr lang="en-US" dirty="0" smtClean="0"/>
              <a:t> INT IDENTITY(1,1) NOT NULL, </a:t>
            </a:r>
          </a:p>
          <a:p>
            <a:pPr lvl="1">
              <a:buNone/>
            </a:pPr>
            <a:r>
              <a:rPr lang="tr-TR" dirty="0" err="1" smtClean="0"/>
              <a:t>ogr</a:t>
            </a:r>
            <a:r>
              <a:rPr lang="tr-TR" dirty="0" smtClean="0"/>
              <a:t>_</a:t>
            </a:r>
            <a:r>
              <a:rPr lang="tr-TR" dirty="0" err="1" smtClean="0"/>
              <a:t>id</a:t>
            </a:r>
            <a:r>
              <a:rPr lang="tr-TR" dirty="0" smtClean="0"/>
              <a:t> INT NOT NULL, </a:t>
            </a:r>
          </a:p>
          <a:p>
            <a:pPr lvl="1">
              <a:buNone/>
            </a:pPr>
            <a:r>
              <a:rPr lang="tr-TR" dirty="0" smtClean="0"/>
              <a:t>ders_</a:t>
            </a:r>
            <a:r>
              <a:rPr lang="tr-TR" dirty="0" err="1" smtClean="0"/>
              <a:t>id</a:t>
            </a:r>
            <a:r>
              <a:rPr lang="tr-TR" dirty="0" smtClean="0"/>
              <a:t> INT NOT NULL, </a:t>
            </a:r>
          </a:p>
          <a:p>
            <a:pPr lvl="1">
              <a:buNone/>
            </a:pPr>
            <a:r>
              <a:rPr lang="tr-TR" dirty="0" smtClean="0"/>
              <a:t>notu TINYINT, </a:t>
            </a:r>
          </a:p>
          <a:p>
            <a:pPr lvl="1">
              <a:buNone/>
            </a:pPr>
            <a:r>
              <a:rPr lang="tr-TR" dirty="0" err="1" smtClean="0"/>
              <a:t>notGirisTarihi</a:t>
            </a:r>
            <a:r>
              <a:rPr lang="tr-TR" dirty="0" smtClean="0"/>
              <a:t> DATETIME NOT NULL </a:t>
            </a:r>
          </a:p>
          <a:p>
            <a:pPr lvl="1">
              <a:buNone/>
            </a:pPr>
            <a:r>
              <a:rPr lang="en-US" dirty="0" smtClean="0"/>
              <a:t>CONSTRAINT </a:t>
            </a:r>
            <a:r>
              <a:rPr lang="en-US" dirty="0" err="1" smtClean="0"/>
              <a:t>pk_key</a:t>
            </a:r>
            <a:r>
              <a:rPr lang="en-US" dirty="0" smtClean="0"/>
              <a:t> PRIMARY KEY (</a:t>
            </a:r>
            <a:r>
              <a:rPr lang="en-US" dirty="0" err="1" smtClean="0"/>
              <a:t>ogrNot_id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 smtClean="0"/>
              <a:t>CONSTRAINT </a:t>
            </a:r>
            <a:r>
              <a:rPr lang="en-US" dirty="0" err="1" smtClean="0"/>
              <a:t>ck_not</a:t>
            </a:r>
            <a:r>
              <a:rPr lang="en-US" dirty="0" smtClean="0"/>
              <a:t> CHECK (</a:t>
            </a:r>
            <a:r>
              <a:rPr lang="en-US" dirty="0" err="1" smtClean="0"/>
              <a:t>notu</a:t>
            </a:r>
            <a:r>
              <a:rPr lang="en-US" dirty="0" smtClean="0"/>
              <a:t>&gt;=0 AND </a:t>
            </a:r>
            <a:r>
              <a:rPr lang="en-US" dirty="0" err="1" smtClean="0"/>
              <a:t>notu</a:t>
            </a:r>
            <a:r>
              <a:rPr lang="en-US" dirty="0" smtClean="0"/>
              <a:t> &lt;=100), </a:t>
            </a:r>
          </a:p>
          <a:p>
            <a:pPr lvl="1">
              <a:buNone/>
            </a:pPr>
            <a:r>
              <a:rPr lang="tr-TR" dirty="0" smtClean="0"/>
              <a:t>CONSTRAINT </a:t>
            </a:r>
            <a:r>
              <a:rPr lang="tr-TR" dirty="0" err="1" smtClean="0"/>
              <a:t>uk</a:t>
            </a:r>
            <a:r>
              <a:rPr lang="tr-TR" dirty="0" smtClean="0"/>
              <a:t>_</a:t>
            </a:r>
            <a:r>
              <a:rPr lang="tr-TR" dirty="0" err="1" smtClean="0"/>
              <a:t>ogr</a:t>
            </a:r>
            <a:r>
              <a:rPr lang="tr-TR" dirty="0" smtClean="0"/>
              <a:t>_</a:t>
            </a:r>
            <a:r>
              <a:rPr lang="tr-TR" dirty="0" err="1" smtClean="0"/>
              <a:t>id</a:t>
            </a:r>
            <a:r>
              <a:rPr lang="tr-TR" dirty="0" smtClean="0"/>
              <a:t>_ders_</a:t>
            </a:r>
            <a:r>
              <a:rPr lang="tr-TR" dirty="0" err="1" smtClean="0"/>
              <a:t>id</a:t>
            </a:r>
            <a:r>
              <a:rPr lang="tr-TR" dirty="0" smtClean="0"/>
              <a:t> UNIQUE (</a:t>
            </a:r>
            <a:r>
              <a:rPr lang="tr-TR" dirty="0" err="1" smtClean="0"/>
              <a:t>ogr</a:t>
            </a:r>
            <a:r>
              <a:rPr lang="tr-TR" dirty="0" smtClean="0"/>
              <a:t>_</a:t>
            </a:r>
            <a:r>
              <a:rPr lang="tr-TR" dirty="0" err="1" smtClean="0"/>
              <a:t>id</a:t>
            </a:r>
            <a:r>
              <a:rPr lang="tr-TR" dirty="0" smtClean="0"/>
              <a:t>,ders_</a:t>
            </a:r>
            <a:r>
              <a:rPr lang="tr-TR" dirty="0" err="1" smtClean="0"/>
              <a:t>id</a:t>
            </a:r>
            <a:r>
              <a:rPr lang="tr-TR" dirty="0" smtClean="0"/>
              <a:t>), </a:t>
            </a:r>
          </a:p>
          <a:p>
            <a:pPr lvl="1">
              <a:buNone/>
            </a:pPr>
            <a:r>
              <a:rPr lang="en-US" dirty="0" smtClean="0"/>
              <a:t>CONSTRAINT </a:t>
            </a:r>
            <a:r>
              <a:rPr lang="en-US" dirty="0" err="1" smtClean="0"/>
              <a:t>fk_key_ogr_id</a:t>
            </a:r>
            <a:r>
              <a:rPr lang="en-US" dirty="0" smtClean="0"/>
              <a:t> FOREIGN KEY (</a:t>
            </a:r>
            <a:r>
              <a:rPr lang="en-US" dirty="0" err="1" smtClean="0"/>
              <a:t>ogr_id</a:t>
            </a:r>
            <a:r>
              <a:rPr lang="en-US" dirty="0" smtClean="0"/>
              <a:t>) REFERENCES </a:t>
            </a:r>
            <a:r>
              <a:rPr lang="en-US" dirty="0" err="1" smtClean="0"/>
              <a:t>tbl_ogrenci</a:t>
            </a:r>
            <a:r>
              <a:rPr lang="en-US" dirty="0" smtClean="0"/>
              <a:t>(</a:t>
            </a:r>
            <a:r>
              <a:rPr lang="en-US" dirty="0" err="1" smtClean="0"/>
              <a:t>ogr_id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 smtClean="0"/>
              <a:t>CONSTRAINT </a:t>
            </a:r>
            <a:r>
              <a:rPr lang="en-US" dirty="0" err="1" smtClean="0"/>
              <a:t>fk_key_ders_id</a:t>
            </a:r>
            <a:r>
              <a:rPr lang="en-US" dirty="0" smtClean="0"/>
              <a:t> FOREIGN KEY (</a:t>
            </a:r>
            <a:r>
              <a:rPr lang="en-US" dirty="0" err="1" smtClean="0"/>
              <a:t>ders_id</a:t>
            </a:r>
            <a:r>
              <a:rPr lang="en-US" dirty="0" smtClean="0"/>
              <a:t>) REFERENCES </a:t>
            </a:r>
            <a:r>
              <a:rPr lang="en-US" dirty="0" err="1" smtClean="0"/>
              <a:t>tbl_ders</a:t>
            </a:r>
            <a:r>
              <a:rPr lang="en-US" dirty="0" smtClean="0"/>
              <a:t>(</a:t>
            </a:r>
            <a:r>
              <a:rPr lang="en-US" dirty="0" err="1" smtClean="0"/>
              <a:t>ders_id</a:t>
            </a:r>
            <a:r>
              <a:rPr lang="en-US" dirty="0" smtClean="0"/>
              <a:t>) ON UPDATE CASCADE ON DELETE CASCADE </a:t>
            </a:r>
          </a:p>
          <a:p>
            <a:pPr>
              <a:buNone/>
            </a:pPr>
            <a:r>
              <a:rPr lang="tr-TR" dirty="0" smtClean="0"/>
              <a:t>)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Tablo döndüren fonksiyonlar (inline)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CREATE FUNCTION </a:t>
            </a:r>
            <a:r>
              <a:rPr lang="tr-TR" dirty="0" err="1" smtClean="0"/>
              <a:t>fnt</a:t>
            </a:r>
            <a:r>
              <a:rPr lang="tr-TR" dirty="0" smtClean="0"/>
              <a:t>_</a:t>
            </a:r>
            <a:r>
              <a:rPr lang="tr-TR" dirty="0" err="1" smtClean="0"/>
              <a:t>Musteri</a:t>
            </a:r>
            <a:r>
              <a:rPr lang="tr-TR" dirty="0" smtClean="0"/>
              <a:t> ( ) </a:t>
            </a:r>
          </a:p>
          <a:p>
            <a:pPr>
              <a:buNone/>
            </a:pPr>
            <a:r>
              <a:rPr lang="tr-TR" dirty="0" smtClean="0"/>
              <a:t>RETURNS TABLE </a:t>
            </a:r>
          </a:p>
          <a:p>
            <a:pPr>
              <a:buNone/>
            </a:pPr>
            <a:r>
              <a:rPr lang="tr-TR" dirty="0" smtClean="0"/>
              <a:t>AS </a:t>
            </a:r>
          </a:p>
          <a:p>
            <a:pPr>
              <a:buNone/>
            </a:pPr>
            <a:r>
              <a:rPr lang="tr-TR" dirty="0" smtClean="0"/>
              <a:t>RETURN </a:t>
            </a:r>
            <a:r>
              <a:rPr lang="tr-TR" dirty="0" err="1" smtClean="0"/>
              <a:t>select</a:t>
            </a:r>
            <a:r>
              <a:rPr lang="tr-TR" dirty="0" smtClean="0"/>
              <a:t> *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musteri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err="1" smtClean="0"/>
              <a:t>Go</a:t>
            </a:r>
            <a:r>
              <a:rPr lang="tr-TR" dirty="0" smtClean="0"/>
              <a:t> </a:t>
            </a:r>
          </a:p>
          <a:p>
            <a:pPr>
              <a:buNone/>
            </a:pPr>
            <a:endParaRPr lang="tr-TR" dirty="0" smtClean="0"/>
          </a:p>
          <a:p>
            <a:pPr algn="ctr">
              <a:buNone/>
            </a:pPr>
            <a:r>
              <a:rPr lang="tr-TR" dirty="0" smtClean="0">
                <a:solidFill>
                  <a:srgbClr val="FF0000"/>
                </a:solidFill>
              </a:rPr>
              <a:t>SELECT * FROM </a:t>
            </a:r>
            <a:r>
              <a:rPr lang="tr-TR" dirty="0" err="1" smtClean="0">
                <a:solidFill>
                  <a:srgbClr val="FF0000"/>
                </a:solidFill>
              </a:rPr>
              <a:t>fnMusteri</a:t>
            </a:r>
            <a:r>
              <a:rPr lang="tr-TR" dirty="0" smtClean="0">
                <a:solidFill>
                  <a:srgbClr val="FF0000"/>
                </a:solidFill>
              </a:rPr>
              <a:t>() 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Tablo döndüren fonksiyonlar (inline)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ALTER FUNCTION </a:t>
            </a:r>
            <a:r>
              <a:rPr lang="tr-TR" dirty="0" err="1" smtClean="0"/>
              <a:t>fnMusteri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(@Grubu </a:t>
            </a:r>
            <a:r>
              <a:rPr lang="tr-TR" dirty="0" err="1" smtClean="0"/>
              <a:t>varchar</a:t>
            </a:r>
            <a:r>
              <a:rPr lang="tr-TR" dirty="0" smtClean="0"/>
              <a:t>(10) ) </a:t>
            </a:r>
          </a:p>
          <a:p>
            <a:pPr marL="0" indent="0">
              <a:buNone/>
            </a:pPr>
            <a:r>
              <a:rPr lang="tr-TR" dirty="0" smtClean="0"/>
              <a:t>RETURNS TABLE </a:t>
            </a:r>
          </a:p>
          <a:p>
            <a:pPr marL="0" indent="0">
              <a:buNone/>
            </a:pPr>
            <a:r>
              <a:rPr lang="tr-TR" dirty="0" smtClean="0"/>
              <a:t>AS </a:t>
            </a:r>
          </a:p>
          <a:p>
            <a:pPr marL="0" indent="0">
              <a:buNone/>
            </a:pPr>
            <a:r>
              <a:rPr lang="en-US" dirty="0" smtClean="0"/>
              <a:t>RETURN select * from </a:t>
            </a:r>
            <a:r>
              <a:rPr lang="en-US" dirty="0" err="1" smtClean="0"/>
              <a:t>Musteri</a:t>
            </a:r>
            <a:r>
              <a:rPr lang="en-US" dirty="0" smtClean="0"/>
              <a:t> where </a:t>
            </a:r>
            <a:r>
              <a:rPr lang="en-US" dirty="0" err="1" smtClean="0"/>
              <a:t>Grubu</a:t>
            </a:r>
            <a:r>
              <a:rPr lang="en-US" dirty="0" smtClean="0"/>
              <a:t>=@</a:t>
            </a:r>
            <a:r>
              <a:rPr lang="en-US" dirty="0" err="1" smtClean="0"/>
              <a:t>Grubu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tr-TR" dirty="0" err="1" smtClean="0"/>
              <a:t>Go</a:t>
            </a:r>
            <a:r>
              <a:rPr lang="tr-TR" dirty="0" smtClean="0"/>
              <a:t> </a:t>
            </a:r>
          </a:p>
          <a:p>
            <a:pPr marL="0" indent="0" algn="ctr">
              <a:buNone/>
            </a:pPr>
            <a:r>
              <a:rPr lang="tr-TR" dirty="0" smtClean="0">
                <a:solidFill>
                  <a:srgbClr val="FF0000"/>
                </a:solidFill>
              </a:rPr>
              <a:t>SELECT * FROM </a:t>
            </a:r>
            <a:r>
              <a:rPr lang="tr-TR" dirty="0" err="1" smtClean="0">
                <a:solidFill>
                  <a:srgbClr val="FF0000"/>
                </a:solidFill>
              </a:rPr>
              <a:t>fnMusteri</a:t>
            </a:r>
            <a:r>
              <a:rPr lang="tr-TR" dirty="0" smtClean="0">
                <a:solidFill>
                  <a:srgbClr val="FF0000"/>
                </a:solidFill>
              </a:rPr>
              <a:t>('A') 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tr-TR" sz="3200" b="1" dirty="0" smtClean="0"/>
              <a:t>Tablo döndüren fonksiyonlar (</a:t>
            </a:r>
            <a:r>
              <a:rPr lang="tr-TR" sz="3200" b="1" dirty="0" err="1" smtClean="0"/>
              <a:t>multi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statement</a:t>
            </a:r>
            <a:r>
              <a:rPr lang="tr-TR" sz="3200" b="1" dirty="0" smtClean="0"/>
              <a:t>) 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800" dirty="0" smtClean="0"/>
              <a:t>CREATE FUNCTION </a:t>
            </a:r>
            <a:r>
              <a:rPr lang="tr-TR" sz="1800" dirty="0" err="1" smtClean="0"/>
              <a:t>fn</a:t>
            </a:r>
            <a:r>
              <a:rPr lang="tr-TR" sz="1800" dirty="0" smtClean="0"/>
              <a:t>_</a:t>
            </a:r>
            <a:r>
              <a:rPr lang="tr-TR" sz="1800" dirty="0" err="1" smtClean="0"/>
              <a:t>MusteriBilgileri</a:t>
            </a:r>
            <a:r>
              <a:rPr lang="tr-TR" sz="1800" dirty="0" smtClean="0"/>
              <a:t> </a:t>
            </a:r>
          </a:p>
          <a:p>
            <a:pPr>
              <a:buNone/>
            </a:pPr>
            <a:r>
              <a:rPr lang="tr-TR" sz="1800" dirty="0" smtClean="0"/>
              <a:t>( @</a:t>
            </a:r>
            <a:r>
              <a:rPr lang="tr-TR" sz="1800" dirty="0" err="1" smtClean="0"/>
              <a:t>MusteriNo</a:t>
            </a:r>
            <a:r>
              <a:rPr lang="tr-TR" sz="1800" dirty="0" smtClean="0"/>
              <a:t> </a:t>
            </a:r>
            <a:r>
              <a:rPr lang="tr-TR" sz="1800" dirty="0" err="1" smtClean="0"/>
              <a:t>int</a:t>
            </a:r>
            <a:r>
              <a:rPr lang="tr-TR" sz="1800" dirty="0" smtClean="0"/>
              <a:t>) </a:t>
            </a:r>
          </a:p>
          <a:p>
            <a:pPr>
              <a:buNone/>
            </a:pPr>
            <a:r>
              <a:rPr lang="tr-TR" sz="1800" dirty="0" smtClean="0"/>
              <a:t>RETURNS @</a:t>
            </a:r>
            <a:r>
              <a:rPr lang="tr-TR" sz="1800" dirty="0" err="1" smtClean="0"/>
              <a:t>donusTablosu</a:t>
            </a:r>
            <a:r>
              <a:rPr lang="tr-TR" sz="1800" dirty="0" smtClean="0"/>
              <a:t> TABLE </a:t>
            </a:r>
          </a:p>
          <a:p>
            <a:pPr>
              <a:buNone/>
            </a:pPr>
            <a:r>
              <a:rPr lang="tr-TR" sz="1800" dirty="0" smtClean="0"/>
              <a:t>( </a:t>
            </a:r>
          </a:p>
          <a:p>
            <a:pPr lvl="1">
              <a:buNone/>
            </a:pPr>
            <a:r>
              <a:rPr lang="tr-TR" sz="1800" dirty="0" err="1" smtClean="0"/>
              <a:t>MusteriNo</a:t>
            </a:r>
            <a:r>
              <a:rPr lang="tr-TR" sz="1800" dirty="0" smtClean="0"/>
              <a:t> </a:t>
            </a:r>
            <a:r>
              <a:rPr lang="tr-TR" sz="1800" dirty="0" err="1" smtClean="0"/>
              <a:t>int</a:t>
            </a:r>
            <a:r>
              <a:rPr lang="tr-TR" sz="1800" dirty="0" smtClean="0"/>
              <a:t>, </a:t>
            </a:r>
          </a:p>
          <a:p>
            <a:pPr lvl="1">
              <a:buNone/>
            </a:pPr>
            <a:r>
              <a:rPr lang="tr-TR" sz="1800" dirty="0" err="1" smtClean="0"/>
              <a:t>MusteriAdi</a:t>
            </a:r>
            <a:r>
              <a:rPr lang="tr-TR" sz="1800" dirty="0" smtClean="0"/>
              <a:t> </a:t>
            </a:r>
            <a:r>
              <a:rPr lang="tr-TR" sz="1800" dirty="0" err="1" smtClean="0"/>
              <a:t>varchar</a:t>
            </a:r>
            <a:r>
              <a:rPr lang="tr-TR" sz="1800" dirty="0" smtClean="0"/>
              <a:t>(30), </a:t>
            </a:r>
          </a:p>
          <a:p>
            <a:pPr lvl="1">
              <a:buNone/>
            </a:pPr>
            <a:r>
              <a:rPr lang="tr-TR" sz="1800" dirty="0" err="1" smtClean="0"/>
              <a:t>MusteriSoyadi</a:t>
            </a:r>
            <a:r>
              <a:rPr lang="tr-TR" sz="1800" dirty="0" smtClean="0"/>
              <a:t> </a:t>
            </a:r>
            <a:r>
              <a:rPr lang="tr-TR" sz="1800" dirty="0" err="1" smtClean="0"/>
              <a:t>Varchar</a:t>
            </a:r>
            <a:r>
              <a:rPr lang="tr-TR" sz="1800" dirty="0" smtClean="0"/>
              <a:t>(30), </a:t>
            </a:r>
          </a:p>
          <a:p>
            <a:pPr lvl="1">
              <a:buNone/>
            </a:pPr>
            <a:r>
              <a:rPr lang="tr-TR" sz="1800" dirty="0" smtClean="0"/>
              <a:t>Grubu </a:t>
            </a:r>
            <a:r>
              <a:rPr lang="tr-TR" sz="1800" dirty="0" err="1" smtClean="0"/>
              <a:t>char</a:t>
            </a:r>
            <a:r>
              <a:rPr lang="tr-TR" sz="1800" dirty="0" smtClean="0"/>
              <a:t>(1) </a:t>
            </a:r>
          </a:p>
          <a:p>
            <a:pPr>
              <a:buNone/>
            </a:pPr>
            <a:r>
              <a:rPr lang="tr-TR" sz="1800" dirty="0" smtClean="0"/>
              <a:t>) </a:t>
            </a:r>
          </a:p>
          <a:p>
            <a:pPr>
              <a:buNone/>
            </a:pPr>
            <a:r>
              <a:rPr lang="tr-TR" sz="1800" dirty="0" smtClean="0"/>
              <a:t>AS </a:t>
            </a:r>
          </a:p>
          <a:p>
            <a:pPr>
              <a:buNone/>
            </a:pPr>
            <a:r>
              <a:rPr lang="tr-TR" sz="1800" dirty="0" smtClean="0"/>
              <a:t>BEGIN </a:t>
            </a:r>
          </a:p>
          <a:p>
            <a:pPr lvl="1">
              <a:buNone/>
            </a:pPr>
            <a:r>
              <a:rPr lang="tr-TR" sz="1800" dirty="0" smtClean="0"/>
              <a:t>IF(@</a:t>
            </a:r>
            <a:r>
              <a:rPr lang="tr-TR" sz="1800" dirty="0" err="1" smtClean="0"/>
              <a:t>MusteriNo</a:t>
            </a:r>
            <a:r>
              <a:rPr lang="tr-TR" sz="1800" dirty="0" smtClean="0"/>
              <a:t>=1) </a:t>
            </a:r>
          </a:p>
          <a:p>
            <a:pPr lvl="2">
              <a:buNone/>
            </a:pPr>
            <a:r>
              <a:rPr lang="tr-TR" sz="1800" dirty="0" smtClean="0"/>
              <a:t>SET @</a:t>
            </a:r>
            <a:r>
              <a:rPr lang="tr-TR" sz="1800" dirty="0" err="1" smtClean="0"/>
              <a:t>MusteriNo</a:t>
            </a:r>
            <a:r>
              <a:rPr lang="tr-TR" sz="1800" dirty="0" smtClean="0"/>
              <a:t>=2 </a:t>
            </a:r>
          </a:p>
          <a:p>
            <a:pPr lvl="1">
              <a:buNone/>
            </a:pPr>
            <a:r>
              <a:rPr lang="tr-TR" sz="1800" dirty="0" smtClean="0"/>
              <a:t>INSERT </a:t>
            </a:r>
            <a:r>
              <a:rPr lang="tr-TR" sz="1800" dirty="0" err="1" smtClean="0"/>
              <a:t>into</a:t>
            </a:r>
            <a:r>
              <a:rPr lang="tr-TR" sz="1800" dirty="0" smtClean="0"/>
              <a:t> @</a:t>
            </a:r>
            <a:r>
              <a:rPr lang="tr-TR" sz="1800" dirty="0" err="1" smtClean="0"/>
              <a:t>donusTablosu</a:t>
            </a:r>
            <a:r>
              <a:rPr lang="tr-TR" sz="1800" dirty="0" smtClean="0"/>
              <a:t>(</a:t>
            </a:r>
            <a:r>
              <a:rPr lang="tr-TR" sz="1800" dirty="0" err="1" smtClean="0"/>
              <a:t>MusteriNo</a:t>
            </a:r>
            <a:r>
              <a:rPr lang="tr-TR" sz="1800" dirty="0" smtClean="0"/>
              <a:t>,</a:t>
            </a:r>
            <a:r>
              <a:rPr lang="tr-TR" sz="1800" dirty="0" err="1" smtClean="0"/>
              <a:t>MusteriAdi</a:t>
            </a:r>
            <a:r>
              <a:rPr lang="tr-TR" sz="1800" dirty="0" smtClean="0"/>
              <a:t>,</a:t>
            </a:r>
            <a:r>
              <a:rPr lang="tr-TR" sz="1800" dirty="0" err="1" smtClean="0"/>
              <a:t>MusteriSoyadi</a:t>
            </a:r>
            <a:r>
              <a:rPr lang="tr-TR" sz="1800" dirty="0" smtClean="0"/>
              <a:t>,Grubu) </a:t>
            </a:r>
          </a:p>
          <a:p>
            <a:pPr lvl="2">
              <a:buNone/>
            </a:pPr>
            <a:r>
              <a:rPr lang="en-US" sz="1800" dirty="0" smtClean="0"/>
              <a:t>SELECT * FROM </a:t>
            </a:r>
            <a:r>
              <a:rPr lang="en-US" sz="1800" dirty="0" err="1" smtClean="0"/>
              <a:t>Musteri</a:t>
            </a:r>
            <a:r>
              <a:rPr lang="en-US" sz="1800" dirty="0" smtClean="0"/>
              <a:t> WHERE </a:t>
            </a:r>
            <a:r>
              <a:rPr lang="en-US" sz="1800" dirty="0" err="1" smtClean="0"/>
              <a:t>mno</a:t>
            </a:r>
            <a:r>
              <a:rPr lang="en-US" sz="1800" dirty="0" smtClean="0"/>
              <a:t>=@</a:t>
            </a:r>
            <a:r>
              <a:rPr lang="en-US" sz="1800" dirty="0" err="1" smtClean="0"/>
              <a:t>MusteriNo</a:t>
            </a:r>
            <a:r>
              <a:rPr lang="en-US" sz="1800" dirty="0" smtClean="0"/>
              <a:t> </a:t>
            </a:r>
          </a:p>
          <a:p>
            <a:pPr lvl="2">
              <a:buNone/>
            </a:pPr>
            <a:r>
              <a:rPr lang="tr-TR" sz="1800" dirty="0" smtClean="0"/>
              <a:t>RETURN </a:t>
            </a:r>
          </a:p>
          <a:p>
            <a:pPr>
              <a:buNone/>
            </a:pPr>
            <a:r>
              <a:rPr lang="tr-TR" sz="1800" dirty="0" smtClean="0"/>
              <a:t>END </a:t>
            </a:r>
          </a:p>
          <a:p>
            <a:pPr>
              <a:buNone/>
            </a:pPr>
            <a:r>
              <a:rPr lang="tr-TR" sz="1800" dirty="0" smtClean="0"/>
              <a:t>GO </a:t>
            </a:r>
            <a:endParaRPr lang="tr-TR" sz="1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TRIGGER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Ø"/>
            </a:pPr>
            <a:r>
              <a:rPr lang="tr-TR" dirty="0" err="1" smtClean="0"/>
              <a:t>Trigger’lar</a:t>
            </a:r>
            <a:r>
              <a:rPr lang="tr-TR" dirty="0" smtClean="0"/>
              <a:t>, tablo üzerinde tanımlanabilen ve bu tablo üzerinde bir işlem gerçekleştiğinde tetiklenen programlama öğeleridir. 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tr-TR" dirty="0" smtClean="0"/>
              <a:t>İki tip </a:t>
            </a:r>
            <a:r>
              <a:rPr lang="tr-TR" dirty="0" err="1" smtClean="0"/>
              <a:t>trigger</a:t>
            </a:r>
            <a:r>
              <a:rPr lang="tr-TR" dirty="0" smtClean="0"/>
              <a:t> vardır. </a:t>
            </a:r>
          </a:p>
          <a:p>
            <a:pPr marL="400050" lvl="1" indent="0" algn="just">
              <a:buFont typeface="Wingdings" pitchFamily="2" charset="2"/>
              <a:buChar char="§"/>
            </a:pPr>
            <a:r>
              <a:rPr lang="tr-TR" dirty="0" smtClean="0"/>
              <a:t>DML </a:t>
            </a:r>
            <a:r>
              <a:rPr lang="tr-TR" dirty="0" err="1" smtClean="0"/>
              <a:t>Trigger</a:t>
            </a:r>
            <a:r>
              <a:rPr lang="tr-TR" dirty="0" smtClean="0"/>
              <a:t> </a:t>
            </a:r>
          </a:p>
          <a:p>
            <a:pPr marL="800100" lvl="2" indent="0" algn="just">
              <a:buFont typeface="Wingdings" pitchFamily="2" charset="2"/>
              <a:buChar char="q"/>
            </a:pPr>
            <a:r>
              <a:rPr lang="en-US" dirty="0" smtClean="0"/>
              <a:t>AFTER Trigger (FOR Trigger) </a:t>
            </a:r>
          </a:p>
          <a:p>
            <a:pPr marL="800100" lvl="2" indent="0" algn="just">
              <a:buFont typeface="Wingdings" pitchFamily="2" charset="2"/>
              <a:buChar char="q"/>
            </a:pPr>
            <a:r>
              <a:rPr lang="tr-TR" dirty="0" smtClean="0"/>
              <a:t>INSTEAD OF TRIGGER </a:t>
            </a:r>
          </a:p>
          <a:p>
            <a:pPr marL="400050" lvl="1" indent="0" algn="just">
              <a:buFont typeface="Wingdings" pitchFamily="2" charset="2"/>
              <a:buChar char="§"/>
            </a:pPr>
            <a:r>
              <a:rPr lang="tr-TR" dirty="0" smtClean="0"/>
              <a:t>DDL </a:t>
            </a:r>
            <a:r>
              <a:rPr lang="tr-TR" dirty="0" err="1" smtClean="0"/>
              <a:t>Trigger</a:t>
            </a:r>
            <a:r>
              <a:rPr lang="tr-TR" dirty="0" smtClean="0"/>
              <a:t>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TRIGGER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b="1" dirty="0" smtClean="0"/>
              <a:t>DML </a:t>
            </a:r>
            <a:r>
              <a:rPr lang="tr-TR" b="1" dirty="0" err="1" smtClean="0"/>
              <a:t>Trigger</a:t>
            </a:r>
            <a:r>
              <a:rPr lang="tr-TR" b="1" dirty="0" smtClean="0"/>
              <a:t>: </a:t>
            </a:r>
            <a:r>
              <a:rPr lang="tr-TR" dirty="0" smtClean="0"/>
              <a:t>Her hangi bir tablo üzerinde yapılan insert, </a:t>
            </a:r>
            <a:r>
              <a:rPr lang="tr-TR" dirty="0" err="1" smtClean="0"/>
              <a:t>update</a:t>
            </a:r>
            <a:r>
              <a:rPr lang="tr-TR" dirty="0" smtClean="0"/>
              <a:t>, </a:t>
            </a:r>
            <a:r>
              <a:rPr lang="tr-TR" dirty="0" err="1" smtClean="0"/>
              <a:t>delete</a:t>
            </a:r>
            <a:r>
              <a:rPr lang="tr-TR" dirty="0" smtClean="0"/>
              <a:t> işlemi öncesinde veya sonrasında otomatik olarak aynı veya başka bir tabloda veri ekleme, veri değiştirme veya veri silme işlemi yapılmak istendiğinde kullanılır. </a:t>
            </a:r>
          </a:p>
          <a:p>
            <a:pPr algn="just"/>
            <a:r>
              <a:rPr lang="tr-TR" b="1" dirty="0" smtClean="0"/>
              <a:t>DDL </a:t>
            </a:r>
            <a:r>
              <a:rPr lang="tr-TR" b="1" dirty="0" err="1" smtClean="0"/>
              <a:t>Trigger</a:t>
            </a:r>
            <a:r>
              <a:rPr lang="tr-TR" b="1" dirty="0" smtClean="0"/>
              <a:t>:</a:t>
            </a:r>
            <a:r>
              <a:rPr lang="tr-TR" dirty="0" smtClean="0"/>
              <a:t> Veritabanı üzerinde tablo veya diğer nesneler üzerinde </a:t>
            </a:r>
            <a:r>
              <a:rPr lang="tr-TR" dirty="0" err="1" smtClean="0"/>
              <a:t>create</a:t>
            </a:r>
            <a:r>
              <a:rPr lang="tr-TR" dirty="0" smtClean="0"/>
              <a:t>, </a:t>
            </a:r>
            <a:r>
              <a:rPr lang="tr-TR" dirty="0" err="1" smtClean="0"/>
              <a:t>alter</a:t>
            </a:r>
            <a:r>
              <a:rPr lang="tr-TR" dirty="0" smtClean="0"/>
              <a:t>, </a:t>
            </a:r>
            <a:r>
              <a:rPr lang="tr-TR" dirty="0" err="1" smtClean="0"/>
              <a:t>drop</a:t>
            </a:r>
            <a:r>
              <a:rPr lang="tr-TR" dirty="0" smtClean="0"/>
              <a:t> ifadelerinden sonra tetiklenen </a:t>
            </a:r>
            <a:r>
              <a:rPr lang="tr-TR" dirty="0" err="1" smtClean="0"/>
              <a:t>triggerlardır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DML TRIGGER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dirty="0" smtClean="0"/>
              <a:t>CREATE TRIGGER TRG_</a:t>
            </a:r>
            <a:r>
              <a:rPr lang="tr-TR" dirty="0" err="1" smtClean="0"/>
              <a:t>StokDusur</a:t>
            </a:r>
            <a:r>
              <a:rPr lang="tr-TR" dirty="0" smtClean="0"/>
              <a:t> </a:t>
            </a:r>
          </a:p>
          <a:p>
            <a:pPr marL="0" indent="0" algn="just">
              <a:buNone/>
            </a:pPr>
            <a:r>
              <a:rPr lang="tr-TR" dirty="0" smtClean="0"/>
              <a:t>ON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Satis</a:t>
            </a:r>
            <a:r>
              <a:rPr lang="tr-TR" dirty="0" smtClean="0"/>
              <a:t> </a:t>
            </a:r>
          </a:p>
          <a:p>
            <a:pPr marL="0" indent="0" algn="just">
              <a:buNone/>
            </a:pPr>
            <a:r>
              <a:rPr lang="tr-TR" dirty="0" smtClean="0"/>
              <a:t>AFTER INSERT </a:t>
            </a:r>
          </a:p>
          <a:p>
            <a:pPr marL="0" indent="0" algn="just">
              <a:buNone/>
            </a:pPr>
            <a:r>
              <a:rPr lang="tr-TR" dirty="0" smtClean="0"/>
              <a:t>AS </a:t>
            </a:r>
          </a:p>
          <a:p>
            <a:pPr marL="400050" lvl="1" indent="0" algn="just">
              <a:buNone/>
            </a:pPr>
            <a:r>
              <a:rPr lang="tr-TR" dirty="0" smtClean="0"/>
              <a:t>DECLARE @</a:t>
            </a:r>
            <a:r>
              <a:rPr lang="tr-TR" dirty="0" err="1" smtClean="0"/>
              <a:t>urunId</a:t>
            </a:r>
            <a:r>
              <a:rPr lang="tr-TR" dirty="0" smtClean="0"/>
              <a:t> INT </a:t>
            </a:r>
          </a:p>
          <a:p>
            <a:pPr marL="400050" lvl="1" indent="0" algn="just">
              <a:buNone/>
            </a:pPr>
            <a:r>
              <a:rPr lang="tr-TR" dirty="0" smtClean="0"/>
              <a:t>DECLARE @</a:t>
            </a:r>
            <a:r>
              <a:rPr lang="tr-TR" dirty="0" err="1" smtClean="0"/>
              <a:t>satisAdedi</a:t>
            </a:r>
            <a:r>
              <a:rPr lang="tr-TR" dirty="0" smtClean="0"/>
              <a:t> INT </a:t>
            </a:r>
          </a:p>
          <a:p>
            <a:pPr marL="400050" lvl="1" indent="0" algn="just">
              <a:buNone/>
            </a:pPr>
            <a:r>
              <a:rPr lang="en-US" dirty="0" smtClean="0"/>
              <a:t>SELECT @</a:t>
            </a:r>
            <a:r>
              <a:rPr lang="en-US" dirty="0" err="1" smtClean="0"/>
              <a:t>urunId</a:t>
            </a:r>
            <a:r>
              <a:rPr lang="en-US" dirty="0" smtClean="0"/>
              <a:t>=</a:t>
            </a:r>
            <a:r>
              <a:rPr lang="en-US" dirty="0" err="1" smtClean="0"/>
              <a:t>urun_id,@satisAdedi</a:t>
            </a:r>
            <a:r>
              <a:rPr lang="en-US" dirty="0" smtClean="0"/>
              <a:t>=</a:t>
            </a:r>
            <a:r>
              <a:rPr lang="en-US" dirty="0" err="1" smtClean="0"/>
              <a:t>adet</a:t>
            </a:r>
            <a:r>
              <a:rPr lang="en-US" dirty="0" smtClean="0"/>
              <a:t> FROM inserted </a:t>
            </a:r>
          </a:p>
          <a:p>
            <a:pPr marL="400050" lvl="1" indent="0" algn="just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tbl</a:t>
            </a:r>
            <a:r>
              <a:rPr lang="tr-TR" dirty="0" smtClean="0"/>
              <a:t>_urun </a:t>
            </a:r>
          </a:p>
          <a:p>
            <a:pPr marL="400050" lvl="1" indent="0" algn="just">
              <a:buNone/>
            </a:pPr>
            <a:r>
              <a:rPr lang="tr-TR" dirty="0" smtClean="0"/>
              <a:t>SET </a:t>
            </a:r>
            <a:r>
              <a:rPr lang="tr-TR" dirty="0" err="1" smtClean="0"/>
              <a:t>stokAdet</a:t>
            </a:r>
            <a:r>
              <a:rPr lang="tr-TR" dirty="0" smtClean="0"/>
              <a:t>=</a:t>
            </a:r>
            <a:r>
              <a:rPr lang="tr-TR" dirty="0" err="1" smtClean="0"/>
              <a:t>stokAdet</a:t>
            </a:r>
            <a:r>
              <a:rPr lang="tr-TR" dirty="0" smtClean="0"/>
              <a:t>-@</a:t>
            </a:r>
            <a:r>
              <a:rPr lang="tr-TR" dirty="0" err="1" smtClean="0"/>
              <a:t>satisAdedi</a:t>
            </a:r>
            <a:r>
              <a:rPr lang="tr-TR" dirty="0" smtClean="0"/>
              <a:t> </a:t>
            </a:r>
          </a:p>
          <a:p>
            <a:pPr marL="400050" lvl="1" indent="0" algn="just">
              <a:buNone/>
            </a:pPr>
            <a:r>
              <a:rPr lang="tr-TR" dirty="0" smtClean="0"/>
              <a:t>WHERE urun_</a:t>
            </a:r>
            <a:r>
              <a:rPr lang="tr-TR" dirty="0" err="1" smtClean="0"/>
              <a:t>id</a:t>
            </a:r>
            <a:r>
              <a:rPr lang="tr-TR" dirty="0" smtClean="0"/>
              <a:t>=@</a:t>
            </a:r>
            <a:r>
              <a:rPr lang="tr-TR" dirty="0" err="1" smtClean="0"/>
              <a:t>urunId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DML TRIGGER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tr-TR" dirty="0" smtClean="0"/>
              <a:t>CREATE TRIGGER TRG_</a:t>
            </a:r>
            <a:r>
              <a:rPr lang="tr-TR" dirty="0" err="1" smtClean="0"/>
              <a:t>StokArttir</a:t>
            </a:r>
            <a:r>
              <a:rPr lang="tr-TR" dirty="0" smtClean="0"/>
              <a:t> </a:t>
            </a:r>
          </a:p>
          <a:p>
            <a:pPr marL="0" indent="0" algn="just">
              <a:buNone/>
            </a:pPr>
            <a:r>
              <a:rPr lang="tr-TR" dirty="0" smtClean="0"/>
              <a:t>ON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Siparis</a:t>
            </a:r>
            <a:r>
              <a:rPr lang="tr-TR" dirty="0" smtClean="0"/>
              <a:t> </a:t>
            </a:r>
          </a:p>
          <a:p>
            <a:pPr marL="0" indent="0" algn="just">
              <a:buNone/>
            </a:pPr>
            <a:r>
              <a:rPr lang="tr-TR" dirty="0" smtClean="0"/>
              <a:t>AFTER UPDATE,DELETE </a:t>
            </a:r>
          </a:p>
          <a:p>
            <a:pPr marL="0" indent="0" algn="just">
              <a:buNone/>
            </a:pPr>
            <a:r>
              <a:rPr lang="tr-TR" dirty="0" smtClean="0"/>
              <a:t>AS </a:t>
            </a:r>
          </a:p>
          <a:p>
            <a:pPr marL="400050" lvl="1" indent="0" algn="just">
              <a:buNone/>
            </a:pPr>
            <a:r>
              <a:rPr lang="tr-TR" dirty="0" smtClean="0"/>
              <a:t>DECLARE @</a:t>
            </a:r>
            <a:r>
              <a:rPr lang="tr-TR" dirty="0" err="1" smtClean="0"/>
              <a:t>urunId</a:t>
            </a:r>
            <a:r>
              <a:rPr lang="tr-TR" dirty="0" smtClean="0"/>
              <a:t> INT </a:t>
            </a:r>
          </a:p>
          <a:p>
            <a:pPr marL="400050" lvl="1" indent="0" algn="just">
              <a:buNone/>
            </a:pPr>
            <a:r>
              <a:rPr lang="tr-TR" dirty="0" smtClean="0"/>
              <a:t>DECLARE @</a:t>
            </a:r>
            <a:r>
              <a:rPr lang="tr-TR" dirty="0" err="1" smtClean="0"/>
              <a:t>satisAdedi</a:t>
            </a:r>
            <a:r>
              <a:rPr lang="tr-TR" dirty="0" smtClean="0"/>
              <a:t> INT </a:t>
            </a:r>
          </a:p>
          <a:p>
            <a:pPr marL="400050" lvl="1" indent="0" algn="just">
              <a:buNone/>
            </a:pPr>
            <a:r>
              <a:rPr lang="en-US" dirty="0" smtClean="0"/>
              <a:t>SELECT @</a:t>
            </a:r>
            <a:r>
              <a:rPr lang="en-US" dirty="0" err="1" smtClean="0"/>
              <a:t>urunId</a:t>
            </a:r>
            <a:r>
              <a:rPr lang="en-US" dirty="0" smtClean="0"/>
              <a:t>=</a:t>
            </a:r>
            <a:r>
              <a:rPr lang="en-US" dirty="0" err="1" smtClean="0"/>
              <a:t>urun_id,@satisAdedi</a:t>
            </a:r>
            <a:r>
              <a:rPr lang="en-US" dirty="0" smtClean="0"/>
              <a:t>=</a:t>
            </a:r>
            <a:r>
              <a:rPr lang="en-US" dirty="0" err="1" smtClean="0"/>
              <a:t>satisAdet</a:t>
            </a:r>
            <a:r>
              <a:rPr lang="en-US" dirty="0" smtClean="0"/>
              <a:t> FROM deleted </a:t>
            </a:r>
          </a:p>
          <a:p>
            <a:pPr marL="400050" lvl="1" indent="0" algn="just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tbl</a:t>
            </a:r>
            <a:r>
              <a:rPr lang="tr-TR" dirty="0" smtClean="0"/>
              <a:t>_urun </a:t>
            </a:r>
          </a:p>
          <a:p>
            <a:pPr marL="400050" lvl="1" indent="0" algn="just">
              <a:buNone/>
            </a:pPr>
            <a:r>
              <a:rPr lang="tr-TR" dirty="0" smtClean="0"/>
              <a:t>SET </a:t>
            </a:r>
            <a:r>
              <a:rPr lang="tr-TR" dirty="0" err="1" smtClean="0"/>
              <a:t>stokAdet</a:t>
            </a:r>
            <a:r>
              <a:rPr lang="tr-TR" dirty="0" smtClean="0"/>
              <a:t>=</a:t>
            </a:r>
            <a:r>
              <a:rPr lang="tr-TR" dirty="0" err="1" smtClean="0"/>
              <a:t>stokAdet</a:t>
            </a:r>
            <a:r>
              <a:rPr lang="tr-TR" dirty="0" smtClean="0"/>
              <a:t>+@</a:t>
            </a:r>
            <a:r>
              <a:rPr lang="tr-TR" dirty="0" err="1" smtClean="0"/>
              <a:t>satisAdedi</a:t>
            </a:r>
            <a:r>
              <a:rPr lang="tr-TR" dirty="0" smtClean="0"/>
              <a:t> </a:t>
            </a:r>
          </a:p>
          <a:p>
            <a:pPr marL="400050" lvl="1" indent="0" algn="just">
              <a:buNone/>
            </a:pPr>
            <a:r>
              <a:rPr lang="tr-TR" dirty="0" smtClean="0"/>
              <a:t>WHERE urun_</a:t>
            </a:r>
            <a:r>
              <a:rPr lang="tr-TR" dirty="0" err="1" smtClean="0"/>
              <a:t>id</a:t>
            </a:r>
            <a:r>
              <a:rPr lang="tr-TR" dirty="0" smtClean="0"/>
              <a:t>=@</a:t>
            </a:r>
            <a:r>
              <a:rPr lang="tr-TR" dirty="0" err="1" smtClean="0"/>
              <a:t>urunId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DML TRIGGER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Oluşturulan </a:t>
            </a:r>
            <a:r>
              <a:rPr lang="tr-TR" dirty="0" err="1" smtClean="0"/>
              <a:t>triggerlarin</a:t>
            </a:r>
            <a:r>
              <a:rPr lang="tr-TR" dirty="0" smtClean="0"/>
              <a:t> bir süre durdurulması (pasif edilmesi) istenirse </a:t>
            </a:r>
          </a:p>
          <a:p>
            <a:pPr marL="400050" lvl="1" indent="0" algn="just">
              <a:buNone/>
            </a:pPr>
            <a:r>
              <a:rPr lang="tr-TR" dirty="0" smtClean="0"/>
              <a:t>DISABLE TRIGGER </a:t>
            </a:r>
            <a:r>
              <a:rPr lang="tr-TR" dirty="0" err="1" smtClean="0"/>
              <a:t>trg</a:t>
            </a:r>
            <a:r>
              <a:rPr lang="tr-TR" dirty="0" smtClean="0"/>
              <a:t>_adi --on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</a:p>
          <a:p>
            <a:pPr marL="0" indent="0" algn="just">
              <a:buNone/>
            </a:pPr>
            <a:r>
              <a:rPr lang="tr-TR" dirty="0" smtClean="0"/>
              <a:t>Tekrar aktif etmek için ise </a:t>
            </a:r>
          </a:p>
          <a:p>
            <a:pPr marL="400050" lvl="1" indent="0" algn="just">
              <a:buNone/>
            </a:pPr>
            <a:r>
              <a:rPr lang="en-US" dirty="0" smtClean="0"/>
              <a:t>ENABLE TRIGGER </a:t>
            </a:r>
            <a:r>
              <a:rPr lang="en-US" dirty="0" err="1" smtClean="0"/>
              <a:t>trg_adi</a:t>
            </a:r>
            <a:r>
              <a:rPr lang="en-US" dirty="0" smtClean="0"/>
              <a:t> --on database </a:t>
            </a:r>
            <a:endParaRPr lang="tr-T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DDL TRIGGER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tr_TabloSilinmesin</a:t>
            </a:r>
            <a:r>
              <a:rPr lang="en-US" dirty="0" smtClean="0"/>
              <a:t> ON database </a:t>
            </a:r>
          </a:p>
          <a:p>
            <a:pPr marL="0" indent="0">
              <a:buNone/>
            </a:pPr>
            <a:r>
              <a:rPr lang="tr-TR" dirty="0" smtClean="0"/>
              <a:t>FOR DROP_TABLE </a:t>
            </a:r>
          </a:p>
          <a:p>
            <a:pPr marL="0" indent="0">
              <a:buNone/>
            </a:pPr>
            <a:r>
              <a:rPr lang="tr-TR" dirty="0" smtClean="0"/>
              <a:t>AS </a:t>
            </a:r>
          </a:p>
          <a:p>
            <a:pPr marL="400050" lvl="1" indent="0">
              <a:buNone/>
            </a:pPr>
            <a:r>
              <a:rPr lang="tr-TR" dirty="0" err="1" smtClean="0"/>
              <a:t>Print</a:t>
            </a:r>
            <a:r>
              <a:rPr lang="tr-TR" dirty="0" smtClean="0"/>
              <a:t> '</a:t>
            </a:r>
            <a:r>
              <a:rPr lang="tr-TR" dirty="0" err="1" smtClean="0"/>
              <a:t>Veritabanindan</a:t>
            </a:r>
            <a:r>
              <a:rPr lang="tr-TR" dirty="0" smtClean="0"/>
              <a:t> tablo silinemez' </a:t>
            </a:r>
          </a:p>
          <a:p>
            <a:pPr marL="400050" lvl="1" indent="0">
              <a:buNone/>
            </a:pPr>
            <a:r>
              <a:rPr lang="tr-TR" dirty="0" smtClean="0"/>
              <a:t>ROLLBACK </a:t>
            </a:r>
          </a:p>
          <a:p>
            <a:pPr marL="400050" lvl="1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Triggerimizi</a:t>
            </a:r>
            <a:r>
              <a:rPr lang="tr-TR" dirty="0" smtClean="0"/>
              <a:t> tetikleyen sorgumuzu çalıştıralım. </a:t>
            </a:r>
          </a:p>
          <a:p>
            <a:pPr marL="400050" lvl="1" indent="0">
              <a:buNone/>
            </a:pPr>
            <a:r>
              <a:rPr lang="tr-TR" dirty="0" smtClean="0"/>
              <a:t>DROP TABLE adresler </a:t>
            </a:r>
            <a:endParaRPr lang="tr-T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DDL TRIGGER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dirty="0" smtClean="0"/>
              <a:t>Oluşturduğumuz </a:t>
            </a:r>
            <a:r>
              <a:rPr lang="tr-TR" dirty="0" err="1" smtClean="0"/>
              <a:t>triggeri</a:t>
            </a:r>
            <a:r>
              <a:rPr lang="tr-TR" dirty="0" smtClean="0"/>
              <a:t> veritabanından silmek istersek </a:t>
            </a:r>
          </a:p>
          <a:p>
            <a:pPr marL="0" indent="0" algn="just">
              <a:buNone/>
            </a:pPr>
            <a:r>
              <a:rPr lang="tr-TR" dirty="0" smtClean="0"/>
              <a:t>DROP TRIGGER tr_</a:t>
            </a:r>
            <a:r>
              <a:rPr lang="tr-TR" dirty="0" err="1" smtClean="0"/>
              <a:t>TabloSilinmesin</a:t>
            </a:r>
            <a:r>
              <a:rPr lang="tr-TR" dirty="0" smtClean="0"/>
              <a:t> ON DATABASE 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Tanımlama Dili - ALTER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ALTER TABLE tablo ADD sütun_adı özellikler </a:t>
            </a:r>
          </a:p>
          <a:p>
            <a:pPr lvl="1">
              <a:buNone/>
            </a:pPr>
            <a:r>
              <a:rPr lang="tr-TR" dirty="0" smtClean="0"/>
              <a:t>ALTER TABLE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</a:t>
            </a:r>
            <a:r>
              <a:rPr lang="tr-TR" dirty="0" smtClean="0"/>
              <a:t> </a:t>
            </a:r>
          </a:p>
          <a:p>
            <a:pPr lvl="1">
              <a:buNone/>
            </a:pPr>
            <a:r>
              <a:rPr lang="tr-TR" dirty="0" smtClean="0"/>
              <a:t>ADD </a:t>
            </a:r>
            <a:r>
              <a:rPr lang="tr-TR" dirty="0" err="1" smtClean="0"/>
              <a:t>dogumTarihi</a:t>
            </a:r>
            <a:r>
              <a:rPr lang="tr-TR" dirty="0" smtClean="0"/>
              <a:t> </a:t>
            </a:r>
            <a:r>
              <a:rPr lang="tr-TR" dirty="0" err="1" smtClean="0"/>
              <a:t>DateTime</a:t>
            </a:r>
            <a:r>
              <a:rPr lang="tr-TR" dirty="0" smtClean="0"/>
              <a:t> NOT NULL </a:t>
            </a:r>
          </a:p>
          <a:p>
            <a:pPr>
              <a:buNone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ALTER TABLE </a:t>
            </a:r>
            <a:r>
              <a:rPr lang="en-US" dirty="0" err="1" smtClean="0"/>
              <a:t>tablo</a:t>
            </a:r>
            <a:r>
              <a:rPr lang="en-US" dirty="0" smtClean="0"/>
              <a:t> DROP COLUMN </a:t>
            </a:r>
            <a:r>
              <a:rPr lang="en-US" dirty="0" err="1" smtClean="0"/>
              <a:t>sütun_adı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tr-TR" dirty="0" smtClean="0"/>
              <a:t>ALTER TABLE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</a:t>
            </a:r>
            <a:r>
              <a:rPr lang="tr-TR" dirty="0" smtClean="0"/>
              <a:t> </a:t>
            </a:r>
          </a:p>
          <a:p>
            <a:pPr lvl="1">
              <a:buNone/>
            </a:pPr>
            <a:r>
              <a:rPr lang="tr-TR" dirty="0" smtClean="0"/>
              <a:t>DROP COLUMN </a:t>
            </a:r>
            <a:r>
              <a:rPr lang="tr-TR" dirty="0" err="1" smtClean="0"/>
              <a:t>dogumTarihi</a:t>
            </a:r>
            <a:r>
              <a:rPr lang="tr-TR" dirty="0" smtClean="0"/>
              <a:t> </a:t>
            </a:r>
          </a:p>
          <a:p>
            <a:pPr>
              <a:buNone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ALTER TABLE </a:t>
            </a:r>
            <a:r>
              <a:rPr lang="en-US" dirty="0" err="1" smtClean="0"/>
              <a:t>tablo</a:t>
            </a:r>
            <a:r>
              <a:rPr lang="en-US" dirty="0" smtClean="0"/>
              <a:t> ALTER COLUMN </a:t>
            </a:r>
            <a:r>
              <a:rPr lang="en-US" dirty="0" err="1" smtClean="0"/>
              <a:t>sütun_adı</a:t>
            </a:r>
            <a:r>
              <a:rPr lang="en-US" dirty="0" smtClean="0"/>
              <a:t> </a:t>
            </a:r>
            <a:r>
              <a:rPr lang="en-US" dirty="0" err="1" smtClean="0"/>
              <a:t>özellikler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tr-TR" dirty="0" smtClean="0"/>
              <a:t>ALTER TABLE </a:t>
            </a:r>
            <a:r>
              <a:rPr lang="tr-TR" dirty="0" err="1" smtClean="0"/>
              <a:t>tbl</a:t>
            </a:r>
            <a:r>
              <a:rPr lang="tr-TR" dirty="0" smtClean="0"/>
              <a:t>_</a:t>
            </a:r>
            <a:r>
              <a:rPr lang="tr-TR" dirty="0" err="1" smtClean="0"/>
              <a:t>ogrenci</a:t>
            </a:r>
            <a:r>
              <a:rPr lang="tr-TR" dirty="0" smtClean="0"/>
              <a:t> </a:t>
            </a:r>
          </a:p>
          <a:p>
            <a:pPr lvl="1">
              <a:buNone/>
            </a:pPr>
            <a:r>
              <a:rPr lang="it-IT" dirty="0" smtClean="0"/>
              <a:t>ALTER COLUMN dogumTarihi DateTime NULL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Tanımlama Dili - ALTER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ALTER TABLE </a:t>
            </a:r>
            <a:r>
              <a:rPr lang="fr-FR" dirty="0" err="1" smtClean="0"/>
              <a:t>ogrenci</a:t>
            </a:r>
            <a:r>
              <a:rPr lang="fr-FR" dirty="0" smtClean="0"/>
              <a:t> ADD UNIQUE (</a:t>
            </a:r>
            <a:r>
              <a:rPr lang="fr-FR" dirty="0" err="1" smtClean="0"/>
              <a:t>ogrNo</a:t>
            </a:r>
            <a:r>
              <a:rPr lang="fr-FR" dirty="0" smtClean="0"/>
              <a:t>)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ogrenciNot</a:t>
            </a:r>
            <a:r>
              <a:rPr lang="en-US" dirty="0" smtClean="0"/>
              <a:t> ADD UNIQUE (</a:t>
            </a:r>
            <a:r>
              <a:rPr lang="en-US" dirty="0" err="1" smtClean="0"/>
              <a:t>ders_id,ogr_id</a:t>
            </a:r>
            <a:r>
              <a:rPr lang="en-US" dirty="0" smtClean="0"/>
              <a:t>)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ogrenci</a:t>
            </a:r>
            <a:r>
              <a:rPr lang="en-US" dirty="0" smtClean="0"/>
              <a:t> ADD PRIMARY KEY (</a:t>
            </a:r>
            <a:r>
              <a:rPr lang="en-US" dirty="0" err="1" smtClean="0"/>
              <a:t>ogr_id</a:t>
            </a:r>
            <a:r>
              <a:rPr lang="en-US" dirty="0" smtClean="0"/>
              <a:t>)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ogrenci</a:t>
            </a:r>
            <a:r>
              <a:rPr lang="en-US" dirty="0" smtClean="0"/>
              <a:t> ADD CONSTRAINT </a:t>
            </a:r>
            <a:r>
              <a:rPr lang="en-US" dirty="0" err="1" smtClean="0"/>
              <a:t>pk</a:t>
            </a:r>
            <a:r>
              <a:rPr lang="en-US" dirty="0" smtClean="0"/>
              <a:t> PRIMARY KEY (</a:t>
            </a:r>
            <a:r>
              <a:rPr lang="en-US" dirty="0" err="1" smtClean="0"/>
              <a:t>ogr_id</a:t>
            </a:r>
            <a:r>
              <a:rPr lang="en-US" dirty="0" smtClean="0"/>
              <a:t>)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ogrenciNot</a:t>
            </a:r>
            <a:r>
              <a:rPr lang="en-US" dirty="0" smtClean="0"/>
              <a:t> ADD CONSTRAINT </a:t>
            </a:r>
            <a:r>
              <a:rPr lang="en-US" dirty="0" err="1" smtClean="0"/>
              <a:t>fk</a:t>
            </a:r>
            <a:r>
              <a:rPr lang="en-US" dirty="0" smtClean="0"/>
              <a:t> FOREIGN KEY (</a:t>
            </a:r>
            <a:r>
              <a:rPr lang="en-US" dirty="0" err="1" smtClean="0"/>
              <a:t>ogr_id</a:t>
            </a:r>
            <a:r>
              <a:rPr lang="en-US" dirty="0" smtClean="0"/>
              <a:t>) REFERENCES </a:t>
            </a:r>
            <a:r>
              <a:rPr lang="en-US" dirty="0" err="1" smtClean="0"/>
              <a:t>ogrenci</a:t>
            </a:r>
            <a:r>
              <a:rPr lang="en-US" dirty="0" smtClean="0"/>
              <a:t>(</a:t>
            </a:r>
            <a:r>
              <a:rPr lang="en-US" dirty="0" err="1" smtClean="0"/>
              <a:t>ogr_id</a:t>
            </a:r>
            <a:r>
              <a:rPr lang="en-US" dirty="0" smtClean="0"/>
              <a:t>)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ogrenciNot</a:t>
            </a:r>
            <a:r>
              <a:rPr lang="en-US" dirty="0" smtClean="0"/>
              <a:t> ADD CHECK (</a:t>
            </a:r>
            <a:r>
              <a:rPr lang="en-US" dirty="0" err="1" smtClean="0"/>
              <a:t>notu</a:t>
            </a:r>
            <a:r>
              <a:rPr lang="en-US" dirty="0" smtClean="0"/>
              <a:t>&gt;=0 and </a:t>
            </a:r>
            <a:r>
              <a:rPr lang="en-US" dirty="0" err="1" smtClean="0"/>
              <a:t>notu</a:t>
            </a:r>
            <a:r>
              <a:rPr lang="en-US" dirty="0" smtClean="0"/>
              <a:t> &lt;=100) 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Tanımlama Dili - DROP 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tr-TR" sz="3200" dirty="0" smtClean="0"/>
              <a:t>DROP TABLE </a:t>
            </a:r>
            <a:r>
              <a:rPr lang="tr-TR" sz="3200" dirty="0" err="1" smtClean="0"/>
              <a:t>ogrenci</a:t>
            </a:r>
            <a:r>
              <a:rPr lang="tr-TR" sz="3200" dirty="0" smtClean="0"/>
              <a:t> </a:t>
            </a:r>
          </a:p>
          <a:p>
            <a:pPr lvl="1"/>
            <a:endParaRPr lang="tr-TR" sz="3200" dirty="0" smtClean="0"/>
          </a:p>
          <a:p>
            <a:pPr lvl="1">
              <a:buNone/>
            </a:pPr>
            <a:r>
              <a:rPr lang="tr-TR" sz="3200" dirty="0" smtClean="0"/>
              <a:t>DROP DATABASE okul 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3060</Words>
  <Application>Microsoft Office PowerPoint</Application>
  <PresentationFormat>Ekran Gösterisi (4:3)</PresentationFormat>
  <Paragraphs>649</Paragraphs>
  <Slides>69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69</vt:i4>
      </vt:variant>
    </vt:vector>
  </HeadingPairs>
  <TitlesOfParts>
    <vt:vector size="70" baseType="lpstr">
      <vt:lpstr>Ofis Teması</vt:lpstr>
      <vt:lpstr>SQL- Yapısal Sorgulama Dili </vt:lpstr>
      <vt:lpstr>SQL- Yapısal Sorgulama Dili </vt:lpstr>
      <vt:lpstr>Veri Tanımlama Dili  (DDL-Data Definition Language) </vt:lpstr>
      <vt:lpstr>Veri Tanımlama Dili - Create </vt:lpstr>
      <vt:lpstr>Veri Tanımlama Dili - Create </vt:lpstr>
      <vt:lpstr>Veri Tanımlama Dili - Create </vt:lpstr>
      <vt:lpstr>Veri Tanımlama Dili - ALTER </vt:lpstr>
      <vt:lpstr>Veri Tanımlama Dili - ALTER </vt:lpstr>
      <vt:lpstr>Veri Tanımlama Dili - DROP </vt:lpstr>
      <vt:lpstr>Veri İşleme Dili  (DML-Data Manipulation Language) </vt:lpstr>
      <vt:lpstr>Veri İşleme Dili - SELECT </vt:lpstr>
      <vt:lpstr>Veri İşleme Dili - SELECT </vt:lpstr>
      <vt:lpstr>Veri İşleme Dili - SELECT </vt:lpstr>
      <vt:lpstr>Veri İşleme Dili - SELECT </vt:lpstr>
      <vt:lpstr>Veri İşleme Dili - SELECT </vt:lpstr>
      <vt:lpstr>Veri İşleme Dili - SELECT </vt:lpstr>
      <vt:lpstr>Veri İşleme Dili - SELECT </vt:lpstr>
      <vt:lpstr>Veri İşleme Dili - SELECT </vt:lpstr>
      <vt:lpstr>Veri İşleme Dili - SELECT </vt:lpstr>
      <vt:lpstr>Veri İşleme Dili - SELECT </vt:lpstr>
      <vt:lpstr>Veri İşleme Dili - SELECT </vt:lpstr>
      <vt:lpstr>Veri İşleme Dili - SELECT </vt:lpstr>
      <vt:lpstr>Veri İşleme Dili - SELECT </vt:lpstr>
      <vt:lpstr>Veri İşleme Dili - SELECT </vt:lpstr>
      <vt:lpstr>Veri İşleme Dili - SELECT </vt:lpstr>
      <vt:lpstr>Veri İşleme Dili - INSERT</vt:lpstr>
      <vt:lpstr>Veri İşleme Dili - UPDATE</vt:lpstr>
      <vt:lpstr>Veri İşleme Dili - DELETE</vt:lpstr>
      <vt:lpstr>Veri Kontrol Dili  (DCL-Data Control Language)</vt:lpstr>
      <vt:lpstr>Veri Kontrol Dili - GRANT</vt:lpstr>
      <vt:lpstr>Veri Kontrol Dili - DENY</vt:lpstr>
      <vt:lpstr>Veri Kontrol Dili - REVOKE</vt:lpstr>
      <vt:lpstr>Saklı Yordamlar (Stored Procedure)</vt:lpstr>
      <vt:lpstr>Saklı Yordamlar (Stored Procedure)</vt:lpstr>
      <vt:lpstr>Saklı Yordamlar (Stored Procedure)</vt:lpstr>
      <vt:lpstr>Saklı Yordamlar (Stored Procedure)</vt:lpstr>
      <vt:lpstr>Saklı Yordamlar (Stored Procedure)</vt:lpstr>
      <vt:lpstr>Saklı Yordamlar (Stored Procedure)</vt:lpstr>
      <vt:lpstr>Saklı Yordamlar (Stored Procedure)</vt:lpstr>
      <vt:lpstr>Saklı Yordamlar (Stored Procedure)</vt:lpstr>
      <vt:lpstr>Saklı Yordamlar (Stored Procedure)</vt:lpstr>
      <vt:lpstr>Saklı Yordamlar (Stored Procedure)</vt:lpstr>
      <vt:lpstr>Saklı Yordamlar (Stored Procedure)</vt:lpstr>
      <vt:lpstr>Saklı Yordamlar (Stored Procedure)</vt:lpstr>
      <vt:lpstr>Saklı Yordamlar (Stored Procedure)</vt:lpstr>
      <vt:lpstr>Saklı Yordamlar (Stored Procedure)</vt:lpstr>
      <vt:lpstr>SQL Server’da değişken tanımı </vt:lpstr>
      <vt:lpstr>SQL Server’da değişken tanımı </vt:lpstr>
      <vt:lpstr>SQL Server’da değişken tanımı </vt:lpstr>
      <vt:lpstr>SQL Server’da değişken tanımı </vt:lpstr>
      <vt:lpstr>VIEW</vt:lpstr>
      <vt:lpstr>VIEW</vt:lpstr>
      <vt:lpstr>VIEW</vt:lpstr>
      <vt:lpstr>KULLANICI TANIMLI FONKSİYONLAR</vt:lpstr>
      <vt:lpstr>KULLANICI TANIMLI FONKSİYONLAR</vt:lpstr>
      <vt:lpstr>Skaler tanımlı (tek değer döndüren) fonksiyonlar </vt:lpstr>
      <vt:lpstr>KULLANICI TANIMLI FONKSİYONLAR</vt:lpstr>
      <vt:lpstr>KULLANICI TANIMLI FONKSİYONLAR</vt:lpstr>
      <vt:lpstr>Tablo döndüren fonksiyonlar (inline) </vt:lpstr>
      <vt:lpstr>Tablo döndüren fonksiyonlar (inline) </vt:lpstr>
      <vt:lpstr>Tablo döndüren fonksiyonlar (inline) </vt:lpstr>
      <vt:lpstr>Tablo döndüren fonksiyonlar (multi statement) </vt:lpstr>
      <vt:lpstr>TRIGGER</vt:lpstr>
      <vt:lpstr>TRIGGER</vt:lpstr>
      <vt:lpstr>DML TRIGGER</vt:lpstr>
      <vt:lpstr>DML TRIGGER</vt:lpstr>
      <vt:lpstr>DML TRIGGER</vt:lpstr>
      <vt:lpstr>DDL TRIGGER</vt:lpstr>
      <vt:lpstr>DDL TRIGGER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SQL- Yapısal Sorgulama Dili </dc:title>
  <dc:creator>hp</dc:creator>
  <cp:lastModifiedBy>hp</cp:lastModifiedBy>
  <cp:revision>13</cp:revision>
  <dcterms:created xsi:type="dcterms:W3CDTF">2014-11-17T20:13:41Z</dcterms:created>
  <dcterms:modified xsi:type="dcterms:W3CDTF">2014-11-25T11:05:38Z</dcterms:modified>
</cp:coreProperties>
</file>