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6"/>
  </p:notesMasterIdLst>
  <p:handoutMasterIdLst>
    <p:handoutMasterId r:id="rId87"/>
  </p:handoutMasterIdLst>
  <p:sldIdLst>
    <p:sldId id="256" r:id="rId2"/>
    <p:sldId id="276" r:id="rId3"/>
    <p:sldId id="277" r:id="rId4"/>
    <p:sldId id="278" r:id="rId5"/>
    <p:sldId id="279" r:id="rId6"/>
    <p:sldId id="280" r:id="rId7"/>
    <p:sldId id="257" r:id="rId8"/>
    <p:sldId id="258" r:id="rId9"/>
    <p:sldId id="281" r:id="rId10"/>
    <p:sldId id="282" r:id="rId11"/>
    <p:sldId id="354" r:id="rId12"/>
    <p:sldId id="351" r:id="rId13"/>
    <p:sldId id="283" r:id="rId14"/>
    <p:sldId id="285" r:id="rId15"/>
    <p:sldId id="286" r:id="rId16"/>
    <p:sldId id="287" r:id="rId17"/>
    <p:sldId id="259" r:id="rId18"/>
    <p:sldId id="310" r:id="rId19"/>
    <p:sldId id="288" r:id="rId20"/>
    <p:sldId id="260" r:id="rId21"/>
    <p:sldId id="289" r:id="rId22"/>
    <p:sldId id="311" r:id="rId23"/>
    <p:sldId id="261" r:id="rId24"/>
    <p:sldId id="316" r:id="rId25"/>
    <p:sldId id="317" r:id="rId26"/>
    <p:sldId id="318" r:id="rId27"/>
    <p:sldId id="312" r:id="rId28"/>
    <p:sldId id="313" r:id="rId29"/>
    <p:sldId id="291" r:id="rId30"/>
    <p:sldId id="314" r:id="rId31"/>
    <p:sldId id="262" r:id="rId32"/>
    <p:sldId id="319" r:id="rId33"/>
    <p:sldId id="264" r:id="rId34"/>
    <p:sldId id="315" r:id="rId35"/>
    <p:sldId id="320" r:id="rId36"/>
    <p:sldId id="265" r:id="rId37"/>
    <p:sldId id="338" r:id="rId38"/>
    <p:sldId id="321" r:id="rId39"/>
    <p:sldId id="324" r:id="rId40"/>
    <p:sldId id="323" r:id="rId41"/>
    <p:sldId id="266" r:id="rId42"/>
    <p:sldId id="322" r:id="rId43"/>
    <p:sldId id="325" r:id="rId44"/>
    <p:sldId id="332" r:id="rId45"/>
    <p:sldId id="331" r:id="rId46"/>
    <p:sldId id="326" r:id="rId47"/>
    <p:sldId id="268" r:id="rId48"/>
    <p:sldId id="302" r:id="rId49"/>
    <p:sldId id="269" r:id="rId50"/>
    <p:sldId id="303" r:id="rId51"/>
    <p:sldId id="304" r:id="rId52"/>
    <p:sldId id="333" r:id="rId53"/>
    <p:sldId id="270" r:id="rId54"/>
    <p:sldId id="340" r:id="rId55"/>
    <p:sldId id="339" r:id="rId56"/>
    <p:sldId id="341" r:id="rId57"/>
    <p:sldId id="342" r:id="rId58"/>
    <p:sldId id="335" r:id="rId59"/>
    <p:sldId id="343" r:id="rId60"/>
    <p:sldId id="344" r:id="rId61"/>
    <p:sldId id="336" r:id="rId62"/>
    <p:sldId id="345" r:id="rId63"/>
    <p:sldId id="346" r:id="rId64"/>
    <p:sldId id="305" r:id="rId65"/>
    <p:sldId id="271" r:id="rId66"/>
    <p:sldId id="306" r:id="rId67"/>
    <p:sldId id="272" r:id="rId68"/>
    <p:sldId id="292" r:id="rId69"/>
    <p:sldId id="294" r:id="rId70"/>
    <p:sldId id="293" r:id="rId71"/>
    <p:sldId id="273" r:id="rId72"/>
    <p:sldId id="295" r:id="rId73"/>
    <p:sldId id="296" r:id="rId74"/>
    <p:sldId id="297" r:id="rId75"/>
    <p:sldId id="298" r:id="rId76"/>
    <p:sldId id="299" r:id="rId77"/>
    <p:sldId id="301" r:id="rId78"/>
    <p:sldId id="347" r:id="rId79"/>
    <p:sldId id="348" r:id="rId80"/>
    <p:sldId id="274" r:id="rId81"/>
    <p:sldId id="349" r:id="rId82"/>
    <p:sldId id="350" r:id="rId83"/>
    <p:sldId id="275" r:id="rId84"/>
    <p:sldId id="309" r:id="rId85"/>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94660"/>
  </p:normalViewPr>
  <p:slideViewPr>
    <p:cSldViewPr snapToObjects="1">
      <p:cViewPr varScale="1">
        <p:scale>
          <a:sx n="84" d="100"/>
          <a:sy n="84" d="100"/>
        </p:scale>
        <p:origin x="1642"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10/24/2022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812370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10/24/2022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706028875"/>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t>10/24/2022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t>10/24/2022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t>10/24/2022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t>10/24/2022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t>10/24/2022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t>10/24/2022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t>10/24/2022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t>10/24/2022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t>10/24/2022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t>10/24/2022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t>10/24/2022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t>10/24/2022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package" Target="../embeddings/Microsoft_Word_Belgesi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package" Target="../embeddings/Microsoft_Word_Belgesi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package" Target="../embeddings/Microsoft_Word_Belgesi3.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png"/></Relationships>
</file>

<file path=ppt/slides/_rels/slide65.xml.rels><?xml version="1.0" encoding="UTF-8" standalone="yes"?>
<Relationships xmlns="http://schemas.openxmlformats.org/package/2006/relationships"><Relationship Id="rId3" Type="http://schemas.openxmlformats.org/officeDocument/2006/relationships/package" Target="../embeddings/Microsoft_Word_Belgesi4.doc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d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d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dirty="0"/>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
        <p:nvSpPr>
          <p:cNvPr id="4" name="Altbilgi Yer Tutucusu 3"/>
          <p:cNvSpPr>
            <a:spLocks noGrp="1"/>
          </p:cNvSpPr>
          <p:nvPr>
            <p:ph type="ftr" sz="quarter" idx="11"/>
          </p:nvPr>
        </p:nvSpPr>
        <p:spPr/>
        <p:txBody>
          <a:bodyPr/>
          <a:lstStyle/>
          <a:p>
            <a:pPr>
              <a:defRPr/>
            </a:pPr>
            <a:r>
              <a:rPr lang="en-US" smtClean="0"/>
              <a:t>Chapter 4 Requirements engineering</a:t>
            </a:r>
            <a:endParaRPr lang="en-US"/>
          </a:p>
        </p:txBody>
      </p:sp>
      <p:sp>
        <p:nvSpPr>
          <p:cNvPr id="5" name="Slayt Numarası Yer Tutucusu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pic>
        <p:nvPicPr>
          <p:cNvPr id="133122" name="Picture 2" descr="Writing Clear Functional and Non-functional Requirements: Best Practices |  Mobindust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47" y="534987"/>
            <a:ext cx="8572500" cy="559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602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
        <p:nvSpPr>
          <p:cNvPr id="4" name="Altbilgi Yer Tutucusu 3"/>
          <p:cNvSpPr>
            <a:spLocks noGrp="1"/>
          </p:cNvSpPr>
          <p:nvPr>
            <p:ph type="ftr" sz="quarter" idx="11"/>
          </p:nvPr>
        </p:nvSpPr>
        <p:spPr/>
        <p:txBody>
          <a:bodyPr/>
          <a:lstStyle/>
          <a:p>
            <a:pPr>
              <a:defRPr/>
            </a:pPr>
            <a:r>
              <a:rPr lang="en-US" smtClean="0"/>
              <a:t>Chapter 4 Requirements engineering</a:t>
            </a:r>
            <a:endParaRPr lang="en-US"/>
          </a:p>
        </p:txBody>
      </p:sp>
      <p:sp>
        <p:nvSpPr>
          <p:cNvPr id="5" name="Slayt Numarası Yer Tutucusu 4"/>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pic>
        <p:nvPicPr>
          <p:cNvPr id="132098" name="Picture 2" descr="Functional and Non-functional Requirements: Specifica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0"/>
            <a:ext cx="8686800" cy="6871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318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Functional requirements for the MHC-PMS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requirements 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Resim 1"/>
          <p:cNvPicPr>
            <a:picLocks noChangeAspect="1"/>
          </p:cNvPicPr>
          <p:nvPr/>
        </p:nvPicPr>
        <p:blipFill>
          <a:blip r:embed="rId2"/>
          <a:stretch>
            <a:fillRect/>
          </a:stretch>
        </p:blipFill>
        <p:spPr>
          <a:xfrm>
            <a:off x="-1" y="1268760"/>
            <a:ext cx="8983939" cy="508759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dirty="0"/>
              <a:t>Product requirements</a:t>
            </a:r>
          </a:p>
          <a:p>
            <a:pPr lvl="1"/>
            <a:r>
              <a:rPr lang="en-GB" sz="2000" dirty="0"/>
              <a:t>Requirements which specify that the delivered product must behave in a particular way e.g. execution speed, reliability, etc.</a:t>
            </a:r>
          </a:p>
          <a:p>
            <a:r>
              <a:rPr lang="en-GB" sz="2400" dirty="0"/>
              <a:t>Organisational requirements</a:t>
            </a:r>
          </a:p>
          <a:p>
            <a:pPr lvl="1"/>
            <a:r>
              <a:rPr lang="en-GB" sz="2000" dirty="0"/>
              <a:t>Requirements which are a consequence of organisational policies and procedures e.g. process standards used, implementation requirements, etc.</a:t>
            </a:r>
          </a:p>
          <a:p>
            <a:r>
              <a:rPr lang="en-GB" sz="2400" dirty="0"/>
              <a:t>External requirements</a:t>
            </a:r>
          </a:p>
          <a:p>
            <a:pPr lvl="1"/>
            <a:r>
              <a:rPr lang="en-GB" sz="2000" dirty="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The software requirements document </a:t>
            </a:r>
            <a:endParaRPr lang="en-GB" dirty="0" smtClean="0"/>
          </a:p>
          <a:p>
            <a:r>
              <a:rPr lang="en-US" dirty="0" smtClean="0"/>
              <a:t>Requirements specification</a:t>
            </a:r>
            <a:endParaRPr lang="en-GB" dirty="0" smtClean="0"/>
          </a:p>
          <a:p>
            <a:r>
              <a:rPr lang="en-US" dirty="0" smtClean="0"/>
              <a:t>Requirements engineering processes</a:t>
            </a:r>
            <a:endParaRPr lang="en-GB" dirty="0" smtClean="0"/>
          </a:p>
          <a:p>
            <a:r>
              <a:rPr lang="en-US" dirty="0" smtClean="0"/>
              <a:t>Requirements elicitation and analysis</a:t>
            </a:r>
            <a:endParaRPr lang="en-GB" dirty="0" smtClean="0"/>
          </a:p>
          <a:p>
            <a:r>
              <a:rPr lang="en-US" dirty="0" smtClean="0"/>
              <a:t>Requirements validation</a:t>
            </a:r>
            <a:endParaRPr lang="en-GB" dirty="0" smtClean="0"/>
          </a:p>
          <a:p>
            <a:r>
              <a:rPr lang="en-US" dirty="0" smtClean="0"/>
              <a:t>Requirements management</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MHC-PMS</a:t>
            </a:r>
            <a:r>
              <a:rPr lang="en-GB" dirty="0" smtClean="0"/>
              <a:t> </a:t>
            </a:r>
            <a:endParaRPr lang="en-US" dirty="0" smtClean="0"/>
          </a:p>
        </p:txBody>
      </p:sp>
      <p:graphicFrame>
        <p:nvGraphicFramePr>
          <p:cNvPr id="4" name="Table 3"/>
          <p:cNvGraphicFramePr>
            <a:graphicFrameLocks noGrp="1"/>
          </p:cNvGraphicFramePr>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tblGrid>
              <a:tr h="4495800">
                <a:tc>
                  <a:txBody>
                    <a:bodyPr/>
                    <a:lstStyle/>
                    <a:p>
                      <a:r>
                        <a:rPr lang="en-GB" sz="1800" b="1" kern="1200" dirty="0" smtClean="0"/>
                        <a:t>Product requirement</a:t>
                      </a:r>
                    </a:p>
                    <a:p>
                      <a:r>
                        <a:rPr lang="en-GB" sz="1800" b="0" kern="1200" dirty="0" smtClean="0"/>
                        <a:t>The MHC-PMS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MHC-PMS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type="body"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gridCol w="4667250"/>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t>Domain requirements</a:t>
            </a:r>
          </a:p>
        </p:txBody>
      </p:sp>
      <p:sp>
        <p:nvSpPr>
          <p:cNvPr id="49155" name="Rectangle 3"/>
          <p:cNvSpPr>
            <a:spLocks noGrp="1" noChangeArrowheads="1"/>
          </p:cNvSpPr>
          <p:nvPr>
            <p:ph type="body" idx="1"/>
          </p:nvPr>
        </p:nvSpPr>
        <p:spPr/>
        <p:txBody>
          <a:bodyPr/>
          <a:lstStyle/>
          <a:p>
            <a:r>
              <a:rPr lang="en-GB" dirty="0" smtClean="0"/>
              <a:t>The system’s operational domain imposes requirements on the system.</a:t>
            </a:r>
          </a:p>
          <a:p>
            <a:pPr lvl="1"/>
            <a:r>
              <a:rPr lang="en-GB" dirty="0" smtClean="0"/>
              <a:t>For example, a train control system has to take into account the braking characteristics in different weather conditions.</a:t>
            </a:r>
          </a:p>
          <a:p>
            <a:r>
              <a:rPr lang="en-GB" dirty="0"/>
              <a:t>Domain requirements be new functional requirements, constraints on existing requirements or define specific computations.</a:t>
            </a:r>
          </a:p>
          <a:p>
            <a:r>
              <a:rPr lang="en-GB" dirty="0"/>
              <a:t>If domain requirements are not satisfied, the system may be unworkable.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r>
              <a:rPr lang="en-GB" dirty="0" smtClean="0"/>
              <a:t>Train protection system</a:t>
            </a:r>
            <a:endParaRPr lang="en-GB" dirty="0"/>
          </a:p>
        </p:txBody>
      </p:sp>
      <p:sp>
        <p:nvSpPr>
          <p:cNvPr id="51206" name="Rectangle 6"/>
          <p:cNvSpPr>
            <a:spLocks noGrp="1" noChangeArrowheads="1"/>
          </p:cNvSpPr>
          <p:nvPr>
            <p:ph type="body" idx="1"/>
          </p:nvPr>
        </p:nvSpPr>
        <p:spPr/>
        <p:txBody>
          <a:bodyPr/>
          <a:lstStyle/>
          <a:p>
            <a:r>
              <a:rPr lang="en-GB" dirty="0" smtClean="0"/>
              <a:t>This is a domain requirement for a train protection system:</a:t>
            </a:r>
          </a:p>
          <a:p>
            <a:r>
              <a:rPr lang="en-GB" dirty="0" smtClean="0"/>
              <a:t>The deceleration of the train shall be computed as:</a:t>
            </a:r>
          </a:p>
          <a:p>
            <a:pPr lvl="1"/>
            <a:r>
              <a:rPr lang="en-GB" dirty="0" err="1" smtClean="0"/>
              <a:t>Dtrain</a:t>
            </a:r>
            <a:r>
              <a:rPr lang="en-GB" dirty="0" smtClean="0"/>
              <a:t> = </a:t>
            </a:r>
            <a:r>
              <a:rPr lang="en-GB" dirty="0" err="1" smtClean="0"/>
              <a:t>Dcontrol</a:t>
            </a:r>
            <a:r>
              <a:rPr lang="en-GB" dirty="0" smtClean="0"/>
              <a:t> + </a:t>
            </a:r>
            <a:r>
              <a:rPr lang="en-GB" dirty="0" err="1" smtClean="0"/>
              <a:t>Dgradient</a:t>
            </a:r>
            <a:r>
              <a:rPr lang="en-GB" dirty="0" smtClean="0"/>
              <a:t> </a:t>
            </a:r>
          </a:p>
          <a:p>
            <a:pPr lvl="1"/>
            <a:endParaRPr lang="en-GB" dirty="0" smtClean="0"/>
          </a:p>
          <a:p>
            <a:pPr lvl="1"/>
            <a:r>
              <a:rPr lang="en-GB" dirty="0" smtClean="0"/>
              <a:t>where </a:t>
            </a:r>
            <a:r>
              <a:rPr lang="en-GB" dirty="0" err="1" smtClean="0"/>
              <a:t>Dgradient</a:t>
            </a:r>
            <a:r>
              <a:rPr lang="en-GB" dirty="0" smtClean="0"/>
              <a:t> is 9.81ms2 * compensated gradient/alpha and where the values of 9.81ms2 /alpha are known for different types of train.</a:t>
            </a:r>
          </a:p>
          <a:p>
            <a:r>
              <a:rPr lang="en-GB" dirty="0" smtClean="0"/>
              <a:t>It is difficult for a non-specialist to understand the implications of this and how it interacts with other requirements.</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7" name="Footer Placeholder 6"/>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Domain requirements problems</a:t>
            </a:r>
          </a:p>
        </p:txBody>
      </p:sp>
      <p:sp>
        <p:nvSpPr>
          <p:cNvPr id="53251" name="Rectangle 3"/>
          <p:cNvSpPr>
            <a:spLocks noGrp="1" noChangeArrowheads="1"/>
          </p:cNvSpPr>
          <p:nvPr>
            <p:ph type="body" idx="1"/>
          </p:nvPr>
        </p:nvSpPr>
        <p:spPr/>
        <p:txBody>
          <a:bodyPr/>
          <a:lstStyle/>
          <a:p>
            <a:r>
              <a:rPr lang="en-GB" dirty="0" err="1"/>
              <a:t>Understandability</a:t>
            </a:r>
            <a:endParaRPr lang="en-GB" dirty="0"/>
          </a:p>
          <a:p>
            <a:pPr lvl="1"/>
            <a:r>
              <a:rPr lang="en-GB" dirty="0"/>
              <a:t>Requirements are expressed in the language of the application domain;</a:t>
            </a:r>
          </a:p>
          <a:p>
            <a:pPr lvl="1"/>
            <a:r>
              <a:rPr lang="en-GB" dirty="0"/>
              <a:t>This is often not understood by software engineers developing the system.</a:t>
            </a:r>
          </a:p>
          <a:p>
            <a:r>
              <a:rPr lang="en-GB" dirty="0"/>
              <a:t>Implicitness</a:t>
            </a:r>
          </a:p>
          <a:p>
            <a:pPr lvl="1"/>
            <a:r>
              <a:rPr lang="en-GB" dirty="0"/>
              <a:t>Domain specialists understand the area so well that they do not think of making the domain requirements explicit.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type="body"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the customer requires from a system and the constraints under which it operates and is developed.</a:t>
            </a:r>
          </a:p>
          <a:p>
            <a:r>
              <a:rPr lang="en-GB" dirty="0"/>
              <a:t>The requirements themselves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a requirements document is a waste of time as requirements change so quickly.</a:t>
            </a:r>
          </a:p>
          <a:p>
            <a:r>
              <a:rPr lang="en-US" dirty="0" smtClean="0"/>
              <a:t>The document is therefore always out of date.</a:t>
            </a:r>
          </a:p>
          <a:p>
            <a:r>
              <a:rPr lang="en-US" dirty="0" smtClean="0"/>
              <a:t>Methods such as XP use incremental requirements engineering and express requirements as ‘user stories’ (discussed in Chapter 3).</a:t>
            </a:r>
          </a:p>
          <a:p>
            <a:r>
              <a:rPr lang="en-US" dirty="0" smtClean="0"/>
              <a:t>This is practical for business systems but problematic for systems that require a lot of pre-delivery analysis (e.g. critical systems) or systems developed by several teams.</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pic>
        <p:nvPicPr>
          <p:cNvPr id="4" name="Picture 3" descr="4.6 ReqDocUs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514600" y="1486176"/>
            <a:ext cx="3810000" cy="4870174"/>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gridCol w="6019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gridCol w="6553200"/>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do</a:t>
            </a:r>
            <a:r>
              <a:rPr lang="tr-TR" dirty="0" smtClean="0"/>
              <a:t>w</a:t>
            </a:r>
            <a:r>
              <a:rPr lang="en-US" dirty="0" smtClean="0"/>
              <a:t>n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gridCol w="6191250"/>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type="body"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type="body"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dirty="0"/>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dirty="0"/>
              <a:t>It may range from a high-level abstract statement of a service or of a system constraint to a detailed mathematical functional specification.</a:t>
            </a:r>
          </a:p>
          <a:p>
            <a:pPr>
              <a:lnSpc>
                <a:spcPct val="90000"/>
              </a:lnSpc>
            </a:pPr>
            <a:r>
              <a:rPr lang="en-GB" dirty="0"/>
              <a:t>This is inevitable as requirements may serve a dual function</a:t>
            </a:r>
          </a:p>
          <a:p>
            <a:pPr lvl="1">
              <a:lnSpc>
                <a:spcPct val="90000"/>
              </a:lnSpc>
            </a:pPr>
            <a:r>
              <a:rPr lang="en-GB" dirty="0"/>
              <a:t>May be the basis for a bid for a contract - therefore must be open to interpretation;</a:t>
            </a:r>
          </a:p>
          <a:p>
            <a:pPr lvl="1">
              <a:lnSpc>
                <a:spcPct val="90000"/>
              </a:lnSpc>
            </a:pPr>
            <a:r>
              <a:rPr lang="en-GB" dirty="0"/>
              <a:t>May be the basis for the contract itself - therefore must be defined in detail;</a:t>
            </a:r>
          </a:p>
          <a:p>
            <a:pPr lvl="1">
              <a:lnSpc>
                <a:spcPct val="90000"/>
              </a:lnSpc>
            </a:pPr>
            <a:r>
              <a:rPr lang="en-GB" dirty="0"/>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976177774"/>
              </p:ext>
            </p:extLst>
          </p:nvPr>
        </p:nvGraphicFramePr>
        <p:xfrm>
          <a:off x="483358" y="1556792"/>
          <a:ext cx="8203442" cy="4464496"/>
        </p:xfrm>
        <a:graphic>
          <a:graphicData uri="http://schemas.openxmlformats.org/drawingml/2006/table">
            <a:tbl>
              <a:tblPr firstRow="1" bandRow="1">
                <a:tableStyleId>{69CF1AB2-1976-4502-BF36-3FF5EA218861}</a:tableStyleId>
              </a:tblPr>
              <a:tblGrid>
                <a:gridCol w="8203442"/>
              </a:tblGrid>
              <a:tr h="4464496">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type="body"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31082" name="Document" r:id="rId3" imgW="5943600" imgH="3314700" progId="Word.Document.12">
                  <p:embed/>
                </p:oleObj>
              </mc:Choice>
              <mc:Fallback>
                <p:oleObj name="Document" r:id="rId3" imgW="5943600" imgH="331470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0058" name="Document" r:id="rId3" imgW="5943600" imgH="4445000" progId="Word.Document.12">
                  <p:embed/>
                </p:oleObj>
              </mc:Choice>
              <mc:Fallback>
                <p:oleObj name="Document" r:id="rId3" imgW="5943600" imgH="444500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type="body"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gridCol w="2651125"/>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type="body"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pic>
        <p:nvPicPr>
          <p:cNvPr id="4" name="Picture 3" descr="4.12 ReqEngSpira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83718" y="1498352"/>
            <a:ext cx="5840196" cy="504056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6" name="Footer Placeholder 5"/>
          <p:cNvSpPr>
            <a:spLocks noGrp="1"/>
          </p:cNvSpPr>
          <p:nvPr>
            <p:ph type="ftr" sz="quarter" idx="11"/>
          </p:nvPr>
        </p:nvSpPr>
        <p:spPr>
          <a:xfrm>
            <a:off x="3124200" y="6492875"/>
            <a:ext cx="2895600" cy="365125"/>
          </a:xfrm>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Requirements abstraction (Davis)</a:t>
            </a:r>
          </a:p>
        </p:txBody>
      </p:sp>
      <p:sp>
        <p:nvSpPr>
          <p:cNvPr id="6" name="Rectangle 5"/>
          <p:cNvSpPr/>
          <p:nvPr/>
        </p:nvSpPr>
        <p:spPr>
          <a:xfrm>
            <a:off x="457200" y="1951673"/>
            <a:ext cx="8305800" cy="2862322"/>
          </a:xfrm>
          <a:prstGeom prst="rect">
            <a:avLst/>
          </a:prstGeom>
        </p:spPr>
        <p:txBody>
          <a:bodyPr wrap="square">
            <a:spAutoFit/>
          </a:bodyPr>
          <a:lstStyle/>
          <a:p>
            <a:r>
              <a:rPr lang="en-US" sz="2000" dirty="0" smtClean="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8" name="Footer Placeholder 7"/>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type="body"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a:t>Problems of requirements analysis</a:t>
            </a:r>
          </a:p>
        </p:txBody>
      </p:sp>
      <p:sp>
        <p:nvSpPr>
          <p:cNvPr id="8195" name="Rectangle 3"/>
          <p:cNvSpPr>
            <a:spLocks noGrp="1" noChangeArrowheads="1"/>
          </p:cNvSpPr>
          <p:nvPr>
            <p:ph type="body"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 and analysis</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pic>
        <p:nvPicPr>
          <p:cNvPr id="4" name="Picture 3" descr="4.13 RequirementsElicit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2600" y="1752600"/>
            <a:ext cx="5950107" cy="3908648"/>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type="body"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a:t>
            </a:r>
            <a:r>
              <a:rPr lang="en-GB" dirty="0" smtClean="0"/>
              <a:t> elicitation</a:t>
            </a:r>
            <a:endParaRPr lang="en-GB" dirty="0"/>
          </a:p>
        </p:txBody>
      </p:sp>
      <p:sp>
        <p:nvSpPr>
          <p:cNvPr id="8195" name="Rectangle 3"/>
          <p:cNvSpPr>
            <a:spLocks noGrp="1" noChangeArrowheads="1"/>
          </p:cNvSpPr>
          <p:nvPr>
            <p:ph type="body" idx="1"/>
          </p:nvPr>
        </p:nvSpPr>
        <p:spPr>
          <a:noFill/>
          <a:ln/>
        </p:spPr>
        <p:txBody>
          <a:bodyPr lIns="90487" tIns="44450" rIns="90487" bIns="44450"/>
          <a:lstStyle/>
          <a:p>
            <a:r>
              <a:rPr lang="en-GB" sz="2400"/>
              <a:t>Stakeholders don’t know what they really want.</a:t>
            </a:r>
          </a:p>
          <a:p>
            <a:r>
              <a:rPr lang="en-GB" sz="2400"/>
              <a:t>Stakeholders express requirements in their own terms.</a:t>
            </a:r>
          </a:p>
          <a:p>
            <a:r>
              <a:rPr lang="en-GB" sz="2400"/>
              <a:t>Different stakeholders may have conflicting requirements.</a:t>
            </a:r>
          </a:p>
          <a:p>
            <a:r>
              <a:rPr lang="en-GB" sz="2400"/>
              <a:t>Organisational and political factors may influence the system requirements.</a:t>
            </a:r>
          </a:p>
          <a:p>
            <a:r>
              <a:rPr lang="en-GB" sz="2400"/>
              <a:t>The requirements change during the analysis process. New stakeholders may emerge and the business environment change.</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software requirements document is an agreed statement of the system requirements. It should be organized so that both system customers and software developers can use it.</a:t>
            </a:r>
            <a:endParaRPr lang="en-GB" dirty="0" smtClean="0"/>
          </a:p>
          <a:p>
            <a:r>
              <a:rPr lang="en-US" dirty="0" smtClean="0"/>
              <a:t>The requirements engineering process is an iterative process including requirements elicitation, specification and validation.</a:t>
            </a:r>
            <a:endParaRPr lang="en-GB" dirty="0" smtClean="0"/>
          </a:p>
          <a:p>
            <a:r>
              <a:rPr lang="en-US" dirty="0" smtClean="0"/>
              <a:t>Requirements elicitation and analysis is an iterative process that can be represented as a spiral of activities – requirements discovery, requirements classification and organization, requirements negotiation and requirements documentation.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3</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57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dirty="0"/>
              <a:t>User requirements</a:t>
            </a:r>
          </a:p>
          <a:p>
            <a:pPr lvl="1"/>
            <a:r>
              <a:rPr lang="en-GB" dirty="0"/>
              <a:t>Statements in natural language plus diagrams of the services the system provides and its operational constraints. Written for customers.</a:t>
            </a:r>
          </a:p>
          <a:p>
            <a:r>
              <a:rPr lang="en-GB" dirty="0"/>
              <a:t>System requirements</a:t>
            </a:r>
          </a:p>
          <a:p>
            <a:pPr lvl="1"/>
            <a:r>
              <a:rPr lang="en-GB" dirty="0"/>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care managers</a:t>
            </a:r>
            <a:r>
              <a:rPr lang="en-US" i="1" dirty="0" smtClean="0"/>
              <a:t> </a:t>
            </a:r>
            <a:r>
              <a:rPr lang="en-US" dirty="0" smtClean="0"/>
              <a:t>who obtain management information from the system.</a:t>
            </a:r>
            <a:endParaRPr lang="en-GB" dirty="0" smtClean="0"/>
          </a:p>
          <a:p>
            <a:r>
              <a:rPr lang="en-US" dirty="0" smtClean="0"/>
              <a:t>Medical 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type="body" idx="1"/>
          </p:nvPr>
        </p:nvSpPr>
        <p:spPr/>
        <p:txBody>
          <a:bodyPr/>
          <a:lstStyle/>
          <a:p>
            <a:pPr>
              <a:lnSpc>
                <a:spcPct val="90000"/>
              </a:lnSpc>
            </a:pPr>
            <a:r>
              <a:rPr lang="en-US" sz="2400"/>
              <a:t>Normally a mix of closed and open-ended interviewing.</a:t>
            </a:r>
          </a:p>
          <a:p>
            <a:pPr>
              <a:lnSpc>
                <a:spcPct val="90000"/>
              </a:lnSpc>
            </a:pPr>
            <a:r>
              <a:rPr lang="en-US" sz="2400"/>
              <a:t>Interviews are good for getting an overall understanding of what stakeholders do and how they might interact with the system.</a:t>
            </a:r>
          </a:p>
          <a:p>
            <a:pPr>
              <a:lnSpc>
                <a:spcPct val="90000"/>
              </a:lnSpc>
            </a:pPr>
            <a:r>
              <a:rPr lang="en-US" sz="2400"/>
              <a:t>Interviews are not good for understanding domain requirements</a:t>
            </a:r>
          </a:p>
          <a:p>
            <a:pPr lvl="1">
              <a:lnSpc>
                <a:spcPct val="90000"/>
              </a:lnSpc>
            </a:pPr>
            <a:r>
              <a:rPr lang="en-US" sz="2000"/>
              <a:t>Requirements engineers cannot understand specific domain terminology;</a:t>
            </a:r>
          </a:p>
          <a:p>
            <a:pPr lvl="1">
              <a:lnSpc>
                <a:spcPct val="90000"/>
              </a:lnSpc>
            </a:pPr>
            <a:r>
              <a:rPr lang="en-US" sz="2000"/>
              <a:t>Some domain knowledge is so familiar that people find it hard to articulate or think that it isn’t worth articulating.</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Scenarios</a:t>
            </a:r>
          </a:p>
        </p:txBody>
      </p:sp>
      <p:sp>
        <p:nvSpPr>
          <p:cNvPr id="90115" name="Rectangle 3"/>
          <p:cNvSpPr>
            <a:spLocks noGrp="1" noChangeArrowheads="1"/>
          </p:cNvSpPr>
          <p:nvPr>
            <p:ph type="body" idx="1"/>
          </p:nvPr>
        </p:nvSpPr>
        <p:spPr/>
        <p:txBody>
          <a:bodyPr/>
          <a:lstStyle/>
          <a:p>
            <a:r>
              <a:rPr lang="en-US"/>
              <a:t>Scenarios are real-life examples of how a system can be used.</a:t>
            </a:r>
          </a:p>
          <a:p>
            <a:r>
              <a:rPr lang="en-US"/>
              <a:t>They should include</a:t>
            </a:r>
          </a:p>
          <a:p>
            <a:pPr lvl="1"/>
            <a:r>
              <a:rPr lang="en-US"/>
              <a:t>A description of the starting situation;</a:t>
            </a:r>
          </a:p>
          <a:p>
            <a:pPr lvl="1"/>
            <a:r>
              <a:rPr lang="en-US"/>
              <a:t>A description of the normal flow of events;</a:t>
            </a:r>
          </a:p>
          <a:p>
            <a:pPr lvl="1"/>
            <a:r>
              <a:rPr lang="en-US"/>
              <a:t>A description of what can go wrong;</a:t>
            </a:r>
          </a:p>
          <a:p>
            <a:pPr lvl="1"/>
            <a:r>
              <a:rPr lang="en-US"/>
              <a:t>Information about other concurrent activities;</a:t>
            </a:r>
          </a:p>
          <a:p>
            <a:pPr lvl="1"/>
            <a:r>
              <a:rPr lang="en-US"/>
              <a:t>A description of the state when the scenario finishes.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graphicFrame>
        <p:nvGraphicFramePr>
          <p:cNvPr id="31746" name="Object 2"/>
          <p:cNvGraphicFramePr>
            <a:graphicFrameLocks noChangeAspect="1"/>
          </p:cNvGraphicFramePr>
          <p:nvPr/>
        </p:nvGraphicFramePr>
        <p:xfrm>
          <a:off x="457200" y="1905000"/>
          <a:ext cx="8229600" cy="4394200"/>
        </p:xfrm>
        <a:graphic>
          <a:graphicData uri="http://schemas.openxmlformats.org/presentationml/2006/ole">
            <mc:AlternateContent xmlns:mc="http://schemas.openxmlformats.org/markup-compatibility/2006">
              <mc:Choice xmlns:v="urn:schemas-microsoft-com:vml" Requires="v">
                <p:oleObj spid="_x0000_s97290" name="Document" r:id="rId3" imgW="5943600" imgH="3505200" progId="Word.Document.12">
                  <p:embed/>
                </p:oleObj>
              </mc:Choice>
              <mc:Fallback>
                <p:oleObj name="Document" r:id="rId3" imgW="5943600" imgH="350520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05000"/>
                        <a:ext cx="8229600" cy="439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graphicFrame>
        <p:nvGraphicFramePr>
          <p:cNvPr id="31746" name="Object 2"/>
          <p:cNvGraphicFramePr>
            <a:graphicFrameLocks noChangeAspect="1"/>
          </p:cNvGraphicFramePr>
          <p:nvPr/>
        </p:nvGraphicFramePr>
        <p:xfrm>
          <a:off x="304800" y="1776412"/>
          <a:ext cx="8534400" cy="4319588"/>
        </p:xfrm>
        <a:graphic>
          <a:graphicData uri="http://schemas.openxmlformats.org/presentationml/2006/ole">
            <mc:AlternateContent xmlns:mc="http://schemas.openxmlformats.org/markup-compatibility/2006">
              <mc:Choice xmlns:v="urn:schemas-microsoft-com:vml" Requires="v">
                <p:oleObj spid="_x0000_s31754" name="Document" r:id="rId3" imgW="5943600" imgH="3937000" progId="Word.Document.12">
                  <p:embed/>
                </p:oleObj>
              </mc:Choice>
              <mc:Fallback>
                <p:oleObj name="Document" r:id="rId3" imgW="5943600" imgH="393700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776412"/>
                        <a:ext cx="8534400" cy="4319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type="body" idx="1"/>
          </p:nvPr>
        </p:nvSpPr>
        <p:spPr/>
        <p:txBody>
          <a:bodyPr/>
          <a:lstStyle/>
          <a:p>
            <a:r>
              <a:rPr lang="en-GB" dirty="0"/>
              <a:t>Use-cases are a scenario based technique in the UML which identify 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a:t>Sequence diagrams 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MHC-PMS</a:t>
            </a:r>
            <a:r>
              <a:rPr lang="en-GB" dirty="0" smtClean="0"/>
              <a:t> </a:t>
            </a:r>
            <a:endParaRPr lang="en-US" dirty="0" smtClean="0"/>
          </a:p>
        </p:txBody>
      </p:sp>
      <p:pic>
        <p:nvPicPr>
          <p:cNvPr id="4" name="Picture 3" descr="4.15 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47799" y="1828800"/>
            <a:ext cx="6555509" cy="38862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dirty="0"/>
              <a:t>Ethnography</a:t>
            </a:r>
          </a:p>
        </p:txBody>
      </p:sp>
      <p:sp>
        <p:nvSpPr>
          <p:cNvPr id="36867" name="Rectangle 3"/>
          <p:cNvSpPr>
            <a:spLocks noGrp="1" noChangeArrowheads="1"/>
          </p:cNvSpPr>
          <p:nvPr>
            <p:ph type="body" idx="1"/>
          </p:nvPr>
        </p:nvSpPr>
        <p:spPr>
          <a:noFill/>
          <a:ln/>
        </p:spPr>
        <p:txBody>
          <a:bodyPr lIns="90487" tIns="44450" rIns="90487" bIns="44450"/>
          <a:lstStyle/>
          <a:p>
            <a:r>
              <a:rPr lang="en-GB" sz="2400" dirty="0"/>
              <a:t>A social </a:t>
            </a:r>
            <a:r>
              <a:rPr lang="en-GB" sz="2400" dirty="0" smtClean="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type="body"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Resim 1"/>
          <p:cNvPicPr>
            <a:picLocks noChangeAspect="1"/>
          </p:cNvPicPr>
          <p:nvPr/>
        </p:nvPicPr>
        <p:blipFill>
          <a:blip r:embed="rId2"/>
          <a:stretch>
            <a:fillRect/>
          </a:stretch>
        </p:blipFill>
        <p:spPr>
          <a:xfrm>
            <a:off x="252157" y="1024633"/>
            <a:ext cx="8434643" cy="5833368"/>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type="body"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t>Ethnography and prototyping for requirements analysis</a:t>
            </a:r>
            <a:r>
              <a:rPr lang="en-GB" dirty="0" smtClean="0"/>
              <a:t> </a:t>
            </a:r>
            <a:endParaRPr lang="en-US" dirty="0" smtClean="0"/>
          </a:p>
        </p:txBody>
      </p:sp>
      <p:pic>
        <p:nvPicPr>
          <p:cNvPr id="4" name="Picture 3" descr="4.16 Ethno-prototypin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2819400"/>
            <a:ext cx="7394864" cy="193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type="body"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Validity</a:t>
            </a:r>
            <a:r>
              <a:rPr lang="en-GB" sz="2400" dirty="0"/>
              <a:t>.</a:t>
            </a:r>
            <a:r>
              <a:rPr lang="en-GB" sz="2400" dirty="0" smtClean="0"/>
              <a:t> Does </a:t>
            </a:r>
            <a:r>
              <a:rPr lang="en-GB" sz="2400" dirty="0"/>
              <a:t>the system provide the functions which best support the customer’s needs?</a:t>
            </a:r>
          </a:p>
          <a:p>
            <a:r>
              <a:rPr lang="en-GB" sz="2400" dirty="0">
                <a:solidFill>
                  <a:srgbClr val="FF0000"/>
                </a:solidFill>
              </a:rPr>
              <a:t>Consistency</a:t>
            </a:r>
            <a:r>
              <a:rPr lang="en-GB" sz="2400" dirty="0" smtClean="0"/>
              <a:t>. </a:t>
            </a:r>
            <a:r>
              <a:rPr lang="en-GB" sz="2400" dirty="0"/>
              <a:t>Are there any requirements conflicts?</a:t>
            </a:r>
          </a:p>
          <a:p>
            <a:r>
              <a:rPr lang="en-GB" sz="2400" dirty="0" smtClean="0">
                <a:solidFill>
                  <a:srgbClr val="FF0000"/>
                </a:solidFill>
              </a:rPr>
              <a:t>Completeness</a:t>
            </a:r>
            <a:r>
              <a:rPr lang="en-GB" sz="2400" dirty="0" smtClean="0"/>
              <a:t>. Are </a:t>
            </a:r>
            <a:r>
              <a:rPr lang="en-GB" sz="2400" dirty="0"/>
              <a:t>all functions required by the customer included?</a:t>
            </a:r>
          </a:p>
          <a:p>
            <a:r>
              <a:rPr lang="en-GB" sz="2400" dirty="0" smtClean="0">
                <a:solidFill>
                  <a:srgbClr val="FF0000"/>
                </a:solidFill>
              </a:rPr>
              <a:t>Realism</a:t>
            </a:r>
            <a:r>
              <a:rPr lang="en-GB" sz="2400" dirty="0" smtClean="0"/>
              <a:t>. Can </a:t>
            </a:r>
            <a:r>
              <a:rPr lang="en-GB" sz="2400" dirty="0"/>
              <a:t>the requirements be implemented given available budget and technology</a:t>
            </a:r>
          </a:p>
          <a:p>
            <a:r>
              <a:rPr lang="en-GB" sz="2400" dirty="0">
                <a:solidFill>
                  <a:srgbClr val="FF0000"/>
                </a:solidFill>
              </a:rPr>
              <a:t>Verifiability</a:t>
            </a:r>
            <a:r>
              <a:rPr lang="en-GB" sz="2400" dirty="0"/>
              <a:t>.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type="body"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type="body"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type="body"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type="body"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Resim 1"/>
          <p:cNvPicPr>
            <a:picLocks noChangeAspect="1"/>
          </p:cNvPicPr>
          <p:nvPr/>
        </p:nvPicPr>
        <p:blipFill>
          <a:blip r:embed="rId2"/>
          <a:stretch>
            <a:fillRect/>
          </a:stretch>
        </p:blipFill>
        <p:spPr>
          <a:xfrm>
            <a:off x="971600" y="1793700"/>
            <a:ext cx="7035575" cy="3839166"/>
          </a:xfrm>
          <a:prstGeom prst="rect">
            <a:avLst/>
          </a:prstGeo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pic>
        <p:nvPicPr>
          <p:cNvPr id="4" name="Picture 3" descr="4.17 Req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33600" y="2514600"/>
            <a:ext cx="5005917" cy="25146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rgbClr val="FF0000"/>
                </a:solidFill>
              </a:rPr>
              <a:t>Requirements identification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FF0000"/>
                </a:solidFill>
              </a:rPr>
              <a:t>A change management process</a:t>
            </a:r>
            <a:r>
              <a:rPr lang="en-US" dirty="0" smtClean="0">
                <a:solidFill>
                  <a:srgbClr val="FF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FF0000"/>
                </a:solidFill>
              </a:rPr>
              <a:t>Traceability policies</a:t>
            </a:r>
            <a:r>
              <a:rPr lang="en-US" dirty="0" smtClean="0">
                <a:solidFill>
                  <a:srgbClr val="FF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FF0000"/>
                </a:solidFill>
              </a:rPr>
              <a:t>Tool support</a:t>
            </a:r>
            <a:r>
              <a:rPr lang="en-US" dirty="0" smtClean="0">
                <a:solidFill>
                  <a:srgbClr val="FF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81</a:t>
            </a:fld>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t>Deciding if a requirements change should be accepted</a:t>
            </a:r>
          </a:p>
          <a:p>
            <a:pPr lvl="1"/>
            <a:r>
              <a:rPr lang="en-US" i="1" dirty="0" smtClean="0">
                <a:solidFill>
                  <a:srgbClr val="FF0000"/>
                </a:solidFill>
              </a:rPr>
              <a:t>Problem analysis and change specification</a:t>
            </a:r>
            <a:r>
              <a:rPr lang="en-US" dirty="0" smtClean="0">
                <a:solidFill>
                  <a:srgbClr val="FF0000"/>
                </a:solidFill>
              </a:rPr>
              <a:t> </a:t>
            </a:r>
          </a:p>
          <a:p>
            <a:pPr lvl="2"/>
            <a:r>
              <a:rPr lang="en-US" dirty="0" smtClean="0"/>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p>
          <a:p>
            <a:pPr lvl="1"/>
            <a:r>
              <a:rPr lang="en-US" i="1" dirty="0" smtClean="0">
                <a:solidFill>
                  <a:srgbClr val="FF0000"/>
                </a:solidFill>
              </a:rPr>
              <a:t>Change analysis and costing</a:t>
            </a:r>
            <a:r>
              <a:rPr lang="en-US" dirty="0" smtClean="0">
                <a:solidFill>
                  <a:srgbClr val="FF0000"/>
                </a:solidFill>
              </a:rPr>
              <a:t> </a:t>
            </a:r>
          </a:p>
          <a:p>
            <a:pPr lvl="2"/>
            <a:r>
              <a:rPr lang="en-US" dirty="0" smtClean="0"/>
              <a:t>The effect of the proposed change is assessed using traceability information and general knowledge of the system requirements. Once this analysis is completed, a decision is made whether or not to proceed with the requirements change.</a:t>
            </a:r>
            <a:endParaRPr lang="en-GB" dirty="0" smtClean="0"/>
          </a:p>
          <a:p>
            <a:pPr lvl="1"/>
            <a:r>
              <a:rPr lang="en-US" dirty="0" smtClean="0">
                <a:solidFill>
                  <a:srgbClr val="FF0000"/>
                </a:solidFill>
              </a:rPr>
              <a:t>Change implementation</a:t>
            </a:r>
            <a:r>
              <a:rPr lang="en-US" dirty="0" smtClean="0"/>
              <a:t> </a:t>
            </a:r>
          </a:p>
          <a:p>
            <a:pPr lvl="2"/>
            <a:r>
              <a:rPr lang="en-US" dirty="0" smtClean="0"/>
              <a:t>The requirements document and, where necessary, the system design and implementation, are modified. Ideally, the document should be organized so that changes can be easily implemented.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pic>
        <p:nvPicPr>
          <p:cNvPr id="4" name="Picture 3" descr="4.18 ReqChangeMa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8600" y="3136900"/>
            <a:ext cx="8661952" cy="10541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You can use a range of techniques for requirements elicitation including interviews, scenarios, use-cases and ethnography.</a:t>
            </a:r>
          </a:p>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84</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5048</TotalTime>
  <Words>5228</Words>
  <Application>Microsoft Office PowerPoint</Application>
  <PresentationFormat>Ekran Gösterisi (4:3)</PresentationFormat>
  <Paragraphs>581</Paragraphs>
  <Slides>84</Slides>
  <Notes>0</Notes>
  <HiddenSlides>0</HiddenSlides>
  <MMClips>0</MMClips>
  <ScaleCrop>false</ScaleCrop>
  <HeadingPairs>
    <vt:vector size="8" baseType="variant">
      <vt:variant>
        <vt:lpstr>Kullanılan Yazı Tipleri</vt:lpstr>
      </vt:variant>
      <vt:variant>
        <vt:i4>6</vt:i4>
      </vt:variant>
      <vt:variant>
        <vt:lpstr>Tema</vt:lpstr>
      </vt:variant>
      <vt:variant>
        <vt:i4>1</vt:i4>
      </vt:variant>
      <vt:variant>
        <vt:lpstr>Eklenmiş OLE Hizmet Programları</vt:lpstr>
      </vt:variant>
      <vt:variant>
        <vt:i4>1</vt:i4>
      </vt:variant>
      <vt:variant>
        <vt:lpstr>Slayt Başlıkları</vt:lpstr>
      </vt:variant>
      <vt:variant>
        <vt:i4>84</vt:i4>
      </vt:variant>
    </vt:vector>
  </HeadingPairs>
  <TitlesOfParts>
    <vt:vector size="92" baseType="lpstr">
      <vt:lpstr>ＭＳ Ｐゴシック</vt:lpstr>
      <vt:lpstr>Arial</vt:lpstr>
      <vt:lpstr>Calibri</vt:lpstr>
      <vt:lpstr>Times New Roman</vt:lpstr>
      <vt:lpstr>Wingdings</vt:lpstr>
      <vt:lpstr>Zapf Dingbats</vt:lpstr>
      <vt:lpstr>SE9</vt:lpstr>
      <vt:lpstr>Document</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Functional and non-functional requirements</vt:lpstr>
      <vt:lpstr>Functional requirements</vt:lpstr>
      <vt:lpstr>PowerPoint Sunusu</vt:lpstr>
      <vt:lpstr>PowerPoint Sunusu</vt:lpstr>
      <vt:lpstr>Functional requirements for the MHC-PMS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MHC-PMS </vt:lpstr>
      <vt:lpstr>Goals and requirements</vt:lpstr>
      <vt:lpstr>Usability requirements</vt:lpstr>
      <vt:lpstr>Metrics for specifying nonfunctional requirements</vt:lpstr>
      <vt:lpstr>Domain requirements</vt:lpstr>
      <vt:lpstr>Train protection system</vt:lpstr>
      <vt:lpstr>Domain requirements problems</vt:lpstr>
      <vt:lpstr>Key points</vt:lpstr>
      <vt:lpstr>Chapter 4 – Requirements Engineering</vt:lpstr>
      <vt:lpstr>The software requirements document</vt:lpstr>
      <vt:lpstr>Agile methods and requirements</vt:lpstr>
      <vt:lpstr>Users of a requirements document </vt:lpstr>
      <vt:lpstr>Requirements document variability</vt:lpstr>
      <vt:lpstr>The structure of a requirements document </vt:lpstr>
      <vt:lpstr>The structure of a requirements document </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Requirements engineering processes</vt:lpstr>
      <vt:lpstr>A spiral view of the requirements engineering process </vt:lpstr>
      <vt:lpstr>Requirements elicitation and analysis</vt:lpstr>
      <vt:lpstr>Problems of requirements analysis</vt:lpstr>
      <vt:lpstr>Requirements elicitation and analysis</vt:lpstr>
      <vt:lpstr>The requirements elicitation and analysis process </vt:lpstr>
      <vt:lpstr>Process activities</vt:lpstr>
      <vt:lpstr>Problems of requirements elicitation</vt:lpstr>
      <vt:lpstr>Key points</vt:lpstr>
      <vt:lpstr>Chapter 4 – Requirements Engineering</vt:lpstr>
      <vt:lpstr>Requirements discovery</vt:lpstr>
      <vt:lpstr>Stakeholders in the MHC-PMS</vt:lpstr>
      <vt:lpstr>Stakeholders in the MHC-PMS</vt:lpstr>
      <vt:lpstr>Interviewing</vt:lpstr>
      <vt:lpstr>Interviews in practice</vt:lpstr>
      <vt:lpstr>Scenarios</vt:lpstr>
      <vt:lpstr>Scenario for collecting medical history in MHC-PMS </vt:lpstr>
      <vt:lpstr>Scenario for collecting medical history in MHC-PMS </vt:lpstr>
      <vt:lpstr>Use cases</vt:lpstr>
      <vt:lpstr>Use cases for the MHC-PMS </vt:lpstr>
      <vt:lpstr>Ethnography</vt:lpstr>
      <vt:lpstr>Scope of ethnography</vt:lpstr>
      <vt:lpstr>Focused ethnography</vt:lpstr>
      <vt:lpstr>Ethnography and prototyping for requirements analysis </vt:lpstr>
      <vt:lpstr>Requirements validation</vt:lpstr>
      <vt:lpstr>Requirements checking</vt:lpstr>
      <vt:lpstr>Requirements validation techniques</vt:lpstr>
      <vt:lpstr>Requirements reviews</vt:lpstr>
      <vt:lpstr>Review checks</vt:lpstr>
      <vt:lpstr>Requirements management</vt:lpstr>
      <vt:lpstr>Changing requirements</vt:lpstr>
      <vt:lpstr>Changing requirements</vt:lpstr>
      <vt:lpstr>Requirements evolution </vt:lpstr>
      <vt:lpstr>Requirements management planning</vt:lpstr>
      <vt:lpstr>Requirements change management</vt:lpstr>
      <vt:lpstr>Requirements change management </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dualsoft</cp:lastModifiedBy>
  <cp:revision>28</cp:revision>
  <cp:lastPrinted>2010-01-11T10:54:43Z</cp:lastPrinted>
  <dcterms:created xsi:type="dcterms:W3CDTF">2010-01-08T19:43:52Z</dcterms:created>
  <dcterms:modified xsi:type="dcterms:W3CDTF">2022-10-24T11:12:13Z</dcterms:modified>
</cp:coreProperties>
</file>