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3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7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3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44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7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0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B57D-E1F0-453B-8B05-49EA85CCBCAB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5266-6A6B-4FFA-81B6-5E96886FC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hyperlink" Target="https://grasshopper.app/pt_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chacuca.com.br/logica/problemas/fila-do-ban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conda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onlinegdb.com/online_python_compil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clubbrasil.org/conhecendo-o-python/" TargetMode="External"/><Relationship Id="rId5" Type="http://schemas.openxmlformats.org/officeDocument/2006/relationships/hyperlink" Target="https://www.coursera.org/learn/ciencia-computacao-python-conceitos" TargetMode="External"/><Relationship Id="rId10" Type="http://schemas.openxmlformats.org/officeDocument/2006/relationships/hyperlink" Target="https://www.jetbrains.com/pt-br/pycharm/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www.spyder-id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0" y="31005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Vamos </a:t>
            </a:r>
            <a:r>
              <a:rPr lang="pt-BR" sz="3600" b="1" dirty="0" err="1" smtClean="0"/>
              <a:t>codar</a:t>
            </a:r>
            <a:r>
              <a:rPr lang="pt-BR" sz="3600" b="1" dirty="0" smtClean="0"/>
              <a:t>?</a:t>
            </a:r>
            <a:endParaRPr lang="pt-BR"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53" y="4544326"/>
            <a:ext cx="4229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844967" y="208988"/>
            <a:ext cx="574489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3200" b="1" dirty="0" smtClean="0"/>
              <a:t>Tipos de Dados que o computador entende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" y="1517575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+mn-lt"/>
                <a:ea typeface="Times New Roman" panose="02020603050405020304" pitchFamily="18" charset="0"/>
              </a:rPr>
              <a:t>O computador guarda as informações no que chamamos de variáveis, e elas podem ser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basicamente de três tipos: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numéricas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,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textos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e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 lógicas.</a:t>
            </a:r>
          </a:p>
          <a:p>
            <a:pPr algn="just"/>
            <a:endParaRPr lang="pt-BR" dirty="0"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ea typeface="Times New Roman" panose="02020603050405020304" pitchFamily="18" charset="0"/>
              </a:rPr>
              <a:t>Numéricas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armazenam números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, que posteriormente poderão ser utilizados para cálculos. Podem ser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Inteiras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ou Reais. </a:t>
            </a:r>
            <a:endParaRPr lang="pt-BR" dirty="0" smtClean="0">
              <a:latin typeface="+mn-lt"/>
              <a:ea typeface="Times New Roman" panose="02020603050405020304" pitchFamily="18" charset="0"/>
            </a:endParaRPr>
          </a:p>
          <a:p>
            <a:pPr algn="just"/>
            <a:endParaRPr lang="pt-BR" dirty="0"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+mn-lt"/>
                <a:ea typeface="Times New Roman" panose="02020603050405020304" pitchFamily="18" charset="0"/>
              </a:rPr>
              <a:t>Textos armazenam informações que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contenham letras e/ou números.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Se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usado somente para armazenamento de números, não poderá ser utilizada para operações matemáticas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pt-BR" dirty="0"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ea typeface="Times New Roman" panose="02020603050405020304" pitchFamily="18" charset="0"/>
              </a:rPr>
              <a:t>Lógicas </a:t>
            </a:r>
            <a:r>
              <a:rPr lang="pt-BR" dirty="0" smtClean="0">
                <a:latin typeface="+mn-lt"/>
                <a:ea typeface="Times New Roman" panose="02020603050405020304" pitchFamily="18" charset="0"/>
              </a:rPr>
              <a:t>ajuda o computador a pensar e decidir e podem </a:t>
            </a:r>
            <a:r>
              <a:rPr lang="pt-BR" dirty="0">
                <a:latin typeface="+mn-lt"/>
                <a:ea typeface="Times New Roman" panose="02020603050405020304" pitchFamily="18" charset="0"/>
              </a:rPr>
              <a:t>ser Verdadeiro ou Falso.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69" y="4531110"/>
            <a:ext cx="3533812" cy="15038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0" y="4531110"/>
            <a:ext cx="860171" cy="170507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24" y="4430966"/>
            <a:ext cx="1280370" cy="17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844967" y="208988"/>
            <a:ext cx="57448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3200" b="1" dirty="0" smtClean="0"/>
              <a:t>Variáveis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58615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Então????</a:t>
            </a:r>
          </a:p>
          <a:p>
            <a:pPr algn="just"/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Normalmente </a:t>
            </a:r>
            <a:r>
              <a:rPr lang="pt-BR" sz="2000" dirty="0">
                <a:latin typeface="+mn-lt"/>
                <a:ea typeface="Times New Roman" panose="02020603050405020304" pitchFamily="18" charset="0"/>
              </a:rPr>
              <a:t>a entrada de dados é realizada e atribuída (=) para uma identificação (nome) que o computador pode utilizar para fazer cálculos e tomar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decisões que chamamos de variáveis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3" y="2909596"/>
            <a:ext cx="3624649" cy="144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Operadores Aritméticos em Linguagem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64" y="3643202"/>
            <a:ext cx="1844232" cy="14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5940657" y="2719872"/>
            <a:ext cx="2586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 as variáveis podemos usar os operadores aritméticos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0" y="4356830"/>
            <a:ext cx="5459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LEMBRAM DO NOSSO PROBLEMA DA VIAGEM?</a:t>
            </a:r>
          </a:p>
          <a:p>
            <a:pPr algn="just">
              <a:spcAft>
                <a:spcPts val="0"/>
              </a:spcAft>
            </a:pPr>
            <a:r>
              <a:rPr lang="pt-B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Quantas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informações são necessárias para fazer o calculo do nosso problema de média de consumo de combustível</a:t>
            </a:r>
            <a:r>
              <a:rPr lang="pt-B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5259922"/>
            <a:ext cx="8255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Será necessário saber quantos litros foram gastos e quantos km foram percorridos não é?</a:t>
            </a: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Neste caso teríamos duas variáveis LITROS e KM e o calculo ficaria MEDIA = KM / LITROS</a:t>
            </a:r>
          </a:p>
          <a:p>
            <a:pPr algn="just"/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 tipo de dado temos que utilizar?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844967" y="208988"/>
            <a:ext cx="57448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3200" b="1" dirty="0" smtClean="0"/>
              <a:t>Entrada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96332" y="1569682"/>
            <a:ext cx="8947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Mas para fazer qualquer ação no computador precisamos entrar com os dados.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0" y="2376764"/>
            <a:ext cx="88062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Na linguagem Python este comando se chama input</a:t>
            </a:r>
          </a:p>
          <a:p>
            <a:pPr algn="just">
              <a:spcAft>
                <a:spcPts val="0"/>
              </a:spcAft>
            </a:pPr>
            <a:endParaRPr lang="pt-BR" sz="2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Somente </a:t>
            </a:r>
            <a:r>
              <a:rPr lang="pt-B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entrada</a:t>
            </a:r>
          </a:p>
          <a:p>
            <a:pPr algn="just">
              <a:spcAft>
                <a:spcPts val="0"/>
              </a:spcAft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VARIAVEL = input()</a:t>
            </a:r>
          </a:p>
          <a:p>
            <a:pPr algn="just">
              <a:spcAft>
                <a:spcPts val="0"/>
              </a:spcAft>
            </a:pP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Entrada já no tipo desejado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VARIAVEL = </a:t>
            </a:r>
            <a:r>
              <a:rPr lang="pt-B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(input())</a:t>
            </a:r>
          </a:p>
          <a:p>
            <a:pPr algn="just"/>
            <a:endParaRPr lang="pt-BR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Entrada com informação para o usuário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VARIAVEL = input("Entre com seu nome: ")</a:t>
            </a:r>
          </a:p>
          <a:p>
            <a:pPr algn="just"/>
            <a:endParaRPr lang="pt-BR" sz="2000" b="1" dirty="0">
              <a:solidFill>
                <a:srgbClr val="59595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225678"/>
            <a:ext cx="797422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err="1" smtClean="0"/>
              <a:t>Visualg</a:t>
            </a:r>
            <a:endParaRPr lang="pt-BR" sz="4800" b="1" dirty="0" smtClean="0"/>
          </a:p>
          <a:p>
            <a:pPr lvl="0" algn="ctr"/>
            <a:r>
              <a:rPr lang="pt-BR" sz="4800" b="1" dirty="0" smtClean="0"/>
              <a:t>X</a:t>
            </a:r>
          </a:p>
          <a:p>
            <a:pPr lvl="0" algn="ctr"/>
            <a:r>
              <a:rPr lang="pt-BR" sz="4800" b="1" dirty="0" smtClean="0"/>
              <a:t>Python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190" y="2739872"/>
            <a:ext cx="4357816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Algoritmo </a:t>
            </a:r>
            <a:r>
              <a:rPr lang="pt-BR" sz="1200" dirty="0" smtClean="0"/>
              <a:t>“Entrada e Saída"</a:t>
            </a:r>
            <a:endParaRPr lang="pt-BR" sz="1200" dirty="0"/>
          </a:p>
          <a:p>
            <a:r>
              <a:rPr lang="pt-BR" sz="1200" dirty="0"/>
              <a:t>Var</a:t>
            </a:r>
          </a:p>
          <a:p>
            <a:r>
              <a:rPr lang="pt-BR" sz="1200" dirty="0"/>
              <a:t>// Seção de Declarações das variáveis</a:t>
            </a:r>
          </a:p>
          <a:p>
            <a:r>
              <a:rPr lang="pt-BR" sz="1200" dirty="0" err="1"/>
              <a:t>nome:caracter</a:t>
            </a:r>
            <a:endParaRPr lang="pt-BR" sz="1200" dirty="0"/>
          </a:p>
          <a:p>
            <a:r>
              <a:rPr lang="pt-BR" sz="1200" dirty="0" err="1"/>
              <a:t>idade:inteiro</a:t>
            </a:r>
            <a:endParaRPr lang="pt-BR" sz="1200" dirty="0"/>
          </a:p>
          <a:p>
            <a:r>
              <a:rPr lang="pt-BR" sz="1200" dirty="0"/>
              <a:t>Inicio</a:t>
            </a:r>
          </a:p>
          <a:p>
            <a:r>
              <a:rPr lang="pt-BR" sz="1200" dirty="0"/>
              <a:t>// Seção de Comandos, procedimento, funções, operadores, etc... </a:t>
            </a:r>
          </a:p>
          <a:p>
            <a:r>
              <a:rPr lang="pt-BR" sz="1200" dirty="0"/>
              <a:t>   //Entrada</a:t>
            </a:r>
          </a:p>
          <a:p>
            <a:r>
              <a:rPr lang="pt-BR" sz="1200" dirty="0"/>
              <a:t>   escreva ("Entre com o seu nome: ")</a:t>
            </a:r>
          </a:p>
          <a:p>
            <a:r>
              <a:rPr lang="pt-BR" sz="1200" dirty="0"/>
              <a:t>   leia (nome)</a:t>
            </a:r>
          </a:p>
          <a:p>
            <a:r>
              <a:rPr lang="pt-BR" sz="1200" dirty="0"/>
              <a:t>   escreva ("Entre com sua idade: ")</a:t>
            </a:r>
          </a:p>
          <a:p>
            <a:r>
              <a:rPr lang="pt-BR" sz="1200" dirty="0"/>
              <a:t>   leia (idade)</a:t>
            </a:r>
          </a:p>
          <a:p>
            <a:r>
              <a:rPr lang="pt-BR" sz="1200" dirty="0"/>
              <a:t>   //Saída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escreval</a:t>
            </a:r>
            <a:r>
              <a:rPr lang="pt-BR" sz="1200" dirty="0"/>
              <a:t>(nome)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escreval</a:t>
            </a:r>
            <a:r>
              <a:rPr lang="pt-BR" sz="1200" dirty="0"/>
              <a:t>(idade)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escreval</a:t>
            </a:r>
            <a:r>
              <a:rPr lang="pt-BR" sz="1200" dirty="0"/>
              <a:t>("Olá ",nome," com ",idade," anos. Seja bem vindo.")</a:t>
            </a:r>
          </a:p>
          <a:p>
            <a:r>
              <a:rPr lang="pt-BR" sz="1200" dirty="0" err="1"/>
              <a:t>Fimalgoritmo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0" y="239030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b="1" dirty="0" err="1"/>
              <a:t>Visualg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4464908" y="2739872"/>
            <a:ext cx="4572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dirty="0"/>
              <a:t>#Entrada</a:t>
            </a:r>
          </a:p>
          <a:p>
            <a:r>
              <a:rPr lang="pt-BR" dirty="0"/>
              <a:t>nome = input("Entre com o seu nome: ")</a:t>
            </a:r>
          </a:p>
          <a:p>
            <a:r>
              <a:rPr lang="pt-BR" dirty="0"/>
              <a:t>idade = </a:t>
            </a:r>
            <a:r>
              <a:rPr lang="pt-BR" dirty="0" err="1"/>
              <a:t>int</a:t>
            </a:r>
            <a:r>
              <a:rPr lang="pt-BR" dirty="0"/>
              <a:t>(input("Entre com sua idade: "))</a:t>
            </a:r>
          </a:p>
          <a:p>
            <a:r>
              <a:rPr lang="pt-BR" dirty="0"/>
              <a:t>#Saída</a:t>
            </a:r>
          </a:p>
          <a:p>
            <a:r>
              <a:rPr lang="pt-BR" dirty="0" err="1"/>
              <a:t>print</a:t>
            </a:r>
            <a:r>
              <a:rPr lang="pt-BR" dirty="0"/>
              <a:t>(nome)</a:t>
            </a:r>
          </a:p>
          <a:p>
            <a:r>
              <a:rPr lang="pt-BR" dirty="0" err="1"/>
              <a:t>print</a:t>
            </a:r>
            <a:r>
              <a:rPr lang="pt-BR" dirty="0"/>
              <a:t>(idade)</a:t>
            </a:r>
          </a:p>
          <a:p>
            <a:r>
              <a:rPr lang="pt-BR" dirty="0" err="1"/>
              <a:t>print</a:t>
            </a:r>
            <a:r>
              <a:rPr lang="pt-BR" dirty="0"/>
              <a:t>("</a:t>
            </a:r>
            <a:r>
              <a:rPr lang="pt-BR" dirty="0" err="1"/>
              <a:t>Olá",nome,"com",idade,"anos</a:t>
            </a:r>
            <a:r>
              <a:rPr lang="pt-BR" dirty="0"/>
              <a:t>. Seja bem vindo.")</a:t>
            </a:r>
          </a:p>
          <a:p>
            <a:r>
              <a:rPr lang="pt-BR" dirty="0" err="1"/>
              <a:t>print</a:t>
            </a:r>
            <a:r>
              <a:rPr lang="pt-BR" dirty="0"/>
              <a:t>("Olá %s com %d anos. Seja bem vindo."%(</a:t>
            </a:r>
            <a:r>
              <a:rPr lang="pt-BR" dirty="0" err="1"/>
              <a:t>nome,idade</a:t>
            </a:r>
            <a:r>
              <a:rPr lang="pt-BR" dirty="0"/>
              <a:t>))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464908" y="2390308"/>
            <a:ext cx="87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4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225678"/>
            <a:ext cx="79742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Saída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0080" y="1475952"/>
            <a:ext cx="85061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Linguagem Python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Somente jogar uma informação na tela:</a:t>
            </a:r>
          </a:p>
          <a:p>
            <a:pPr algn="just"/>
            <a:endParaRPr lang="pt-BR" sz="2000" b="1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 err="1" smtClean="0">
                <a:latin typeface="+mn-lt"/>
                <a:ea typeface="Times New Roman" panose="02020603050405020304" pitchFamily="18" charset="0"/>
              </a:rPr>
              <a:t>print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(</a:t>
            </a:r>
            <a:r>
              <a:rPr lang="pt-BR" sz="2000" dirty="0" smtClean="0">
                <a:ea typeface="Times New Roman" panose="02020603050405020304" pitchFamily="18" charset="0"/>
              </a:rPr>
              <a:t>"</a:t>
            </a:r>
            <a:r>
              <a:rPr lang="en-US" sz="2000" dirty="0" smtClean="0">
                <a:latin typeface="+mn-lt"/>
                <a:ea typeface="Times New Roman" panose="02020603050405020304" pitchFamily="18" charset="0"/>
              </a:rPr>
              <a:t>HELLO WORLD</a:t>
            </a:r>
            <a:r>
              <a:rPr lang="pt-BR" sz="2000" dirty="0" smtClean="0">
                <a:ea typeface="Times New Roman" panose="02020603050405020304" pitchFamily="18" charset="0"/>
              </a:rPr>
              <a:t>"</a:t>
            </a:r>
            <a:r>
              <a:rPr lang="en-US" sz="2000" dirty="0" smtClean="0">
                <a:latin typeface="+mn-lt"/>
                <a:ea typeface="Times New Roman" panose="02020603050405020304" pitchFamily="18" charset="0"/>
              </a:rPr>
              <a:t>)</a:t>
            </a:r>
          </a:p>
          <a:p>
            <a:pPr algn="just"/>
            <a:endParaRPr lang="en-US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ea typeface="Times New Roman" panose="02020603050405020304" pitchFamily="18" charset="0"/>
              </a:rPr>
              <a:t>Somente jogar </a:t>
            </a:r>
            <a:r>
              <a:rPr lang="pt-BR" sz="2000" b="1" dirty="0" smtClean="0">
                <a:ea typeface="Times New Roman" panose="02020603050405020304" pitchFamily="18" charset="0"/>
              </a:rPr>
              <a:t>uma valor guardado numa variável:</a:t>
            </a: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Por exemplo: uma variável chamada NOME</a:t>
            </a:r>
            <a:endParaRPr lang="pt-BR" sz="2000" b="1" dirty="0">
              <a:ea typeface="Times New Roman" panose="02020603050405020304" pitchFamily="18" charset="0"/>
            </a:endParaRPr>
          </a:p>
          <a:p>
            <a:pPr algn="just"/>
            <a:endParaRPr lang="pt-BR" sz="2000" dirty="0" smtClean="0">
              <a:ea typeface="Times New Roman" panose="02020603050405020304" pitchFamily="18" charset="0"/>
            </a:endParaRPr>
          </a:p>
          <a:p>
            <a:pPr algn="just"/>
            <a:r>
              <a:rPr lang="pt-BR" sz="2000" dirty="0" err="1" smtClean="0">
                <a:ea typeface="Times New Roman" panose="02020603050405020304" pitchFamily="18" charset="0"/>
              </a:rPr>
              <a:t>print</a:t>
            </a:r>
            <a:r>
              <a:rPr lang="pt-BR" sz="2000" dirty="0" smtClean="0">
                <a:ea typeface="Times New Roman" panose="02020603050405020304" pitchFamily="18" charset="0"/>
              </a:rPr>
              <a:t>(NOME</a:t>
            </a:r>
            <a:r>
              <a:rPr lang="en-US" sz="2000" dirty="0" smtClean="0">
                <a:ea typeface="Times New Roman" panose="02020603050405020304" pitchFamily="18" charset="0"/>
              </a:rPr>
              <a:t>)</a:t>
            </a:r>
          </a:p>
          <a:p>
            <a:pPr algn="just"/>
            <a:endParaRPr lang="en-US" sz="2000" dirty="0"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Mas se eu quiser misturar um texto com o valor da variável:</a:t>
            </a:r>
          </a:p>
          <a:p>
            <a:pPr algn="just"/>
            <a:r>
              <a:rPr lang="pt-BR" sz="2000" dirty="0" err="1" smtClean="0">
                <a:ea typeface="Times New Roman" panose="02020603050405020304" pitchFamily="18" charset="0"/>
              </a:rPr>
              <a:t>print</a:t>
            </a:r>
            <a:r>
              <a:rPr lang="pt-BR" sz="2000" dirty="0" smtClean="0">
                <a:ea typeface="Times New Roman" panose="02020603050405020304" pitchFamily="18" charset="0"/>
              </a:rPr>
              <a:t>("Olá meu </a:t>
            </a:r>
            <a:r>
              <a:rPr lang="pt-BR" sz="2000" dirty="0" err="1" smtClean="0">
                <a:ea typeface="Times New Roman" panose="02020603050405020304" pitchFamily="18" charset="0"/>
              </a:rPr>
              <a:t>amigo",NOME</a:t>
            </a:r>
            <a:r>
              <a:rPr lang="en-US" sz="2000" dirty="0" smtClean="0">
                <a:ea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dirty="0" err="1" smtClean="0">
                <a:latin typeface="+mn-lt"/>
                <a:ea typeface="Times New Roman" panose="02020603050405020304" pitchFamily="18" charset="0"/>
              </a:rPr>
              <a:t>ou</a:t>
            </a:r>
            <a:endParaRPr lang="en-US" sz="2000" dirty="0" smtClean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 err="1">
                <a:ea typeface="Times New Roman" panose="02020603050405020304" pitchFamily="18" charset="0"/>
              </a:rPr>
              <a:t>print</a:t>
            </a:r>
            <a:r>
              <a:rPr lang="pt-BR" sz="2000" dirty="0" smtClean="0">
                <a:ea typeface="Times New Roman" panose="02020603050405020304" pitchFamily="18" charset="0"/>
              </a:rPr>
              <a:t>("Olá </a:t>
            </a:r>
            <a:r>
              <a:rPr lang="pt-BR" sz="2000" dirty="0">
                <a:ea typeface="Times New Roman" panose="02020603050405020304" pitchFamily="18" charset="0"/>
              </a:rPr>
              <a:t>meu </a:t>
            </a:r>
            <a:r>
              <a:rPr lang="pt-BR" sz="2000" dirty="0" err="1" smtClean="0">
                <a:ea typeface="Times New Roman" panose="02020603050405020304" pitchFamily="18" charset="0"/>
              </a:rPr>
              <a:t>amigo",</a:t>
            </a:r>
            <a:r>
              <a:rPr lang="pt-BR" sz="2000" dirty="0" err="1">
                <a:ea typeface="Times New Roman" panose="02020603050405020304" pitchFamily="18" charset="0"/>
              </a:rPr>
              <a:t>NOME</a:t>
            </a:r>
            <a:r>
              <a:rPr lang="pt-BR" sz="2000" dirty="0" smtClean="0">
                <a:ea typeface="Times New Roman" panose="02020603050405020304" pitchFamily="18" charset="0"/>
              </a:rPr>
              <a:t>,</a:t>
            </a:r>
            <a:r>
              <a:rPr lang="pt-BR" sz="2000" dirty="0">
                <a:ea typeface="Times New Roman" panose="02020603050405020304" pitchFamily="18" charset="0"/>
              </a:rPr>
              <a:t> </a:t>
            </a:r>
            <a:r>
              <a:rPr lang="pt-BR" sz="2000" dirty="0" smtClean="0">
                <a:ea typeface="Times New Roman" panose="02020603050405020304" pitchFamily="18" charset="0"/>
              </a:rPr>
              <a:t>"você </a:t>
            </a:r>
            <a:r>
              <a:rPr lang="pt-BR" sz="2000" dirty="0" err="1" smtClean="0">
                <a:ea typeface="Times New Roman" panose="02020603050405020304" pitchFamily="18" charset="0"/>
              </a:rPr>
              <a:t>tem",IDADE</a:t>
            </a:r>
            <a:r>
              <a:rPr lang="pt-BR" sz="2000" dirty="0" smtClean="0">
                <a:ea typeface="Times New Roman" panose="02020603050405020304" pitchFamily="18" charset="0"/>
              </a:rPr>
              <a:t>,</a:t>
            </a:r>
            <a:r>
              <a:rPr lang="pt-BR" sz="2000" dirty="0">
                <a:ea typeface="Times New Roman" panose="02020603050405020304" pitchFamily="18" charset="0"/>
              </a:rPr>
              <a:t> </a:t>
            </a:r>
            <a:r>
              <a:rPr lang="pt-BR" sz="2000" dirty="0" smtClean="0">
                <a:ea typeface="Times New Roman" panose="02020603050405020304" pitchFamily="18" charset="0"/>
              </a:rPr>
              <a:t>"anos"</a:t>
            </a:r>
            <a:r>
              <a:rPr lang="en-US" sz="2000" dirty="0" smtClean="0">
                <a:ea typeface="Times New Roman" panose="02020603050405020304" pitchFamily="18" charset="0"/>
              </a:rPr>
              <a:t>)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 </a:t>
            </a:r>
            <a:endParaRPr lang="pt-BR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225678"/>
            <a:ext cx="79742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Saída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0080" y="1475952"/>
            <a:ext cx="85061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Temos outras formas de mostrar os dados na tela:</a:t>
            </a:r>
          </a:p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Podemos usar o método de formatação da mesma forma que o C</a:t>
            </a: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No C cada dado tem um identificação para substituição:</a:t>
            </a:r>
          </a:p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%s – texto</a:t>
            </a: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%c – um caractere</a:t>
            </a: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%d – inteiro</a:t>
            </a:r>
          </a:p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%f – valor real que pode ser formatado - %10.2f vai mostrar um campo com tamanho 10 e com duas casas após a vírgula </a:t>
            </a:r>
            <a:endParaRPr lang="pt-BR" sz="2000" b="1" dirty="0">
              <a:latin typeface="+mn-lt"/>
              <a:ea typeface="Times New Roman" panose="02020603050405020304" pitchFamily="18" charset="0"/>
            </a:endParaRPr>
          </a:p>
          <a:p>
            <a:pPr algn="just"/>
            <a:endParaRPr lang="pt-BR" sz="2000" dirty="0" smtClean="0"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 smtClean="0">
                <a:ea typeface="Times New Roman" panose="02020603050405020304" pitchFamily="18" charset="0"/>
              </a:rPr>
              <a:t>Por exemplo:</a:t>
            </a:r>
          </a:p>
          <a:p>
            <a:pPr algn="just"/>
            <a:r>
              <a:rPr lang="pt-BR" dirty="0">
                <a:ea typeface="Times New Roman" panose="02020603050405020304" pitchFamily="18" charset="0"/>
              </a:rPr>
              <a:t>NOME = "Comprador"</a:t>
            </a:r>
          </a:p>
          <a:p>
            <a:pPr algn="just"/>
            <a:r>
              <a:rPr lang="pt-BR" dirty="0">
                <a:ea typeface="Times New Roman" panose="02020603050405020304" pitchFamily="18" charset="0"/>
              </a:rPr>
              <a:t>QTD = 2</a:t>
            </a:r>
          </a:p>
          <a:p>
            <a:pPr algn="just"/>
            <a:r>
              <a:rPr lang="pt-BR" dirty="0">
                <a:ea typeface="Times New Roman" panose="02020603050405020304" pitchFamily="18" charset="0"/>
              </a:rPr>
              <a:t>VLR = 70.50</a:t>
            </a:r>
          </a:p>
          <a:p>
            <a:pPr algn="just"/>
            <a:r>
              <a:rPr lang="pt-BR" dirty="0" err="1">
                <a:ea typeface="Times New Roman" panose="02020603050405020304" pitchFamily="18" charset="0"/>
              </a:rPr>
              <a:t>print</a:t>
            </a:r>
            <a:r>
              <a:rPr lang="pt-BR" dirty="0">
                <a:ea typeface="Times New Roman" panose="02020603050405020304" pitchFamily="18" charset="0"/>
              </a:rPr>
              <a:t>("%s você comprou %d pizzas e o valor total ficou %0.2f."%(NOME,QTD,VLR))</a:t>
            </a:r>
            <a:endParaRPr lang="en-US" dirty="0" smtClean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2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6" name="Google Shape;90;p2"/>
          <p:cNvSpPr txBox="1"/>
          <p:nvPr/>
        </p:nvSpPr>
        <p:spPr>
          <a:xfrm>
            <a:off x="391885" y="225678"/>
            <a:ext cx="732696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Vamos Praticar?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60282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1. </a:t>
            </a:r>
            <a:r>
              <a:rPr lang="pt-BR" sz="2000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Escreva</a:t>
            </a: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um algoritmo que leia nome e idade e exiba a saída da seguinte forma:</a:t>
            </a: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SEJA BEM VINDO AO MUNDO DOS ALGORITMOS E DA PROGRAMAÇÃO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................................   que tem ................... anos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pt-BR" sz="2000" b="1" dirty="0" smtClean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2</a:t>
            </a: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 </a:t>
            </a:r>
            <a:r>
              <a:rPr lang="pt-BR" sz="2000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Escreva</a:t>
            </a: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um algoritmo que leia dois valores reais e calcule as quatro operações e exiba a saída da seguinte forma:</a:t>
            </a: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.........   +  .......... = ...........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.........   -  .......... = ...........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.........   *  .......... = ...........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.........   /  .......... = ...........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 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pt-BR" sz="2000" b="1" dirty="0" smtClean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dirty="0" smtClean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OBS</a:t>
            </a:r>
            <a:r>
              <a:rPr lang="pt-BR" sz="2000" b="1" dirty="0">
                <a:solidFill>
                  <a:srgbClr val="595959"/>
                </a:solidFill>
                <a:latin typeface="+mn-lt"/>
                <a:ea typeface="Times New Roman" panose="02020603050405020304" pitchFamily="18" charset="0"/>
              </a:rPr>
              <a:t>: Sempre quando encontrar................................substitua pela informação correta.</a:t>
            </a:r>
            <a:endParaRPr lang="pt-BR" sz="2000" dirty="0">
              <a:solidFill>
                <a:srgbClr val="595959"/>
              </a:solidFill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72" y="3750526"/>
            <a:ext cx="1689599" cy="17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1566845"/>
            <a:ext cx="9144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Já saberia </a:t>
            </a:r>
            <a:r>
              <a:rPr lang="pt-BR" sz="4800" b="1" dirty="0" smtClean="0"/>
              <a:t>resolver </a:t>
            </a:r>
            <a:r>
              <a:rPr lang="pt-BR" sz="4800" b="1" dirty="0" smtClean="0"/>
              <a:t>nosso problema?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2" y="2965717"/>
            <a:ext cx="3975895" cy="29850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99" y="3136465"/>
            <a:ext cx="3618049" cy="2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0" y="1613549"/>
            <a:ext cx="9144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5400" b="1" dirty="0"/>
              <a:t>Quero mais </a:t>
            </a:r>
            <a:r>
              <a:rPr lang="pt-BR" sz="5400" b="1" dirty="0">
                <a:sym typeface="Wingdings" panose="05000000000000000000" pitchFamily="2" charset="2"/>
              </a:rPr>
              <a:t></a:t>
            </a:r>
            <a:endParaRPr lang="pt-BR" sz="5400" b="1" dirty="0"/>
          </a:p>
        </p:txBody>
      </p:sp>
      <p:pic>
        <p:nvPicPr>
          <p:cNvPr id="6" name="Imagem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22" y="3205932"/>
            <a:ext cx="2133600" cy="21431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651687" y="2827882"/>
            <a:ext cx="262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Iniciativa da Google</a:t>
            </a:r>
            <a:endParaRPr lang="pt-BR" sz="1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1" y="3432855"/>
            <a:ext cx="2382431" cy="16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163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Lembram da lógica?</a:t>
            </a:r>
            <a:endParaRPr lang="pt-BR" sz="4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21159" y="2940063"/>
            <a:ext cx="178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+mj-lt"/>
                <a:ea typeface="Times New Roman" panose="02020603050405020304" pitchFamily="18" charset="0"/>
                <a:hlinkClick r:id="rId4"/>
              </a:rPr>
              <a:t>Racha Cuca</a:t>
            </a:r>
            <a:endParaRPr lang="pt-BR" sz="20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" y="387106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b="1" dirty="0">
                <a:latin typeface="+mj-lt"/>
                <a:ea typeface="Times New Roman" panose="02020603050405020304" pitchFamily="18" charset="0"/>
              </a:rPr>
              <a:t>Então o que é </a:t>
            </a:r>
            <a:r>
              <a:rPr lang="pt-BR" sz="2000" b="1" dirty="0" smtClean="0">
                <a:latin typeface="+mj-lt"/>
                <a:ea typeface="Times New Roman" panose="02020603050405020304" pitchFamily="18" charset="0"/>
              </a:rPr>
              <a:t>lógica de programação?</a:t>
            </a:r>
          </a:p>
          <a:p>
            <a:pPr algn="just"/>
            <a:r>
              <a:rPr lang="pt-BR" sz="2000" dirty="0">
                <a:latin typeface="+mj-lt"/>
                <a:ea typeface="Times New Roman" panose="02020603050405020304" pitchFamily="18" charset="0"/>
              </a:rPr>
              <a:t>É a técnica de encadear pensamentos para atingir um determinado objetivo</a:t>
            </a:r>
            <a:r>
              <a:rPr lang="pt-BR" sz="2000" dirty="0" smtClean="0">
                <a:latin typeface="+mj-lt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0" y="1330649"/>
            <a:ext cx="9144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3600" b="1" dirty="0" smtClean="0"/>
              <a:t>Quais são os passos para a resolução de um problema?</a:t>
            </a:r>
            <a:endParaRPr lang="pt-BR" sz="4000" b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7" y="2800762"/>
            <a:ext cx="1756484" cy="22671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357" y="2948273"/>
            <a:ext cx="1590764" cy="210751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025190" y="2492985"/>
            <a:ext cx="111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ENTRADA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7604811" y="2383120"/>
            <a:ext cx="771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SAÍDA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00265" y="5243149"/>
            <a:ext cx="3258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São os dados ou percepções de máquinas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6096001" y="5159271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/>
              <a:t>Ações, decisões, dados já processados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56" y="3052172"/>
            <a:ext cx="2890819" cy="1462024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910018" y="2579863"/>
            <a:ext cx="190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PROCESSAMENTO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705864" y="4644518"/>
            <a:ext cx="4422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Procedimento, o que devo fazer para chegar ao resultado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836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7" name="Google Shape;90;p2"/>
          <p:cNvSpPr txBox="1"/>
          <p:nvPr/>
        </p:nvSpPr>
        <p:spPr>
          <a:xfrm>
            <a:off x="0" y="1330649"/>
            <a:ext cx="9144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3600" b="1" dirty="0" smtClean="0"/>
              <a:t>Quais são os passos para a resolução de um problema?</a:t>
            </a:r>
            <a:endParaRPr lang="pt-BR" sz="4000" b="1" dirty="0" smtClean="0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35" y="2783588"/>
            <a:ext cx="4218837" cy="30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6" name="Google Shape;90;p2"/>
          <p:cNvSpPr txBox="1"/>
          <p:nvPr/>
        </p:nvSpPr>
        <p:spPr>
          <a:xfrm>
            <a:off x="0" y="1454926"/>
            <a:ext cx="9144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Linguagens?</a:t>
            </a:r>
          </a:p>
        </p:txBody>
      </p:sp>
      <p:pic>
        <p:nvPicPr>
          <p:cNvPr id="8" name="Picture 2" descr="Olá Mundo em 25 Linguagens de Programação: Proposta, Docs e Link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9" y="2572194"/>
            <a:ext cx="6063168" cy="34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6373142" y="2900675"/>
            <a:ext cx="2770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5"/>
              </a:rPr>
              <a:t>Dica de curso sobre </a:t>
            </a:r>
            <a:r>
              <a:rPr lang="pt-BR" sz="1600" dirty="0" err="1">
                <a:hlinkClick r:id="rId5"/>
              </a:rPr>
              <a:t>python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6366191" y="3311204"/>
            <a:ext cx="2777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6"/>
              </a:rPr>
              <a:t>Mais uma dica </a:t>
            </a:r>
            <a:r>
              <a:rPr lang="pt-BR" sz="1600" dirty="0" err="1">
                <a:hlinkClick r:id="rId6"/>
              </a:rPr>
              <a:t>codeclub</a:t>
            </a:r>
            <a:r>
              <a:rPr lang="pt-BR" sz="1600" dirty="0">
                <a:hlinkClick r:id="rId6"/>
              </a:rPr>
              <a:t> Brasil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6366191" y="3768548"/>
            <a:ext cx="2777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7"/>
              </a:rPr>
              <a:t>Para nossos códigos vamos usar o </a:t>
            </a:r>
            <a:r>
              <a:rPr lang="pt-BR" sz="1600" dirty="0" err="1">
                <a:hlinkClick r:id="rId7"/>
              </a:rPr>
              <a:t>python</a:t>
            </a:r>
            <a:r>
              <a:rPr lang="pt-BR" sz="1600" dirty="0">
                <a:hlinkClick r:id="rId7"/>
              </a:rPr>
              <a:t> online :)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6412858" y="4679306"/>
            <a:ext cx="2731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hlinkClick r:id="rId8"/>
              </a:rPr>
              <a:t>Anaconda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6409384" y="5067119"/>
            <a:ext cx="2770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hlinkClick r:id="rId9"/>
              </a:rPr>
              <a:t>Spyder</a:t>
            </a:r>
            <a:endParaRPr lang="pt-BR" sz="1600" dirty="0"/>
          </a:p>
        </p:txBody>
      </p:sp>
      <p:sp>
        <p:nvSpPr>
          <p:cNvPr id="14" name="Google Shape;90;p2"/>
          <p:cNvSpPr txBox="1"/>
          <p:nvPr/>
        </p:nvSpPr>
        <p:spPr>
          <a:xfrm>
            <a:off x="6366191" y="4353088"/>
            <a:ext cx="277780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1200" b="1" dirty="0" smtClean="0"/>
              <a:t>Outras </a:t>
            </a:r>
            <a:r>
              <a:rPr lang="pt-BR" sz="1200" b="1" dirty="0" err="1" smtClean="0"/>
              <a:t>IDE’s</a:t>
            </a:r>
            <a:r>
              <a:rPr lang="pt-BR" sz="1200" b="1" dirty="0" smtClean="0"/>
              <a:t> para programa em Python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430981" y="5452027"/>
            <a:ext cx="2770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hlinkClick r:id="rId10"/>
              </a:rPr>
              <a:t>PyCharm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398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2195323"/>
            <a:ext cx="3333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+mn-lt"/>
                <a:ea typeface="Times New Roman" panose="02020603050405020304" pitchFamily="18" charset="0"/>
              </a:rPr>
              <a:t>Comandos de Entrada </a:t>
            </a:r>
            <a:endParaRPr lang="pt-BR" sz="2000" dirty="0"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261767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dirty="0">
                <a:latin typeface="+mn-lt"/>
                <a:ea typeface="Times New Roman" panose="02020603050405020304" pitchFamily="18" charset="0"/>
              </a:rPr>
              <a:t>O maior objetivo de um algoritmo é executar tarefas conforme informações fornecidas pelo usuário, por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exemplo:</a:t>
            </a:r>
          </a:p>
          <a:p>
            <a:pPr algn="just">
              <a:spcAft>
                <a:spcPts val="0"/>
              </a:spcAft>
            </a:pP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Como o pai ou mãe sabem </a:t>
            </a:r>
            <a:r>
              <a:rPr lang="pt-BR" sz="2000" dirty="0">
                <a:latin typeface="+mn-lt"/>
                <a:ea typeface="Times New Roman" panose="02020603050405020304" pitchFamily="18" charset="0"/>
              </a:rPr>
              <a:t>qual a média de consumo de combustível do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carro da família quando vão viajar.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dirty="0">
                <a:latin typeface="+mn-lt"/>
                <a:ea typeface="Times New Roman" panose="02020603050405020304" pitchFamily="18" charset="0"/>
              </a:rPr>
              <a:t>Vamos guardar esse problema para resolvermos depois </a:t>
            </a:r>
            <a:r>
              <a:rPr lang="pt-BR" sz="2000" dirty="0">
                <a:latin typeface="+mn-lt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i="1" dirty="0">
                <a:latin typeface="+mn-lt"/>
                <a:ea typeface="Times New Roman" panose="02020603050405020304" pitchFamily="18" charset="0"/>
              </a:rPr>
              <a:t> 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44" y="4175876"/>
            <a:ext cx="2672580" cy="2006570"/>
          </a:xfrm>
          <a:prstGeom prst="rect">
            <a:avLst/>
          </a:prstGeom>
        </p:spPr>
      </p:pic>
      <p:sp>
        <p:nvSpPr>
          <p:cNvPr id="16" name="Google Shape;90;p2"/>
          <p:cNvSpPr txBox="1"/>
          <p:nvPr/>
        </p:nvSpPr>
        <p:spPr>
          <a:xfrm>
            <a:off x="0" y="225678"/>
            <a:ext cx="79742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Entrada e Saída</a:t>
            </a:r>
          </a:p>
        </p:txBody>
      </p:sp>
    </p:spTree>
    <p:extLst>
      <p:ext uri="{BB962C8B-B14F-4D97-AF65-F5344CB8AC3E}">
        <p14:creationId xmlns:p14="http://schemas.microsoft.com/office/powerpoint/2010/main" val="2899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225678"/>
            <a:ext cx="79742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Saída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536174"/>
            <a:ext cx="9201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Vamos começar pela saída de dados para já brincar um pouco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Uma informação pode ser repassada para o usuário de diversas formas, ela pode ser: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Simplesmente uma frase fixa, como HELLO WORLD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ou 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Uma mistura de HELLO WORLD com um nome que foi informado pelo usuário (Entrada), por exemplo, HELLO WORLD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PAPAI NOEL.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Mas como podemos fazer isso na linguagem que escolhemos?</a:t>
            </a:r>
          </a:p>
          <a:p>
            <a:pPr algn="just"/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Temos 3 formas mas por enquanto podemos fazer só uma. </a:t>
            </a:r>
          </a:p>
          <a:p>
            <a:pPr algn="just">
              <a:spcAft>
                <a:spcPts val="0"/>
              </a:spcAft>
            </a:pPr>
            <a:r>
              <a:rPr lang="pt-BR" sz="2000" b="1" i="1" dirty="0">
                <a:latin typeface="+mn-lt"/>
                <a:ea typeface="Times New Roman" panose="02020603050405020304" pitchFamily="18" charset="0"/>
              </a:rPr>
              <a:t> 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7128" y="505691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Linguagem Python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 smtClean="0">
                <a:latin typeface="+mn-lt"/>
                <a:ea typeface="Times New Roman" panose="02020603050405020304" pitchFamily="18" charset="0"/>
              </a:rPr>
              <a:t>Somente jogar uma informação na tela</a:t>
            </a:r>
          </a:p>
          <a:p>
            <a:pPr algn="just"/>
            <a:endParaRPr lang="pt-BR" sz="2000" b="1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 err="1" smtClean="0">
                <a:latin typeface="+mn-lt"/>
                <a:ea typeface="Times New Roman" panose="02020603050405020304" pitchFamily="18" charset="0"/>
              </a:rPr>
              <a:t>print</a:t>
            </a:r>
            <a:r>
              <a:rPr lang="pt-BR" sz="2000" dirty="0">
                <a:latin typeface="+mn-lt"/>
                <a:ea typeface="Times New Roman" panose="02020603050405020304" pitchFamily="18" charset="0"/>
              </a:rPr>
              <a:t>(“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HELLO WORLD”)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+mn-lt"/>
                <a:ea typeface="Times New Roman" panose="02020603050405020304" pitchFamily="18" charset="0"/>
              </a:rPr>
              <a:t> </a:t>
            </a:r>
            <a:endParaRPr lang="pt-BR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8" name="Google Shape;90;p2"/>
          <p:cNvSpPr txBox="1"/>
          <p:nvPr/>
        </p:nvSpPr>
        <p:spPr>
          <a:xfrm>
            <a:off x="0" y="225678"/>
            <a:ext cx="797422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err="1" smtClean="0"/>
              <a:t>Visualg</a:t>
            </a:r>
            <a:endParaRPr lang="pt-BR" sz="4800" b="1" dirty="0" smtClean="0"/>
          </a:p>
          <a:p>
            <a:pPr lvl="0" algn="ctr"/>
            <a:r>
              <a:rPr lang="pt-BR" sz="4800" b="1" dirty="0" smtClean="0"/>
              <a:t>X</a:t>
            </a:r>
          </a:p>
          <a:p>
            <a:pPr lvl="0" algn="ctr"/>
            <a:r>
              <a:rPr lang="pt-BR" sz="4800" b="1" dirty="0" smtClean="0"/>
              <a:t>Python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638" y="3218653"/>
            <a:ext cx="413127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Algoritmo "HELLO WORLD"</a:t>
            </a:r>
          </a:p>
          <a:p>
            <a:r>
              <a:rPr lang="pt-BR" dirty="0"/>
              <a:t>Var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 </a:t>
            </a:r>
            <a:r>
              <a:rPr lang="pt-BR" dirty="0" err="1"/>
              <a:t>escreval</a:t>
            </a:r>
            <a:r>
              <a:rPr lang="pt-BR" dirty="0"/>
              <a:t>("HELLO WORLD")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43301" y="3244334"/>
            <a:ext cx="23887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 err="1"/>
              <a:t>print</a:t>
            </a:r>
            <a:r>
              <a:rPr lang="pt-BR" dirty="0"/>
              <a:t> ("HELLO WORLD")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0559" y="283874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b="1" dirty="0" err="1"/>
              <a:t>Visualg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608168" y="2875002"/>
            <a:ext cx="87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9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79" y="208988"/>
            <a:ext cx="2748864" cy="959626"/>
          </a:xfrm>
          <a:prstGeom prst="rect">
            <a:avLst/>
          </a:prstGeom>
        </p:spPr>
      </p:pic>
      <p:sp>
        <p:nvSpPr>
          <p:cNvPr id="9" name="Google Shape;90;p2"/>
          <p:cNvSpPr txBox="1"/>
          <p:nvPr/>
        </p:nvSpPr>
        <p:spPr>
          <a:xfrm>
            <a:off x="391885" y="225678"/>
            <a:ext cx="732696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800" b="1" dirty="0" smtClean="0"/>
              <a:t>Vamos Praticar?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" y="1517575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1. Utilize os comandos de saída </a:t>
            </a:r>
            <a:r>
              <a:rPr lang="pt-BR" sz="2000" dirty="0" err="1">
                <a:latin typeface="+mn-lt"/>
                <a:ea typeface="Times New Roman" panose="02020603050405020304" pitchFamily="18" charset="0"/>
              </a:rPr>
              <a:t>print</a:t>
            </a:r>
            <a:r>
              <a:rPr lang="pt-BR" sz="2000" dirty="0">
                <a:latin typeface="+mn-lt"/>
                <a:ea typeface="Times New Roman" panose="02020603050405020304" pitchFamily="18" charset="0"/>
              </a:rPr>
              <a:t> para fazer um programa que exiba a palavra OI.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2. Refaça o exercício anterior exibindo o OI da seguinte forma.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****               ****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   ***    ***    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****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****      ****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****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****      ****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****   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   ***    ***    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**** 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+mn-lt"/>
                <a:ea typeface="Times New Roman" panose="02020603050405020304" pitchFamily="18" charset="0"/>
              </a:rPr>
              <a:t>       ****             </a:t>
            </a:r>
            <a:r>
              <a:rPr lang="pt-BR" sz="2000" dirty="0" smtClean="0">
                <a:latin typeface="+mn-lt"/>
                <a:ea typeface="Times New Roman" panose="02020603050405020304" pitchFamily="18" charset="0"/>
              </a:rPr>
              <a:t> ****</a:t>
            </a:r>
            <a:r>
              <a:rPr lang="pt-BR" sz="2000" b="1" i="1" dirty="0">
                <a:latin typeface="+mn-lt"/>
                <a:ea typeface="Times New Roman" panose="02020603050405020304" pitchFamily="18" charset="0"/>
              </a:rPr>
              <a:t> </a:t>
            </a:r>
            <a:endParaRPr lang="pt-BR" sz="20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46" y="2686189"/>
            <a:ext cx="3148665" cy="31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1036</Words>
  <Application>Microsoft Office PowerPoint</Application>
  <PresentationFormat>Apresentação na tela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Antonio Conte</dc:creator>
  <cp:lastModifiedBy>tiago.zonta</cp:lastModifiedBy>
  <cp:revision>35</cp:revision>
  <dcterms:created xsi:type="dcterms:W3CDTF">2016-05-23T12:33:59Z</dcterms:created>
  <dcterms:modified xsi:type="dcterms:W3CDTF">2022-04-19T21:19:56Z</dcterms:modified>
</cp:coreProperties>
</file>