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ql/connect/homepage-sql-connection-programming?view=sql-server-ver15" TargetMode="External"/><Relationship Id="rId2" Type="http://schemas.openxmlformats.org/officeDocument/2006/relationships/hyperlink" Target="https://www.gsa.gov/policy-regulations/policy/real-property-policy-division-overview" TargetMode="External"/><Relationship Id="rId1" Type="http://schemas.openxmlformats.org/officeDocument/2006/relationships/slideLayout" Target="../slideLayouts/slideLayout2.xml"/><Relationship Id="rId4" Type="http://schemas.openxmlformats.org/officeDocument/2006/relationships/hyperlink" Target="https://github.com/ferdikendir/veri_ambar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9A04C3-E6F6-9839-1827-7F9F759D08C4}"/>
              </a:ext>
            </a:extLst>
          </p:cNvPr>
          <p:cNvSpPr>
            <a:spLocks noGrp="1"/>
          </p:cNvSpPr>
          <p:nvPr>
            <p:ph type="ctrTitle"/>
          </p:nvPr>
        </p:nvSpPr>
        <p:spPr>
          <a:xfrm>
            <a:off x="474135" y="65698"/>
            <a:ext cx="11054852" cy="2541431"/>
          </a:xfrm>
        </p:spPr>
        <p:txBody>
          <a:bodyPr>
            <a:normAutofit fontScale="90000"/>
          </a:bodyPr>
          <a:lstStyle/>
          <a:p>
            <a:pPr algn="ctr"/>
            <a:r>
              <a:rPr lang="tr-TR" i="0" dirty="0">
                <a:solidFill>
                  <a:srgbClr val="1B1B1B"/>
                </a:solidFill>
                <a:effectLst/>
              </a:rPr>
              <a:t>Federal Gayrimenkul Profil Yönetim Sistemi için </a:t>
            </a:r>
            <a:r>
              <a:rPr lang="tr-TR" dirty="0"/>
              <a:t>Veri ambarı oluşturma</a:t>
            </a:r>
          </a:p>
        </p:txBody>
      </p:sp>
      <p:sp>
        <p:nvSpPr>
          <p:cNvPr id="3" name="Alt Başlık 2">
            <a:extLst>
              <a:ext uri="{FF2B5EF4-FFF2-40B4-BE49-F238E27FC236}">
                <a16:creationId xmlns:a16="http://schemas.microsoft.com/office/drawing/2014/main" id="{44AA5FAB-4AC2-B0C0-216D-63B1A3F1E370}"/>
              </a:ext>
            </a:extLst>
          </p:cNvPr>
          <p:cNvSpPr>
            <a:spLocks noGrp="1"/>
          </p:cNvSpPr>
          <p:nvPr>
            <p:ph type="subTitle" idx="1"/>
          </p:nvPr>
        </p:nvSpPr>
        <p:spPr>
          <a:xfrm>
            <a:off x="2417780" y="3531204"/>
            <a:ext cx="8637072" cy="2541431"/>
          </a:xfrm>
        </p:spPr>
        <p:txBody>
          <a:bodyPr>
            <a:normAutofit fontScale="47500" lnSpcReduction="20000"/>
          </a:bodyPr>
          <a:lstStyle/>
          <a:p>
            <a:r>
              <a:rPr lang="tr-TR" dirty="0"/>
              <a:t>Proje ve amacı</a:t>
            </a:r>
          </a:p>
          <a:p>
            <a:r>
              <a:rPr lang="tr-TR" dirty="0"/>
              <a:t>Veri ambarı nedir?</a:t>
            </a:r>
          </a:p>
          <a:p>
            <a:r>
              <a:rPr lang="tr-TR" dirty="0" err="1"/>
              <a:t>Oltp</a:t>
            </a:r>
            <a:r>
              <a:rPr lang="tr-TR" dirty="0"/>
              <a:t>  ve </a:t>
            </a:r>
            <a:r>
              <a:rPr lang="tr-TR" dirty="0" err="1"/>
              <a:t>olap</a:t>
            </a:r>
            <a:r>
              <a:rPr lang="tr-TR" dirty="0"/>
              <a:t> kavramları</a:t>
            </a:r>
          </a:p>
          <a:p>
            <a:r>
              <a:rPr lang="tr-TR" dirty="0" err="1"/>
              <a:t>Bıg</a:t>
            </a:r>
            <a:r>
              <a:rPr lang="tr-TR" dirty="0"/>
              <a:t> </a:t>
            </a:r>
            <a:r>
              <a:rPr lang="tr-TR" dirty="0" err="1"/>
              <a:t>data’dan</a:t>
            </a:r>
            <a:r>
              <a:rPr lang="tr-TR" dirty="0"/>
              <a:t> </a:t>
            </a:r>
            <a:r>
              <a:rPr lang="tr-TR" dirty="0" err="1"/>
              <a:t>sql’e</a:t>
            </a:r>
            <a:r>
              <a:rPr lang="tr-TR" dirty="0"/>
              <a:t> geçiş</a:t>
            </a:r>
          </a:p>
          <a:p>
            <a:r>
              <a:rPr lang="tr-TR" dirty="0"/>
              <a:t>Yıldız şemasının oluşumu</a:t>
            </a:r>
          </a:p>
          <a:p>
            <a:r>
              <a:rPr lang="tr-TR" dirty="0" err="1"/>
              <a:t>Fact</a:t>
            </a:r>
            <a:r>
              <a:rPr lang="tr-TR" dirty="0"/>
              <a:t>  ve </a:t>
            </a:r>
            <a:r>
              <a:rPr lang="tr-TR" dirty="0" err="1"/>
              <a:t>DImensIon</a:t>
            </a:r>
            <a:r>
              <a:rPr lang="tr-TR" dirty="0"/>
              <a:t> tabloları</a:t>
            </a:r>
          </a:p>
          <a:p>
            <a:r>
              <a:rPr lang="tr-TR" dirty="0" err="1"/>
              <a:t>Olap</a:t>
            </a:r>
            <a:r>
              <a:rPr lang="tr-TR" dirty="0"/>
              <a:t>  </a:t>
            </a:r>
            <a:r>
              <a:rPr lang="tr-TR" dirty="0" err="1"/>
              <a:t>veritabanı</a:t>
            </a:r>
            <a:endParaRPr lang="tr-TR" dirty="0"/>
          </a:p>
          <a:p>
            <a:r>
              <a:rPr lang="tr-TR" dirty="0" err="1"/>
              <a:t>DASHboard</a:t>
            </a:r>
            <a:endParaRPr lang="tr-TR" dirty="0"/>
          </a:p>
          <a:p>
            <a:r>
              <a:rPr lang="tr-TR" dirty="0"/>
              <a:t>kaynakça</a:t>
            </a:r>
          </a:p>
        </p:txBody>
      </p:sp>
    </p:spTree>
    <p:extLst>
      <p:ext uri="{BB962C8B-B14F-4D97-AF65-F5344CB8AC3E}">
        <p14:creationId xmlns:p14="http://schemas.microsoft.com/office/powerpoint/2010/main" val="130427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BD496-470F-ECBF-4024-D9964097A82A}"/>
              </a:ext>
            </a:extLst>
          </p:cNvPr>
          <p:cNvSpPr>
            <a:spLocks noGrp="1"/>
          </p:cNvSpPr>
          <p:nvPr>
            <p:ph type="title"/>
          </p:nvPr>
        </p:nvSpPr>
        <p:spPr/>
        <p:txBody>
          <a:bodyPr/>
          <a:lstStyle/>
          <a:p>
            <a:r>
              <a:rPr lang="tr-TR" dirty="0" err="1"/>
              <a:t>Fact</a:t>
            </a:r>
            <a:r>
              <a:rPr lang="tr-TR" dirty="0"/>
              <a:t> ve </a:t>
            </a:r>
            <a:r>
              <a:rPr lang="tr-TR" dirty="0" err="1"/>
              <a:t>DImensIon</a:t>
            </a:r>
            <a:r>
              <a:rPr lang="tr-TR" dirty="0"/>
              <a:t> tabloları</a:t>
            </a:r>
            <a:br>
              <a:rPr lang="tr-TR" dirty="0"/>
            </a:br>
            <a:endParaRPr lang="tr-TR" dirty="0"/>
          </a:p>
        </p:txBody>
      </p:sp>
      <p:pic>
        <p:nvPicPr>
          <p:cNvPr id="5" name="Resim 4">
            <a:extLst>
              <a:ext uri="{FF2B5EF4-FFF2-40B4-BE49-F238E27FC236}">
                <a16:creationId xmlns:a16="http://schemas.microsoft.com/office/drawing/2014/main" id="{32A9F3A2-DCCC-57BD-D149-A95AF8DB1D7E}"/>
              </a:ext>
            </a:extLst>
          </p:cNvPr>
          <p:cNvPicPr>
            <a:picLocks noChangeAspect="1"/>
          </p:cNvPicPr>
          <p:nvPr/>
        </p:nvPicPr>
        <p:blipFill>
          <a:blip r:embed="rId2"/>
          <a:stretch>
            <a:fillRect/>
          </a:stretch>
        </p:blipFill>
        <p:spPr>
          <a:xfrm>
            <a:off x="1451579" y="1989667"/>
            <a:ext cx="7435217" cy="4288478"/>
          </a:xfrm>
          <a:prstGeom prst="rect">
            <a:avLst/>
          </a:prstGeom>
        </p:spPr>
      </p:pic>
    </p:spTree>
    <p:extLst>
      <p:ext uri="{BB962C8B-B14F-4D97-AF65-F5344CB8AC3E}">
        <p14:creationId xmlns:p14="http://schemas.microsoft.com/office/powerpoint/2010/main" val="87661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E28A07-CE78-2047-90F0-8F7B37CC8352}"/>
              </a:ext>
            </a:extLst>
          </p:cNvPr>
          <p:cNvSpPr>
            <a:spLocks noGrp="1"/>
          </p:cNvSpPr>
          <p:nvPr>
            <p:ph type="title"/>
          </p:nvPr>
        </p:nvSpPr>
        <p:spPr/>
        <p:txBody>
          <a:bodyPr/>
          <a:lstStyle/>
          <a:p>
            <a:r>
              <a:rPr lang="tr-TR" dirty="0" err="1"/>
              <a:t>Olap</a:t>
            </a:r>
            <a:r>
              <a:rPr lang="tr-TR" dirty="0"/>
              <a:t> </a:t>
            </a:r>
            <a:r>
              <a:rPr lang="tr-TR" dirty="0" err="1"/>
              <a:t>veritabanı</a:t>
            </a:r>
            <a:endParaRPr lang="tr-TR" dirty="0"/>
          </a:p>
        </p:txBody>
      </p:sp>
      <p:sp>
        <p:nvSpPr>
          <p:cNvPr id="3" name="İçerik Yer Tutucusu 2">
            <a:extLst>
              <a:ext uri="{FF2B5EF4-FFF2-40B4-BE49-F238E27FC236}">
                <a16:creationId xmlns:a16="http://schemas.microsoft.com/office/drawing/2014/main" id="{EBD5DBA0-3538-FAE7-E96E-7CC0F279EF9F}"/>
              </a:ext>
            </a:extLst>
          </p:cNvPr>
          <p:cNvSpPr>
            <a:spLocks noGrp="1"/>
          </p:cNvSpPr>
          <p:nvPr>
            <p:ph idx="1"/>
          </p:nvPr>
        </p:nvSpPr>
        <p:spPr>
          <a:xfrm>
            <a:off x="2658533" y="2015732"/>
            <a:ext cx="8396321" cy="1049235"/>
          </a:xfrm>
        </p:spPr>
        <p:txBody>
          <a:bodyPr>
            <a:normAutofit fontScale="85000" lnSpcReduction="20000"/>
          </a:bodyPr>
          <a:lstStyle/>
          <a:p>
            <a:r>
              <a:rPr lang="tr-TR" dirty="0"/>
              <a:t>OLAP </a:t>
            </a:r>
            <a:r>
              <a:rPr lang="tr-TR" dirty="0" err="1"/>
              <a:t>veritabanı</a:t>
            </a:r>
            <a:r>
              <a:rPr lang="tr-TR" dirty="0"/>
              <a:t> için kullanılan tablonun özellikleri yandaki gibidir.</a:t>
            </a:r>
          </a:p>
          <a:p>
            <a:r>
              <a:rPr lang="tr-TR" dirty="0"/>
              <a:t>Bu tablonun oluşması için 17 adet tablo </a:t>
            </a:r>
            <a:r>
              <a:rPr lang="tr-TR" dirty="0" err="1"/>
              <a:t>join’lenir</a:t>
            </a:r>
            <a:r>
              <a:rPr lang="tr-TR" dirty="0"/>
              <a:t>. Bu </a:t>
            </a:r>
            <a:r>
              <a:rPr lang="tr-TR" dirty="0" err="1"/>
              <a:t>join</a:t>
            </a:r>
            <a:r>
              <a:rPr lang="tr-TR" dirty="0"/>
              <a:t> </a:t>
            </a:r>
            <a:r>
              <a:rPr lang="tr-TR" dirty="0" err="1"/>
              <a:t>storage</a:t>
            </a:r>
            <a:r>
              <a:rPr lang="tr-TR" dirty="0"/>
              <a:t> </a:t>
            </a:r>
            <a:r>
              <a:rPr lang="tr-TR" dirty="0" err="1"/>
              <a:t>procedure</a:t>
            </a:r>
            <a:r>
              <a:rPr lang="tr-TR" dirty="0"/>
              <a:t> ile gerçekleştirilir.</a:t>
            </a:r>
          </a:p>
        </p:txBody>
      </p:sp>
      <p:pic>
        <p:nvPicPr>
          <p:cNvPr id="5" name="Resim 4">
            <a:extLst>
              <a:ext uri="{FF2B5EF4-FFF2-40B4-BE49-F238E27FC236}">
                <a16:creationId xmlns:a16="http://schemas.microsoft.com/office/drawing/2014/main" id="{A5493268-6233-C08F-36F3-093A80D410A2}"/>
              </a:ext>
            </a:extLst>
          </p:cNvPr>
          <p:cNvPicPr>
            <a:picLocks noChangeAspect="1"/>
          </p:cNvPicPr>
          <p:nvPr/>
        </p:nvPicPr>
        <p:blipFill>
          <a:blip r:embed="rId2"/>
          <a:stretch>
            <a:fillRect/>
          </a:stretch>
        </p:blipFill>
        <p:spPr>
          <a:xfrm>
            <a:off x="519703" y="1930083"/>
            <a:ext cx="1842497" cy="4176997"/>
          </a:xfrm>
          <a:prstGeom prst="rect">
            <a:avLst/>
          </a:prstGeom>
        </p:spPr>
      </p:pic>
      <p:pic>
        <p:nvPicPr>
          <p:cNvPr id="7" name="Resim 6">
            <a:extLst>
              <a:ext uri="{FF2B5EF4-FFF2-40B4-BE49-F238E27FC236}">
                <a16:creationId xmlns:a16="http://schemas.microsoft.com/office/drawing/2014/main" id="{2206DDC4-FA37-1EC9-CBFE-FD3F01ED817D}"/>
              </a:ext>
            </a:extLst>
          </p:cNvPr>
          <p:cNvPicPr>
            <a:picLocks noChangeAspect="1"/>
          </p:cNvPicPr>
          <p:nvPr/>
        </p:nvPicPr>
        <p:blipFill>
          <a:blip r:embed="rId3"/>
          <a:stretch>
            <a:fillRect/>
          </a:stretch>
        </p:blipFill>
        <p:spPr>
          <a:xfrm>
            <a:off x="2858082" y="3064967"/>
            <a:ext cx="7204828" cy="2988514"/>
          </a:xfrm>
          <a:prstGeom prst="rect">
            <a:avLst/>
          </a:prstGeom>
        </p:spPr>
      </p:pic>
    </p:spTree>
    <p:extLst>
      <p:ext uri="{BB962C8B-B14F-4D97-AF65-F5344CB8AC3E}">
        <p14:creationId xmlns:p14="http://schemas.microsoft.com/office/powerpoint/2010/main" val="180641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D868FA-8B27-B56C-2092-AE0BB2C46A55}"/>
              </a:ext>
            </a:extLst>
          </p:cNvPr>
          <p:cNvSpPr>
            <a:spLocks noGrp="1"/>
          </p:cNvSpPr>
          <p:nvPr>
            <p:ph type="title"/>
          </p:nvPr>
        </p:nvSpPr>
        <p:spPr/>
        <p:txBody>
          <a:bodyPr/>
          <a:lstStyle/>
          <a:p>
            <a:r>
              <a:rPr lang="tr-TR" dirty="0"/>
              <a:t>Dashboard</a:t>
            </a:r>
          </a:p>
        </p:txBody>
      </p:sp>
      <p:sp>
        <p:nvSpPr>
          <p:cNvPr id="3" name="İçerik Yer Tutucusu 2">
            <a:extLst>
              <a:ext uri="{FF2B5EF4-FFF2-40B4-BE49-F238E27FC236}">
                <a16:creationId xmlns:a16="http://schemas.microsoft.com/office/drawing/2014/main" id="{278EE097-3AFB-B20C-FF92-805B02BAD952}"/>
              </a:ext>
            </a:extLst>
          </p:cNvPr>
          <p:cNvSpPr>
            <a:spLocks noGrp="1"/>
          </p:cNvSpPr>
          <p:nvPr>
            <p:ph idx="1"/>
          </p:nvPr>
        </p:nvSpPr>
        <p:spPr>
          <a:xfrm>
            <a:off x="6891867" y="2015732"/>
            <a:ext cx="4162987" cy="3450613"/>
          </a:xfrm>
        </p:spPr>
        <p:txBody>
          <a:bodyPr/>
          <a:lstStyle/>
          <a:p>
            <a:r>
              <a:rPr lang="tr-TR" dirty="0" err="1"/>
              <a:t>Join</a:t>
            </a:r>
            <a:r>
              <a:rPr lang="tr-TR" dirty="0"/>
              <a:t> sonucu </a:t>
            </a:r>
            <a:r>
              <a:rPr lang="tr-TR" dirty="0" err="1"/>
              <a:t>excel</a:t>
            </a:r>
            <a:r>
              <a:rPr lang="tr-TR" dirty="0"/>
              <a:t> formatındaki OLAP </a:t>
            </a:r>
            <a:r>
              <a:rPr lang="tr-TR" dirty="0" err="1"/>
              <a:t>veritabanı</a:t>
            </a:r>
            <a:endParaRPr lang="tr-TR" dirty="0"/>
          </a:p>
        </p:txBody>
      </p:sp>
      <p:pic>
        <p:nvPicPr>
          <p:cNvPr id="5" name="Resim 4">
            <a:extLst>
              <a:ext uri="{FF2B5EF4-FFF2-40B4-BE49-F238E27FC236}">
                <a16:creationId xmlns:a16="http://schemas.microsoft.com/office/drawing/2014/main" id="{8ECE277D-5927-04F1-9CB9-D76F21A0CCE4}"/>
              </a:ext>
            </a:extLst>
          </p:cNvPr>
          <p:cNvPicPr>
            <a:picLocks noChangeAspect="1"/>
          </p:cNvPicPr>
          <p:nvPr/>
        </p:nvPicPr>
        <p:blipFill>
          <a:blip r:embed="rId2"/>
          <a:stretch>
            <a:fillRect/>
          </a:stretch>
        </p:blipFill>
        <p:spPr>
          <a:xfrm>
            <a:off x="584200" y="2015732"/>
            <a:ext cx="5994400" cy="3810511"/>
          </a:xfrm>
          <a:prstGeom prst="rect">
            <a:avLst/>
          </a:prstGeom>
        </p:spPr>
      </p:pic>
    </p:spTree>
    <p:extLst>
      <p:ext uri="{BB962C8B-B14F-4D97-AF65-F5344CB8AC3E}">
        <p14:creationId xmlns:p14="http://schemas.microsoft.com/office/powerpoint/2010/main" val="225186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DD14E-2D67-91F7-936E-1A8BAE2E7B8A}"/>
              </a:ext>
            </a:extLst>
          </p:cNvPr>
          <p:cNvSpPr>
            <a:spLocks noGrp="1"/>
          </p:cNvSpPr>
          <p:nvPr>
            <p:ph type="title"/>
          </p:nvPr>
        </p:nvSpPr>
        <p:spPr/>
        <p:txBody>
          <a:bodyPr/>
          <a:lstStyle/>
          <a:p>
            <a:r>
              <a:rPr lang="tr-TR" dirty="0"/>
              <a:t>Dashboard</a:t>
            </a:r>
          </a:p>
        </p:txBody>
      </p:sp>
      <p:sp>
        <p:nvSpPr>
          <p:cNvPr id="3" name="İçerik Yer Tutucusu 2">
            <a:extLst>
              <a:ext uri="{FF2B5EF4-FFF2-40B4-BE49-F238E27FC236}">
                <a16:creationId xmlns:a16="http://schemas.microsoft.com/office/drawing/2014/main" id="{C7DAFE15-66C4-506A-38DF-ECF1232CA160}"/>
              </a:ext>
            </a:extLst>
          </p:cNvPr>
          <p:cNvSpPr>
            <a:spLocks noGrp="1"/>
          </p:cNvSpPr>
          <p:nvPr>
            <p:ph idx="1"/>
          </p:nvPr>
        </p:nvSpPr>
        <p:spPr>
          <a:xfrm>
            <a:off x="6096000" y="2015732"/>
            <a:ext cx="4958854" cy="3450613"/>
          </a:xfrm>
        </p:spPr>
        <p:txBody>
          <a:bodyPr/>
          <a:lstStyle/>
          <a:p>
            <a:r>
              <a:rPr lang="tr-TR" dirty="0"/>
              <a:t>OLAP </a:t>
            </a:r>
            <a:r>
              <a:rPr lang="tr-TR" dirty="0" err="1"/>
              <a:t>veritabanı</a:t>
            </a:r>
            <a:r>
              <a:rPr lang="tr-TR" dirty="0"/>
              <a:t> için oluşturulan </a:t>
            </a:r>
            <a:r>
              <a:rPr lang="tr-TR" dirty="0" err="1"/>
              <a:t>DW_Addresses</a:t>
            </a:r>
            <a:r>
              <a:rPr lang="tr-TR" dirty="0"/>
              <a:t> tablosunun </a:t>
            </a:r>
            <a:r>
              <a:rPr lang="tr-TR" dirty="0" err="1"/>
              <a:t>dasboard’daki</a:t>
            </a:r>
            <a:r>
              <a:rPr lang="tr-TR" dirty="0"/>
              <a:t> görüntüsü</a:t>
            </a:r>
          </a:p>
        </p:txBody>
      </p:sp>
      <p:pic>
        <p:nvPicPr>
          <p:cNvPr id="5" name="Resim 4">
            <a:extLst>
              <a:ext uri="{FF2B5EF4-FFF2-40B4-BE49-F238E27FC236}">
                <a16:creationId xmlns:a16="http://schemas.microsoft.com/office/drawing/2014/main" id="{4C099668-2508-EF4C-452E-3D5876DC3179}"/>
              </a:ext>
            </a:extLst>
          </p:cNvPr>
          <p:cNvPicPr>
            <a:picLocks noChangeAspect="1"/>
          </p:cNvPicPr>
          <p:nvPr/>
        </p:nvPicPr>
        <p:blipFill>
          <a:blip r:embed="rId2"/>
          <a:stretch>
            <a:fillRect/>
          </a:stretch>
        </p:blipFill>
        <p:spPr>
          <a:xfrm>
            <a:off x="174454" y="2240127"/>
            <a:ext cx="5802371" cy="2890674"/>
          </a:xfrm>
          <a:prstGeom prst="rect">
            <a:avLst/>
          </a:prstGeom>
        </p:spPr>
      </p:pic>
    </p:spTree>
    <p:extLst>
      <p:ext uri="{BB962C8B-B14F-4D97-AF65-F5344CB8AC3E}">
        <p14:creationId xmlns:p14="http://schemas.microsoft.com/office/powerpoint/2010/main" val="374950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FE80E2-D3BB-DFE9-6C8A-833C6A2D659D}"/>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3EA7F82D-92FA-2DAF-189F-AAA3BE271D3C}"/>
              </a:ext>
            </a:extLst>
          </p:cNvPr>
          <p:cNvSpPr>
            <a:spLocks noGrp="1"/>
          </p:cNvSpPr>
          <p:nvPr>
            <p:ph idx="1"/>
          </p:nvPr>
        </p:nvSpPr>
        <p:spPr/>
        <p:txBody>
          <a:bodyPr/>
          <a:lstStyle/>
          <a:p>
            <a:r>
              <a:rPr lang="tr-TR" dirty="0">
                <a:hlinkClick r:id="rId2"/>
              </a:rPr>
              <a:t>https://www.gsa.gov/policy-regulations/policy/real-property-policy-division-overview</a:t>
            </a:r>
            <a:endParaRPr lang="tr-TR" dirty="0"/>
          </a:p>
          <a:p>
            <a:r>
              <a:rPr lang="tr-TR" dirty="0">
                <a:hlinkClick r:id="rId3"/>
              </a:rPr>
              <a:t>https://docs.microsoft.com/en-us/sql/connect/homepage-sql-connection-programming?view=sql-server-ver15</a:t>
            </a:r>
            <a:endParaRPr lang="tr-TR" dirty="0"/>
          </a:p>
          <a:p>
            <a:r>
              <a:rPr lang="tr-TR">
                <a:hlinkClick r:id="rId4"/>
              </a:rPr>
              <a:t>https://github.com/ferdikendir/veri_ambari</a:t>
            </a:r>
            <a:r>
              <a:rPr lang="tr-TR"/>
              <a:t> </a:t>
            </a:r>
            <a:endParaRPr lang="tr-TR" dirty="0"/>
          </a:p>
        </p:txBody>
      </p:sp>
    </p:spTree>
    <p:extLst>
      <p:ext uri="{BB962C8B-B14F-4D97-AF65-F5344CB8AC3E}">
        <p14:creationId xmlns:p14="http://schemas.microsoft.com/office/powerpoint/2010/main" val="121458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4FC-91A1-F2AB-BE4B-3BACAFAAAE3B}"/>
              </a:ext>
            </a:extLst>
          </p:cNvPr>
          <p:cNvSpPr>
            <a:spLocks noGrp="1"/>
          </p:cNvSpPr>
          <p:nvPr>
            <p:ph type="title"/>
          </p:nvPr>
        </p:nvSpPr>
        <p:spPr/>
        <p:txBody>
          <a:bodyPr/>
          <a:lstStyle/>
          <a:p>
            <a:r>
              <a:rPr lang="tr-TR" dirty="0"/>
              <a:t>Proje ve amacı</a:t>
            </a:r>
          </a:p>
        </p:txBody>
      </p:sp>
      <p:sp>
        <p:nvSpPr>
          <p:cNvPr id="3" name="İçerik Yer Tutucusu 2">
            <a:extLst>
              <a:ext uri="{FF2B5EF4-FFF2-40B4-BE49-F238E27FC236}">
                <a16:creationId xmlns:a16="http://schemas.microsoft.com/office/drawing/2014/main" id="{8D57C537-5FFA-06BB-168A-8972171AC714}"/>
              </a:ext>
            </a:extLst>
          </p:cNvPr>
          <p:cNvSpPr>
            <a:spLocks noGrp="1"/>
          </p:cNvSpPr>
          <p:nvPr>
            <p:ph idx="1"/>
          </p:nvPr>
        </p:nvSpPr>
        <p:spPr/>
        <p:txBody>
          <a:bodyPr>
            <a:normAutofit fontScale="77500" lnSpcReduction="20000"/>
          </a:bodyPr>
          <a:lstStyle/>
          <a:p>
            <a:r>
              <a:rPr lang="tr-TR" i="0" dirty="0">
                <a:solidFill>
                  <a:srgbClr val="1B1B1B"/>
                </a:solidFill>
                <a:effectLst/>
                <a:latin typeface="Source Sans Pro Web"/>
              </a:rPr>
              <a:t>Federal Gayrimenkul Profil Yönetim Sistemi (FRPP MS) </a:t>
            </a:r>
          </a:p>
          <a:p>
            <a:pPr marL="0" indent="0">
              <a:buNone/>
            </a:pPr>
            <a:r>
              <a:rPr lang="tr-TR" i="0" dirty="0">
                <a:solidFill>
                  <a:srgbClr val="1B1B1B"/>
                </a:solidFill>
                <a:effectLst/>
                <a:latin typeface="Source Sans Pro Web"/>
              </a:rPr>
              <a:t>	</a:t>
            </a:r>
            <a:r>
              <a:rPr lang="tr-TR" b="0" i="0" dirty="0">
                <a:solidFill>
                  <a:srgbClr val="1B1B1B"/>
                </a:solidFill>
                <a:effectLst/>
                <a:latin typeface="Source Sans Pro Web"/>
              </a:rPr>
              <a:t> FRPP MS (önceden FRPP olarak bilinirdi) ilk olarak 13327 sayılı "Federal Gayrimenkul 	Varlık Yönetimi" Yürütme Emri uyarınca, Federal Hükümet'in "tüm yürütme organı 	kurumlarının gözetimi ve kontrolü altındaki tüm gayrimenkullerin veri tabanı olması için 	oluşturulmuştur. aksi takdirde ulusal güvenlik nedenleriyle gereklidir </a:t>
            </a:r>
            <a:r>
              <a:rPr lang="tr-TR" i="0" dirty="0">
                <a:solidFill>
                  <a:srgbClr val="1B1B1B"/>
                </a:solidFill>
                <a:effectLst/>
                <a:latin typeface="Source Sans Pro Web"/>
              </a:rPr>
              <a:t>	</a:t>
            </a:r>
            <a:r>
              <a:rPr lang="tr-TR" b="0" i="0" dirty="0">
                <a:solidFill>
                  <a:srgbClr val="1B1B1B"/>
                </a:solidFill>
                <a:effectLst/>
                <a:latin typeface="Source Sans Pro Web"/>
              </a:rPr>
              <a:t>Acenteler, 	FRPP veri sözlüğü olarak da bilinen Federal Gayrimenkul Konseyi 	Gayrimenkul 	Envanteri Raporlama Rehberi'nde belirtilen kılavuza göre, 	gayrimenkul varlıklarının niteliği, 	kapsamı ve kullanımı hakkında açıklayıcı 	bilgileri yıllık olarak FRPP MS'ye sunar. </a:t>
            </a:r>
            <a:endParaRPr lang="tr-TR" dirty="0">
              <a:solidFill>
                <a:srgbClr val="1B1B1B"/>
              </a:solidFill>
              <a:latin typeface="Source Sans Pro Web"/>
            </a:endParaRPr>
          </a:p>
          <a:p>
            <a:r>
              <a:rPr lang="tr-TR" dirty="0">
                <a:solidFill>
                  <a:srgbClr val="1B1B1B"/>
                </a:solidFill>
                <a:latin typeface="Source Sans Pro Web"/>
              </a:rPr>
              <a:t>Amaç</a:t>
            </a:r>
          </a:p>
          <a:p>
            <a:pPr marL="457200" lvl="1" indent="0">
              <a:buNone/>
            </a:pPr>
            <a:r>
              <a:rPr lang="tr-TR" b="0" i="0" dirty="0">
                <a:solidFill>
                  <a:srgbClr val="1B1B1B"/>
                </a:solidFill>
                <a:effectLst/>
                <a:latin typeface="Source Sans Pro Web"/>
              </a:rPr>
              <a:t>FRPP MS’ye sunulan gayrimenkul bilgilerini (adres, şehir, eyalet vb.) daha anlamlı hale getirerek karmaşıklığını azaltmaktır.</a:t>
            </a:r>
          </a:p>
          <a:p>
            <a:pPr lvl="1"/>
            <a:endParaRPr lang="tr-TR" b="0" i="0" dirty="0">
              <a:solidFill>
                <a:srgbClr val="1B1B1B"/>
              </a:solidFill>
              <a:effectLst/>
              <a:latin typeface="Source Sans Pro Web"/>
            </a:endParaRPr>
          </a:p>
        </p:txBody>
      </p:sp>
    </p:spTree>
    <p:extLst>
      <p:ext uri="{BB962C8B-B14F-4D97-AF65-F5344CB8AC3E}">
        <p14:creationId xmlns:p14="http://schemas.microsoft.com/office/powerpoint/2010/main" val="61701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8DE4D7-28F3-B9EA-9825-A344B6FEAA7E}"/>
              </a:ext>
            </a:extLst>
          </p:cNvPr>
          <p:cNvSpPr>
            <a:spLocks noGrp="1"/>
          </p:cNvSpPr>
          <p:nvPr>
            <p:ph type="title"/>
          </p:nvPr>
        </p:nvSpPr>
        <p:spPr/>
        <p:txBody>
          <a:bodyPr/>
          <a:lstStyle/>
          <a:p>
            <a:r>
              <a:rPr lang="tr-TR" dirty="0"/>
              <a:t>Veri ambarı nedir?</a:t>
            </a:r>
          </a:p>
        </p:txBody>
      </p:sp>
      <p:sp>
        <p:nvSpPr>
          <p:cNvPr id="3" name="İçerik Yer Tutucusu 2">
            <a:extLst>
              <a:ext uri="{FF2B5EF4-FFF2-40B4-BE49-F238E27FC236}">
                <a16:creationId xmlns:a16="http://schemas.microsoft.com/office/drawing/2014/main" id="{88F0A5D7-E464-552F-83D3-74D12861A666}"/>
              </a:ext>
            </a:extLst>
          </p:cNvPr>
          <p:cNvSpPr>
            <a:spLocks noGrp="1"/>
          </p:cNvSpPr>
          <p:nvPr>
            <p:ph idx="1"/>
          </p:nvPr>
        </p:nvSpPr>
        <p:spPr/>
        <p:txBody>
          <a:bodyPr>
            <a:normAutofit/>
          </a:bodyPr>
          <a:lstStyle/>
          <a:p>
            <a:r>
              <a:rPr lang="tr-TR" dirty="0"/>
              <a:t>Veri ambarı, bir işletmenin ya da kuruluşun değişik birimleri tarafından toplanan bilgilerden değerli olanlarının, gelecekte analiz işlemlerinde kullanılması amacıyla </a:t>
            </a:r>
            <a:r>
              <a:rPr lang="tr-TR" dirty="0" err="1"/>
              <a:t>işletimsel</a:t>
            </a:r>
            <a:r>
              <a:rPr lang="tr-TR" dirty="0"/>
              <a:t> sistem veritabanından farklı bir ortamda birleştirilmesinden oluşan büyük çaplı bir veri deposudur.</a:t>
            </a:r>
          </a:p>
          <a:p>
            <a:r>
              <a:rPr lang="tr-TR" dirty="0"/>
              <a:t>Bir veri ambarı ilgili veriyi kolay, hızlı ve doğru biçimde analiz etmek için gerekli işlemleri yerine getirir.</a:t>
            </a:r>
          </a:p>
          <a:p>
            <a:r>
              <a:rPr lang="tr-TR" dirty="0"/>
              <a:t>Veri ambarı kullanıldığında, günlük </a:t>
            </a:r>
            <a:r>
              <a:rPr lang="tr-TR" dirty="0" err="1"/>
              <a:t>işletimsel</a:t>
            </a:r>
            <a:r>
              <a:rPr lang="tr-TR" dirty="0"/>
              <a:t> görevlerle yeterince meşgul olan </a:t>
            </a:r>
            <a:r>
              <a:rPr lang="tr-TR" dirty="0" err="1"/>
              <a:t>veritabanı</a:t>
            </a:r>
            <a:r>
              <a:rPr lang="tr-TR" dirty="0"/>
              <a:t> kullanılmadan, analiz işlemleri farklı bir ortamda yapılır.</a:t>
            </a:r>
          </a:p>
        </p:txBody>
      </p:sp>
    </p:spTree>
    <p:extLst>
      <p:ext uri="{BB962C8B-B14F-4D97-AF65-F5344CB8AC3E}">
        <p14:creationId xmlns:p14="http://schemas.microsoft.com/office/powerpoint/2010/main" val="103982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10614A-15C0-D7D0-A35F-97AC3405E395}"/>
              </a:ext>
            </a:extLst>
          </p:cNvPr>
          <p:cNvSpPr>
            <a:spLocks noGrp="1"/>
          </p:cNvSpPr>
          <p:nvPr>
            <p:ph type="title"/>
          </p:nvPr>
        </p:nvSpPr>
        <p:spPr/>
        <p:txBody>
          <a:bodyPr/>
          <a:lstStyle/>
          <a:p>
            <a:r>
              <a:rPr lang="tr-TR" dirty="0" err="1"/>
              <a:t>Oltp</a:t>
            </a:r>
            <a:r>
              <a:rPr lang="tr-TR" dirty="0"/>
              <a:t> ve </a:t>
            </a:r>
            <a:r>
              <a:rPr lang="tr-TR" dirty="0" err="1"/>
              <a:t>olap</a:t>
            </a:r>
            <a:r>
              <a:rPr lang="tr-TR" dirty="0"/>
              <a:t> kavramları</a:t>
            </a:r>
          </a:p>
        </p:txBody>
      </p:sp>
      <p:sp>
        <p:nvSpPr>
          <p:cNvPr id="3" name="İçerik Yer Tutucusu 2">
            <a:extLst>
              <a:ext uri="{FF2B5EF4-FFF2-40B4-BE49-F238E27FC236}">
                <a16:creationId xmlns:a16="http://schemas.microsoft.com/office/drawing/2014/main" id="{3DD1E065-7BED-B3E4-A8CD-EA8C25FCEA1A}"/>
              </a:ext>
            </a:extLst>
          </p:cNvPr>
          <p:cNvSpPr>
            <a:spLocks noGrp="1"/>
          </p:cNvSpPr>
          <p:nvPr>
            <p:ph sz="half" idx="1"/>
          </p:nvPr>
        </p:nvSpPr>
        <p:spPr/>
        <p:txBody>
          <a:bodyPr>
            <a:normAutofit lnSpcReduction="10000"/>
          </a:bodyPr>
          <a:lstStyle/>
          <a:p>
            <a:r>
              <a:rPr lang="tr-TR" dirty="0"/>
              <a:t>Veri tabanı işlemlerinin çoğu On-</a:t>
            </a:r>
            <a:r>
              <a:rPr lang="tr-TR" dirty="0" err="1"/>
              <a:t>Line</a:t>
            </a:r>
            <a:r>
              <a:rPr lang="tr-TR" dirty="0"/>
              <a:t> </a:t>
            </a:r>
            <a:r>
              <a:rPr lang="tr-TR" dirty="0" err="1"/>
              <a:t>Transaction</a:t>
            </a:r>
            <a:r>
              <a:rPr lang="tr-TR" dirty="0"/>
              <a:t> </a:t>
            </a:r>
            <a:r>
              <a:rPr lang="tr-TR" dirty="0" err="1"/>
              <a:t>Processing</a:t>
            </a:r>
            <a:r>
              <a:rPr lang="tr-TR" dirty="0"/>
              <a:t> (OTLP) işlemleridir.</a:t>
            </a:r>
          </a:p>
          <a:p>
            <a:r>
              <a:rPr lang="tr-TR" dirty="0"/>
              <a:t> Az sayıda satırı ilgilendiren kısa, basit, ve sıkla uygulanan sorgular ve/veya güncellemeler.</a:t>
            </a:r>
          </a:p>
          <a:p>
            <a:r>
              <a:rPr lang="tr-TR" dirty="0"/>
              <a:t>örnek: internet sitesinde alış verişler, uçak bileti satışı, bankaya para yatırma işlemi.</a:t>
            </a:r>
          </a:p>
        </p:txBody>
      </p:sp>
      <p:sp>
        <p:nvSpPr>
          <p:cNvPr id="4" name="İçerik Yer Tutucusu 3">
            <a:extLst>
              <a:ext uri="{FF2B5EF4-FFF2-40B4-BE49-F238E27FC236}">
                <a16:creationId xmlns:a16="http://schemas.microsoft.com/office/drawing/2014/main" id="{6151D22D-BFD2-F711-2353-DEB7F1DAEDEA}"/>
              </a:ext>
            </a:extLst>
          </p:cNvPr>
          <p:cNvSpPr>
            <a:spLocks noGrp="1"/>
          </p:cNvSpPr>
          <p:nvPr>
            <p:ph sz="half" idx="2"/>
          </p:nvPr>
        </p:nvSpPr>
        <p:spPr/>
        <p:txBody>
          <a:bodyPr>
            <a:normAutofit lnSpcReduction="10000"/>
          </a:bodyPr>
          <a:lstStyle/>
          <a:p>
            <a:r>
              <a:rPr lang="tr-TR" dirty="0"/>
              <a:t>On-</a:t>
            </a:r>
            <a:r>
              <a:rPr lang="tr-TR" dirty="0" err="1"/>
              <a:t>Line</a:t>
            </a:r>
            <a:r>
              <a:rPr lang="tr-TR" dirty="0"/>
              <a:t> </a:t>
            </a:r>
            <a:r>
              <a:rPr lang="tr-TR" dirty="0" err="1"/>
              <a:t>Analytical</a:t>
            </a:r>
            <a:r>
              <a:rPr lang="tr-TR" dirty="0"/>
              <a:t> </a:t>
            </a:r>
            <a:r>
              <a:rPr lang="tr-TR" dirty="0" err="1"/>
              <a:t>Processing</a:t>
            </a:r>
            <a:r>
              <a:rPr lang="tr-TR" dirty="0"/>
              <a:t> (OLAP) daha kompleks ve geniş kapsamlı analitik sorguları içerir.</a:t>
            </a:r>
          </a:p>
          <a:p>
            <a:r>
              <a:rPr lang="tr-TR" dirty="0"/>
              <a:t>Daha az sayıda ama daha kompleks ve saatler boyu sürebilirler</a:t>
            </a:r>
          </a:p>
          <a:p>
            <a:r>
              <a:rPr lang="tr-TR" dirty="0"/>
              <a:t>Genellikle bu sorgular anlık güncel veri gerektirmez.</a:t>
            </a:r>
          </a:p>
        </p:txBody>
      </p:sp>
    </p:spTree>
    <p:extLst>
      <p:ext uri="{BB962C8B-B14F-4D97-AF65-F5344CB8AC3E}">
        <p14:creationId xmlns:p14="http://schemas.microsoft.com/office/powerpoint/2010/main" val="131247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E19C-CA05-7019-330D-D3EB4B4234A9}"/>
              </a:ext>
            </a:extLst>
          </p:cNvPr>
          <p:cNvSpPr>
            <a:spLocks noGrp="1"/>
          </p:cNvSpPr>
          <p:nvPr>
            <p:ph type="title"/>
          </p:nvPr>
        </p:nvSpPr>
        <p:spPr/>
        <p:txBody>
          <a:bodyPr/>
          <a:lstStyle/>
          <a:p>
            <a:r>
              <a:rPr lang="tr-TR" dirty="0" err="1"/>
              <a:t>Oltp</a:t>
            </a:r>
            <a:r>
              <a:rPr lang="tr-TR" dirty="0"/>
              <a:t> ve </a:t>
            </a:r>
            <a:r>
              <a:rPr lang="tr-TR" dirty="0" err="1"/>
              <a:t>olap</a:t>
            </a:r>
            <a:r>
              <a:rPr lang="tr-TR" dirty="0"/>
              <a:t> kavramları</a:t>
            </a:r>
          </a:p>
        </p:txBody>
      </p:sp>
      <p:sp>
        <p:nvSpPr>
          <p:cNvPr id="3" name="İçerik Yer Tutucusu 2">
            <a:extLst>
              <a:ext uri="{FF2B5EF4-FFF2-40B4-BE49-F238E27FC236}">
                <a16:creationId xmlns:a16="http://schemas.microsoft.com/office/drawing/2014/main" id="{934C04E6-A0C7-2DA2-691F-A3C73EE0BA87}"/>
              </a:ext>
            </a:extLst>
          </p:cNvPr>
          <p:cNvSpPr>
            <a:spLocks noGrp="1"/>
          </p:cNvSpPr>
          <p:nvPr>
            <p:ph idx="1"/>
          </p:nvPr>
        </p:nvSpPr>
        <p:spPr/>
        <p:txBody>
          <a:bodyPr>
            <a:normAutofit fontScale="85000" lnSpcReduction="10000"/>
          </a:bodyPr>
          <a:lstStyle/>
          <a:p>
            <a:r>
              <a:rPr lang="tr-TR" dirty="0"/>
              <a:t>OLTP – kullanıcılar ile etkileşen uygulama </a:t>
            </a:r>
            <a:r>
              <a:rPr lang="tr-TR" dirty="0" err="1"/>
              <a:t>veritabanları</a:t>
            </a:r>
            <a:endParaRPr lang="tr-TR" dirty="0"/>
          </a:p>
          <a:p>
            <a:pPr lvl="1"/>
            <a:r>
              <a:rPr lang="tr-TR" dirty="0"/>
              <a:t> Tüm işlemlerin aktivitelerini kaydeder</a:t>
            </a:r>
          </a:p>
          <a:p>
            <a:pPr lvl="1"/>
            <a:r>
              <a:rPr lang="tr-TR" dirty="0" err="1"/>
              <a:t>Periodik</a:t>
            </a:r>
            <a:r>
              <a:rPr lang="tr-TR" dirty="0"/>
              <a:t> ETL (örneğin, her gece)</a:t>
            </a:r>
          </a:p>
          <a:p>
            <a:r>
              <a:rPr lang="tr-TR" dirty="0"/>
              <a:t> </a:t>
            </a:r>
            <a:r>
              <a:rPr lang="tr-TR" dirty="0" err="1"/>
              <a:t>Extract-Transform-Load</a:t>
            </a:r>
            <a:r>
              <a:rPr lang="tr-TR" dirty="0"/>
              <a:t> (ETL)</a:t>
            </a:r>
          </a:p>
          <a:p>
            <a:pPr lvl="1"/>
            <a:r>
              <a:rPr lang="tr-TR" dirty="0"/>
              <a:t>Veri çekimi: Kaynaklardan veri çekme</a:t>
            </a:r>
          </a:p>
          <a:p>
            <a:pPr lvl="1"/>
            <a:r>
              <a:rPr lang="tr-TR" dirty="0"/>
              <a:t>Dönüştürme: veri temizliği, bütünlük kontrolü, özetler oluşturma(</a:t>
            </a:r>
            <a:r>
              <a:rPr lang="tr-TR" dirty="0" err="1"/>
              <a:t>aggregate</a:t>
            </a:r>
            <a:r>
              <a:rPr lang="tr-TR" dirty="0"/>
              <a:t>), vs.</a:t>
            </a:r>
          </a:p>
          <a:p>
            <a:pPr lvl="1"/>
            <a:r>
              <a:rPr lang="tr-TR" dirty="0"/>
              <a:t>OLAP </a:t>
            </a:r>
            <a:r>
              <a:rPr lang="tr-TR" dirty="0" err="1"/>
              <a:t>veritabanına</a:t>
            </a:r>
            <a:r>
              <a:rPr lang="tr-TR" dirty="0"/>
              <a:t> yükleme</a:t>
            </a:r>
          </a:p>
          <a:p>
            <a:r>
              <a:rPr lang="tr-TR" dirty="0"/>
              <a:t>• OLAP - veri ambarı amaçlı kullanılan </a:t>
            </a:r>
            <a:r>
              <a:rPr lang="tr-TR" dirty="0" err="1"/>
              <a:t>veritabanı</a:t>
            </a:r>
            <a:endParaRPr lang="tr-TR" dirty="0"/>
          </a:p>
          <a:p>
            <a:pPr lvl="1"/>
            <a:r>
              <a:rPr lang="tr-TR" dirty="0"/>
              <a:t>İş zekası: raporlama, ad hoc sorgular, veri madenciliği, vs.</a:t>
            </a:r>
          </a:p>
          <a:p>
            <a:pPr lvl="1"/>
            <a:r>
              <a:rPr lang="tr-TR" dirty="0"/>
              <a:t>Geri dönüşüm ile OLTP hizmetlerinin gelişimi</a:t>
            </a:r>
          </a:p>
        </p:txBody>
      </p:sp>
      <p:pic>
        <p:nvPicPr>
          <p:cNvPr id="5" name="Resim 4">
            <a:extLst>
              <a:ext uri="{FF2B5EF4-FFF2-40B4-BE49-F238E27FC236}">
                <a16:creationId xmlns:a16="http://schemas.microsoft.com/office/drawing/2014/main" id="{0A96674C-E0B2-85D0-B70B-4DA191829251}"/>
              </a:ext>
            </a:extLst>
          </p:cNvPr>
          <p:cNvPicPr>
            <a:picLocks noChangeAspect="1"/>
          </p:cNvPicPr>
          <p:nvPr/>
        </p:nvPicPr>
        <p:blipFill>
          <a:blip r:embed="rId2"/>
          <a:stretch>
            <a:fillRect/>
          </a:stretch>
        </p:blipFill>
        <p:spPr>
          <a:xfrm>
            <a:off x="7226392" y="2015732"/>
            <a:ext cx="3523667" cy="1557201"/>
          </a:xfrm>
          <a:prstGeom prst="rect">
            <a:avLst/>
          </a:prstGeom>
        </p:spPr>
      </p:pic>
    </p:spTree>
    <p:extLst>
      <p:ext uri="{BB962C8B-B14F-4D97-AF65-F5344CB8AC3E}">
        <p14:creationId xmlns:p14="http://schemas.microsoft.com/office/powerpoint/2010/main" val="265027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E68E86-E218-7E56-3B7E-DFDAC9B3420F}"/>
              </a:ext>
            </a:extLst>
          </p:cNvPr>
          <p:cNvSpPr>
            <a:spLocks noGrp="1"/>
          </p:cNvSpPr>
          <p:nvPr>
            <p:ph type="title"/>
          </p:nvPr>
        </p:nvSpPr>
        <p:spPr/>
        <p:txBody>
          <a:bodyPr/>
          <a:lstStyle/>
          <a:p>
            <a:r>
              <a:rPr lang="tr-TR" dirty="0" err="1"/>
              <a:t>Bıg</a:t>
            </a:r>
            <a:r>
              <a:rPr lang="tr-TR" dirty="0"/>
              <a:t> </a:t>
            </a:r>
            <a:r>
              <a:rPr lang="tr-TR" dirty="0" err="1"/>
              <a:t>data’dan</a:t>
            </a:r>
            <a:r>
              <a:rPr lang="tr-TR" dirty="0"/>
              <a:t> </a:t>
            </a:r>
            <a:r>
              <a:rPr lang="tr-TR" dirty="0" err="1"/>
              <a:t>sql’e</a:t>
            </a:r>
            <a:r>
              <a:rPr lang="tr-TR" dirty="0"/>
              <a:t> geçiş</a:t>
            </a:r>
          </a:p>
        </p:txBody>
      </p:sp>
      <p:sp>
        <p:nvSpPr>
          <p:cNvPr id="3" name="İçerik Yer Tutucusu 2">
            <a:extLst>
              <a:ext uri="{FF2B5EF4-FFF2-40B4-BE49-F238E27FC236}">
                <a16:creationId xmlns:a16="http://schemas.microsoft.com/office/drawing/2014/main" id="{E3BA9F0B-C508-7C36-9F75-9756D7EDA626}"/>
              </a:ext>
            </a:extLst>
          </p:cNvPr>
          <p:cNvSpPr>
            <a:spLocks noGrp="1"/>
          </p:cNvSpPr>
          <p:nvPr>
            <p:ph idx="1"/>
          </p:nvPr>
        </p:nvSpPr>
        <p:spPr>
          <a:xfrm>
            <a:off x="5915730" y="2032648"/>
            <a:ext cx="6093387" cy="3450613"/>
          </a:xfrm>
        </p:spPr>
        <p:txBody>
          <a:bodyPr/>
          <a:lstStyle/>
          <a:p>
            <a:r>
              <a:rPr lang="tr-TR" dirty="0"/>
              <a:t>MSSQL </a:t>
            </a:r>
            <a:r>
              <a:rPr lang="tr-TR" dirty="0" err="1"/>
              <a:t>connection</a:t>
            </a:r>
            <a:r>
              <a:rPr lang="tr-TR" dirty="0"/>
              <a:t> nesnesi ile </a:t>
            </a:r>
            <a:r>
              <a:rPr lang="tr-TR" dirty="0" err="1"/>
              <a:t>veribanı</a:t>
            </a:r>
            <a:r>
              <a:rPr lang="tr-TR" dirty="0"/>
              <a:t> bağlantısı oluşturulur.</a:t>
            </a:r>
          </a:p>
          <a:p>
            <a:r>
              <a:rPr lang="tr-TR" dirty="0" err="1"/>
              <a:t>Big</a:t>
            </a:r>
            <a:r>
              <a:rPr lang="tr-TR" dirty="0"/>
              <a:t> data dosyamız okunur ve ilgili </a:t>
            </a:r>
            <a:r>
              <a:rPr lang="tr-TR" dirty="0" err="1"/>
              <a:t>class’a</a:t>
            </a:r>
            <a:r>
              <a:rPr lang="tr-TR" dirty="0"/>
              <a:t> ilgili sütunlar gönderilir.</a:t>
            </a:r>
          </a:p>
        </p:txBody>
      </p:sp>
      <p:pic>
        <p:nvPicPr>
          <p:cNvPr id="7" name="Resim 6">
            <a:extLst>
              <a:ext uri="{FF2B5EF4-FFF2-40B4-BE49-F238E27FC236}">
                <a16:creationId xmlns:a16="http://schemas.microsoft.com/office/drawing/2014/main" id="{8D7D49D2-0CF1-E98D-DF51-EDFD06657508}"/>
              </a:ext>
            </a:extLst>
          </p:cNvPr>
          <p:cNvPicPr>
            <a:picLocks noChangeAspect="1"/>
          </p:cNvPicPr>
          <p:nvPr/>
        </p:nvPicPr>
        <p:blipFill>
          <a:blip r:embed="rId2"/>
          <a:stretch>
            <a:fillRect/>
          </a:stretch>
        </p:blipFill>
        <p:spPr>
          <a:xfrm>
            <a:off x="106683" y="2176589"/>
            <a:ext cx="5630716" cy="3162730"/>
          </a:xfrm>
          <a:prstGeom prst="rect">
            <a:avLst/>
          </a:prstGeom>
        </p:spPr>
      </p:pic>
    </p:spTree>
    <p:extLst>
      <p:ext uri="{BB962C8B-B14F-4D97-AF65-F5344CB8AC3E}">
        <p14:creationId xmlns:p14="http://schemas.microsoft.com/office/powerpoint/2010/main" val="100330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95A5B-7CCA-ED1E-077C-6BA2990C008F}"/>
              </a:ext>
            </a:extLst>
          </p:cNvPr>
          <p:cNvSpPr>
            <a:spLocks noGrp="1"/>
          </p:cNvSpPr>
          <p:nvPr>
            <p:ph type="title"/>
          </p:nvPr>
        </p:nvSpPr>
        <p:spPr/>
        <p:txBody>
          <a:bodyPr/>
          <a:lstStyle/>
          <a:p>
            <a:r>
              <a:rPr lang="tr-TR" dirty="0" err="1"/>
              <a:t>Bıg</a:t>
            </a:r>
            <a:r>
              <a:rPr lang="tr-TR" dirty="0"/>
              <a:t> </a:t>
            </a:r>
            <a:r>
              <a:rPr lang="tr-TR" dirty="0" err="1"/>
              <a:t>data’dan</a:t>
            </a:r>
            <a:r>
              <a:rPr lang="tr-TR" dirty="0"/>
              <a:t> </a:t>
            </a:r>
            <a:r>
              <a:rPr lang="tr-TR" dirty="0" err="1"/>
              <a:t>sql’e</a:t>
            </a:r>
            <a:r>
              <a:rPr lang="tr-TR" dirty="0"/>
              <a:t> geçiş</a:t>
            </a:r>
          </a:p>
        </p:txBody>
      </p:sp>
      <p:sp>
        <p:nvSpPr>
          <p:cNvPr id="3" name="İçerik Yer Tutucusu 2">
            <a:extLst>
              <a:ext uri="{FF2B5EF4-FFF2-40B4-BE49-F238E27FC236}">
                <a16:creationId xmlns:a16="http://schemas.microsoft.com/office/drawing/2014/main" id="{0564FD88-8FF7-DE4B-C180-84078CE97707}"/>
              </a:ext>
            </a:extLst>
          </p:cNvPr>
          <p:cNvSpPr>
            <a:spLocks noGrp="1"/>
          </p:cNvSpPr>
          <p:nvPr>
            <p:ph idx="1"/>
          </p:nvPr>
        </p:nvSpPr>
        <p:spPr>
          <a:xfrm>
            <a:off x="5647267" y="2015732"/>
            <a:ext cx="5407587" cy="3450613"/>
          </a:xfrm>
        </p:spPr>
        <p:txBody>
          <a:bodyPr/>
          <a:lstStyle/>
          <a:p>
            <a:r>
              <a:rPr lang="tr-TR" dirty="0" err="1"/>
              <a:t>Veritabanı</a:t>
            </a:r>
            <a:r>
              <a:rPr lang="tr-TR" dirty="0"/>
              <a:t> tablo modelimizi karşılayacak </a:t>
            </a:r>
            <a:r>
              <a:rPr lang="tr-TR" dirty="0" err="1"/>
              <a:t>class</a:t>
            </a:r>
            <a:r>
              <a:rPr lang="tr-TR" dirty="0"/>
              <a:t> tanımlanır.</a:t>
            </a:r>
          </a:p>
          <a:p>
            <a:r>
              <a:rPr lang="tr-TR" dirty="0"/>
              <a:t>Ardından veri akışını sağlayacak </a:t>
            </a:r>
            <a:r>
              <a:rPr lang="tr-TR" dirty="0" err="1"/>
              <a:t>class</a:t>
            </a:r>
            <a:r>
              <a:rPr lang="tr-TR" dirty="0"/>
              <a:t> tanımlanır. Bu </a:t>
            </a:r>
            <a:r>
              <a:rPr lang="tr-TR" dirty="0" err="1"/>
              <a:t>class</a:t>
            </a:r>
            <a:r>
              <a:rPr lang="tr-TR" dirty="0"/>
              <a:t>;</a:t>
            </a:r>
          </a:p>
          <a:p>
            <a:pPr lvl="1"/>
            <a:r>
              <a:rPr lang="tr-TR" dirty="0"/>
              <a:t>Tablo oluşturmak</a:t>
            </a:r>
          </a:p>
          <a:p>
            <a:pPr lvl="1"/>
            <a:r>
              <a:rPr lang="tr-TR" dirty="0"/>
              <a:t>Kayıt eklemek</a:t>
            </a:r>
          </a:p>
          <a:p>
            <a:pPr lvl="1"/>
            <a:r>
              <a:rPr lang="tr-TR" dirty="0"/>
              <a:t>Kayıt sorgulamak</a:t>
            </a:r>
          </a:p>
          <a:p>
            <a:pPr marL="457200" lvl="1" indent="0">
              <a:buNone/>
            </a:pPr>
            <a:r>
              <a:rPr lang="tr-TR" dirty="0"/>
              <a:t>için </a:t>
            </a:r>
            <a:r>
              <a:rPr lang="tr-TR" dirty="0" err="1"/>
              <a:t>metodlar</a:t>
            </a:r>
            <a:r>
              <a:rPr lang="tr-TR" dirty="0"/>
              <a:t> içerir.</a:t>
            </a:r>
          </a:p>
          <a:p>
            <a:pPr marL="457200" lvl="1" indent="0">
              <a:buNone/>
            </a:pPr>
            <a:endParaRPr lang="tr-TR" dirty="0"/>
          </a:p>
        </p:txBody>
      </p:sp>
      <p:pic>
        <p:nvPicPr>
          <p:cNvPr id="5" name="Resim 4">
            <a:extLst>
              <a:ext uri="{FF2B5EF4-FFF2-40B4-BE49-F238E27FC236}">
                <a16:creationId xmlns:a16="http://schemas.microsoft.com/office/drawing/2014/main" id="{EEE8FF54-1864-F8C8-FF74-F159AF299F9B}"/>
              </a:ext>
            </a:extLst>
          </p:cNvPr>
          <p:cNvPicPr>
            <a:picLocks noChangeAspect="1"/>
          </p:cNvPicPr>
          <p:nvPr/>
        </p:nvPicPr>
        <p:blipFill>
          <a:blip r:embed="rId2"/>
          <a:stretch>
            <a:fillRect/>
          </a:stretch>
        </p:blipFill>
        <p:spPr>
          <a:xfrm>
            <a:off x="121000" y="2015732"/>
            <a:ext cx="5442199" cy="3032520"/>
          </a:xfrm>
          <a:prstGeom prst="rect">
            <a:avLst/>
          </a:prstGeom>
        </p:spPr>
      </p:pic>
    </p:spTree>
    <p:extLst>
      <p:ext uri="{BB962C8B-B14F-4D97-AF65-F5344CB8AC3E}">
        <p14:creationId xmlns:p14="http://schemas.microsoft.com/office/powerpoint/2010/main" val="356767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B13E25-DF2E-F610-519B-9C728CFBF910}"/>
              </a:ext>
            </a:extLst>
          </p:cNvPr>
          <p:cNvSpPr>
            <a:spLocks noGrp="1"/>
          </p:cNvSpPr>
          <p:nvPr>
            <p:ph type="title"/>
          </p:nvPr>
        </p:nvSpPr>
        <p:spPr/>
        <p:txBody>
          <a:bodyPr/>
          <a:lstStyle/>
          <a:p>
            <a:r>
              <a:rPr lang="tr-TR" dirty="0" err="1"/>
              <a:t>Bıg</a:t>
            </a:r>
            <a:r>
              <a:rPr lang="tr-TR" dirty="0"/>
              <a:t> </a:t>
            </a:r>
            <a:r>
              <a:rPr lang="tr-TR" dirty="0" err="1"/>
              <a:t>data’dan</a:t>
            </a:r>
            <a:r>
              <a:rPr lang="tr-TR" dirty="0"/>
              <a:t> </a:t>
            </a:r>
            <a:r>
              <a:rPr lang="tr-TR" dirty="0" err="1"/>
              <a:t>sql’e</a:t>
            </a:r>
            <a:r>
              <a:rPr lang="tr-TR" dirty="0"/>
              <a:t> geçiş</a:t>
            </a:r>
          </a:p>
        </p:txBody>
      </p:sp>
      <p:sp>
        <p:nvSpPr>
          <p:cNvPr id="3" name="İçerik Yer Tutucusu 2">
            <a:extLst>
              <a:ext uri="{FF2B5EF4-FFF2-40B4-BE49-F238E27FC236}">
                <a16:creationId xmlns:a16="http://schemas.microsoft.com/office/drawing/2014/main" id="{7EF04A5F-A4E5-DD10-BE29-836D5BC1F35F}"/>
              </a:ext>
            </a:extLst>
          </p:cNvPr>
          <p:cNvSpPr>
            <a:spLocks noGrp="1"/>
          </p:cNvSpPr>
          <p:nvPr>
            <p:ph idx="1"/>
          </p:nvPr>
        </p:nvSpPr>
        <p:spPr>
          <a:xfrm>
            <a:off x="5080000" y="2015732"/>
            <a:ext cx="5974854" cy="3450613"/>
          </a:xfrm>
        </p:spPr>
        <p:txBody>
          <a:bodyPr/>
          <a:lstStyle/>
          <a:p>
            <a:r>
              <a:rPr lang="tr-TR" dirty="0"/>
              <a:t>Veri sorgulamak için yazılmış </a:t>
            </a:r>
            <a:r>
              <a:rPr lang="tr-TR" dirty="0" err="1"/>
              <a:t>getReportingAgencyId</a:t>
            </a:r>
            <a:r>
              <a:rPr lang="tr-TR" dirty="0"/>
              <a:t>() metodu tanımlanmıştır.</a:t>
            </a:r>
          </a:p>
          <a:p>
            <a:r>
              <a:rPr lang="tr-TR" dirty="0" err="1"/>
              <a:t>Big</a:t>
            </a:r>
            <a:r>
              <a:rPr lang="tr-TR" dirty="0"/>
              <a:t> </a:t>
            </a:r>
            <a:r>
              <a:rPr lang="tr-TR" dirty="0" err="1"/>
              <a:t>data’dan</a:t>
            </a:r>
            <a:r>
              <a:rPr lang="tr-TR" dirty="0"/>
              <a:t> alınan satırın daha önce eklenip eklenmediğini kontrol etmek için </a:t>
            </a:r>
            <a:r>
              <a:rPr lang="tr-TR" dirty="0" err="1"/>
              <a:t>separateData</a:t>
            </a:r>
            <a:r>
              <a:rPr lang="tr-TR" dirty="0"/>
              <a:t>() metodu tanımlanmıştır.</a:t>
            </a:r>
          </a:p>
          <a:p>
            <a:r>
              <a:rPr lang="tr-TR" dirty="0" err="1"/>
              <a:t>separateData</a:t>
            </a:r>
            <a:r>
              <a:rPr lang="tr-TR" dirty="0"/>
              <a:t>() metodunda ayrıştırılan veri tek tek tabloya eklenmelidir. Bunun için </a:t>
            </a:r>
            <a:r>
              <a:rPr lang="tr-TR" dirty="0" err="1"/>
              <a:t>saveDatabase</a:t>
            </a:r>
            <a:r>
              <a:rPr lang="tr-TR" dirty="0"/>
              <a:t>() metodu yazılmıştır.</a:t>
            </a:r>
          </a:p>
        </p:txBody>
      </p:sp>
      <p:pic>
        <p:nvPicPr>
          <p:cNvPr id="5" name="Resim 4">
            <a:extLst>
              <a:ext uri="{FF2B5EF4-FFF2-40B4-BE49-F238E27FC236}">
                <a16:creationId xmlns:a16="http://schemas.microsoft.com/office/drawing/2014/main" id="{BFB25507-C1EF-C8C9-D26C-63265642409B}"/>
              </a:ext>
            </a:extLst>
          </p:cNvPr>
          <p:cNvPicPr>
            <a:picLocks noChangeAspect="1"/>
          </p:cNvPicPr>
          <p:nvPr/>
        </p:nvPicPr>
        <p:blipFill>
          <a:blip r:embed="rId2"/>
          <a:stretch>
            <a:fillRect/>
          </a:stretch>
        </p:blipFill>
        <p:spPr>
          <a:xfrm>
            <a:off x="182599" y="2015732"/>
            <a:ext cx="4633665" cy="3746899"/>
          </a:xfrm>
          <a:prstGeom prst="rect">
            <a:avLst/>
          </a:prstGeom>
        </p:spPr>
      </p:pic>
    </p:spTree>
    <p:extLst>
      <p:ext uri="{BB962C8B-B14F-4D97-AF65-F5344CB8AC3E}">
        <p14:creationId xmlns:p14="http://schemas.microsoft.com/office/powerpoint/2010/main" val="346106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D82DE0-109F-1FCD-112A-A1781ABA3D84}"/>
              </a:ext>
            </a:extLst>
          </p:cNvPr>
          <p:cNvSpPr>
            <a:spLocks noGrp="1"/>
          </p:cNvSpPr>
          <p:nvPr>
            <p:ph type="title"/>
          </p:nvPr>
        </p:nvSpPr>
        <p:spPr/>
        <p:txBody>
          <a:bodyPr/>
          <a:lstStyle/>
          <a:p>
            <a:r>
              <a:rPr lang="tr-TR" dirty="0"/>
              <a:t>Yıldız şemasının oluşumu</a:t>
            </a:r>
            <a:br>
              <a:rPr lang="tr-TR" dirty="0"/>
            </a:br>
            <a:endParaRPr lang="tr-TR" dirty="0"/>
          </a:p>
        </p:txBody>
      </p:sp>
      <p:sp>
        <p:nvSpPr>
          <p:cNvPr id="3" name="İçerik Yer Tutucusu 2">
            <a:extLst>
              <a:ext uri="{FF2B5EF4-FFF2-40B4-BE49-F238E27FC236}">
                <a16:creationId xmlns:a16="http://schemas.microsoft.com/office/drawing/2014/main" id="{BDEF13C3-5215-2707-875F-719357DEC74A}"/>
              </a:ext>
            </a:extLst>
          </p:cNvPr>
          <p:cNvSpPr>
            <a:spLocks noGrp="1"/>
          </p:cNvSpPr>
          <p:nvPr>
            <p:ph idx="1"/>
          </p:nvPr>
        </p:nvSpPr>
        <p:spPr/>
        <p:txBody>
          <a:bodyPr/>
          <a:lstStyle/>
          <a:p>
            <a:r>
              <a:rPr lang="tr-TR" dirty="0"/>
              <a:t>İlgili </a:t>
            </a:r>
            <a:r>
              <a:rPr lang="tr-TR" dirty="0" err="1"/>
              <a:t>big</a:t>
            </a:r>
            <a:r>
              <a:rPr lang="tr-TR" dirty="0"/>
              <a:t> data ayrıştırıldığında OLTP </a:t>
            </a:r>
            <a:r>
              <a:rPr lang="tr-TR" dirty="0" err="1"/>
              <a:t>veritabınında</a:t>
            </a:r>
            <a:r>
              <a:rPr lang="tr-TR" dirty="0"/>
              <a:t> 17 adet tablo oluşmaktadır. Bu 17 adet tablolardan bir tanesi </a:t>
            </a:r>
            <a:r>
              <a:rPr lang="tr-TR" dirty="0" err="1"/>
              <a:t>Fact</a:t>
            </a:r>
            <a:r>
              <a:rPr lang="tr-TR" dirty="0"/>
              <a:t> (gerçek) tablo diğer 16 tanesi </a:t>
            </a:r>
            <a:r>
              <a:rPr lang="tr-TR" dirty="0" err="1"/>
              <a:t>Dimension</a:t>
            </a:r>
            <a:r>
              <a:rPr lang="tr-TR" dirty="0"/>
              <a:t> (boyut) tablolarıdır.</a:t>
            </a:r>
          </a:p>
          <a:p>
            <a:r>
              <a:rPr lang="tr-TR" dirty="0"/>
              <a:t>Yıldız şemasının dışında OLAP veri </a:t>
            </a:r>
            <a:r>
              <a:rPr lang="tr-TR" dirty="0" err="1"/>
              <a:t>veritabanına</a:t>
            </a:r>
            <a:r>
              <a:rPr lang="tr-TR" dirty="0"/>
              <a:t> geçiş için bir başka tablo bulunmaktadır. Bu tablo 16 adet boyut tablosunun </a:t>
            </a:r>
            <a:r>
              <a:rPr lang="tr-TR" dirty="0" err="1"/>
              <a:t>join’ler</a:t>
            </a:r>
            <a:r>
              <a:rPr lang="tr-TR" dirty="0"/>
              <a:t> ile birleştirilmesiyle oluşturulmuştur.</a:t>
            </a:r>
          </a:p>
          <a:p>
            <a:r>
              <a:rPr lang="tr-TR" dirty="0" err="1"/>
              <a:t>Fact</a:t>
            </a:r>
            <a:r>
              <a:rPr lang="tr-TR" dirty="0"/>
              <a:t> tablosundaki </a:t>
            </a:r>
            <a:r>
              <a:rPr lang="tr-TR" dirty="0" err="1"/>
              <a:t>foreign</a:t>
            </a:r>
            <a:r>
              <a:rPr lang="tr-TR" dirty="0"/>
              <a:t> </a:t>
            </a:r>
            <a:r>
              <a:rPr lang="tr-TR" dirty="0" err="1"/>
              <a:t>keyler</a:t>
            </a:r>
            <a:r>
              <a:rPr lang="tr-TR" dirty="0"/>
              <a:t> anlamlandırılmıştır ve tek satırda bütün bilgileri içermektedir.</a:t>
            </a:r>
          </a:p>
          <a:p>
            <a:endParaRPr lang="tr-TR" dirty="0"/>
          </a:p>
        </p:txBody>
      </p:sp>
    </p:spTree>
    <p:extLst>
      <p:ext uri="{BB962C8B-B14F-4D97-AF65-F5344CB8AC3E}">
        <p14:creationId xmlns:p14="http://schemas.microsoft.com/office/powerpoint/2010/main" val="1581809082"/>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Template>
  <TotalTime>265</TotalTime>
  <Words>669</Words>
  <Application>Microsoft Office PowerPoint</Application>
  <PresentationFormat>Geniş ekran</PresentationFormat>
  <Paragraphs>67</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Gill Sans MT</vt:lpstr>
      <vt:lpstr>Source Sans Pro Web</vt:lpstr>
      <vt:lpstr>Galeri</vt:lpstr>
      <vt:lpstr>Federal Gayrimenkul Profil Yönetim Sistemi için Veri ambarı oluşturma</vt:lpstr>
      <vt:lpstr>Proje ve amacı</vt:lpstr>
      <vt:lpstr>Veri ambarı nedir?</vt:lpstr>
      <vt:lpstr>Oltp ve olap kavramları</vt:lpstr>
      <vt:lpstr>Oltp ve olap kavramları</vt:lpstr>
      <vt:lpstr>Bıg data’dan sql’e geçiş</vt:lpstr>
      <vt:lpstr>Bıg data’dan sql’e geçiş</vt:lpstr>
      <vt:lpstr>Bıg data’dan sql’e geçiş</vt:lpstr>
      <vt:lpstr>Yıldız şemasının oluşumu </vt:lpstr>
      <vt:lpstr>Fact ve DImensIon tabloları </vt:lpstr>
      <vt:lpstr>Olap veritabanı</vt:lpstr>
      <vt:lpstr>Dashboard</vt:lpstr>
      <vt:lpstr>Dashboard</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ambarı oluşturma</dc:title>
  <dc:creator>FERDİ KENDİR</dc:creator>
  <cp:lastModifiedBy>FERDİ KENDİR</cp:lastModifiedBy>
  <cp:revision>8</cp:revision>
  <dcterms:created xsi:type="dcterms:W3CDTF">2022-05-28T10:42:05Z</dcterms:created>
  <dcterms:modified xsi:type="dcterms:W3CDTF">2022-05-28T15:07:10Z</dcterms:modified>
</cp:coreProperties>
</file>