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fr-FR"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fr-FR"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fr-FR"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fr-FR"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fr-FR"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fr-FR"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fr-FR"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fr-FR"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fr-FR"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fr-FR"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fr-FR"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fr-FR" sz="4400" spc="-1" strike="noStrike">
                <a:latin typeface="Arial"/>
              </a:rPr>
              <a:t>Cliquez pour éditer le format du texte-titre</a:t>
            </a:r>
            <a:endParaRPr b="0" lang="fr-FR"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hyperlink" Target="mailto:cordova@3.1.0-0.2.0" TargetMode="External"/><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68800" cy="1466280"/>
          </a:xfrm>
          <a:prstGeom prst="rect">
            <a:avLst/>
          </a:prstGeom>
          <a:noFill/>
          <a:ln>
            <a:noFill/>
          </a:ln>
        </p:spPr>
        <p:style>
          <a:lnRef idx="0"/>
          <a:fillRef idx="0"/>
          <a:effectRef idx="0"/>
          <a:fontRef idx="minor"/>
        </p:style>
        <p:txBody>
          <a:bodyPr lIns="90000" rIns="90000" tIns="45000" bIns="45000" anchor="ctr">
            <a:normAutofit fontScale="78000"/>
          </a:bodyPr>
          <a:p>
            <a:pPr algn="ctr">
              <a:lnSpc>
                <a:spcPct val="100000"/>
              </a:lnSpc>
            </a:pPr>
            <a:r>
              <a:rPr b="1" lang="fr-FR" sz="5400" spc="-1" strike="noStrike">
                <a:solidFill>
                  <a:srgbClr val="000000"/>
                </a:solidFill>
                <a:latin typeface="Calibri"/>
                <a:ea typeface="DejaVu Sans"/>
              </a:rPr>
              <a:t>TECNOLOGIE WEB MOBILE</a:t>
            </a:r>
            <a:endParaRPr b="0" lang="fr-FR" sz="5400" spc="-1" strike="noStrike">
              <a:latin typeface="Arial"/>
            </a:endParaRPr>
          </a:p>
        </p:txBody>
      </p:sp>
      <p:sp>
        <p:nvSpPr>
          <p:cNvPr id="77" name="CustomShape 2"/>
          <p:cNvSpPr/>
          <p:nvPr/>
        </p:nvSpPr>
        <p:spPr>
          <a:xfrm>
            <a:off x="1371600" y="3886200"/>
            <a:ext cx="6397200" cy="174888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641"/>
              </a:spcBef>
              <a:tabLst>
                <a:tab algn="l" pos="0"/>
              </a:tabLst>
            </a:pPr>
            <a:r>
              <a:rPr b="0" lang="fr-FR" sz="3200" spc="-1" strike="noStrike">
                <a:solidFill>
                  <a:srgbClr val="000000"/>
                </a:solidFill>
                <a:latin typeface="Calibri"/>
                <a:ea typeface="DejaVu Sans"/>
              </a:rPr>
              <a:t>Monsieur RANDRIANOMENJANAHARY</a:t>
            </a:r>
            <a:endParaRPr b="0" lang="fr-FR" sz="3200" spc="-1" strike="noStrike">
              <a:latin typeface="Arial"/>
            </a:endParaRPr>
          </a:p>
          <a:p>
            <a:pPr algn="ctr">
              <a:lnSpc>
                <a:spcPct val="100000"/>
              </a:lnSpc>
              <a:spcBef>
                <a:spcPts val="641"/>
              </a:spcBef>
              <a:tabLst>
                <a:tab algn="l" pos="0"/>
              </a:tabLst>
            </a:pPr>
            <a:r>
              <a:rPr b="0" lang="fr-FR" sz="3200" spc="-1" strike="noStrike">
                <a:solidFill>
                  <a:srgbClr val="000000"/>
                </a:solidFill>
                <a:latin typeface="Calibri"/>
                <a:ea typeface="DejaVu Sans"/>
              </a:rPr>
              <a:t>Lala Ferdinand</a:t>
            </a:r>
            <a:endParaRPr b="0" lang="fr-FR"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42920" y="214200"/>
            <a:ext cx="8854560" cy="6426000"/>
          </a:xfrm>
          <a:prstGeom prst="rect">
            <a:avLst/>
          </a:prstGeom>
          <a:noFill/>
          <a:ln>
            <a:noFill/>
          </a:ln>
        </p:spPr>
        <p:style>
          <a:lnRef idx="0"/>
          <a:fillRef idx="0"/>
          <a:effectRef idx="0"/>
          <a:fontRef idx="minor"/>
        </p:style>
        <p:txBody>
          <a:bodyPr lIns="90000" rIns="90000" tIns="45000" bIns="45000">
            <a:normAutofit fontScale="70000"/>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3.5 Utilisation de JavaScript dans WebView</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Si la page Web que vous prévoyez de charger dans votre WebView utilise JavaScript, vous devez activer JavaScript pour votre WebView.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Une fois JavaScript activé, vous pouvez également créer des interfaces entre votre code d'application et votre code JavaScript.</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3.6 Activation de JavaScript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JavaScript est désactivé dans une WebView par défaut. Vous pouvez l'activer via les WebSettings attachés à votre WebView. Vous pouvez récupérer WebSettings avec getSettings() puis activer JavaScript avec setJavaScriptEnabled().</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Par exemple:</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WebView myWebView = (WebView) findViewById(R.id.webview);</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WebSettings webSettings = myWebView.getSettings();</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webSettings.setJavaScriptEnabled(true);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WebSettingsfournit un accès à une variété d'autres paramètres qui pourraient vous être utiles.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Par exemple, si vous développez une application Web conçue spécifiquement pour WebView dans votre application Android, vous pouvez définir une chaîne d'agent utilisateur personnalisée avec setUserAgentString(), puis interroger l'agent utilisateur personnalisé dans votre page Web pour vérifier que le client demandant votre La page Web est en fait votre application Android.</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normAutofit fontScale="34000"/>
          </a:bodyPr>
          <a:p>
            <a:pPr algn="ctr">
              <a:lnSpc>
                <a:spcPct val="100000"/>
              </a:lnSpc>
            </a:pPr>
            <a:r>
              <a:rPr b="1" lang="fr-FR" sz="4800" spc="-1" strike="noStrike">
                <a:solidFill>
                  <a:srgbClr val="000000"/>
                </a:solidFill>
                <a:latin typeface="Calibri"/>
                <a:ea typeface="DejaVu Sans"/>
              </a:rPr>
              <a:t>Partie II- Lier le code JavaScript au code Android</a:t>
            </a:r>
            <a:endParaRPr b="0" lang="fr-FR" sz="4800" spc="-1" strike="noStrike">
              <a:latin typeface="Arial"/>
            </a:endParaRPr>
          </a:p>
        </p:txBody>
      </p:sp>
      <p:sp>
        <p:nvSpPr>
          <p:cNvPr id="90" name="CustomShape 2"/>
          <p:cNvSpPr/>
          <p:nvPr/>
        </p:nvSpPr>
        <p:spPr>
          <a:xfrm>
            <a:off x="142920" y="1500120"/>
            <a:ext cx="8783280" cy="521136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Chapitre 4. Cordova</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4.1 Les genèses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Lorsque vous développez une application Web conçue spécifiquement pour WebView dans votre application Android, vous pouvez créer des interfaces entre votre code JavaScript et le code Android côté client. Par exemple, votre code JavaScript peut appeler une méthode dans votre code Android pour afficher un Dialog, au lieu d'utiliser la fonction alert() de JavaScript.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Pour lier une nouvelle interface entre votre code JavaScript et Android, appelez addJavascriptInterface(), en lui transmettant une instance de classe à lier à votre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JavaScript et un nom d'interface que votre JavaScript peut appeler pour accéder à la classe.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214200" y="142920"/>
            <a:ext cx="8783280" cy="656856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360"/>
              </a:spcBef>
              <a:tabLst>
                <a:tab algn="l" pos="0"/>
              </a:tabLst>
            </a:pPr>
            <a:r>
              <a:rPr b="0" lang="fr-FR" sz="1800" spc="-1" strike="noStrike">
                <a:solidFill>
                  <a:srgbClr val="000000"/>
                </a:solidFill>
                <a:latin typeface="Calibri"/>
                <a:ea typeface="DejaVu Sans"/>
              </a:rPr>
              <a:t>Par exemple, vous pouvez inclure la classe suivante dans votre application Android :</a:t>
            </a:r>
            <a:endParaRPr b="0" lang="fr-FR" sz="18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public class WebAppInterface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Context mContext;</a:t>
            </a:r>
            <a:endParaRPr b="0" lang="fr-FR" sz="2000" spc="-1" strike="noStrike">
              <a:latin typeface="Arial"/>
            </a:endParaRPr>
          </a:p>
          <a:p>
            <a:pPr marL="343080" indent="-339480">
              <a:lnSpc>
                <a:spcPct val="100000"/>
              </a:lnSpc>
              <a:spcBef>
                <a:spcPts val="400"/>
              </a:spcBef>
              <a:tabLst>
                <a:tab algn="l" pos="0"/>
              </a:tabLst>
            </a:pPr>
            <a:r>
              <a:rPr b="0" i="1" lang="fr-FR" sz="2000" spc="-1" strike="noStrike">
                <a:solidFill>
                  <a:srgbClr val="000000"/>
                </a:solidFill>
                <a:latin typeface="Calibri"/>
                <a:ea typeface="DejaVu Sans"/>
              </a:rPr>
              <a:t>/* Instancie l’interface et fix le context *</a:t>
            </a:r>
            <a:r>
              <a:rPr b="0" lang="fr-FR" sz="2000" spc="-1" strike="noStrike">
                <a:solidFill>
                  <a:srgbClr val="000000"/>
                </a:solidFill>
                <a:latin typeface="Calibri"/>
                <a:ea typeface="DejaVu Sans"/>
              </a:rPr>
              <a:t> /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WebAppInterface(Context c) {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mContext = c;</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endParaRPr b="0" lang="fr-FR" sz="2000" spc="-1" strike="noStrike">
              <a:latin typeface="Arial"/>
            </a:endParaRPr>
          </a:p>
          <a:p>
            <a:pPr marL="343080" indent="-339480">
              <a:lnSpc>
                <a:spcPct val="100000"/>
              </a:lnSpc>
              <a:spcBef>
                <a:spcPts val="400"/>
              </a:spcBef>
              <a:tabLst>
                <a:tab algn="l" pos="0"/>
              </a:tabLst>
            </a:pPr>
            <a:r>
              <a:rPr b="0" i="1" lang="fr-FR" sz="2000" spc="-1" strike="noStrike">
                <a:solidFill>
                  <a:srgbClr val="000000"/>
                </a:solidFill>
                <a:latin typeface="Calibri"/>
                <a:ea typeface="DejaVu Sans"/>
              </a:rPr>
              <a:t>/* Affiche un message toast *</a:t>
            </a:r>
            <a:r>
              <a:rPr b="0" lang="fr-FR" sz="2000" spc="-1" strike="noStrike">
                <a:solidFill>
                  <a:srgbClr val="000000"/>
                </a:solidFill>
                <a:latin typeface="Calibri"/>
                <a:ea typeface="DejaVu Sans"/>
              </a:rPr>
              <a:t>/</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@JavascriptInterface</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public void showToast(String toast)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Toast.makeText(mContext, toast, Toast.LENGTH_SHORT).show();</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42920" y="214200"/>
            <a:ext cx="8854560" cy="6497280"/>
          </a:xfrm>
          <a:prstGeom prst="rect">
            <a:avLst/>
          </a:prstGeom>
          <a:noFill/>
          <a:ln>
            <a:noFill/>
          </a:ln>
        </p:spPr>
        <p:style>
          <a:lnRef idx="0"/>
          <a:fillRef idx="0"/>
          <a:effectRef idx="0"/>
          <a:fontRef idx="minor"/>
        </p:style>
        <p:txBody>
          <a:bodyPr lIns="90000" rIns="90000" tIns="45000" bIns="45000">
            <a:normAutofit fontScale="88000"/>
          </a:bodyPr>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Attention : Si vous avez défini votre version cible du Sdk sur 17 ou une version supérieure, vous devez ajouter l'annotation @JavascriptInterface à toute méthode que vous souhaitez mettre à disposition de votre JavaScript (la méthode doit également être publique). </a:t>
            </a:r>
            <a:endParaRPr b="0" lang="fr-FR" sz="2000" spc="-1" strike="noStrike">
              <a:latin typeface="Arial"/>
            </a:endParaRPr>
          </a:p>
          <a:p>
            <a:pPr>
              <a:lnSpc>
                <a:spcPct val="100000"/>
              </a:lnSpc>
              <a:spcBef>
                <a:spcPts val="400"/>
              </a:spcBef>
            </a:pP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Si vous ne fournissez pas l'annotation, la méthode n'est pas accessible par votre page Web lorsqu'elle est exécutée sur Android 4.2 ou supérieur. Dans cet exemple, la classe WebAppInterface permet à la page Web de créer un message Toast, en utilisant la méthode showToast()</a:t>
            </a:r>
            <a:endParaRPr b="0" lang="fr-FR" sz="2000" spc="-1" strike="noStrike">
              <a:latin typeface="Arial"/>
            </a:endParaRPr>
          </a:p>
          <a:p>
            <a:pPr>
              <a:lnSpc>
                <a:spcPct val="100000"/>
              </a:lnSpc>
              <a:spcBef>
                <a:spcPts val="400"/>
              </a:spcBef>
            </a:pP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Vous pouvez lier cette classe au JavaScript qui s'exécute dans votre WebView avec addJavascriptInterface() et nommer l'interface Android. Par exemple:</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WebView webView = (WebView) findViewById(R.id.webview);</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webView.addJavascriptInterface(new WebAppInterface(this), "Android");</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Cela crée une interface appelée Android pour JavaScript s'exécutant dans la WebView. À ce stade, notre application Web a accès à la classe WebAppInterface. </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142920" y="214200"/>
            <a:ext cx="8854560" cy="649728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Par exemple, voici du code HTML et JavaScript qui crée un message toast à l'aide de la nouvelle interface lorsque l'utilisateur clique sur un bouton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&lt;input type="button" value="Say hello" onClick="showAndroidToast('HelloAndroid!')" /&gt;</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&lt;script type="text/javascript"&gt;     function showAndroidToast(toast)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Android.showToast(toast);</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&lt;/script&gt;</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Il n'est pas nécessaire d'initialiser l'interface Android à partir de JavaScript. TheWebView le rend automatiquement disponible sur votre page Web.</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Ainsi, au clic du bouton, la fonction showAndroidToast() utilise l'interface Android pour appeler la méthode WebAppInterface.showToast().</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Picture 2" descr=""/>
          <p:cNvPicPr/>
          <p:nvPr/>
        </p:nvPicPr>
        <p:blipFill>
          <a:blip r:embed="rId1"/>
          <a:stretch/>
        </p:blipFill>
        <p:spPr>
          <a:xfrm>
            <a:off x="1357200" y="571320"/>
            <a:ext cx="6283080" cy="5140080"/>
          </a:xfrm>
          <a:prstGeom prst="rect">
            <a:avLst/>
          </a:prstGeom>
          <a:ln w="936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42920" y="142920"/>
            <a:ext cx="8854560" cy="656856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Genèses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Est un projet permis grâce à Adobe qui a fourni le code source à la fondation Apache.</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Framework de développement d'application SPA pour plateformes mobiles ? L'idée : compiler une coquille utilisant un module « webview » chargeant notre application. </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C'est un peu comme si on encapsulait notre application dans un navigateur très allégé.</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PhoneGap existe toujours et peut permettre via une offre « cloud » de générer ses applications pour Android mais aussi iOS, Windows Phone, BlackBerry… ?           Pour information, il permet également de compiler vers des plateformes desktop : Windows 8 et Ubuntu.</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42920" y="142920"/>
            <a:ext cx="8854560" cy="6568560"/>
          </a:xfrm>
          <a:prstGeom prst="rect">
            <a:avLst/>
          </a:prstGeom>
          <a:noFill/>
          <a:ln>
            <a:noFill/>
          </a:ln>
        </p:spPr>
        <p:style>
          <a:lnRef idx="0"/>
          <a:fillRef idx="0"/>
          <a:effectRef idx="0"/>
          <a:fontRef idx="minor"/>
        </p:style>
        <p:txBody>
          <a:bodyPr lIns="90000" rIns="90000" tIns="45000" bIns="45000">
            <a:normAutofit fontScale="97000"/>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4.3 Cordova: La pratique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Ce diapo vous montre comment créer une application Cordova JS/HTML et la déployer sur diverses plates-formes mobiles natives à l'aide de l'interface de ligne de commande (CLI) cordova. </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4.4 Installation de CLI Cordova</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L'outil de ligne de commande Cordova est distribué sous la forme d'un package npm.</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Pour installer l'outil de ligne de commande Cordova, procédez comme suit :1. Téléchargez et installez.</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Lors de l'installation, vous devriez pouvoir invoquer node et npm sur votre ligne de commande.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2.(Facultatif) Téléchargez et installez le client git si vous n'en avez pas déjà un. Après l'installation, vous devriez pouvoir invoquer git sur votre ligne de commande. La CLI l'utilise pour télécharger des actifs lorsqu'ils sont référencés à l'aide d'une URL vers un référentiel git.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3. Installez le module cordova à l'aide de l'utilitaire npm de . Le module cordova sera automatiquement téléchargé par l'utilitaire npm.</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42920" y="214200"/>
            <a:ext cx="8854560" cy="649728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Sous OS X et Linux, $sudo npm install -g cordova</a:t>
            </a:r>
            <a:endParaRPr b="0" lang="fr-FR" sz="2000" spc="-1" strike="noStrike">
              <a:latin typeface="Arial"/>
            </a:endParaRPr>
          </a:p>
          <a:p>
            <a:pPr>
              <a:lnSpc>
                <a:spcPct val="100000"/>
              </a:lnSpc>
              <a:spcBef>
                <a:spcPts val="400"/>
              </a:spcBef>
            </a:pP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Sous OS X et Linux, il peut être nécessaire de préfixer la commande npm avec sudo pour installer cet utilitaire de développement dans des répertoires autrement restreints tels que /usr/local/share. </a:t>
            </a:r>
            <a:endParaRPr b="0" lang="fr-FR" sz="2000" spc="-1" strike="noStrike">
              <a:latin typeface="Arial"/>
            </a:endParaRPr>
          </a:p>
          <a:p>
            <a:pPr>
              <a:lnSpc>
                <a:spcPct val="100000"/>
              </a:lnSpc>
              <a:spcBef>
                <a:spcPts val="400"/>
              </a:spcBef>
            </a:pP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Si vous utilisez l'outil facultatif nvm/nave ou si vous disposez d'un accès en écriture au répertoire d'installation, vous pourrez peut-être omettre le préfixe sudo. Il existe d'autres conseils disponibles sur l'utilisation de npm sans sudo</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Picture 2" descr=""/>
          <p:cNvPicPr/>
          <p:nvPr/>
        </p:nvPicPr>
        <p:blipFill>
          <a:blip r:embed="rId1"/>
          <a:stretch/>
        </p:blipFill>
        <p:spPr>
          <a:xfrm>
            <a:off x="857160" y="500040"/>
            <a:ext cx="7711560" cy="3639600"/>
          </a:xfrm>
          <a:prstGeom prst="rect">
            <a:avLst/>
          </a:prstGeom>
          <a:ln w="9360">
            <a:noFill/>
          </a:ln>
        </p:spPr>
      </p:pic>
      <p:sp>
        <p:nvSpPr>
          <p:cNvPr id="99" name="CustomShape 1"/>
          <p:cNvSpPr/>
          <p:nvPr/>
        </p:nvSpPr>
        <p:spPr>
          <a:xfrm>
            <a:off x="285840" y="4429080"/>
            <a:ext cx="8854560" cy="2009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1800" spc="-1" strike="noStrike">
                <a:solidFill>
                  <a:srgbClr val="000000"/>
                </a:solidFill>
                <a:latin typeface="Calibri"/>
                <a:ea typeface="DejaVu Sans"/>
              </a:rPr>
              <a:t>sous Windows :</a:t>
            </a:r>
            <a:endParaRPr b="0" lang="fr-FR" sz="1800" spc="-1" strike="noStrike">
              <a:latin typeface="Arial"/>
            </a:endParaRPr>
          </a:p>
          <a:p>
            <a:pPr>
              <a:lnSpc>
                <a:spcPct val="100000"/>
              </a:lnSpc>
            </a:pPr>
            <a:r>
              <a:rPr b="0" lang="fr-FR" sz="1800" spc="-1" strike="noStrike">
                <a:solidFill>
                  <a:srgbClr val="000000"/>
                </a:solidFill>
                <a:latin typeface="Calibri"/>
                <a:ea typeface="DejaVu Sans"/>
              </a:rPr>
              <a:t>C:\&gt;installation npm -g cordova</a:t>
            </a:r>
            <a:endParaRPr b="0" lang="fr-FR" sz="1800" spc="-1" strike="noStrike">
              <a:latin typeface="Arial"/>
            </a:endParaRPr>
          </a:p>
          <a:p>
            <a:pPr marL="216000" indent="-212760">
              <a:lnSpc>
                <a:spcPct val="100000"/>
              </a:lnSpc>
              <a:buClr>
                <a:srgbClr val="000000"/>
              </a:buClr>
              <a:buFont typeface="Wingdings" charset="2"/>
              <a:buChar char=""/>
            </a:pPr>
            <a:r>
              <a:rPr b="0" lang="fr-FR" sz="1800" spc="-1" strike="noStrike">
                <a:solidFill>
                  <a:srgbClr val="000000"/>
                </a:solidFill>
                <a:latin typeface="Calibri"/>
                <a:ea typeface="DejaVu Sans"/>
              </a:rPr>
              <a:t>L'indicateur -g ci-dessus indique à npm d'installer cordova globalement. </a:t>
            </a:r>
            <a:endParaRPr b="0" lang="fr-FR" sz="1800" spc="-1" strike="noStrike">
              <a:latin typeface="Arial"/>
            </a:endParaRPr>
          </a:p>
          <a:p>
            <a:pPr marL="216000" indent="-212760">
              <a:lnSpc>
                <a:spcPct val="100000"/>
              </a:lnSpc>
              <a:buClr>
                <a:srgbClr val="000000"/>
              </a:buClr>
              <a:buFont typeface="Wingdings" charset="2"/>
              <a:buChar char=""/>
            </a:pPr>
            <a:r>
              <a:rPr b="0" lang="fr-FR" sz="1800" spc="-1" strike="noStrike">
                <a:solidFill>
                  <a:srgbClr val="000000"/>
                </a:solidFill>
                <a:latin typeface="Calibri"/>
                <a:ea typeface="DejaVu Sans"/>
              </a:rPr>
              <a:t>Sinon, il sera installé dans le sous-répertoire node_modules du répertoire de travail courant.</a:t>
            </a:r>
            <a:endParaRPr b="0" lang="fr-FR" sz="1800" spc="-1" strike="noStrike">
              <a:latin typeface="Arial"/>
            </a:endParaRPr>
          </a:p>
          <a:p>
            <a:pPr marL="216000" indent="-212760">
              <a:lnSpc>
                <a:spcPct val="100000"/>
              </a:lnSpc>
              <a:buClr>
                <a:srgbClr val="000000"/>
              </a:buClr>
              <a:buFont typeface="Wingdings" charset="2"/>
              <a:buChar char=""/>
            </a:pPr>
            <a:r>
              <a:rPr b="0" lang="fr-FR" sz="1800" spc="-1" strike="noStrike">
                <a:solidFill>
                  <a:srgbClr val="000000"/>
                </a:solidFill>
                <a:latin typeface="Calibri"/>
                <a:ea typeface="DejaVu Sans"/>
              </a:rPr>
              <a:t>Après l'installation, vous devriez pouvoir exécuter cordova sur la ligne de commande sans arguments et il devrait imprimer le texte d'aide.</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6000" cy="1139400"/>
          </a:xfrm>
          <a:prstGeom prst="rect">
            <a:avLst/>
          </a:prstGeom>
          <a:noFill/>
          <a:ln>
            <a:noFill/>
          </a:ln>
        </p:spPr>
        <p:style>
          <a:lnRef idx="0"/>
          <a:fillRef idx="0"/>
          <a:effectRef idx="0"/>
          <a:fontRef idx="minor"/>
        </p:style>
        <p:txBody>
          <a:bodyPr lIns="90000" rIns="90000" tIns="45000" bIns="45000" anchor="ctr">
            <a:normAutofit fontScale="70000"/>
          </a:bodyPr>
          <a:p>
            <a:pPr algn="ctr">
              <a:lnSpc>
                <a:spcPct val="100000"/>
              </a:lnSpc>
            </a:pPr>
            <a:r>
              <a:rPr b="1" lang="fr-FR" sz="4400" spc="-1" strike="noStrike">
                <a:solidFill>
                  <a:srgbClr val="000000"/>
                </a:solidFill>
                <a:latin typeface="Calibri"/>
                <a:ea typeface="DejaVu Sans"/>
              </a:rPr>
              <a:t>Partie I- Développement Mobile Multiplateformes</a:t>
            </a:r>
            <a:endParaRPr b="0" lang="fr-FR" sz="4400" spc="-1" strike="noStrike">
              <a:latin typeface="Arial"/>
            </a:endParaRPr>
          </a:p>
        </p:txBody>
      </p:sp>
      <p:sp>
        <p:nvSpPr>
          <p:cNvPr id="79" name="CustomShape 2"/>
          <p:cNvSpPr/>
          <p:nvPr/>
        </p:nvSpPr>
        <p:spPr>
          <a:xfrm>
            <a:off x="457200" y="1600200"/>
            <a:ext cx="8226000" cy="4522320"/>
          </a:xfrm>
          <a:prstGeom prst="rect">
            <a:avLst/>
          </a:prstGeom>
          <a:noFill/>
          <a:ln>
            <a:noFill/>
          </a:ln>
        </p:spPr>
        <p:style>
          <a:lnRef idx="0"/>
          <a:fillRef idx="0"/>
          <a:effectRef idx="0"/>
          <a:fontRef idx="minor"/>
        </p:style>
        <p:txBody>
          <a:bodyPr lIns="90000" rIns="90000" tIns="45000" bIns="45000">
            <a:noAutofit/>
          </a:bodyPr>
          <a:p>
            <a:pPr marL="343080" indent="-339480">
              <a:lnSpc>
                <a:spcPct val="100000"/>
              </a:lnSpc>
              <a:spcBef>
                <a:spcPts val="479"/>
              </a:spcBef>
              <a:tabLst>
                <a:tab algn="l" pos="0"/>
              </a:tabLst>
            </a:pPr>
            <a:r>
              <a:rPr b="1" lang="fr-FR" sz="2400" spc="-1" strike="noStrike">
                <a:solidFill>
                  <a:srgbClr val="000000"/>
                </a:solidFill>
                <a:latin typeface="Calibri"/>
                <a:ea typeface="DejaVu Sans"/>
              </a:rPr>
              <a:t>Chapitre 1. Développement mobile multiplateformes</a:t>
            </a:r>
            <a:endParaRPr b="0" lang="fr-FR" sz="24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1.1 Quelles sont les usages courants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Jeux vidéos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Applications Grand publique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Applications Professionnelles</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1.2.Forme du code exécutable sur un appareil mobile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Natif </a:t>
            </a:r>
            <a:endParaRPr b="0" lang="fr-FR" sz="2000" spc="-1" strike="noStrike">
              <a:latin typeface="Arial"/>
            </a:endParaRPr>
          </a:p>
          <a:p>
            <a:pPr marL="343080" indent="-339480">
              <a:lnSpc>
                <a:spcPct val="100000"/>
              </a:lnSpc>
              <a:spcBef>
                <a:spcPts val="400"/>
              </a:spcBef>
              <a:tabLst>
                <a:tab algn="l" pos="0"/>
              </a:tabLst>
            </a:pPr>
            <a:r>
              <a:rPr b="0" lang="fr-FR" sz="1600" spc="-1" strike="noStrike">
                <a:solidFill>
                  <a:srgbClr val="000000"/>
                </a:solidFill>
                <a:latin typeface="Calibri"/>
                <a:ea typeface="DejaVu Sans"/>
              </a:rPr>
              <a:t>	</a:t>
            </a:r>
            <a:r>
              <a:rPr b="0" lang="fr-FR" sz="2000" spc="-1" strike="noStrike">
                <a:solidFill>
                  <a:srgbClr val="000000"/>
                </a:solidFill>
                <a:latin typeface="Calibri"/>
                <a:ea typeface="DejaVu Sans"/>
              </a:rPr>
              <a:t>-Android (Java), IOS(Objectif-C), Windows(C++)</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Web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-HTML, CSS, JavaScript</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14200" y="214200"/>
            <a:ext cx="8712000" cy="642600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4.5 Créer l'application</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Accédez au répertoire dans lequel nous gérons notre code source et créez un projet cordova :</a:t>
            </a:r>
            <a:endParaRPr b="0" lang="fr-FR" sz="2000" spc="-1" strike="noStrike">
              <a:latin typeface="Arial"/>
            </a:endParaRPr>
          </a:p>
          <a:p>
            <a:pPr marL="343080" indent="-339480">
              <a:lnSpc>
                <a:spcPct val="100000"/>
              </a:lnSpc>
              <a:spcBef>
                <a:spcPts val="400"/>
              </a:spcBef>
              <a:tabLst>
                <a:tab algn="l" pos="0"/>
              </a:tabLst>
            </a:pPr>
            <a:r>
              <a:rPr b="0" lang="en-US" sz="2000" spc="-1" strike="noStrike">
                <a:solidFill>
                  <a:srgbClr val="000000"/>
                </a:solidFill>
                <a:latin typeface="Calibri"/>
                <a:ea typeface="DejaVu Sans"/>
              </a:rPr>
              <a:t>$ cordova create hello com.example.hello HelloWorld</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Cela crée la structure de répertoire requise pour votre application cordova. Par défaut, le script de création cordova génère une application Web squelettique dont la page d'accueil est le fichier du projet.</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42920" y="142920"/>
            <a:ext cx="8854560" cy="6497280"/>
          </a:xfrm>
          <a:prstGeom prst="rect">
            <a:avLst/>
          </a:prstGeom>
          <a:noFill/>
          <a:ln>
            <a:noFill/>
          </a:ln>
        </p:spPr>
        <p:style>
          <a:lnRef idx="0"/>
          <a:fillRef idx="0"/>
          <a:effectRef idx="0"/>
          <a:fontRef idx="minor"/>
        </p:style>
        <p:txBody>
          <a:bodyPr lIns="90000" rIns="90000" tIns="45000" bIns="45000">
            <a:normAutofit fontScale="86000"/>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4.6 Ajouter des plates-formes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Toutes les commandes suivantes doivent être exécutées dans le répertoire du projet ou dans n'importe quel sous-répertoire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cd hello</a:t>
            </a:r>
            <a:endParaRPr b="0" lang="fr-FR" sz="2000" spc="-1" strike="noStrike">
              <a:latin typeface="Arial"/>
            </a:endParaRPr>
          </a:p>
          <a:p>
            <a:pPr marL="343080" indent="-339480" algn="just">
              <a:lnSpc>
                <a:spcPct val="100000"/>
              </a:lnSpc>
              <a:spcBef>
                <a:spcPts val="400"/>
              </a:spcBef>
              <a:tabLst>
                <a:tab algn="l" pos="0"/>
              </a:tabLst>
            </a:pPr>
            <a:r>
              <a:rPr b="0" lang="fr-FR" sz="2000" spc="-1" strike="noStrike">
                <a:solidFill>
                  <a:srgbClr val="000000"/>
                </a:solidFill>
                <a:latin typeface="Calibri"/>
                <a:ea typeface="DejaVu Sans"/>
              </a:rPr>
              <a:t>Ajoutez les plates-formes que vous souhaitez cibler pour votre application. Nous ajouterons les plateformes "ios" et "android" et veillerons à ce qu'elles soient enregistrées dans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cordova add ios –save</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cordova add android –save</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Pour vérifier votre ensemble actuel de plates-formes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cordova ls</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L'exécution de commandes pour ajouter ou supprimer des plateformes affecte le contenu du répertoire des plateformes du projet, où chaque plateforme spécifiée apparaît comme un sous-répertoire.</a:t>
            </a: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Remarque : Lorsque vous utilisez l'interface de ligne de commande pour créer votre application, vous ne devez modifier aucun fichier dans le répertoire /platforms/. Les fichiers de ce répertoire sont systématiquement écrasés lors de la préparation des applications pour la construction ou lorsque les plugins sont réinstallés.</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142920" y="142920"/>
            <a:ext cx="8783280" cy="649728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4.7 Installer les pré-requis pour la construction</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Pour créer et exécuter des applications, vous devez installer des SDK pour chaque plateforme que vous souhaitez cibler. Alternativement, si vous utilisez un navigateur pour le développement, vous pouvez utiliser une plateforme de navigateur qui ne nécessite aucun SDK de plateforme.</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Pour vérifier si vous remplissez les conditions requises pour créer la plate-forme :</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42920" y="214200"/>
            <a:ext cx="8783280" cy="642600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0" lang="fr-FR" sz="2000" spc="-1" strike="noStrike">
                <a:solidFill>
                  <a:srgbClr val="000000"/>
                </a:solidFill>
                <a:latin typeface="Calibri"/>
                <a:ea typeface="DejaVu Sans"/>
              </a:rPr>
              <a:t>$ cordova requirements</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Résultats de la vérification des exigences pour Android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Java JDK: installed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Android SDK: installed</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Android target: installed android-19,android-21,android-22,android-23 ,Google Inc.:Google APIs:19,Google Inc.:Google APIs (x86 System Image</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):19,Google Inc.:Google APIs:23</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Gradle: installed</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Résultats de la vérification des exigences pour ios :</a:t>
            </a:r>
            <a:endParaRPr b="0" lang="fr-FR" sz="2000" spc="-1" strike="noStrike">
              <a:latin typeface="Arial"/>
            </a:endParaRPr>
          </a:p>
          <a:p>
            <a:pPr marL="343080" indent="-339480">
              <a:lnSpc>
                <a:spcPct val="100000"/>
              </a:lnSpc>
              <a:spcBef>
                <a:spcPts val="400"/>
              </a:spcBef>
              <a:tabLst>
                <a:tab algn="l" pos="0"/>
              </a:tabLst>
            </a:pPr>
            <a:r>
              <a:rPr b="0" lang="en-US" sz="2000" spc="-1" strike="noStrike">
                <a:solidFill>
                  <a:srgbClr val="000000"/>
                </a:solidFill>
                <a:latin typeface="Calibri"/>
                <a:ea typeface="DejaVu Sans"/>
              </a:rPr>
              <a:t>Apple OS X: not installed</a:t>
            </a:r>
            <a:endParaRPr b="0" lang="fr-FR" sz="2000" spc="-1" strike="noStrike">
              <a:latin typeface="Arial"/>
            </a:endParaRPr>
          </a:p>
          <a:p>
            <a:pPr marL="343080" indent="-339480">
              <a:lnSpc>
                <a:spcPct val="100000"/>
              </a:lnSpc>
              <a:spcBef>
                <a:spcPts val="400"/>
              </a:spcBef>
              <a:tabLst>
                <a:tab algn="l" pos="0"/>
              </a:tabLst>
            </a:pPr>
            <a:r>
              <a:rPr b="0" lang="en-US" sz="2000" spc="-1" strike="noStrike">
                <a:solidFill>
                  <a:srgbClr val="000000"/>
                </a:solidFill>
                <a:latin typeface="Calibri"/>
                <a:ea typeface="DejaVu Sans"/>
              </a:rPr>
              <a:t>Cordova tooling for iOS requires Apple OS X</a:t>
            </a:r>
            <a:endParaRPr b="0" lang="fr-FR" sz="2000" spc="-1" strike="noStrike">
              <a:latin typeface="Arial"/>
            </a:endParaRPr>
          </a:p>
          <a:p>
            <a:pPr marL="343080" indent="-339480">
              <a:lnSpc>
                <a:spcPct val="100000"/>
              </a:lnSpc>
              <a:spcBef>
                <a:spcPts val="400"/>
              </a:spcBef>
              <a:tabLst>
                <a:tab algn="l" pos="0"/>
              </a:tabLst>
            </a:pPr>
            <a:r>
              <a:rPr b="0" lang="en-US" sz="2000" spc="-1" strike="noStrike">
                <a:solidFill>
                  <a:srgbClr val="000000"/>
                </a:solidFill>
                <a:latin typeface="Calibri"/>
                <a:ea typeface="DejaVu Sans"/>
              </a:rPr>
              <a:t>Error: Some of requirements check failed</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214200" y="142920"/>
            <a:ext cx="8712000" cy="656856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4.8 Construire l'application</a:t>
            </a: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Par défaut, cordova create script génère une application Web squelettique dont la page de démarrage est le fichier du projet. </a:t>
            </a: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a:t>
            </a: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Exécutez la commande suivante pour créer le projet pour toutes les plates-formes :</a:t>
            </a:r>
            <a:endParaRPr b="0" lang="fr-FR" sz="2000" spc="-1" strike="noStrike">
              <a:latin typeface="Arial"/>
            </a:endParaRPr>
          </a:p>
          <a:p>
            <a:pPr marL="343080" indent="-339480" algn="just">
              <a:lnSpc>
                <a:spcPct val="100000"/>
              </a:lnSpc>
              <a:spcBef>
                <a:spcPts val="400"/>
              </a:spcBef>
              <a:tabLst>
                <a:tab algn="l" pos="0"/>
              </a:tabLst>
            </a:pPr>
            <a:r>
              <a:rPr b="0" lang="fr-FR" sz="2000" spc="-1" strike="noStrike">
                <a:solidFill>
                  <a:srgbClr val="000000"/>
                </a:solidFill>
                <a:latin typeface="Calibri"/>
                <a:ea typeface="DejaVu Sans"/>
              </a:rPr>
              <a:t>$ cordova build</a:t>
            </a:r>
            <a:endParaRPr b="0" lang="fr-FR" sz="2000" spc="-1" strike="noStrike">
              <a:latin typeface="Arial"/>
            </a:endParaRPr>
          </a:p>
          <a:p>
            <a:pPr marL="343080" indent="-339480" algn="just">
              <a:lnSpc>
                <a:spcPct val="100000"/>
              </a:lnSpc>
              <a:spcBef>
                <a:spcPts val="400"/>
              </a:spcBef>
              <a:tabLst>
                <a:tab algn="l" pos="0"/>
              </a:tabLst>
            </a:pP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Nous pouvons éventuellement limiter la portée de chaque build à des plateformes spécifiques - "ios" dans ce cas :</a:t>
            </a:r>
            <a:endParaRPr b="0" lang="fr-FR" sz="2000" spc="-1" strike="noStrike">
              <a:latin typeface="Arial"/>
            </a:endParaRPr>
          </a:p>
          <a:p>
            <a:pPr marL="343080" indent="-339480" algn="just">
              <a:lnSpc>
                <a:spcPct val="100000"/>
              </a:lnSpc>
              <a:spcBef>
                <a:spcPts val="400"/>
              </a:spcBef>
              <a:tabLst>
                <a:tab algn="l" pos="0"/>
              </a:tabLst>
            </a:pPr>
            <a:r>
              <a:rPr b="0" lang="fr-FR" sz="2000" spc="-1" strike="noStrike">
                <a:solidFill>
                  <a:srgbClr val="000000"/>
                </a:solidFill>
                <a:latin typeface="Calibri"/>
                <a:ea typeface="DejaVu Sans"/>
              </a:rPr>
              <a:t>$ cordova build ios</a:t>
            </a:r>
            <a:endParaRPr b="0" lang="fr-FR" sz="2000" spc="-1" strike="noStrike">
              <a:latin typeface="Arial"/>
            </a:endParaRPr>
          </a:p>
          <a:p>
            <a:pPr marL="343080" indent="-339480" algn="just">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42920" y="142920"/>
            <a:ext cx="8854560" cy="649728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4.9 Testez l'application</a:t>
            </a: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Les SDK pour plateformes mobiles sont souvent fournis avec des émulateurs qui exécutent une image de périphérique, de sorte que vous pouvez lancer l'application à partir de l'écran d'accueil et voir comment elle interagit avec de nombreuses fonctionnalités de la plateforme. </a:t>
            </a: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Exécutez une commande telle que la suivante pour reconstruire l'application et l'afficher dans l'émulateur d'une plateforme spécifique :</a:t>
            </a:r>
            <a:endParaRPr b="0" lang="fr-FR" sz="2000" spc="-1" strike="noStrike">
              <a:latin typeface="Arial"/>
            </a:endParaRPr>
          </a:p>
          <a:p>
            <a:pPr marL="343080" indent="-339480" algn="just">
              <a:lnSpc>
                <a:spcPct val="100000"/>
              </a:lnSpc>
              <a:spcBef>
                <a:spcPts val="400"/>
              </a:spcBef>
              <a:tabLst>
                <a:tab algn="l" pos="0"/>
              </a:tabLst>
            </a:pPr>
            <a:r>
              <a:rPr b="0" lang="fr-FR" sz="2000" spc="-1" strike="noStrike">
                <a:solidFill>
                  <a:srgbClr val="000000"/>
                </a:solidFill>
                <a:latin typeface="Calibri"/>
                <a:ea typeface="DejaVu Sans"/>
              </a:rPr>
              <a:t>$ cordova emulate android</a:t>
            </a:r>
            <a:endParaRPr b="0" lang="fr-FR" sz="2000" spc="-1" strike="noStrike">
              <a:latin typeface="Arial"/>
            </a:endParaRPr>
          </a:p>
          <a:p>
            <a:pPr marL="343080" indent="-339480" algn="just">
              <a:lnSpc>
                <a:spcPct val="100000"/>
              </a:lnSpc>
              <a:spcBef>
                <a:spcPts val="400"/>
              </a:spcBef>
              <a:tabLst>
                <a:tab algn="l" pos="0"/>
              </a:tabLst>
            </a:pP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Le suivi de la commande cordova emulate actualise l'image de l'émulateur pour afficher la dernière application, qui est maintenant disponible pour le lancement depuis l'écran d'accueil :</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0" y="181080"/>
            <a:ext cx="9140400" cy="912600"/>
          </a:xfrm>
          <a:prstGeom prst="rect">
            <a:avLst/>
          </a:prstGeom>
          <a:noFill/>
          <a:ln>
            <a:noFill/>
          </a:ln>
        </p:spPr>
        <p:style>
          <a:lnRef idx="0"/>
          <a:fillRef idx="0"/>
          <a:effectRef idx="0"/>
          <a:fontRef idx="minor"/>
        </p:style>
        <p:txBody>
          <a:bodyPr lIns="90000" rIns="90000" tIns="45000" bIns="45000">
            <a:spAutoFit/>
          </a:bodyPr>
          <a:p>
            <a:pPr marL="216000" indent="-212760">
              <a:lnSpc>
                <a:spcPct val="100000"/>
              </a:lnSpc>
              <a:buClr>
                <a:srgbClr val="000000"/>
              </a:buClr>
              <a:buFont typeface="Wingdings" charset="2"/>
              <a:buChar char=""/>
            </a:pPr>
            <a:r>
              <a:rPr b="0" lang="fr-FR" sz="1800" spc="-1" strike="noStrike">
                <a:solidFill>
                  <a:srgbClr val="000000"/>
                </a:solidFill>
                <a:latin typeface="Calibri"/>
                <a:ea typeface="DejaVu Sans"/>
              </a:rPr>
              <a:t>Alternativement, vous pouvez tester directement l'application :</a:t>
            </a:r>
            <a:endParaRPr b="0" lang="fr-FR" sz="1800" spc="-1" strike="noStrike">
              <a:latin typeface="Arial"/>
            </a:endParaRPr>
          </a:p>
          <a:p>
            <a:pPr>
              <a:lnSpc>
                <a:spcPct val="100000"/>
              </a:lnSpc>
            </a:pPr>
            <a:r>
              <a:rPr b="0" lang="fr-FR" sz="1800" spc="-1" strike="noStrike">
                <a:solidFill>
                  <a:srgbClr val="000000"/>
                </a:solidFill>
                <a:latin typeface="Calibri"/>
                <a:ea typeface="DejaVu Sans"/>
              </a:rPr>
              <a:t>$ cordova run android</a:t>
            </a:r>
            <a:endParaRPr b="0" lang="fr-FR" sz="1800" spc="-1" strike="noStrike">
              <a:latin typeface="Arial"/>
            </a:endParaRPr>
          </a:p>
          <a:p>
            <a:pPr>
              <a:lnSpc>
                <a:spcPct val="100000"/>
              </a:lnSpc>
            </a:pPr>
            <a:endParaRPr b="0" lang="fr-FR" sz="1800" spc="-1" strike="noStrike">
              <a:latin typeface="Arial"/>
            </a:endParaRPr>
          </a:p>
        </p:txBody>
      </p:sp>
      <p:sp>
        <p:nvSpPr>
          <p:cNvPr id="107" name="CustomShape 2"/>
          <p:cNvSpPr/>
          <p:nvPr/>
        </p:nvSpPr>
        <p:spPr>
          <a:xfrm>
            <a:off x="73440" y="1521720"/>
            <a:ext cx="8997480" cy="638280"/>
          </a:xfrm>
          <a:prstGeom prst="rect">
            <a:avLst/>
          </a:prstGeom>
          <a:noFill/>
          <a:ln>
            <a:noFill/>
          </a:ln>
        </p:spPr>
        <p:style>
          <a:lnRef idx="0"/>
          <a:fillRef idx="0"/>
          <a:effectRef idx="0"/>
          <a:fontRef idx="minor"/>
        </p:style>
        <p:txBody>
          <a:bodyPr lIns="90000" rIns="90000" tIns="45000" bIns="45000">
            <a:spAutoFit/>
          </a:bodyPr>
          <a:p>
            <a:pPr marL="216000" indent="-212760">
              <a:lnSpc>
                <a:spcPct val="100000"/>
              </a:lnSpc>
              <a:buClr>
                <a:srgbClr val="000000"/>
              </a:buClr>
              <a:buFont typeface="Wingdings" charset="2"/>
              <a:buChar char=""/>
            </a:pPr>
            <a:r>
              <a:rPr b="0" lang="fr-FR" sz="1800" spc="-1" strike="noStrike">
                <a:solidFill>
                  <a:srgbClr val="000000"/>
                </a:solidFill>
                <a:latin typeface="Calibri"/>
                <a:ea typeface="DejaVu Sans"/>
              </a:rPr>
              <a:t>Avant d'exécuter cette commande, vous devez configurer l'appareil pour le test, en suivant les procédures qui varient pour chaque plateforme.</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42920" y="142920"/>
            <a:ext cx="8712000" cy="6568560"/>
          </a:xfrm>
          <a:prstGeom prst="rect">
            <a:avLst/>
          </a:prstGeom>
          <a:noFill/>
          <a:ln>
            <a:noFill/>
          </a:ln>
        </p:spPr>
        <p:style>
          <a:lnRef idx="0"/>
          <a:fillRef idx="0"/>
          <a:effectRef idx="0"/>
          <a:fontRef idx="minor"/>
        </p:style>
        <p:txBody>
          <a:bodyPr lIns="90000" rIns="90000" tIns="45000" bIns="45000">
            <a:normAutofit fontScale="88000"/>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4.10 Ajouter des plugins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Vous pouvez modifier l'application générée par défaut pour tirer parti des technologies Web standard, mais pour que l'application accède aux fonctionnalités au niveau de l'appareil, vous devez ajouter des plugins.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Un plugin expose une API Javascript pour la fonctionnalité SDK native.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Les plugins sont généralement hébergés sur npm et vous pouvez les rechercher sur la page de recherche de plugins.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Certaines API clés sont fournies par le projet open source Apache Cordova et sont appelées API Core Plugin. Vous pouvez également utiliser la CLI pour lancer la page de recherche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cordova plugin search camera</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Pour ajouter le plugin caméra, nous allons spécifier le nom du package npm pour le plugin caméra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cordova plugin add cordova-plugin-camera</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Récupération du plugin "cordova-plugin-camera@~2.1.0" via npmInstallation de "cordova-plugin-camera" pour AndroidInstallation de "cordova-plugin-camera" pour iosLes plugins peuvent également être ajoutés à l'aide d'un répertoire ou d'un dépôt git.</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42920" y="214200"/>
            <a:ext cx="8854560" cy="642600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REMARQUE : L'interface de ligne de commande ajoute le code de plugin approprié pour chaque plateforme.</a:t>
            </a:r>
            <a:endParaRPr b="0" lang="fr-FR" sz="2000" spc="-1" strike="noStrike">
              <a:latin typeface="Arial"/>
            </a:endParaRPr>
          </a:p>
          <a:p>
            <a:pPr>
              <a:lnSpc>
                <a:spcPct val="100000"/>
              </a:lnSpc>
              <a:spcBef>
                <a:spcPts val="400"/>
              </a:spcBef>
            </a:pP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Si vous souhaitez développer avec des outils shell de niveau inférieur ou des SDK de plate-forme, comme indiqué dans l'Aperçu, vous devez exécuter l'utilitaire Plugman pour ajouter des plug-ins séparément pour chaque plate-forme.</a:t>
            </a:r>
            <a:endParaRPr b="0" lang="fr-FR" sz="2000" spc="-1" strike="noStrike">
              <a:latin typeface="Arial"/>
            </a:endParaRPr>
          </a:p>
          <a:p>
            <a:pPr>
              <a:lnSpc>
                <a:spcPct val="100000"/>
              </a:lnSpc>
              <a:spcBef>
                <a:spcPts val="400"/>
              </a:spcBef>
            </a:pP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(Pour plus d'informations, voir Utiliser Plugman pour gérer les plugins.)Utilisez plugin ls (ou plugin list, ou plugin par lui-même) pour voir les plugins actuellement installés. Chacun affiche par son identifiant :</a:t>
            </a:r>
            <a:endParaRPr b="0" lang="fr-FR" sz="2000" spc="-1" strike="noStrike">
              <a:latin typeface="Arial"/>
            </a:endParaRPr>
          </a:p>
          <a:p>
            <a:pPr>
              <a:lnSpc>
                <a:spcPct val="100000"/>
              </a:lnSpc>
              <a:spcBef>
                <a:spcPts val="400"/>
              </a:spcBef>
            </a:pP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cordova plugin ls</a:t>
            </a:r>
            <a:endParaRPr b="0" lang="fr-FR" sz="2000" spc="-1" strike="noStrike">
              <a:latin typeface="Arial"/>
            </a:endParaRPr>
          </a:p>
          <a:p>
            <a:pPr marL="343080" indent="-339480">
              <a:lnSpc>
                <a:spcPct val="100000"/>
              </a:lnSpc>
              <a:spcBef>
                <a:spcPts val="400"/>
              </a:spcBef>
              <a:tabLst>
                <a:tab algn="l" pos="0"/>
              </a:tabLst>
            </a:pPr>
            <a:r>
              <a:rPr b="0" lang="it-IT" sz="2000" spc="-1" strike="noStrike">
                <a:solidFill>
                  <a:srgbClr val="000000"/>
                </a:solidFill>
                <a:latin typeface="Calibri"/>
                <a:ea typeface="DejaVu Sans"/>
              </a:rPr>
              <a:t>cordova-plugin-camera 2.1.0 "Camera" cordova-plugin-whitelist 1.2.1 "Whitelist"</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14200" y="214200"/>
            <a:ext cx="8783280" cy="642600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4.11 Utilisation des fusions pour personnaliser chaque plateforme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Alors que Cordova vous permet de déployer facilement une application pour de nombreuses plateformes différentes, vous devez parfois ajouter des personnalisations. </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Dans ce cas, vous ne souhaitez pas modifier les fichiers source dans divers répertoires www au sein du répertoire des plateformes de niveau supérieur, car ils sont régulièrement remplacés par la source multiplateforme du répertoire www de niveau supérieur.</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214200" y="274680"/>
            <a:ext cx="8469000" cy="4359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fr-FR" sz="2000" spc="-1" strike="noStrike">
                <a:solidFill>
                  <a:srgbClr val="000000"/>
                </a:solidFill>
                <a:latin typeface="Calibri"/>
                <a:ea typeface="DejaVu Sans"/>
              </a:rPr>
              <a:t>1.3.Avantages du code natif</a:t>
            </a:r>
            <a:endParaRPr b="0" lang="fr-FR" sz="2000" spc="-1" strike="noStrike">
              <a:latin typeface="Arial"/>
            </a:endParaRPr>
          </a:p>
        </p:txBody>
      </p:sp>
      <p:sp>
        <p:nvSpPr>
          <p:cNvPr id="81" name="CustomShape 2"/>
          <p:cNvSpPr/>
          <p:nvPr/>
        </p:nvSpPr>
        <p:spPr>
          <a:xfrm>
            <a:off x="214200" y="642960"/>
            <a:ext cx="8783280" cy="599724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Intégration fine</a:t>
            </a: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Interface et ergonomie</a:t>
            </a: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Haute performance</a:t>
            </a: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Outillage</a:t>
            </a: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Markets</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1.4.Inconvénients du code natif</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Plateforme spécifique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Temps et argent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Problème de ressources</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1.5.Avantages des applications web sur appareil mobile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Plusieurs plateformes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Bonne interaction</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Performance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IHM professionnelle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Gain de temps / argent</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Picture 2" descr=""/>
          <p:cNvPicPr/>
          <p:nvPr/>
        </p:nvPicPr>
        <p:blipFill>
          <a:blip r:embed="rId1"/>
          <a:stretch/>
        </p:blipFill>
        <p:spPr>
          <a:xfrm>
            <a:off x="428760" y="214200"/>
            <a:ext cx="8426160" cy="4120560"/>
          </a:xfrm>
          <a:prstGeom prst="rect">
            <a:avLst/>
          </a:prstGeom>
          <a:ln w="9360">
            <a:noFill/>
          </a:ln>
        </p:spPr>
      </p:pic>
      <p:sp>
        <p:nvSpPr>
          <p:cNvPr id="112" name="CustomShape 1"/>
          <p:cNvSpPr/>
          <p:nvPr/>
        </p:nvSpPr>
        <p:spPr>
          <a:xfrm>
            <a:off x="357120" y="4500720"/>
            <a:ext cx="8497440" cy="1735560"/>
          </a:xfrm>
          <a:prstGeom prst="rect">
            <a:avLst/>
          </a:prstGeom>
          <a:noFill/>
          <a:ln>
            <a:noFill/>
          </a:ln>
        </p:spPr>
        <p:style>
          <a:lnRef idx="0"/>
          <a:fillRef idx="0"/>
          <a:effectRef idx="0"/>
          <a:fontRef idx="minor"/>
        </p:style>
        <p:txBody>
          <a:bodyPr lIns="90000" rIns="90000" tIns="45000" bIns="45000">
            <a:spAutoFit/>
          </a:bodyPr>
          <a:p>
            <a:pPr marL="216000" indent="-212760">
              <a:lnSpc>
                <a:spcPct val="100000"/>
              </a:lnSpc>
              <a:buClr>
                <a:srgbClr val="000000"/>
              </a:buClr>
              <a:buFont typeface="Wingdings" charset="2"/>
              <a:buChar char=""/>
            </a:pPr>
            <a:r>
              <a:rPr b="0" lang="fr-FR" sz="1800" spc="-1" strike="noStrike">
                <a:solidFill>
                  <a:srgbClr val="000000"/>
                </a:solidFill>
                <a:latin typeface="Calibri"/>
                <a:ea typeface="DejaVu Sans"/>
              </a:rPr>
              <a:t>Le répertoire merges offre un emplacement pour spécifier les actifs à déployer sur des plateformes spécifiques.</a:t>
            </a:r>
            <a:endParaRPr b="0" lang="fr-FR" sz="1800" spc="-1" strike="noStrike">
              <a:latin typeface="Arial"/>
            </a:endParaRPr>
          </a:p>
          <a:p>
            <a:pPr marL="216000" indent="-212760">
              <a:lnSpc>
                <a:spcPct val="100000"/>
              </a:lnSpc>
              <a:buClr>
                <a:srgbClr val="000000"/>
              </a:buClr>
              <a:buFont typeface="Wingdings" charset="2"/>
              <a:buChar char=""/>
            </a:pPr>
            <a:r>
              <a:rPr b="0" lang="fr-FR" sz="1800" spc="-1" strike="noStrike">
                <a:solidFill>
                  <a:srgbClr val="000000"/>
                </a:solidFill>
                <a:latin typeface="Calibri"/>
                <a:ea typeface="DejaVu Sans"/>
              </a:rPr>
              <a:t> </a:t>
            </a:r>
            <a:r>
              <a:rPr b="0" lang="fr-FR" sz="1800" spc="-1" strike="noStrike">
                <a:solidFill>
                  <a:srgbClr val="000000"/>
                </a:solidFill>
                <a:latin typeface="Calibri"/>
                <a:ea typeface="DejaVu Sans"/>
              </a:rPr>
              <a:t>Chaque sous-répertoire spécifique à la plateforme dans les fusions reflète la structure de répertoires de l'arborescence des sources www, vous permettant de remplacer ou d'ajouter des fichiers selon vos besoins.</a:t>
            </a:r>
            <a:endParaRPr b="0" lang="fr-FR"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42920" y="214200"/>
            <a:ext cx="8854560" cy="649728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Par exemple, voici comment utiliser les fusions pour augmenter la taille de police par défaut pour les appareils Android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-Modifiez le fichier en ajoutant un lien vers un fichier CSS supplémentaire, dans ce cas :</a:t>
            </a:r>
            <a:endParaRPr b="0" lang="fr-FR" sz="2000" spc="-1" strike="noStrike">
              <a:latin typeface="Arial"/>
            </a:endParaRPr>
          </a:p>
          <a:p>
            <a:pPr marL="343080" indent="-339480">
              <a:lnSpc>
                <a:spcPct val="100000"/>
              </a:lnSpc>
              <a:spcBef>
                <a:spcPts val="400"/>
              </a:spcBef>
              <a:tabLst>
                <a:tab algn="l" pos="0"/>
              </a:tabLst>
            </a:pPr>
            <a:r>
              <a:rPr b="0" lang="en-US" sz="2000" spc="-1" strike="noStrike">
                <a:solidFill>
                  <a:srgbClr val="000000"/>
                </a:solidFill>
                <a:latin typeface="Calibri"/>
                <a:ea typeface="DejaVu Sans"/>
              </a:rPr>
              <a:t>&lt;link rel="stylesheet" type="text/css" href="" /&gt;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Créez éventuellement un fichier vide, qui s'appliquerait à toutes les versions non Android, empêchant une erreur de fichier manquant.</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 Créez un sous-répertoire css dans merges/android, puis ajoutez un fichier correspondant. Spécifiez CSS qui remplace la taille de police par défaut de 12 points spécifiée dans , par exemple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body { font-size:14px;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Lorsque vous reconstruisez le projet, la version Android propose la taille de police personnalisée, tandis que les autres restent inchangées.Vous pouvez également utiliser des fusions pour ajouter des fichiers absents du répertoire www d'origine.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Par exemple, une application peut incorporer un graphique de bouton de retour dans l'interface iOS, tandis que la version Android peut à la place capturer des événements de bouton de retour à partir du bouton matériel correspondant.</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214200" y="214200"/>
            <a:ext cx="8783280" cy="642600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4.12 Mise à jour de Cordova et de votre projet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Après avoir installé l'utilitaire cordova, vous pouvez toujours le mettre à jour vers la dernière version en exécutant la commande suivante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sudo npm update -g cordova</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Utilisez cette syntaxe pour installer une version spécifique :</a:t>
            </a:r>
            <a:endParaRPr b="0" lang="fr-FR" sz="2000" spc="-1" strike="noStrike">
              <a:latin typeface="Arial"/>
            </a:endParaRPr>
          </a:p>
          <a:p>
            <a:pPr marL="343080" indent="-339480">
              <a:lnSpc>
                <a:spcPct val="100000"/>
              </a:lnSpc>
              <a:spcBef>
                <a:spcPts val="400"/>
              </a:spcBef>
              <a:tabLst>
                <a:tab algn="l" pos="0"/>
              </a:tabLst>
            </a:pPr>
            <a:r>
              <a:rPr b="0" lang="sv-SE" sz="2000" spc="-1" strike="noStrike">
                <a:solidFill>
                  <a:srgbClr val="000000"/>
                </a:solidFill>
                <a:latin typeface="Calibri"/>
                <a:ea typeface="DejaVu Sans"/>
              </a:rPr>
              <a:t>$ sudo npm install -g </a:t>
            </a:r>
            <a:r>
              <a:rPr b="0" lang="sv-SE" sz="2000" spc="-1" strike="noStrike" u="sng">
                <a:solidFill>
                  <a:srgbClr val="0000ff"/>
                </a:solidFill>
                <a:uFillTx/>
                <a:latin typeface="Calibri"/>
                <a:ea typeface="DejaVu Sans"/>
                <a:hlinkClick r:id="rId1"/>
              </a:rPr>
              <a:t>cordova@3.1.0-0.2.0</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Exécutez cordova -v pour voir quelle version est en cours d'exécution. Pour trouver la dernière version cordova publiée, vous pouvez exécuter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npm info cordova version</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Pour mettre à jour la plate-forme que vous ciblez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cordova platform update android --save</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Picture 2" descr=""/>
          <p:cNvPicPr/>
          <p:nvPr/>
        </p:nvPicPr>
        <p:blipFill>
          <a:blip r:embed="rId1"/>
          <a:stretch/>
        </p:blipFill>
        <p:spPr>
          <a:xfrm>
            <a:off x="928800" y="357120"/>
            <a:ext cx="7283160" cy="5783040"/>
          </a:xfrm>
          <a:prstGeom prst="rect">
            <a:avLst/>
          </a:prstGeom>
          <a:ln w="936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42920" y="285840"/>
            <a:ext cx="8783280" cy="635436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0" lang="fr-FR" sz="2000" spc="-1" strike="noStrike">
                <a:solidFill>
                  <a:srgbClr val="000000"/>
                </a:solidFill>
                <a:latin typeface="Calibri"/>
                <a:ea typeface="DejaVu Sans"/>
              </a:rPr>
              <a:t>$ cordova platform update ios –save</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Vous devez installer le SDK Android indépendamment si vous voulez utiliser ces outils axés sur la plate-forme de shell ou la CLI de Cordova multi-plateforme pour le développement.</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214200" y="142920"/>
            <a:ext cx="8712000" cy="649728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4.13 Configuration requise et support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Cordova pour Android nécessite le SDK Android qui peut être installé sur le système d'exploitation OS X, Linux ou Windows. Voir du SDK AndroidConfiguration du système requise.</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Cordova supporte Android 4.0.x (en commençant par le niveau de l'API Android 14) et plus élevé. En règle générale, les versions Android deviennent non étayées par Cordova comme ils plonger au-dessous de 5 % sur Googledashboard de distribution. Android versions antérieures à la version API de niveau 10 et les versions 3.x (Honeycomb, niveaux API 11-13) tombent nettement au-dessous de ce seuil de 5 %.</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42920" y="142920"/>
            <a:ext cx="8854560" cy="656856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4.14 Installer les outils de Cordova Shell</a:t>
            </a: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Si vous souhaitez utiliser les outils de coquille Android de Cordova conjointement avec le SDK, Télécharger Cordova Sinon ignorer cette section si vous envisagez d'utiliser l'outil CLI de multi-plateforme décrit dans l'Interface de ligne de commande.</a:t>
            </a:r>
            <a:endParaRPr b="0" lang="fr-FR" sz="2000" spc="-1" strike="noStrike">
              <a:latin typeface="Arial"/>
            </a:endParaRPr>
          </a:p>
          <a:p>
            <a:pPr algn="just">
              <a:lnSpc>
                <a:spcPct val="100000"/>
              </a:lnSpc>
              <a:spcBef>
                <a:spcPts val="400"/>
              </a:spcBef>
              <a:tabLst>
                <a:tab algn="l" pos="0"/>
              </a:tabLst>
            </a:pP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Le téléchargement de Cordova contient des archives distincts pour chaque plateforme. N'oubliez pas d'élargir l'archive appropriée, android dans ce cas, dans un répertoire vide. Les utilitaires pertinents sont disponibles dans le niveau supérieur bin répertoire. (Consultez le fichier </a:t>
            </a:r>
            <a:r>
              <a:rPr b="1" lang="fr-FR" sz="2000" spc="-1" strike="noStrike">
                <a:solidFill>
                  <a:srgbClr val="000000"/>
                </a:solidFill>
                <a:latin typeface="Calibri"/>
                <a:ea typeface="DejaVu Sans"/>
              </a:rPr>
              <a:t>README</a:t>
            </a:r>
            <a:r>
              <a:rPr b="0" lang="fr-FR" sz="2000" spc="-1" strike="noStrike">
                <a:solidFill>
                  <a:srgbClr val="000000"/>
                </a:solidFill>
                <a:latin typeface="Calibri"/>
                <a:ea typeface="DejaVu Sans"/>
              </a:rPr>
              <a:t> si nécessaire pour des directions plus détaillées).</a:t>
            </a:r>
            <a:endParaRPr b="0" lang="fr-FR" sz="2000" spc="-1" strike="noStrike">
              <a:latin typeface="Arial"/>
            </a:endParaRPr>
          </a:p>
          <a:p>
            <a:pPr algn="just">
              <a:lnSpc>
                <a:spcPct val="100000"/>
              </a:lnSpc>
              <a:spcBef>
                <a:spcPts val="400"/>
              </a:spcBef>
              <a:tabLst>
                <a:tab algn="l" pos="0"/>
              </a:tabLst>
            </a:pPr>
            <a:endParaRPr b="0" lang="fr-FR" sz="2000" spc="-1" strike="noStrike">
              <a:latin typeface="Arial"/>
            </a:endParaRPr>
          </a:p>
          <a:p>
            <a:pPr marL="343080" indent="-339480" algn="just">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Ces outils de coquille permettent de créer, générer et exécuter des applications Android. Pour plus d'informations sur l'interface de ligne de commande supplémentaire qui active les fonctionnalités de plugin sur toutes les plateformes, voir Plugman pour l'aide à gérer les Plugins. Voir Plugins Application pour plus d'informations sur la façon de développer des plugins.</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214200" y="214200"/>
            <a:ext cx="8712000" cy="642600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Chapitre 5. Installez le Kit de développement Java (JDK)</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5.1 Installer le SDK Android</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Installer les outils de Android SDK autonome ou dans Studio Android. Proccède avec Android Studio si vous prévoyez Cordova pour Android plugins ou utilisant des outils natifs pour exécuter et déboguer la plateforme Android. Dans le cas contraire, Outils du SDK Android autonome suffisent pour créer et déployer des applications Android.</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Pour outils de ligne de commande CLI de Cordova pour travailler, vous devez inclure les répertoires de plateforme outils et outils du SDK dans votre PATH. </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Sur un Mac ou Linux, vous pouvez utiliser un éditeur de texte pour créer ou modifier le fichier~/.bash_profile , ajoutant une ligne comme ci-dessous:</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79640" y="188640"/>
            <a:ext cx="8503560" cy="6549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tabLst>
                <a:tab algn="l" pos="0"/>
              </a:tabLst>
            </a:pPr>
            <a:r>
              <a:rPr b="0" lang="en-US" sz="2000" spc="-1" strike="noStrike">
                <a:solidFill>
                  <a:srgbClr val="000000"/>
                </a:solidFill>
                <a:latin typeface="Calibri"/>
                <a:ea typeface="DejaVu Sans"/>
              </a:rPr>
              <a:t>export PATH=${PATH}:/Development/android-sdk/platform-tools:/Development/android-sdk/tools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Cette ligne dans ~/.bash_profile expose ces outils dans windows terminales nouvellement ouverts. Si votre fenêtre de terminal est déjà ouvert dans OSX ou d'éviter une déconnexion/connexion sur Linux, exécutez ceci pour les rendre disponibles dans la fenêtre du terminal actuelle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 source ~/.bash_profile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Pour modifier l'environnement PATH sous Windows :</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1.    Cliquez sur le menu </a:t>
            </a:r>
            <a:r>
              <a:rPr b="1" lang="fr-FR" sz="2000" spc="-1" strike="noStrike">
                <a:solidFill>
                  <a:srgbClr val="000000"/>
                </a:solidFill>
                <a:latin typeface="Calibri"/>
                <a:ea typeface="DejaVu Sans"/>
              </a:rPr>
              <a:t>Démarrer</a:t>
            </a:r>
            <a:r>
              <a:rPr b="0" lang="fr-FR" sz="2000" spc="-1" strike="noStrike">
                <a:solidFill>
                  <a:srgbClr val="000000"/>
                </a:solidFill>
                <a:latin typeface="Calibri"/>
                <a:ea typeface="DejaVu Sans"/>
              </a:rPr>
              <a:t> dans le coin en bas à gauche du bureau, faites un clic droit sur </a:t>
            </a:r>
            <a:r>
              <a:rPr b="1" lang="fr-FR" sz="2000" spc="-1" strike="noStrike">
                <a:solidFill>
                  <a:srgbClr val="000000"/>
                </a:solidFill>
                <a:latin typeface="Calibri"/>
                <a:ea typeface="DejaVu Sans"/>
              </a:rPr>
              <a:t>ordinateur</a:t>
            </a:r>
            <a:r>
              <a:rPr b="0" lang="fr-FR" sz="2000" spc="-1" strike="noStrike">
                <a:solidFill>
                  <a:srgbClr val="000000"/>
                </a:solidFill>
                <a:latin typeface="Calibri"/>
                <a:ea typeface="DejaVu Sans"/>
              </a:rPr>
              <a:t>, puis sélectionnez </a:t>
            </a:r>
            <a:r>
              <a:rPr b="1" lang="fr-FR" sz="2000" spc="-1" strike="noStrike">
                <a:solidFill>
                  <a:srgbClr val="000000"/>
                </a:solidFill>
                <a:latin typeface="Calibri"/>
                <a:ea typeface="DejaVu Sans"/>
              </a:rPr>
              <a:t>Propriétés</a:t>
            </a:r>
            <a:r>
              <a:rPr b="0" lang="fr-FR" sz="2000" spc="-1" strike="noStrike">
                <a:solidFill>
                  <a:srgbClr val="000000"/>
                </a:solidFill>
                <a:latin typeface="Calibri"/>
                <a:ea typeface="DejaVu Sans"/>
              </a:rPr>
              <a:t>.</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07640" y="116640"/>
            <a:ext cx="8853480" cy="6621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tabLst>
                <a:tab algn="l" pos="0"/>
              </a:tabLst>
            </a:pPr>
            <a:r>
              <a:rPr b="0" lang="fr-FR" sz="2000" spc="-1" strike="noStrike">
                <a:solidFill>
                  <a:srgbClr val="000000"/>
                </a:solidFill>
                <a:latin typeface="Calibri"/>
                <a:ea typeface="DejaVu Sans"/>
              </a:rPr>
              <a:t>2.    Sélectionnez </a:t>
            </a:r>
            <a:r>
              <a:rPr b="1" lang="fr-FR" sz="2000" spc="-1" strike="noStrike">
                <a:solidFill>
                  <a:srgbClr val="000000"/>
                </a:solidFill>
                <a:latin typeface="Calibri"/>
                <a:ea typeface="DejaVu Sans"/>
              </a:rPr>
              <a:t>Paramètres système avancés</a:t>
            </a:r>
            <a:r>
              <a:rPr b="0" lang="fr-FR" sz="2000" spc="-1" strike="noStrike">
                <a:solidFill>
                  <a:srgbClr val="000000"/>
                </a:solidFill>
                <a:latin typeface="Calibri"/>
                <a:ea typeface="DejaVu Sans"/>
              </a:rPr>
              <a:t> dans la colonne de gauche.</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3.    Dans la boîte de dialogue, appuyez sur </a:t>
            </a:r>
            <a:r>
              <a:rPr b="1" lang="fr-FR" sz="2000" spc="-1" strike="noStrike">
                <a:solidFill>
                  <a:srgbClr val="000000"/>
                </a:solidFill>
                <a:latin typeface="Calibri"/>
                <a:ea typeface="DejaVu Sans"/>
              </a:rPr>
              <a:t>Variables d'environnement</a:t>
            </a:r>
            <a:r>
              <a:rPr b="0" lang="fr-FR" sz="2000" spc="-1" strike="noStrike">
                <a:solidFill>
                  <a:srgbClr val="000000"/>
                </a:solidFill>
                <a:latin typeface="Calibri"/>
                <a:ea typeface="DejaVu Sans"/>
              </a:rPr>
              <a:t>.</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4.    Sélectionnez la variable </a:t>
            </a:r>
            <a:r>
              <a:rPr b="1" lang="fr-FR" sz="2000" spc="-1" strike="noStrike">
                <a:solidFill>
                  <a:srgbClr val="000000"/>
                </a:solidFill>
                <a:latin typeface="Calibri"/>
                <a:ea typeface="DejaVu Sans"/>
              </a:rPr>
              <a:t>PATH</a:t>
            </a:r>
            <a:r>
              <a:rPr b="0" lang="fr-FR" sz="2000" spc="-1" strike="noStrike">
                <a:solidFill>
                  <a:srgbClr val="000000"/>
                </a:solidFill>
                <a:latin typeface="Calibri"/>
                <a:ea typeface="DejaVu Sans"/>
              </a:rPr>
              <a:t> et appuyer sur </a:t>
            </a:r>
            <a:r>
              <a:rPr b="1" lang="fr-FR" sz="2000" spc="-1" strike="noStrike">
                <a:solidFill>
                  <a:srgbClr val="000000"/>
                </a:solidFill>
                <a:latin typeface="Calibri"/>
                <a:ea typeface="DejaVu Sans"/>
              </a:rPr>
              <a:t>modifier</a:t>
            </a:r>
            <a:r>
              <a:rPr b="0" lang="fr-FR" sz="2000" spc="-1" strike="noStrike">
                <a:solidFill>
                  <a:srgbClr val="000000"/>
                </a:solidFill>
                <a:latin typeface="Calibri"/>
                <a:ea typeface="DejaVu Sans"/>
              </a:rPr>
              <a:t>.</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5.    Ajouter ce qui suit à le PATH basé sur lequel vous avez installé le SDK, par exemple :</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6.    ;C:\Development\android-sdk\platform-tools;C:\Development\android-sdk\tools</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7.    Enregistrez la valeur et fermez les deux boîtes de dialogue.</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42920" y="142920"/>
            <a:ext cx="8854560" cy="656856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1.6.Inconvénients des applications web sur appareil mobile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Pas de hautes performances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Pas d’intégration</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1.7.Synthèse : natif versus Web</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	</a:t>
            </a:r>
            <a:r>
              <a:rPr b="1" lang="fr-FR" sz="2000" spc="-1" strike="noStrike">
                <a:solidFill>
                  <a:srgbClr val="000000"/>
                </a:solidFill>
                <a:latin typeface="Calibri"/>
                <a:ea typeface="DejaVu Sans"/>
              </a:rPr>
              <a:t>Natif</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IHM</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Hautes performances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Outillages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Markets</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	</a:t>
            </a:r>
            <a:r>
              <a:rPr b="1" lang="fr-FR" sz="2000" spc="-1" strike="noStrike">
                <a:solidFill>
                  <a:srgbClr val="000000"/>
                </a:solidFill>
                <a:latin typeface="Calibri"/>
                <a:ea typeface="DejaVu Sans"/>
              </a:rPr>
              <a:t>WebMobile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Cross-platforms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Gain de temps / argents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Ressources</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	</a:t>
            </a:r>
            <a:r>
              <a:rPr b="1" lang="fr-FR" sz="2000" spc="-1" strike="noStrike">
                <a:solidFill>
                  <a:srgbClr val="000000"/>
                </a:solidFill>
                <a:latin typeface="Calibri"/>
                <a:ea typeface="DejaVu Sans"/>
              </a:rPr>
              <a:t>	</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79640" y="116640"/>
            <a:ext cx="8853480" cy="6621120"/>
          </a:xfrm>
          <a:prstGeom prst="rect">
            <a:avLst/>
          </a:prstGeom>
          <a:noFill/>
          <a:ln>
            <a:noFill/>
          </a:ln>
        </p:spPr>
        <p:style>
          <a:lnRef idx="0"/>
          <a:fillRef idx="0"/>
          <a:effectRef idx="0"/>
          <a:fontRef idx="minor"/>
        </p:style>
        <p:txBody>
          <a:bodyPr lIns="90000" rIns="90000" tIns="45000" bIns="45000">
            <a:normAutofit fontScale="66000"/>
          </a:bodyPr>
          <a:p>
            <a:pPr>
              <a:lnSpc>
                <a:spcPct val="100000"/>
              </a:lnSpc>
              <a:spcBef>
                <a:spcPts val="400"/>
              </a:spcBef>
              <a:tabLst>
                <a:tab algn="l" pos="0"/>
              </a:tabLst>
            </a:pPr>
            <a:r>
              <a:rPr b="1" lang="fr-FR" sz="2000" spc="-1" strike="noStrike">
                <a:solidFill>
                  <a:srgbClr val="000000"/>
                </a:solidFill>
                <a:latin typeface="Calibri"/>
                <a:ea typeface="DejaVu Sans"/>
              </a:rPr>
              <a:t>5.2 Installer les paquets SDK</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Ouvrez le gestionnaire de SDK Android (par exemple, par l'intermédiaire de borne : android) et installer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1.    5.1.1 Android (API 22) platform SDK</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2.    Selectionner la Version d'Android SDK Build-tools</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1" lang="fr-FR" sz="2000" spc="-1" strike="noStrike">
                <a:solidFill>
                  <a:srgbClr val="000000"/>
                </a:solidFill>
                <a:latin typeface="Calibri"/>
                <a:ea typeface="DejaVu Sans"/>
              </a:rPr>
              <a:t>5.3 Configurer un émulateur</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Android sdk ne fournit pas de n'importe quelle instance d'émulateur par défaut. Vous pouvez créer un nouveau en exécutant android sur la ligne de commande. Cliquez sur </a:t>
            </a:r>
            <a:r>
              <a:rPr b="1" lang="fr-FR" sz="2000" spc="-1" strike="noStrike">
                <a:solidFill>
                  <a:srgbClr val="000000"/>
                </a:solidFill>
                <a:latin typeface="Calibri"/>
                <a:ea typeface="DejaVu Sans"/>
              </a:rPr>
              <a:t>Outils puis gérer AVDs</a:t>
            </a:r>
            <a:r>
              <a:rPr b="0" lang="fr-FR" sz="2000" spc="-1" strike="noStrike">
                <a:solidFill>
                  <a:srgbClr val="000000"/>
                </a:solidFill>
                <a:latin typeface="Calibri"/>
                <a:ea typeface="DejaVu Sans"/>
              </a:rPr>
              <a:t> (périphériques virtuels Android), puis choisissez n'importe quel élément du </a:t>
            </a:r>
            <a:r>
              <a:rPr b="1" lang="fr-FR" sz="2000" spc="-1" strike="noStrike">
                <a:solidFill>
                  <a:srgbClr val="000000"/>
                </a:solidFill>
                <a:latin typeface="Calibri"/>
                <a:ea typeface="DejaVu Sans"/>
              </a:rPr>
              <a:t>Dispositif de définitions</a:t>
            </a:r>
            <a:r>
              <a:rPr b="0" lang="fr-FR" sz="2000" spc="-1" strike="noStrike">
                <a:solidFill>
                  <a:srgbClr val="000000"/>
                </a:solidFill>
                <a:latin typeface="Calibri"/>
                <a:ea typeface="DejaVu Sans"/>
              </a:rPr>
              <a:t> dans la boîte de dialogue :</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Appuyez sur </a:t>
            </a:r>
            <a:r>
              <a:rPr b="1" lang="fr-FR" sz="2000" spc="-1" strike="noStrike">
                <a:solidFill>
                  <a:srgbClr val="000000"/>
                </a:solidFill>
                <a:latin typeface="Calibri"/>
                <a:ea typeface="DejaVu Sans"/>
              </a:rPr>
              <a:t>Créer AVD</a:t>
            </a:r>
            <a:r>
              <a:rPr b="0" lang="fr-FR" sz="2000" spc="-1" strike="noStrike">
                <a:solidFill>
                  <a:srgbClr val="000000"/>
                </a:solidFill>
                <a:latin typeface="Calibri"/>
                <a:ea typeface="DejaVu Sans"/>
              </a:rPr>
              <a:t>, éventuellement modifier le nom, puis appuyez sur </a:t>
            </a:r>
            <a:r>
              <a:rPr b="1" lang="fr-FR" sz="2000" spc="-1" strike="noStrike">
                <a:solidFill>
                  <a:srgbClr val="000000"/>
                </a:solidFill>
                <a:latin typeface="Calibri"/>
                <a:ea typeface="DejaVu Sans"/>
              </a:rPr>
              <a:t>OK</a:t>
            </a:r>
            <a:r>
              <a:rPr b="0" lang="fr-FR" sz="2000" spc="-1" strike="noStrike">
                <a:solidFill>
                  <a:srgbClr val="000000"/>
                </a:solidFill>
                <a:latin typeface="Calibri"/>
                <a:ea typeface="DejaVu Sans"/>
              </a:rPr>
              <a:t> pour accepter les modifications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L'AVD apparaît alors dans la liste </a:t>
            </a:r>
            <a:r>
              <a:rPr b="1" lang="fr-FR" sz="2000" spc="-1" strike="noStrike">
                <a:solidFill>
                  <a:srgbClr val="000000"/>
                </a:solidFill>
                <a:latin typeface="Calibri"/>
                <a:ea typeface="DejaVu Sans"/>
              </a:rPr>
              <a:t>Des périphériques virtuels Android</a:t>
            </a:r>
            <a:r>
              <a:rPr b="0" lang="fr-FR" sz="2000" spc="-1" strike="noStrike">
                <a:solidFill>
                  <a:srgbClr val="000000"/>
                </a:solidFill>
                <a:latin typeface="Calibri"/>
                <a:ea typeface="DejaVu Sans"/>
              </a:rPr>
              <a:t>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Pour ouvrir l'émulateur comme une demande distincte, l'AVD et cliquez sur </a:t>
            </a:r>
            <a:r>
              <a:rPr b="1" lang="fr-FR" sz="2000" spc="-1" strike="noStrike">
                <a:solidFill>
                  <a:srgbClr val="000000"/>
                </a:solidFill>
                <a:latin typeface="Calibri"/>
                <a:ea typeface="DejaVu Sans"/>
              </a:rPr>
              <a:t>Démarrer</a:t>
            </a:r>
            <a:r>
              <a:rPr b="0" lang="fr-FR" sz="2000" spc="-1" strike="noStrike">
                <a:solidFill>
                  <a:srgbClr val="000000"/>
                </a:solidFill>
                <a:latin typeface="Calibri"/>
                <a:ea typeface="DejaVu Sans"/>
              </a:rPr>
              <a:t>. Il lance autant qu'il le ferait sur le dispositif, avec des contrôles supplémentaires disponibles pour les boutons matériels modernes fournissent des extensions pour exécuter des Machines virtuelles plus efficacement.: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Avant d'utiliser ce type d'accélération, vous devez déterminer quel est le CPU de votre système actuel de développement, on supporte les technologies de virtualisation suivants :</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07640" y="116640"/>
            <a:ext cx="8925480" cy="662112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buClr>
                <a:srgbClr val="000000"/>
              </a:buClr>
              <a:buFont typeface="Wingdings" charset="2"/>
              <a:buChar char=""/>
            </a:pPr>
            <a:r>
              <a:rPr b="1" lang="fr-FR" sz="2000" spc="-1" strike="noStrike">
                <a:solidFill>
                  <a:srgbClr val="000000"/>
                </a:solidFill>
                <a:latin typeface="Calibri"/>
                <a:ea typeface="DejaVu Sans"/>
              </a:rPr>
              <a:t>Technologie de virtualisation Intel</a:t>
            </a:r>
            <a:r>
              <a:rPr b="0" lang="fr-FR" sz="2000" spc="-1" strike="noStrike">
                <a:solidFill>
                  <a:srgbClr val="000000"/>
                </a:solidFill>
                <a:latin typeface="Calibri"/>
                <a:ea typeface="DejaVu Sans"/>
              </a:rPr>
              <a:t> (VT-x, vmx) ?-x pris en charge la liste des processeurs</a:t>
            </a:r>
            <a:endParaRPr b="0" lang="fr-FR" sz="2000" spc="-1" strike="noStrike">
              <a:latin typeface="Arial"/>
            </a:endParaRPr>
          </a:p>
          <a:p>
            <a:pPr>
              <a:lnSpc>
                <a:spcPct val="100000"/>
              </a:lnSpc>
              <a:spcBef>
                <a:spcPts val="400"/>
              </a:spcBef>
            </a:pPr>
            <a:endParaRPr b="0" lang="fr-FR" sz="2000" spc="-1" strike="noStrike">
              <a:latin typeface="Arial"/>
            </a:endParaRPr>
          </a:p>
          <a:p>
            <a:pPr marL="343080" indent="-339480">
              <a:lnSpc>
                <a:spcPct val="100000"/>
              </a:lnSpc>
              <a:spcBef>
                <a:spcPts val="400"/>
              </a:spcBef>
              <a:buClr>
                <a:srgbClr val="000000"/>
              </a:buClr>
              <a:buFont typeface="Wingdings" charset="2"/>
              <a:buChar char=""/>
            </a:pPr>
            <a:r>
              <a:rPr b="1" lang="fr-FR" sz="2000" spc="-1" strike="noStrike">
                <a:solidFill>
                  <a:srgbClr val="000000"/>
                </a:solidFill>
                <a:latin typeface="Calibri"/>
                <a:ea typeface="DejaVu Sans"/>
              </a:rPr>
              <a:t>AMD Virtualization</a:t>
            </a:r>
            <a:r>
              <a:rPr b="0" lang="fr-FR" sz="2000" spc="-1" strike="noStrike">
                <a:solidFill>
                  <a:srgbClr val="000000"/>
                </a:solidFill>
                <a:latin typeface="Calibri"/>
                <a:ea typeface="DejaVu Sans"/>
              </a:rPr>
              <a:t> (AMD-V, SVM), pris en charge uniquement pour Linux (depuis mai 2006, tous les processeurs AMD incluent AMD-V, sauf Sempron).</a:t>
            </a:r>
            <a:endParaRPr b="0" lang="fr-FR" sz="2000" spc="-1" strike="noStrike">
              <a:latin typeface="Arial"/>
            </a:endParaRPr>
          </a:p>
          <a:p>
            <a:pPr>
              <a:lnSpc>
                <a:spcPct val="100000"/>
              </a:lnSpc>
              <a:spcBef>
                <a:spcPts val="400"/>
              </a:spcBef>
            </a:pP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Une autre façon de savoir si votre processeur supporte la technologie de VT-x, c'est en exécutant l' Utilitaire Intel Processor Identification Utility, pour Windows, vous pouvez le télécharger depuis le Centre de téléchargementde Intel, ou vous pouvez utiliser l'utilitaire booteable, qui est Indépendant de l'OS.</a:t>
            </a:r>
            <a:endParaRPr b="0" lang="fr-FR" sz="2000" spc="-1" strike="noStrike">
              <a:latin typeface="Arial"/>
            </a:endParaRPr>
          </a:p>
          <a:p>
            <a:pPr>
              <a:lnSpc>
                <a:spcPct val="100000"/>
              </a:lnSpc>
              <a:spcBef>
                <a:spcPts val="400"/>
              </a:spcBef>
            </a:pPr>
            <a:endParaRPr b="0" lang="fr-FR" sz="2000" spc="-1" strike="noStrike">
              <a:latin typeface="Arial"/>
            </a:endParaRPr>
          </a:p>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Après le téléchargement, exécuter le programme d'installation d'Intel, qui est disponible dans votre Android SDK àOptions/intel/Hardware_Accelerated_Execution_Manager. </a:t>
            </a:r>
            <a:r>
              <a:rPr b="1" lang="fr-FR" sz="2000" spc="-1" strike="noStrike">
                <a:solidFill>
                  <a:srgbClr val="000000"/>
                </a:solidFill>
                <a:latin typeface="Calibri"/>
                <a:ea typeface="DejaVu Sans"/>
              </a:rPr>
              <a:t>Remarque</a:t>
            </a:r>
            <a:endParaRPr b="0" lang="fr-FR" sz="2000" spc="-1" strike="noStrike">
              <a:latin typeface="Arial"/>
            </a:endParaRPr>
          </a:p>
          <a:p>
            <a:pPr>
              <a:lnSpc>
                <a:spcPct val="100000"/>
              </a:lnSpc>
              <a:spcBef>
                <a:spcPts val="400"/>
              </a:spcBef>
            </a:pPr>
            <a:endParaRPr b="0" lang="fr-FR" sz="2000" spc="-1" strike="noStrike">
              <a:latin typeface="Arial"/>
            </a:endParaRPr>
          </a:p>
          <a:p>
            <a:pPr>
              <a:lnSpc>
                <a:spcPct val="100000"/>
              </a:lnSpc>
              <a:spcBef>
                <a:spcPts val="400"/>
              </a:spcBef>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07640" y="116640"/>
            <a:ext cx="8853480" cy="6549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tabLst>
                <a:tab algn="l" pos="0"/>
              </a:tabLst>
            </a:pPr>
            <a:endParaRPr b="0" lang="fr-FR" sz="1800" spc="-1" strike="noStrike">
              <a:latin typeface="Arial"/>
            </a:endParaRPr>
          </a:p>
          <a:p>
            <a:pPr>
              <a:lnSpc>
                <a:spcPct val="100000"/>
              </a:lnSpc>
              <a:spcBef>
                <a:spcPts val="400"/>
              </a:spcBef>
              <a:tabLst>
                <a:tab algn="l" pos="0"/>
              </a:tabLst>
            </a:pPr>
            <a:endParaRPr b="0" lang="fr-FR" sz="18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À ce stade, pour créer un nouveau projet, vous pouvez choisir entre l'outil CLI multiplate-forme décrit dans l'Interface de ligne de commande, ou l'ensemble des outils de coquille spécifiques à Android. Partir dans un répertoire de code source, voici l'approche de la CLI :</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07640" y="116640"/>
            <a:ext cx="8925480" cy="6549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tabLst>
                <a:tab algn="l" pos="0"/>
              </a:tabLst>
            </a:pPr>
            <a:r>
              <a:rPr b="0" lang="fr-FR" sz="2000" spc="-1" strike="noStrike">
                <a:solidFill>
                  <a:srgbClr val="000000"/>
                </a:solidFill>
                <a:latin typeface="Calibri"/>
                <a:ea typeface="DejaVu Sans"/>
              </a:rPr>
              <a:t>$ cordova create hello com.example.hello HelloWorld</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cd hello</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cordova platform add android</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cordova prepare              # or "cordova build« </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Voici l'approche de shell-outil de niveau inférieur correspondant pour Unix et Windows :</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/path/to/cordova-android/bin/create /path/to/new/hello com.example.hello Hel loWorld</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C:\path\to\cordova-android\bin\ C:\path\to\new\hello lo HelloWorld</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79640" y="116640"/>
            <a:ext cx="8853480" cy="6621120"/>
          </a:xfrm>
          <a:prstGeom prst="rect">
            <a:avLst/>
          </a:prstGeom>
          <a:noFill/>
          <a:ln>
            <a:noFill/>
          </a:ln>
        </p:spPr>
        <p:style>
          <a:lnRef idx="0"/>
          <a:fillRef idx="0"/>
          <a:effectRef idx="0"/>
          <a:fontRef idx="minor"/>
        </p:style>
        <p:txBody>
          <a:bodyPr lIns="90000" rIns="90000" tIns="45000" bIns="45000">
            <a:normAutofit fontScale="88000"/>
          </a:bodyPr>
          <a:p>
            <a:pPr>
              <a:lnSpc>
                <a:spcPct val="100000"/>
              </a:lnSpc>
              <a:spcBef>
                <a:spcPts val="400"/>
              </a:spcBef>
              <a:tabLst>
                <a:tab algn="l" pos="0"/>
              </a:tabLst>
            </a:pPr>
            <a:r>
              <a:rPr b="1" lang="fr-FR" sz="2000" spc="-1" strike="noStrike">
                <a:solidFill>
                  <a:srgbClr val="000000"/>
                </a:solidFill>
                <a:latin typeface="Calibri"/>
                <a:ea typeface="DejaVu Sans"/>
              </a:rPr>
              <a:t>5.5 Générez le projet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Si vous utilisez l'interface CLI dans le développement, le répertoire de niveau supérieur www du répertoire du projet contient les fichiers sources. Courir à chacun d'entre eux dans le répertoire du projet pour reconstruire l'application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cordova build                   # build all platforms that were added</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cordova build android           # build debug for only Android</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cordova build android --debug   # build debug for only Android</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cordova build android --release # build release for only Android</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Si vous utilisez les outils de coquille spécifiques à Android en développement, il y a une approche différente. Une fois que vous générez le projet, source de l'application par défaut est disponible dans le sous-répertoire assets/www . Les commandes suivantes sont disponibles dans son sous-répertoire de cordova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La commande build nettoie les fichiers projet et régénère l'app. Voici la syntaxe pour Mac et Windows. Les deux premiers exemples génèrent des informations de débogage, et le second s'appuie les apps pour diffusion immédiate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 /path/to/project/cordova/build --debug</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C:\path\to\project\cordova\ --debug</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/path/to/project/cordova/build --release</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C:\path\to\project\cordova\ --release</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79640" y="116640"/>
            <a:ext cx="8781480" cy="6621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tabLst>
                <a:tab algn="l" pos="0"/>
              </a:tabLst>
            </a:pPr>
            <a:r>
              <a:rPr b="1" lang="fr-FR" sz="2000" spc="-1" strike="noStrike">
                <a:solidFill>
                  <a:srgbClr val="000000"/>
                </a:solidFill>
                <a:latin typeface="Calibri"/>
                <a:ea typeface="DejaVu Sans"/>
              </a:rPr>
              <a:t>5.6 Déployer l'application</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Vous pouvez utiliser l'utilitaire CLI de cordova pour déployer l'application sur l'émulateur ou le dispositif de la ligne de commande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cordova emulate android       #to deploy the app on a default android emulat</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cordova run android --device  #to deploy the app on a connected device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Sinon, utilisez l'interface de coquille alternative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/path/to/project/cordova/run --emulator</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/path/to/project/cordova/run –device</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Vous pouvez utiliser </a:t>
            </a:r>
            <a:r>
              <a:rPr b="1" lang="fr-FR" sz="2000" spc="-1" strike="noStrike">
                <a:solidFill>
                  <a:srgbClr val="000000"/>
                </a:solidFill>
                <a:latin typeface="Calibri"/>
                <a:ea typeface="DejaVu Sans"/>
              </a:rPr>
              <a:t>cordova run android --list</a:t>
            </a:r>
            <a:r>
              <a:rPr b="0" lang="fr-FR" sz="2000" spc="-1" strike="noStrike">
                <a:solidFill>
                  <a:srgbClr val="000000"/>
                </a:solidFill>
                <a:latin typeface="Calibri"/>
                <a:ea typeface="DejaVu Sans"/>
              </a:rPr>
              <a:t> pour voir toutes les cibles disponibles et </a:t>
            </a:r>
            <a:r>
              <a:rPr b="1" lang="fr-FR" sz="2000" spc="-1" strike="noStrike">
                <a:solidFill>
                  <a:srgbClr val="000000"/>
                </a:solidFill>
                <a:latin typeface="Calibri"/>
                <a:ea typeface="DejaVu Sans"/>
              </a:rPr>
              <a:t>cordova run android --target=target_name</a:t>
            </a:r>
            <a:r>
              <a:rPr b="0" lang="fr-FR" sz="2000" spc="-1" strike="noStrike">
                <a:solidFill>
                  <a:srgbClr val="000000"/>
                </a:solidFill>
                <a:latin typeface="Calibri"/>
                <a:ea typeface="DejaVu Sans"/>
              </a:rPr>
              <a:t> pour exécuter l'application sur un émulateur ou un périphérique spécifique (par exemple, cordova run android -target="Nexus4_emulator").</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Vous pouvez également utiliser </a:t>
            </a:r>
            <a:r>
              <a:rPr b="1" lang="fr-FR" sz="2000" spc="-1" strike="noStrike">
                <a:solidFill>
                  <a:srgbClr val="000000"/>
                </a:solidFill>
                <a:latin typeface="Calibri"/>
                <a:ea typeface="DejaVu Sans"/>
              </a:rPr>
              <a:t>cordova run --help</a:t>
            </a:r>
            <a:r>
              <a:rPr b="0" lang="fr-FR" sz="2000" spc="-1" strike="noStrike">
                <a:solidFill>
                  <a:srgbClr val="000000"/>
                </a:solidFill>
                <a:latin typeface="Calibri"/>
                <a:ea typeface="DejaVu Sans"/>
              </a:rPr>
              <a:t> pour voir construire supplémentaire et exécuter les options.</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07640" y="116640"/>
            <a:ext cx="8925480" cy="654912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buClr>
                <a:srgbClr val="000000"/>
              </a:buClr>
              <a:buFont typeface="Wingdings" charset="2"/>
              <a:buChar char=""/>
            </a:pPr>
            <a:r>
              <a:rPr b="0" lang="fr-FR" sz="2000" spc="-1" strike="noStrike">
                <a:solidFill>
                  <a:srgbClr val="000000"/>
                </a:solidFill>
                <a:latin typeface="Calibri"/>
                <a:ea typeface="DejaVu Sans"/>
              </a:rPr>
              <a:t>Cela pousse l'app à l'écran d'accueil et il lance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run –release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Vous pouvez ajouter supplémentaires -debug, et --nobuild pour contrôler comment il est construit, ou même si une reconstruction est nécessaire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 /path/to/project/cordova/run --emulator --nobuild</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a:p>
            <a:pPr>
              <a:lnSpc>
                <a:spcPct val="100000"/>
              </a:lnSpc>
              <a:spcBef>
                <a:spcPts val="400"/>
              </a:spcBef>
              <a:tabLst>
                <a:tab algn="l" pos="0"/>
              </a:tabLst>
            </a:pPr>
            <a:r>
              <a:rPr b="1" lang="fr-FR" sz="2000" spc="-1" strike="noStrike">
                <a:solidFill>
                  <a:srgbClr val="000000"/>
                </a:solidFill>
                <a:latin typeface="Calibri"/>
                <a:ea typeface="DejaVu Sans"/>
              </a:rPr>
              <a:t>5.7 Autres commandes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Ce qui suit génère un journal détaillé de l'application en cours d'exécution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/path/to/project/cordova/log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C:\path\to\project\cordova\</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Le texte suivant nettoie les fichiers de projet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/path/to/project/cordova/clean</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C:\path\to\project\cordova\</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07640" y="116640"/>
            <a:ext cx="8925480" cy="6549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tabLst>
                <a:tab algn="l" pos="0"/>
              </a:tabLst>
            </a:pPr>
            <a:r>
              <a:rPr b="1" lang="fr-FR" sz="2000" spc="-1" strike="noStrike">
                <a:solidFill>
                  <a:srgbClr val="000000"/>
                </a:solidFill>
                <a:latin typeface="Calibri"/>
                <a:ea typeface="DejaVu Sans"/>
              </a:rPr>
              <a:t>5.8 Ouvrez un nouveau projet dans le SDK</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Une fois que la plateforme android est ajouté à votre projet, vous pouvez l'ouvrir depuis AndroidStudio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1.    Lancez l'application </a:t>
            </a:r>
            <a:r>
              <a:rPr b="1" lang="fr-FR" sz="2000" spc="-1" strike="noStrike">
                <a:solidFill>
                  <a:srgbClr val="000000"/>
                </a:solidFill>
                <a:latin typeface="Calibri"/>
                <a:ea typeface="DejaVu Sans"/>
              </a:rPr>
              <a:t>Android de Studio</a:t>
            </a:r>
            <a:r>
              <a:rPr b="0" lang="fr-FR" sz="2000" spc="-1" strike="noStrike">
                <a:solidFill>
                  <a:srgbClr val="000000"/>
                </a:solidFill>
                <a:latin typeface="Calibri"/>
                <a:ea typeface="DejaVu Sans"/>
              </a:rPr>
              <a:t> .</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2.    Sélectionnez </a:t>
            </a:r>
            <a:r>
              <a:rPr b="1" lang="fr-FR" sz="2000" spc="-1" strike="noStrike">
                <a:solidFill>
                  <a:srgbClr val="000000"/>
                </a:solidFill>
                <a:latin typeface="Calibri"/>
                <a:ea typeface="DejaVu Sans"/>
              </a:rPr>
              <a:t>Import Project (Eclipse ADT, Gradle, etc.)</a:t>
            </a:r>
            <a:r>
              <a:rPr b="0" lang="fr-FR" sz="2000" spc="-1" strike="noStrike">
                <a:solidFill>
                  <a:srgbClr val="000000"/>
                </a:solidFill>
                <a:latin typeface="Calibri"/>
                <a:ea typeface="DejaVu Sans"/>
              </a:rPr>
              <a:t>.</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3.    Sélectionnez l'emplacement où la plateforme android est stockée (votre/projet/platforms/android).</a:t>
            </a:r>
            <a:endParaRPr b="0" lang="fr-FR" sz="2000" spc="-1" strike="noStrike">
              <a:latin typeface="Arial"/>
            </a:endParaRPr>
          </a:p>
          <a:p>
            <a:pPr>
              <a:lnSpc>
                <a:spcPct val="100000"/>
              </a:lnSpc>
              <a:spcBef>
                <a:spcPts val="400"/>
              </a:spcBef>
              <a:tabLst>
                <a:tab algn="l" pos="0"/>
              </a:tabLst>
            </a:pPr>
            <a:r>
              <a:rPr b="0" lang="fr-FR" sz="2000" spc="-1" strike="noStrike">
                <a:solidFill>
                  <a:srgbClr val="000000"/>
                </a:solidFill>
                <a:latin typeface="Calibri"/>
                <a:ea typeface="DejaVu Sans"/>
              </a:rPr>
              <a:t>4.    Pour la question Gradle Sync vous pouvez simplement répondre </a:t>
            </a:r>
            <a:r>
              <a:rPr b="1" lang="fr-FR" sz="2000" spc="-1" strike="noStrike">
                <a:solidFill>
                  <a:srgbClr val="000000"/>
                </a:solidFill>
                <a:latin typeface="Calibri"/>
                <a:ea typeface="DejaVu Sans"/>
              </a:rPr>
              <a:t>Oui</a:t>
            </a:r>
            <a:r>
              <a:rPr b="0" lang="fr-FR" sz="2000" spc="-1" strike="noStrike">
                <a:solidFill>
                  <a:srgbClr val="000000"/>
                </a:solidFill>
                <a:latin typeface="Calibri"/>
                <a:ea typeface="DejaVu Sans"/>
              </a:rPr>
              <a: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Vous pouvez générer et exécuter l'application directement à partir de Studio Android.</a:t>
            </a:r>
            <a:endParaRPr b="0" lang="fr-FR" sz="2000" spc="-1" strike="noStrike">
              <a:latin typeface="Arial"/>
            </a:endParaRPr>
          </a:p>
          <a:p>
            <a:pPr>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42920" y="214200"/>
            <a:ext cx="8783280" cy="642600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Chapitre 2. WebMobile Hybride</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2.1.Qu’est-ce que c’est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Consiste généralement en des outils basés sur un langage ou une combinaison de langages génériques et populaires, qui vont servir d’interface avec les fonctionnalités de l’appareil mobile.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Le développeur n’ayant plus à se soucier de connaître les outils spécifiques à chaque plateforme en développement plusieurs applications,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Il suffit de maîtriser ceux offerts par la solution choisie qui lui compilera une application native spécifique à chaque plateforme à partir de son unique projet de départ.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Exemple : PhoneGap (Apache Cordova) est l’un des pionniers du développement mobile multiplateforme, proposant le populaire trio de langage web HTML5/CSS3/ JavaScript comme source pour ses applications.</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42920" y="142920"/>
            <a:ext cx="8783280" cy="6497280"/>
          </a:xfrm>
          <a:prstGeom prst="rect">
            <a:avLst/>
          </a:prstGeom>
          <a:noFill/>
          <a:ln>
            <a:noFill/>
          </a:ln>
        </p:spPr>
        <p:style>
          <a:lnRef idx="0"/>
          <a:fillRef idx="0"/>
          <a:effectRef idx="0"/>
          <a:fontRef idx="minor"/>
        </p:style>
        <p:txBody>
          <a:bodyPr lIns="90000" rIns="90000" tIns="45000" bIns="45000">
            <a:normAutofit fontScale="87000"/>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2.2 Avantages</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Permet de :</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Embarquer son application Web Mobile au sein d’une application native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Bénéficier d’un pont entre le système et notre application Web Mobile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Accéder aux markets</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2.3 Modes de production (génération) de codes exécutables</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Ecrire en natif et générer en natif : 1 à 1</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 API Java Android à Android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 Objectif-C à IOS</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-C#, VB à WindowsPhone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Ecrire en HTML, CSS, JAVASCRIPT et générer une application web : 1àN</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-Applications Web sur navigateur</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Ecrire en HTML, CSS, JavaScript + Code natif et générer le webHybrid : 1à N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-Exemple Cordova</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Ecrire dans un seul et unique langage et générer en natif : 1àN</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-Exemple Xamarin</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14200" y="214200"/>
            <a:ext cx="8712000" cy="642600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Chapitre 3. Développement d’applications Web : HTML 5, CSS3 et JavaScript</a:t>
            </a: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3.1 HTML5</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Le HTML5, pour HyperText Markup Language 5, est une version du célèbre format HTML utilisé pour concevoir les sites Internet. Celui-ci se résume à un langage de balisage qui sert à l'écriture de l'hypertexte indispensable à la mise en forme d'une page Web</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tabLst>
                <a:tab algn="l" pos="0"/>
              </a:tabLst>
            </a:pPr>
            <a:r>
              <a:rPr b="1" lang="fr-FR" sz="2000" spc="-1" strike="noStrike">
                <a:solidFill>
                  <a:srgbClr val="000000"/>
                </a:solidFill>
                <a:latin typeface="Calibri"/>
                <a:ea typeface="DejaVu Sans"/>
              </a:rPr>
              <a:t>3.2 CSS3</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Le CSS correspond à un langage informatique permettant de mettre en forme des pages web (HTML ou XML). Ce langage est donc composé des fameuses « feuilles de style en cascade » également appelées fichiers CSS (. css) et contient des éléments de codage.</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14200" y="357120"/>
            <a:ext cx="8640360" cy="6283080"/>
          </a:xfrm>
          <a:prstGeom prst="rect">
            <a:avLst/>
          </a:prstGeom>
          <a:noFill/>
          <a:ln>
            <a:noFill/>
          </a:ln>
        </p:spPr>
        <p:style>
          <a:lnRef idx="0"/>
          <a:fillRef idx="0"/>
          <a:effectRef idx="0"/>
          <a:fontRef idx="minor"/>
        </p:style>
        <p:txBody>
          <a:bodyPr lIns="90000" rIns="90000" tIns="45000" bIns="45000">
            <a:normAutofit/>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3.3 Création d'applications Web</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Utilisation de WebView pour la création d’une application ou page Web.</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La classe WebView est une extension de la classe View d'Android qui vous permet d'afficher des pages Web dans le cadre de la mise en page de votre activité.</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Il n'inclut aucune fonctionnalité d'un navigateur Web entièrement développé, comme les commandes de navigation ou une barre d'adresse. Tout ce que WebView fait, par défaut, est d'afficher une page Web.</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Un scénario courant dans lequel l'utilisation de WebView est utile est lorsque vous souhaitez fournir des informations dans votre application que vous devrez peut-être mettre à jour, telles qu'un contrat d'utilisateur final ou un guide de l'utilisateur. Dans votre application Android, vous pouvez créer une activité qui contient une vue Web, puis l'utiliser pour afficher votre document hébergé en ligne.</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Un autre scénario dans lequel WebView peut vous aider est si votre application fournit des données à l'utilisateur</a:t>
            </a:r>
            <a:endParaRPr b="0" lang="fr-FR"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142920" y="142920"/>
            <a:ext cx="8783280" cy="6568560"/>
          </a:xfrm>
          <a:prstGeom prst="rect">
            <a:avLst/>
          </a:prstGeom>
          <a:noFill/>
          <a:ln>
            <a:noFill/>
          </a:ln>
        </p:spPr>
        <p:style>
          <a:lnRef idx="0"/>
          <a:fillRef idx="0"/>
          <a:effectRef idx="0"/>
          <a:fontRef idx="minor"/>
        </p:style>
        <p:txBody>
          <a:bodyPr lIns="90000" rIns="90000" tIns="45000" bIns="45000">
            <a:normAutofit fontScale="81000"/>
          </a:bodyPr>
          <a:p>
            <a:pPr marL="343080" indent="-339480">
              <a:lnSpc>
                <a:spcPct val="100000"/>
              </a:lnSpc>
              <a:spcBef>
                <a:spcPts val="400"/>
              </a:spcBef>
              <a:tabLst>
                <a:tab algn="l" pos="0"/>
              </a:tabLst>
            </a:pPr>
            <a:r>
              <a:rPr b="1" lang="fr-FR" sz="2000" spc="-1" strike="noStrike">
                <a:solidFill>
                  <a:srgbClr val="000000"/>
                </a:solidFill>
                <a:latin typeface="Calibri"/>
                <a:ea typeface="DejaVu Sans"/>
              </a:rPr>
              <a:t>3.4 Ajouter une WebView à l’application</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Pour ajouter une WebView à votre application (une WebView de base qui affiche une page Web), incluez simplement l'élément &lt;WebView&gt; dans la présentation de votre activité. Par exemple, voici un fichier de mise en page dans lequel la WebView remplit l'écran :</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&lt;?xml version="1.0" encoding="utf-8"?&gt;</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&lt;WebView  xmlns:android=";     android:id="@+id/webview"     android:layout_width="fill_parent"     android:layout_height="fill_parent" /&gt;</a:t>
            </a: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Pour charger une page Web dans la WebView, useloadUrl() Par exemple:</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WebView myWebView = (WebView) findViewById(R.id.webview);</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myWebView.loadUrl("");</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a:p>
            <a:pPr marL="343080" indent="-339480">
              <a:lnSpc>
                <a:spcPct val="100000"/>
              </a:lnSpc>
              <a:spcBef>
                <a:spcPts val="400"/>
              </a:spcBef>
              <a:buClr>
                <a:srgbClr val="000000"/>
              </a:buClr>
              <a:buFont typeface="Wingdings" charset="2"/>
              <a:buChar char=""/>
              <a:tabLst>
                <a:tab algn="l" pos="0"/>
              </a:tabLst>
            </a:pPr>
            <a:r>
              <a:rPr b="0" lang="fr-FR" sz="2000" spc="-1" strike="noStrike">
                <a:solidFill>
                  <a:srgbClr val="000000"/>
                </a:solidFill>
                <a:latin typeface="Calibri"/>
                <a:ea typeface="DejaVu Sans"/>
              </a:rPr>
              <a:t>Avant que cela ne fonctionne, cependant, votre application doit avoir accès à Internet. Pour obtenir un accès Internet, demandez l'autorisation INTERNET dans votre fichier manifeste. Par exemple:</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&lt;manifest &gt;</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	</a:t>
            </a:r>
            <a:r>
              <a:rPr b="0" lang="fr-FR" sz="2000" spc="-1" strike="noStrike">
                <a:solidFill>
                  <a:srgbClr val="000000"/>
                </a:solidFill>
                <a:latin typeface="Calibri"/>
                <a:ea typeface="DejaVu Sans"/>
              </a:rPr>
              <a:t>&lt;uses-permission android:name="android.permission.INTERNET" /&gt;</a:t>
            </a:r>
            <a:endParaRPr b="0" lang="fr-FR" sz="2000" spc="-1" strike="noStrike">
              <a:latin typeface="Arial"/>
            </a:endParaRPr>
          </a:p>
          <a:p>
            <a:pPr marL="343080" indent="-339480">
              <a:lnSpc>
                <a:spcPct val="100000"/>
              </a:lnSpc>
              <a:spcBef>
                <a:spcPts val="400"/>
              </a:spcBef>
              <a:tabLst>
                <a:tab algn="l" pos="0"/>
              </a:tabLst>
            </a:pPr>
            <a:r>
              <a:rPr b="0" lang="fr-FR" sz="2000" spc="-1" strike="noStrike">
                <a:solidFill>
                  <a:srgbClr val="000000"/>
                </a:solidFill>
                <a:latin typeface="Calibri"/>
                <a:ea typeface="DejaVu Sans"/>
              </a:rPr>
              <a:t>&lt;/manifest&gt;</a:t>
            </a:r>
            <a:endParaRPr b="0" lang="fr-FR" sz="2000" spc="-1" strike="noStrike">
              <a:latin typeface="Arial"/>
            </a:endParaRPr>
          </a:p>
          <a:p>
            <a:pPr marL="343080" indent="-339480">
              <a:lnSpc>
                <a:spcPct val="100000"/>
              </a:lnSpc>
              <a:spcBef>
                <a:spcPts val="400"/>
              </a:spcBef>
              <a:tabLst>
                <a:tab algn="l" pos="0"/>
              </a:tabLst>
            </a:pPr>
            <a:endParaRPr b="0" lang="fr-FR"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4540</TotalTime>
  <Application>LibreOffice/6.4.7.2$Linux_X86_64 LibreOffice_project/40$Build-2</Application>
  <Words>2225</Words>
  <Paragraphs>390</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2023-04-29T12:55:59Z</dcterms:created>
  <dc:creator>lehatalo</dc:creator>
  <dc:description/>
  <dc:language>fr-FR</dc:language>
  <cp:lastModifiedBy/>
  <dcterms:modified xsi:type="dcterms:W3CDTF">2023-07-20T15:56:12Z</dcterms:modified>
  <cp:revision>165</cp:revision>
  <dc:subject/>
  <dc:title>TECNOLOGIE WEB MOBILE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Affichage à l'écran (4:3)</vt:lpwstr>
  </property>
  <property fmtid="{D5CDD505-2E9C-101B-9397-08002B2CF9AE}" pid="10" name="ScaleCrop">
    <vt:bool>0</vt:bool>
  </property>
  <property fmtid="{D5CDD505-2E9C-101B-9397-08002B2CF9AE}" pid="11" name="ShareDoc">
    <vt:bool>0</vt:bool>
  </property>
  <property fmtid="{D5CDD505-2E9C-101B-9397-08002B2CF9AE}" pid="12" name="Slides">
    <vt:i4>51</vt:i4>
  </property>
</Properties>
</file>