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17610138"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6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1267" y="1621191"/>
            <a:ext cx="13207604" cy="3448756"/>
          </a:xfrm>
        </p:spPr>
        <p:txBody>
          <a:bodyPr anchor="b"/>
          <a:lstStyle>
            <a:lvl1pPr algn="ctr">
              <a:defRPr sz="8666"/>
            </a:lvl1pPr>
          </a:lstStyle>
          <a:p>
            <a:r>
              <a:rPr lang="en-US"/>
              <a:t>Click to edit Master title style</a:t>
            </a:r>
            <a:endParaRPr lang="en-US" dirty="0"/>
          </a:p>
        </p:txBody>
      </p:sp>
      <p:sp>
        <p:nvSpPr>
          <p:cNvPr id="3" name="Subtitle 2"/>
          <p:cNvSpPr>
            <a:spLocks noGrp="1"/>
          </p:cNvSpPr>
          <p:nvPr>
            <p:ph type="subTitle" idx="1"/>
          </p:nvPr>
        </p:nvSpPr>
        <p:spPr>
          <a:xfrm>
            <a:off x="2201267" y="5202944"/>
            <a:ext cx="13207604"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3D732-E3EF-4215-A4B7-1F50FD0B813A}" type="datetimeFigureOut">
              <a:rPr lang="en-GB" smtClean="0"/>
              <a:t>03/05/2022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156276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3D732-E3EF-4215-A4B7-1F50FD0B813A}" type="datetimeFigureOut">
              <a:rPr lang="en-GB" smtClean="0"/>
              <a:t>03/05/2022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88157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02255" y="527403"/>
            <a:ext cx="379718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0697" y="527403"/>
            <a:ext cx="11171431"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3D732-E3EF-4215-A4B7-1F50FD0B813A}" type="datetimeFigureOut">
              <a:rPr lang="en-GB" smtClean="0"/>
              <a:t>03/05/2022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183697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3D732-E3EF-4215-A4B7-1F50FD0B813A}" type="datetimeFigureOut">
              <a:rPr lang="en-GB" smtClean="0"/>
              <a:t>03/05/2022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359211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01525" y="2469622"/>
            <a:ext cx="15188744" cy="4120620"/>
          </a:xfrm>
        </p:spPr>
        <p:txBody>
          <a:bodyPr anchor="b"/>
          <a:lstStyle>
            <a:lvl1pPr>
              <a:defRPr sz="8666"/>
            </a:lvl1pPr>
          </a:lstStyle>
          <a:p>
            <a:r>
              <a:rPr lang="en-US"/>
              <a:t>Click to edit Master title style</a:t>
            </a:r>
            <a:endParaRPr lang="en-US" dirty="0"/>
          </a:p>
        </p:txBody>
      </p:sp>
      <p:sp>
        <p:nvSpPr>
          <p:cNvPr id="3" name="Text Placeholder 2"/>
          <p:cNvSpPr>
            <a:spLocks noGrp="1"/>
          </p:cNvSpPr>
          <p:nvPr>
            <p:ph type="body" idx="1"/>
          </p:nvPr>
        </p:nvSpPr>
        <p:spPr>
          <a:xfrm>
            <a:off x="1201525" y="6629225"/>
            <a:ext cx="15188744" cy="2166937"/>
          </a:xfrm>
        </p:spPr>
        <p:txBody>
          <a:bodyPr/>
          <a:lstStyle>
            <a:lvl1pPr marL="0" indent="0">
              <a:buNone/>
              <a:defRPr sz="3467">
                <a:solidFill>
                  <a:schemeClr val="tx1">
                    <a:tint val="75000"/>
                  </a:schemeClr>
                </a:solidFill>
              </a:defRPr>
            </a:lvl1pPr>
            <a:lvl2pPr marL="660380" indent="0">
              <a:buNone/>
              <a:defRPr sz="2889">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3D732-E3EF-4215-A4B7-1F50FD0B813A}" type="datetimeFigureOut">
              <a:rPr lang="en-GB" smtClean="0"/>
              <a:t>03/05/2022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32630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0697" y="2637014"/>
            <a:ext cx="7484309"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15132" y="2637014"/>
            <a:ext cx="7484309"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3D732-E3EF-4215-A4B7-1F50FD0B813A}" type="datetimeFigureOut">
              <a:rPr lang="en-GB" smtClean="0"/>
              <a:t>03/05/2022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346097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2991" y="527404"/>
            <a:ext cx="15188744"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12991" y="2428347"/>
            <a:ext cx="744991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4" name="Content Placeholder 3"/>
          <p:cNvSpPr>
            <a:spLocks noGrp="1"/>
          </p:cNvSpPr>
          <p:nvPr>
            <p:ph sz="half" idx="2"/>
          </p:nvPr>
        </p:nvSpPr>
        <p:spPr>
          <a:xfrm>
            <a:off x="1212991" y="3618442"/>
            <a:ext cx="744991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15133" y="2428347"/>
            <a:ext cx="7486602"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6" name="Content Placeholder 5"/>
          <p:cNvSpPr>
            <a:spLocks noGrp="1"/>
          </p:cNvSpPr>
          <p:nvPr>
            <p:ph sz="quarter" idx="4"/>
          </p:nvPr>
        </p:nvSpPr>
        <p:spPr>
          <a:xfrm>
            <a:off x="8915133" y="3618442"/>
            <a:ext cx="7486602"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3D732-E3EF-4215-A4B7-1F50FD0B813A}" type="datetimeFigureOut">
              <a:rPr lang="en-GB" smtClean="0"/>
              <a:t>03/05/2022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272675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3D732-E3EF-4215-A4B7-1F50FD0B813A}" type="datetimeFigureOut">
              <a:rPr lang="en-GB" smtClean="0"/>
              <a:t>03/05/2022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112578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3D732-E3EF-4215-A4B7-1F50FD0B813A}" type="datetimeFigureOut">
              <a:rPr lang="en-GB" smtClean="0"/>
              <a:t>03/05/2022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227541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2992" y="660400"/>
            <a:ext cx="5679727" cy="2311400"/>
          </a:xfrm>
        </p:spPr>
        <p:txBody>
          <a:bodyPr anchor="b"/>
          <a:lstStyle>
            <a:lvl1pPr>
              <a:defRPr sz="4622"/>
            </a:lvl1pPr>
          </a:lstStyle>
          <a:p>
            <a:r>
              <a:rPr lang="en-US"/>
              <a:t>Click to edit Master title style</a:t>
            </a:r>
            <a:endParaRPr lang="en-US" dirty="0"/>
          </a:p>
        </p:txBody>
      </p:sp>
      <p:sp>
        <p:nvSpPr>
          <p:cNvPr id="3" name="Content Placeholder 2"/>
          <p:cNvSpPr>
            <a:spLocks noGrp="1"/>
          </p:cNvSpPr>
          <p:nvPr>
            <p:ph idx="1"/>
          </p:nvPr>
        </p:nvSpPr>
        <p:spPr>
          <a:xfrm>
            <a:off x="7486603" y="1426281"/>
            <a:ext cx="8915132"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2992" y="2971800"/>
            <a:ext cx="5679727"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0103D732-E3EF-4215-A4B7-1F50FD0B813A}" type="datetimeFigureOut">
              <a:rPr lang="en-GB" smtClean="0"/>
              <a:t>03/05/2022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36045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2992" y="660400"/>
            <a:ext cx="5679727" cy="2311400"/>
          </a:xfrm>
        </p:spPr>
        <p:txBody>
          <a:bodyPr anchor="b"/>
          <a:lstStyle>
            <a:lvl1pPr>
              <a:defRPr sz="4622"/>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6603" y="1426281"/>
            <a:ext cx="8915132" cy="7039681"/>
          </a:xfrm>
        </p:spPr>
        <p:txBody>
          <a:bodyPr anchor="t"/>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en-US"/>
              <a:t>Click icon to add picture</a:t>
            </a:r>
            <a:endParaRPr lang="en-US" dirty="0"/>
          </a:p>
        </p:txBody>
      </p:sp>
      <p:sp>
        <p:nvSpPr>
          <p:cNvPr id="4" name="Text Placeholder 3"/>
          <p:cNvSpPr>
            <a:spLocks noGrp="1"/>
          </p:cNvSpPr>
          <p:nvPr>
            <p:ph type="body" sz="half" idx="2"/>
          </p:nvPr>
        </p:nvSpPr>
        <p:spPr>
          <a:xfrm>
            <a:off x="1212992" y="2971800"/>
            <a:ext cx="5679727"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0103D732-E3EF-4215-A4B7-1F50FD0B813A}" type="datetimeFigureOut">
              <a:rPr lang="en-GB" smtClean="0"/>
              <a:t>03/05/2022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5AB98A-FEA2-4555-8425-F8CFF065004C}" type="slidenum">
              <a:rPr lang="en-GB" smtClean="0"/>
              <a:t>‹#›</a:t>
            </a:fld>
            <a:endParaRPr lang="en-GB"/>
          </a:p>
        </p:txBody>
      </p:sp>
    </p:spTree>
    <p:extLst>
      <p:ext uri="{BB962C8B-B14F-4D97-AF65-F5344CB8AC3E}">
        <p14:creationId xmlns:p14="http://schemas.microsoft.com/office/powerpoint/2010/main" val="16764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0697" y="527404"/>
            <a:ext cx="15188744"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10697" y="2637014"/>
            <a:ext cx="15188744"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10697" y="9181395"/>
            <a:ext cx="3962281" cy="527403"/>
          </a:xfrm>
          <a:prstGeom prst="rect">
            <a:avLst/>
          </a:prstGeom>
        </p:spPr>
        <p:txBody>
          <a:bodyPr vert="horz" lIns="91440" tIns="45720" rIns="91440" bIns="45720" rtlCol="0" anchor="ctr"/>
          <a:lstStyle>
            <a:lvl1pPr algn="l">
              <a:defRPr sz="1733">
                <a:solidFill>
                  <a:schemeClr val="tx1">
                    <a:tint val="75000"/>
                  </a:schemeClr>
                </a:solidFill>
              </a:defRPr>
            </a:lvl1pPr>
          </a:lstStyle>
          <a:p>
            <a:fld id="{0103D732-E3EF-4215-A4B7-1F50FD0B813A}" type="datetimeFigureOut">
              <a:rPr lang="en-GB" smtClean="0"/>
              <a:t>03/05/2022</a:t>
            </a:fld>
            <a:endParaRPr lang="en-GB"/>
          </a:p>
        </p:txBody>
      </p:sp>
      <p:sp>
        <p:nvSpPr>
          <p:cNvPr id="5" name="Footer Placeholder 4"/>
          <p:cNvSpPr>
            <a:spLocks noGrp="1"/>
          </p:cNvSpPr>
          <p:nvPr>
            <p:ph type="ftr" sz="quarter" idx="3"/>
          </p:nvPr>
        </p:nvSpPr>
        <p:spPr>
          <a:xfrm>
            <a:off x="5833358" y="9181395"/>
            <a:ext cx="5943422" cy="527403"/>
          </a:xfrm>
          <a:prstGeom prst="rect">
            <a:avLst/>
          </a:prstGeom>
        </p:spPr>
        <p:txBody>
          <a:bodyPr vert="horz" lIns="91440" tIns="45720" rIns="91440" bIns="45720" rtlCol="0" anchor="ctr"/>
          <a:lstStyle>
            <a:lvl1pPr algn="ctr">
              <a:defRPr sz="173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437160" y="9181395"/>
            <a:ext cx="3962281" cy="527403"/>
          </a:xfrm>
          <a:prstGeom prst="rect">
            <a:avLst/>
          </a:prstGeom>
        </p:spPr>
        <p:txBody>
          <a:bodyPr vert="horz" lIns="91440" tIns="45720" rIns="91440" bIns="45720" rtlCol="0" anchor="ctr"/>
          <a:lstStyle>
            <a:lvl1pPr algn="r">
              <a:defRPr sz="1733">
                <a:solidFill>
                  <a:schemeClr val="tx1">
                    <a:tint val="75000"/>
                  </a:schemeClr>
                </a:solidFill>
              </a:defRPr>
            </a:lvl1pPr>
          </a:lstStyle>
          <a:p>
            <a:fld id="{435AB98A-FEA2-4555-8425-F8CFF065004C}" type="slidenum">
              <a:rPr lang="en-GB" smtClean="0"/>
              <a:t>‹#›</a:t>
            </a:fld>
            <a:endParaRPr lang="en-GB"/>
          </a:p>
        </p:txBody>
      </p:sp>
    </p:spTree>
    <p:extLst>
      <p:ext uri="{BB962C8B-B14F-4D97-AF65-F5344CB8AC3E}">
        <p14:creationId xmlns:p14="http://schemas.microsoft.com/office/powerpoint/2010/main" val="1716437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55C222-A477-4314-B112-925C3D29623D}"/>
              </a:ext>
            </a:extLst>
          </p:cNvPr>
          <p:cNvSpPr txBox="1"/>
          <p:nvPr/>
        </p:nvSpPr>
        <p:spPr>
          <a:xfrm>
            <a:off x="1108612" y="464866"/>
            <a:ext cx="4493623" cy="9277861"/>
          </a:xfrm>
          <a:prstGeom prst="rect">
            <a:avLst/>
          </a:prstGeom>
          <a:noFill/>
        </p:spPr>
        <p:txBody>
          <a:bodyPr wrap="square" rtlCol="0">
            <a:spAutoFit/>
          </a:bodyPr>
          <a:lstStyle/>
          <a:p>
            <a:pPr>
              <a:lnSpc>
                <a:spcPct val="107000"/>
              </a:lnSpc>
              <a:spcAft>
                <a:spcPts val="800"/>
              </a:spcAft>
            </a:pPr>
            <a:r>
              <a:rPr lang="en-GB" b="1" u="sng" dirty="0">
                <a:latin typeface="Calibri" panose="020F0502020204030204" pitchFamily="34" charset="0"/>
                <a:ea typeface="Calibri" panose="020F0502020204030204" pitchFamily="34" charset="0"/>
              </a:rPr>
              <a:t>Closed-Task Summary</a:t>
            </a:r>
            <a:endParaRPr lang="en-GB" sz="1800" b="1" dirty="0">
              <a:effectLst/>
              <a:latin typeface="Calibri" panose="020F0502020204030204" pitchFamily="34" charset="0"/>
              <a:ea typeface="Calibri" panose="020F05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rPr>
              <a:t>The Scotland Yard project has been implemented such that all the unit tests pass. The file </a:t>
            </a:r>
            <a:r>
              <a:rPr lang="en-GB" sz="1800" dirty="0" err="1">
                <a:effectLst/>
                <a:latin typeface="Calibri" panose="020F0502020204030204" pitchFamily="34" charset="0"/>
                <a:ea typeface="Calibri" panose="020F0502020204030204" pitchFamily="34" charset="0"/>
              </a:rPr>
              <a:t>MyGameStateFactory</a:t>
            </a:r>
            <a:r>
              <a:rPr lang="en-GB" sz="1800" dirty="0">
                <a:effectLst/>
                <a:latin typeface="Calibri" panose="020F0502020204030204" pitchFamily="34" charset="0"/>
                <a:ea typeface="Calibri" panose="020F0502020204030204" pitchFamily="34" charset="0"/>
              </a:rPr>
              <a:t> returns an instance of a class implementing </a:t>
            </a:r>
            <a:r>
              <a:rPr lang="en-GB" sz="1800" dirty="0" err="1">
                <a:effectLst/>
                <a:latin typeface="Calibri" panose="020F0502020204030204" pitchFamily="34" charset="0"/>
                <a:ea typeface="Calibri" panose="020F0502020204030204" pitchFamily="34" charset="0"/>
              </a:rPr>
              <a:t>GameState</a:t>
            </a:r>
            <a:r>
              <a:rPr lang="en-GB" sz="1800" dirty="0">
                <a:effectLst/>
                <a:latin typeface="Calibri" panose="020F0502020204030204" pitchFamily="34" charset="0"/>
                <a:ea typeface="Calibri" panose="020F0502020204030204" pitchFamily="34" charset="0"/>
              </a:rPr>
              <a:t> without exposing the creation logic to the caller. </a:t>
            </a:r>
          </a:p>
          <a:p>
            <a:pPr>
              <a:lnSpc>
                <a:spcPct val="107000"/>
              </a:lnSpc>
              <a:spcAft>
                <a:spcPts val="800"/>
              </a:spcAft>
            </a:pPr>
            <a:r>
              <a:rPr lang="en-GB" sz="1800" dirty="0">
                <a:effectLst/>
                <a:latin typeface="Calibri" panose="020F0502020204030204" pitchFamily="34" charset="0"/>
                <a:ea typeface="Calibri" panose="020F0502020204030204" pitchFamily="34" charset="0"/>
              </a:rPr>
              <a:t>The constructor of the </a:t>
            </a:r>
            <a:r>
              <a:rPr lang="en-GB" sz="1800" dirty="0" err="1">
                <a:effectLst/>
                <a:latin typeface="Calibri" panose="020F0502020204030204" pitchFamily="34" charset="0"/>
                <a:ea typeface="Calibri" panose="020F0502020204030204" pitchFamily="34" charset="0"/>
              </a:rPr>
              <a:t>MyGameState</a:t>
            </a:r>
            <a:r>
              <a:rPr lang="en-GB" sz="1800" dirty="0">
                <a:effectLst/>
                <a:latin typeface="Calibri" panose="020F0502020204030204" pitchFamily="34" charset="0"/>
                <a:ea typeface="Calibri" panose="020F0502020204030204" pitchFamily="34" charset="0"/>
              </a:rPr>
              <a:t> class does all the required checks for a valid game state, checking for no inappropriate tickets on players and checking for any winning game states. All the possible moves that can be done by players are also calculated here, using </a:t>
            </a:r>
            <a:r>
              <a:rPr lang="en-GB" sz="1800" dirty="0" err="1">
                <a:effectLst/>
                <a:latin typeface="Calibri" panose="020F0502020204030204" pitchFamily="34" charset="0"/>
                <a:ea typeface="Calibri" panose="020F0502020204030204" pitchFamily="34" charset="0"/>
              </a:rPr>
              <a:t>getSingleMoves</a:t>
            </a:r>
            <a:r>
              <a:rPr lang="en-GB" sz="1800" dirty="0">
                <a:effectLst/>
                <a:latin typeface="Calibri" panose="020F0502020204030204" pitchFamily="34" charset="0"/>
                <a:ea typeface="Calibri" panose="020F0502020204030204" pitchFamily="34" charset="0"/>
              </a:rPr>
              <a:t> and </a:t>
            </a:r>
            <a:r>
              <a:rPr lang="en-GB" sz="1800" dirty="0" err="1">
                <a:effectLst/>
                <a:latin typeface="Calibri" panose="020F0502020204030204" pitchFamily="34" charset="0"/>
                <a:ea typeface="Calibri" panose="020F0502020204030204" pitchFamily="34" charset="0"/>
              </a:rPr>
              <a:t>getDoubleMoves</a:t>
            </a:r>
            <a:r>
              <a:rPr lang="en-GB" sz="1800" dirty="0">
                <a:effectLst/>
                <a:latin typeface="Calibri" panose="020F0502020204030204" pitchFamily="34" charset="0"/>
                <a:ea typeface="Calibri" panose="020F0502020204030204" pitchFamily="34" charset="0"/>
              </a:rPr>
              <a:t> as helper functions. The “advance” method correctly executes the functionality for movement of both Mr X and the detectives. This is in addition to doing other background tasks like giving tickets and changing the numerical location of players.</a:t>
            </a:r>
          </a:p>
          <a:p>
            <a:pPr>
              <a:lnSpc>
                <a:spcPct val="107000"/>
              </a:lnSpc>
              <a:spcAft>
                <a:spcPts val="800"/>
              </a:spcAft>
            </a:pPr>
            <a:r>
              <a:rPr lang="en-GB" sz="1800" dirty="0" err="1">
                <a:effectLst/>
                <a:latin typeface="Calibri" panose="020F0502020204030204" pitchFamily="34" charset="0"/>
                <a:ea typeface="Calibri" panose="020F0502020204030204" pitchFamily="34" charset="0"/>
              </a:rPr>
              <a:t>MyModelFactory</a:t>
            </a:r>
            <a:r>
              <a:rPr lang="en-GB" sz="1800" dirty="0">
                <a:effectLst/>
                <a:latin typeface="Calibri" panose="020F0502020204030204" pitchFamily="34" charset="0"/>
                <a:ea typeface="Calibri" panose="020F0502020204030204" pitchFamily="34" charset="0"/>
              </a:rPr>
              <a:t> was implemented in addition to </a:t>
            </a:r>
            <a:r>
              <a:rPr lang="en-GB" sz="1800" dirty="0" err="1">
                <a:effectLst/>
                <a:latin typeface="Calibri" panose="020F0502020204030204" pitchFamily="34" charset="0"/>
                <a:ea typeface="Calibri" panose="020F0502020204030204" pitchFamily="34" charset="0"/>
              </a:rPr>
              <a:t>MyGameStateFactory</a:t>
            </a:r>
            <a:r>
              <a:rPr lang="en-GB" sz="1800" dirty="0">
                <a:effectLst/>
                <a:latin typeface="Calibri" panose="020F0502020204030204" pitchFamily="34" charset="0"/>
                <a:ea typeface="Calibri" panose="020F0502020204030204" pitchFamily="34" charset="0"/>
              </a:rPr>
              <a:t>. “</a:t>
            </a:r>
            <a:r>
              <a:rPr lang="en-GB" sz="1800" dirty="0" err="1">
                <a:effectLst/>
                <a:latin typeface="Calibri" panose="020F0502020204030204" pitchFamily="34" charset="0"/>
                <a:ea typeface="Calibri" panose="020F0502020204030204" pitchFamily="34" charset="0"/>
              </a:rPr>
              <a:t>chooseMove</a:t>
            </a:r>
            <a:r>
              <a:rPr lang="en-GB" sz="1800" dirty="0">
                <a:effectLst/>
                <a:latin typeface="Calibri" panose="020F0502020204030204" pitchFamily="34" charset="0"/>
                <a:ea typeface="Calibri" panose="020F0502020204030204" pitchFamily="34" charset="0"/>
              </a:rPr>
              <a:t>” is written such that when called, the </a:t>
            </a:r>
            <a:r>
              <a:rPr lang="en-GB" sz="1800" dirty="0" err="1">
                <a:effectLst/>
                <a:latin typeface="Calibri" panose="020F0502020204030204" pitchFamily="34" charset="0"/>
                <a:ea typeface="Calibri" panose="020F0502020204030204" pitchFamily="34" charset="0"/>
              </a:rPr>
              <a:t>MyGameState</a:t>
            </a:r>
            <a:r>
              <a:rPr lang="en-GB" sz="1800" dirty="0">
                <a:effectLst/>
                <a:latin typeface="Calibri" panose="020F0502020204030204" pitchFamily="34" charset="0"/>
                <a:ea typeface="Calibri" panose="020F0502020204030204" pitchFamily="34" charset="0"/>
              </a:rPr>
              <a:t> attribute is set to the new instance returned when “advance” is called on the old object. As there are observers depending on if the game has ended, we update them using the event handler “</a:t>
            </a:r>
            <a:r>
              <a:rPr lang="en-GB" sz="1800" dirty="0" err="1">
                <a:effectLst/>
                <a:latin typeface="Calibri" panose="020F0502020204030204" pitchFamily="34" charset="0"/>
                <a:ea typeface="Calibri" panose="020F0502020204030204" pitchFamily="34" charset="0"/>
              </a:rPr>
              <a:t>onModelChange</a:t>
            </a:r>
            <a:r>
              <a:rPr lang="en-GB" sz="1800" dirty="0">
                <a:effectLst/>
                <a:latin typeface="Calibri" panose="020F0502020204030204" pitchFamily="34" charset="0"/>
                <a:ea typeface="Calibri" panose="020F0502020204030204" pitchFamily="34" charset="0"/>
              </a:rPr>
              <a:t>” given by the anonymous class definition.</a:t>
            </a:r>
          </a:p>
        </p:txBody>
      </p:sp>
      <p:sp>
        <p:nvSpPr>
          <p:cNvPr id="6" name="TextBox 5">
            <a:extLst>
              <a:ext uri="{FF2B5EF4-FFF2-40B4-BE49-F238E27FC236}">
                <a16:creationId xmlns:a16="http://schemas.microsoft.com/office/drawing/2014/main" id="{B8D5AE2A-1677-45FC-A5E0-E116FF5462CF}"/>
              </a:ext>
            </a:extLst>
          </p:cNvPr>
          <p:cNvSpPr txBox="1"/>
          <p:nvPr/>
        </p:nvSpPr>
        <p:spPr>
          <a:xfrm>
            <a:off x="6513950" y="535577"/>
            <a:ext cx="4493623" cy="2585323"/>
          </a:xfrm>
          <a:prstGeom prst="rect">
            <a:avLst/>
          </a:prstGeom>
          <a:noFill/>
        </p:spPr>
        <p:txBody>
          <a:bodyPr wrap="square" rtlCol="0">
            <a:spAutoFit/>
          </a:bodyPr>
          <a:lstStyle/>
          <a:p>
            <a:r>
              <a:rPr lang="en-GB" b="1" u="sng" dirty="0"/>
              <a:t>Open Task Summary</a:t>
            </a:r>
          </a:p>
          <a:p>
            <a:endParaRPr lang="en-GB" b="1" u="sng" dirty="0"/>
          </a:p>
          <a:p>
            <a:r>
              <a:rPr lang="en-GB" dirty="0"/>
              <a:t>Our AI implementation uses two neural networks (</a:t>
            </a:r>
            <a:r>
              <a:rPr lang="en-GB" dirty="0" err="1"/>
              <a:t>mrX</a:t>
            </a:r>
            <a:r>
              <a:rPr lang="en-GB" dirty="0"/>
              <a:t> and detective) and the Monte-Carlo Tree Search algorithm.</a:t>
            </a:r>
          </a:p>
          <a:p>
            <a:endParaRPr lang="en-GB" dirty="0"/>
          </a:p>
          <a:p>
            <a:r>
              <a:rPr lang="en-GB" dirty="0"/>
              <a:t>Both neural networks have the same architecture(in </a:t>
            </a:r>
            <a:r>
              <a:rPr lang="en-GB" b="1" dirty="0"/>
              <a:t>FIG 1</a:t>
            </a:r>
            <a:r>
              <a:rPr lang="en-GB" dirty="0"/>
              <a:t>). </a:t>
            </a:r>
          </a:p>
          <a:p>
            <a:r>
              <a:rPr lang="en-GB" dirty="0"/>
              <a:t>The inputs and outputs are:</a:t>
            </a:r>
          </a:p>
        </p:txBody>
      </p:sp>
      <p:sp>
        <p:nvSpPr>
          <p:cNvPr id="7" name="TextBox 6">
            <a:extLst>
              <a:ext uri="{FF2B5EF4-FFF2-40B4-BE49-F238E27FC236}">
                <a16:creationId xmlns:a16="http://schemas.microsoft.com/office/drawing/2014/main" id="{ACF0AD7E-C6F4-4393-8F3D-A02488EE339B}"/>
              </a:ext>
            </a:extLst>
          </p:cNvPr>
          <p:cNvSpPr txBox="1"/>
          <p:nvPr/>
        </p:nvSpPr>
        <p:spPr>
          <a:xfrm>
            <a:off x="12157828" y="7240652"/>
            <a:ext cx="3905794" cy="2308324"/>
          </a:xfrm>
          <a:prstGeom prst="rect">
            <a:avLst/>
          </a:prstGeom>
          <a:noFill/>
        </p:spPr>
        <p:txBody>
          <a:bodyPr wrap="square" rtlCol="0">
            <a:spAutoFit/>
          </a:bodyPr>
          <a:lstStyle/>
          <a:p>
            <a:r>
              <a:rPr lang="en-GB" dirty="0"/>
              <a:t>*21898 is the number of  playable moves in Scotland Yard. This number is calculated on </a:t>
            </a:r>
            <a:r>
              <a:rPr lang="en-GB" dirty="0" err="1"/>
              <a:t>startup</a:t>
            </a:r>
            <a:r>
              <a:rPr lang="en-GB" dirty="0"/>
              <a:t> from moveArcs.txt. Every possible move is mapped to an integer, which we use to encode the output of the neural network</a:t>
            </a:r>
          </a:p>
          <a:p>
            <a:endParaRPr lang="en-GB" dirty="0"/>
          </a:p>
        </p:txBody>
      </p:sp>
      <p:pic>
        <p:nvPicPr>
          <p:cNvPr id="9" name="Picture 8" descr="Diagram&#10;&#10;Description automatically generated">
            <a:extLst>
              <a:ext uri="{FF2B5EF4-FFF2-40B4-BE49-F238E27FC236}">
                <a16:creationId xmlns:a16="http://schemas.microsoft.com/office/drawing/2014/main" id="{6A09B998-6B4C-4174-B2C7-A25CDA1F6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721" y="3397899"/>
            <a:ext cx="1951283" cy="1962694"/>
          </a:xfrm>
          <a:prstGeom prst="rect">
            <a:avLst/>
          </a:prstGeom>
        </p:spPr>
      </p:pic>
      <p:sp>
        <p:nvSpPr>
          <p:cNvPr id="10" name="TextBox 9">
            <a:extLst>
              <a:ext uri="{FF2B5EF4-FFF2-40B4-BE49-F238E27FC236}">
                <a16:creationId xmlns:a16="http://schemas.microsoft.com/office/drawing/2014/main" id="{CE7EFC51-2500-425E-AD9B-1A2107DE49AE}"/>
              </a:ext>
            </a:extLst>
          </p:cNvPr>
          <p:cNvSpPr txBox="1"/>
          <p:nvPr/>
        </p:nvSpPr>
        <p:spPr>
          <a:xfrm>
            <a:off x="6333539" y="5468711"/>
            <a:ext cx="4506686" cy="4524315"/>
          </a:xfrm>
          <a:prstGeom prst="rect">
            <a:avLst/>
          </a:prstGeom>
          <a:noFill/>
        </p:spPr>
        <p:txBody>
          <a:bodyPr wrap="square" rtlCol="0">
            <a:spAutoFit/>
          </a:bodyPr>
          <a:lstStyle/>
          <a:p>
            <a:r>
              <a:rPr lang="en-GB" dirty="0" err="1"/>
              <a:t>movesPolicy</a:t>
            </a:r>
            <a:r>
              <a:rPr lang="en-GB" dirty="0"/>
              <a:t> is a List&lt;Float&gt; of length *21898, every Float represents how good a move from the input state.</a:t>
            </a:r>
          </a:p>
          <a:p>
            <a:r>
              <a:rPr lang="en-GB" dirty="0" err="1"/>
              <a:t>stateValue</a:t>
            </a:r>
            <a:r>
              <a:rPr lang="en-GB" dirty="0"/>
              <a:t> is a Float representing how good the input state is.</a:t>
            </a:r>
          </a:p>
          <a:p>
            <a:endParaRPr lang="en-GB" dirty="0"/>
          </a:p>
          <a:p>
            <a:r>
              <a:rPr lang="en-GB" dirty="0"/>
              <a:t>The Monte-Carlo tree search is a stochastic depth-first searching algorithm. It recursively searches the tree from the root node until it reaches a leaf node. At each stage, it chooses the node that maximises the UCB function. Once a leaf node is reached, the value of the leaf node is backpropagated up the tree to the root node and various parameters about each node are updated: number of visits, Q values, etc</a:t>
            </a:r>
          </a:p>
        </p:txBody>
      </p:sp>
      <p:pic>
        <p:nvPicPr>
          <p:cNvPr id="12" name="Picture 11" descr="fig">
            <a:extLst>
              <a:ext uri="{FF2B5EF4-FFF2-40B4-BE49-F238E27FC236}">
                <a16:creationId xmlns:a16="http://schemas.microsoft.com/office/drawing/2014/main" id="{82E11927-DF56-428F-BC46-4CC3B1B64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2458" y="4312299"/>
            <a:ext cx="2447925" cy="2676525"/>
          </a:xfrm>
          <a:prstGeom prst="rect">
            <a:avLst/>
          </a:prstGeom>
        </p:spPr>
      </p:pic>
      <p:sp>
        <p:nvSpPr>
          <p:cNvPr id="13" name="TextBox 12">
            <a:extLst>
              <a:ext uri="{FF2B5EF4-FFF2-40B4-BE49-F238E27FC236}">
                <a16:creationId xmlns:a16="http://schemas.microsoft.com/office/drawing/2014/main" id="{4784B5C7-80D3-473E-8C62-80D6110947C9}"/>
              </a:ext>
            </a:extLst>
          </p:cNvPr>
          <p:cNvSpPr txBox="1"/>
          <p:nvPr/>
        </p:nvSpPr>
        <p:spPr>
          <a:xfrm>
            <a:off x="13351616" y="3942967"/>
            <a:ext cx="2160105" cy="369332"/>
          </a:xfrm>
          <a:prstGeom prst="rect">
            <a:avLst/>
          </a:prstGeom>
          <a:noFill/>
        </p:spPr>
        <p:txBody>
          <a:bodyPr wrap="square" rtlCol="0">
            <a:spAutoFit/>
          </a:bodyPr>
          <a:lstStyle/>
          <a:p>
            <a:r>
              <a:rPr lang="en-GB" b="1" dirty="0"/>
              <a:t>FIG 1</a:t>
            </a:r>
          </a:p>
        </p:txBody>
      </p:sp>
      <p:sp>
        <p:nvSpPr>
          <p:cNvPr id="14" name="TextBox 13">
            <a:extLst>
              <a:ext uri="{FF2B5EF4-FFF2-40B4-BE49-F238E27FC236}">
                <a16:creationId xmlns:a16="http://schemas.microsoft.com/office/drawing/2014/main" id="{B8F7FE76-EF1C-4384-AD89-7622B003D20B}"/>
              </a:ext>
            </a:extLst>
          </p:cNvPr>
          <p:cNvSpPr txBox="1"/>
          <p:nvPr/>
        </p:nvSpPr>
        <p:spPr>
          <a:xfrm>
            <a:off x="11743764" y="412772"/>
            <a:ext cx="5604078" cy="2585323"/>
          </a:xfrm>
          <a:prstGeom prst="rect">
            <a:avLst/>
          </a:prstGeom>
          <a:noFill/>
        </p:spPr>
        <p:txBody>
          <a:bodyPr wrap="square" rtlCol="0">
            <a:spAutoFit/>
          </a:bodyPr>
          <a:lstStyle/>
          <a:p>
            <a:r>
              <a:rPr lang="en-GB" dirty="0"/>
              <a:t>The Game class acts as an interface to the Scotland-Yard API. This is so calls to the </a:t>
            </a:r>
            <a:r>
              <a:rPr lang="en-GB" dirty="0" err="1"/>
              <a:t>Gamestate</a:t>
            </a:r>
            <a:r>
              <a:rPr lang="en-GB" dirty="0"/>
              <a:t> from the Coach class and the MCTS class, can be encapsulated.</a:t>
            </a:r>
          </a:p>
          <a:p>
            <a:endParaRPr lang="en-GB" dirty="0"/>
          </a:p>
          <a:p>
            <a:r>
              <a:rPr lang="en-GB" dirty="0"/>
              <a:t>The Arena class implements the self-playing functionality, to test post-training neural networks against previous versions.</a:t>
            </a:r>
          </a:p>
          <a:p>
            <a:endParaRPr lang="en-GB" dirty="0"/>
          </a:p>
          <a:p>
            <a:endParaRPr lang="en-GB" dirty="0"/>
          </a:p>
        </p:txBody>
      </p:sp>
    </p:spTree>
    <p:extLst>
      <p:ext uri="{BB962C8B-B14F-4D97-AF65-F5344CB8AC3E}">
        <p14:creationId xmlns:p14="http://schemas.microsoft.com/office/powerpoint/2010/main" val="124480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46943071-34DE-43F1-B141-4C4D5907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180" y="667911"/>
            <a:ext cx="4558352" cy="8967472"/>
          </a:xfrm>
          <a:prstGeom prst="rect">
            <a:avLst/>
          </a:prstGeom>
        </p:spPr>
      </p:pic>
      <p:pic>
        <p:nvPicPr>
          <p:cNvPr id="12" name="Picture 11" descr="Diagram&#10;&#10;Description automatically generated">
            <a:extLst>
              <a:ext uri="{FF2B5EF4-FFF2-40B4-BE49-F238E27FC236}">
                <a16:creationId xmlns:a16="http://schemas.microsoft.com/office/drawing/2014/main" id="{7038B259-4612-4F12-B436-A7EEB381D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94" y="976060"/>
            <a:ext cx="4301086" cy="5391293"/>
          </a:xfrm>
          <a:prstGeom prst="rect">
            <a:avLst/>
          </a:prstGeom>
        </p:spPr>
      </p:pic>
      <p:sp>
        <p:nvSpPr>
          <p:cNvPr id="13" name="TextBox 12">
            <a:extLst>
              <a:ext uri="{FF2B5EF4-FFF2-40B4-BE49-F238E27FC236}">
                <a16:creationId xmlns:a16="http://schemas.microsoft.com/office/drawing/2014/main" id="{F18D15D4-CA62-4607-AF43-B7E86115525F}"/>
              </a:ext>
            </a:extLst>
          </p:cNvPr>
          <p:cNvSpPr txBox="1"/>
          <p:nvPr/>
        </p:nvSpPr>
        <p:spPr>
          <a:xfrm>
            <a:off x="477672" y="300251"/>
            <a:ext cx="4558352" cy="369332"/>
          </a:xfrm>
          <a:prstGeom prst="rect">
            <a:avLst/>
          </a:prstGeom>
          <a:noFill/>
        </p:spPr>
        <p:txBody>
          <a:bodyPr wrap="square" rtlCol="0">
            <a:spAutoFit/>
          </a:bodyPr>
          <a:lstStyle/>
          <a:p>
            <a:r>
              <a:rPr lang="en-GB" dirty="0"/>
              <a:t>Monte-Carlo tree search Algorithm</a:t>
            </a:r>
          </a:p>
        </p:txBody>
      </p:sp>
      <p:pic>
        <p:nvPicPr>
          <p:cNvPr id="17" name="Picture 16" descr="Diagram&#10;&#10;Description automatically generated">
            <a:extLst>
              <a:ext uri="{FF2B5EF4-FFF2-40B4-BE49-F238E27FC236}">
                <a16:creationId xmlns:a16="http://schemas.microsoft.com/office/drawing/2014/main" id="{B518391D-D5BF-41ED-A8D8-14188CC87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670" y="792512"/>
            <a:ext cx="3321527" cy="7242775"/>
          </a:xfrm>
          <a:prstGeom prst="rect">
            <a:avLst/>
          </a:prstGeom>
        </p:spPr>
      </p:pic>
      <p:sp>
        <p:nvSpPr>
          <p:cNvPr id="18" name="TextBox 17">
            <a:extLst>
              <a:ext uri="{FF2B5EF4-FFF2-40B4-BE49-F238E27FC236}">
                <a16:creationId xmlns:a16="http://schemas.microsoft.com/office/drawing/2014/main" id="{4F986182-86C6-4648-80A0-B608726BB9E0}"/>
              </a:ext>
            </a:extLst>
          </p:cNvPr>
          <p:cNvSpPr txBox="1"/>
          <p:nvPr/>
        </p:nvSpPr>
        <p:spPr>
          <a:xfrm>
            <a:off x="11015772" y="218498"/>
            <a:ext cx="7478973" cy="369332"/>
          </a:xfrm>
          <a:prstGeom prst="rect">
            <a:avLst/>
          </a:prstGeom>
          <a:noFill/>
        </p:spPr>
        <p:txBody>
          <a:bodyPr wrap="square" rtlCol="0">
            <a:spAutoFit/>
          </a:bodyPr>
          <a:lstStyle/>
          <a:p>
            <a:r>
              <a:rPr lang="en-GB" dirty="0"/>
              <a:t>Training loop</a:t>
            </a:r>
          </a:p>
        </p:txBody>
      </p:sp>
      <p:pic>
        <p:nvPicPr>
          <p:cNvPr id="20" name="Picture 19" descr="Diagram&#10;&#10;Description automatically generated">
            <a:extLst>
              <a:ext uri="{FF2B5EF4-FFF2-40B4-BE49-F238E27FC236}">
                <a16:creationId xmlns:a16="http://schemas.microsoft.com/office/drawing/2014/main" id="{88D853E2-346C-41BA-9ED0-BA97A7D6E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7657" y="792513"/>
            <a:ext cx="3587002" cy="7987722"/>
          </a:xfrm>
          <a:prstGeom prst="rect">
            <a:avLst/>
          </a:prstGeom>
        </p:spPr>
      </p:pic>
      <p:sp>
        <p:nvSpPr>
          <p:cNvPr id="21" name="TextBox 20">
            <a:extLst>
              <a:ext uri="{FF2B5EF4-FFF2-40B4-BE49-F238E27FC236}">
                <a16:creationId xmlns:a16="http://schemas.microsoft.com/office/drawing/2014/main" id="{36DB654B-65C7-4180-9BBB-9C84A790BDEA}"/>
              </a:ext>
            </a:extLst>
          </p:cNvPr>
          <p:cNvSpPr txBox="1"/>
          <p:nvPr/>
        </p:nvSpPr>
        <p:spPr>
          <a:xfrm>
            <a:off x="14643279" y="298579"/>
            <a:ext cx="2305318" cy="369332"/>
          </a:xfrm>
          <a:prstGeom prst="rect">
            <a:avLst/>
          </a:prstGeom>
          <a:noFill/>
        </p:spPr>
        <p:txBody>
          <a:bodyPr wrap="square" rtlCol="0">
            <a:spAutoFit/>
          </a:bodyPr>
          <a:lstStyle/>
          <a:p>
            <a:r>
              <a:rPr lang="en-GB" dirty="0"/>
              <a:t>Game Generator</a:t>
            </a:r>
          </a:p>
        </p:txBody>
      </p:sp>
    </p:spTree>
    <p:extLst>
      <p:ext uri="{BB962C8B-B14F-4D97-AF65-F5344CB8AC3E}">
        <p14:creationId xmlns:p14="http://schemas.microsoft.com/office/powerpoint/2010/main" val="113436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463DB-546F-42F5-99CB-BBEBFE946472}"/>
              </a:ext>
            </a:extLst>
          </p:cNvPr>
          <p:cNvSpPr>
            <a:spLocks noGrp="1"/>
          </p:cNvSpPr>
          <p:nvPr>
            <p:ph idx="1"/>
          </p:nvPr>
        </p:nvSpPr>
        <p:spPr>
          <a:xfrm>
            <a:off x="232013" y="1681671"/>
            <a:ext cx="3862316" cy="6285266"/>
          </a:xfrm>
        </p:spPr>
        <p:txBody>
          <a:bodyPr>
            <a:normAutofit fontScale="92500" lnSpcReduction="10000"/>
          </a:bodyPr>
          <a:lstStyle/>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rPr>
              <a:t>With regards to the AI, we tried 2 different approaches simultaneously - a neural network and an attempt with the minimax algorithm. The minimax algorithm was to use the shortest distance between detectives as a relative scoring function, however, on realising implementation, we instead chose to use the neural network. </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rPr>
              <a:t>Although our implementation is functional, it does not play the game well because we did not have sufficient compute resources to train the neural network. Although th</a:t>
            </a:r>
            <a:r>
              <a:rPr lang="en-GB" sz="1800" dirty="0">
                <a:latin typeface="Calibri" panose="020F0502020204030204" pitchFamily="34" charset="0"/>
                <a:ea typeface="Calibri" panose="020F0502020204030204" pitchFamily="34" charset="0"/>
              </a:rPr>
              <a:t>e loss output of the training did decrease at a slightly decreasing rate (</a:t>
            </a:r>
            <a:r>
              <a:rPr lang="en-GB" sz="1800" b="1" dirty="0">
                <a:latin typeface="Calibri" panose="020F0502020204030204" pitchFamily="34" charset="0"/>
                <a:ea typeface="Calibri" panose="020F0502020204030204" pitchFamily="34" charset="0"/>
              </a:rPr>
              <a:t>fig 2) , </a:t>
            </a:r>
            <a:r>
              <a:rPr lang="en-GB" sz="1800" dirty="0">
                <a:latin typeface="Calibri" panose="020F0502020204030204" pitchFamily="34" charset="0"/>
                <a:ea typeface="Calibri" panose="020F0502020204030204" pitchFamily="34" charset="0"/>
              </a:rPr>
              <a:t>indicating successful training, I suspect the model was overfitting. This was also due to poorly optimised hyper-parameters, namely: batch size, learning rate, dropout and the exploration constant in the MCTS.</a:t>
            </a:r>
            <a:endParaRPr lang="en-GB"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endParaRPr>
          </a:p>
          <a:p>
            <a:endParaRPr lang="en-GB" sz="1800" dirty="0"/>
          </a:p>
        </p:txBody>
      </p:sp>
      <p:sp>
        <p:nvSpPr>
          <p:cNvPr id="6" name="TextBox 5">
            <a:extLst>
              <a:ext uri="{FF2B5EF4-FFF2-40B4-BE49-F238E27FC236}">
                <a16:creationId xmlns:a16="http://schemas.microsoft.com/office/drawing/2014/main" id="{98B2FE0D-A503-44AD-9564-1D1779F3CD09}"/>
              </a:ext>
            </a:extLst>
          </p:cNvPr>
          <p:cNvSpPr txBox="1"/>
          <p:nvPr/>
        </p:nvSpPr>
        <p:spPr>
          <a:xfrm>
            <a:off x="491320" y="244819"/>
            <a:ext cx="10304059" cy="769441"/>
          </a:xfrm>
          <a:prstGeom prst="rect">
            <a:avLst/>
          </a:prstGeom>
          <a:noFill/>
        </p:spPr>
        <p:txBody>
          <a:bodyPr wrap="square" rtlCol="0">
            <a:spAutoFit/>
          </a:bodyPr>
          <a:lstStyle/>
          <a:p>
            <a:r>
              <a:rPr lang="en-GB" sz="4400" dirty="0"/>
              <a:t>Achievements</a:t>
            </a:r>
          </a:p>
        </p:txBody>
      </p:sp>
      <p:sp>
        <p:nvSpPr>
          <p:cNvPr id="8" name="TextBox 7">
            <a:extLst>
              <a:ext uri="{FF2B5EF4-FFF2-40B4-BE49-F238E27FC236}">
                <a16:creationId xmlns:a16="http://schemas.microsoft.com/office/drawing/2014/main" id="{B89D55DA-E9CC-4BB3-A13A-BB0019DE25D0}"/>
              </a:ext>
            </a:extLst>
          </p:cNvPr>
          <p:cNvSpPr txBox="1"/>
          <p:nvPr/>
        </p:nvSpPr>
        <p:spPr>
          <a:xfrm>
            <a:off x="9144002" y="94587"/>
            <a:ext cx="5859887" cy="707886"/>
          </a:xfrm>
          <a:prstGeom prst="rect">
            <a:avLst/>
          </a:prstGeom>
          <a:noFill/>
        </p:spPr>
        <p:txBody>
          <a:bodyPr wrap="square" rtlCol="0">
            <a:spAutoFit/>
          </a:bodyPr>
          <a:lstStyle/>
          <a:p>
            <a:r>
              <a:rPr lang="en-GB" sz="4000" dirty="0"/>
              <a:t>Class Diagrams</a:t>
            </a:r>
          </a:p>
        </p:txBody>
      </p:sp>
      <p:pic>
        <p:nvPicPr>
          <p:cNvPr id="10" name="Picture 9" descr="Graphical user interface, text, application, chat or text message&#10;&#10;Description automatically generated">
            <a:extLst>
              <a:ext uri="{FF2B5EF4-FFF2-40B4-BE49-F238E27FC236}">
                <a16:creationId xmlns:a16="http://schemas.microsoft.com/office/drawing/2014/main" id="{2D366ED7-0B87-47F9-BFDC-0E38332A8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621" y="1128295"/>
            <a:ext cx="5632934" cy="1864328"/>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3EA8B063-A8DE-470D-A12F-CF63F2742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635" y="964350"/>
            <a:ext cx="4125640" cy="277065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3301F5A7-9754-4696-9476-C2C1BB8DD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5985" y="3214280"/>
            <a:ext cx="6228206" cy="6492968"/>
          </a:xfrm>
          <a:prstGeom prst="rect">
            <a:avLst/>
          </a:prstGeom>
        </p:spPr>
      </p:pic>
      <p:pic>
        <p:nvPicPr>
          <p:cNvPr id="16" name="Picture 15" descr="Graphical user interface, text, application&#10;&#10;Description automatically generated with medium confidence">
            <a:extLst>
              <a:ext uri="{FF2B5EF4-FFF2-40B4-BE49-F238E27FC236}">
                <a16:creationId xmlns:a16="http://schemas.microsoft.com/office/drawing/2014/main" id="{C8417BE4-B395-49F0-9F03-CE0130DEAE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313" y="7886997"/>
            <a:ext cx="2710057" cy="1054653"/>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6416B528-376A-4971-A68E-E7A5589E0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5306" y="3791067"/>
            <a:ext cx="3199526" cy="2323866"/>
          </a:xfrm>
          <a:prstGeom prst="rect">
            <a:avLst/>
          </a:prstGeom>
        </p:spPr>
      </p:pic>
      <p:sp>
        <p:nvSpPr>
          <p:cNvPr id="19" name="TextBox 18">
            <a:extLst>
              <a:ext uri="{FF2B5EF4-FFF2-40B4-BE49-F238E27FC236}">
                <a16:creationId xmlns:a16="http://schemas.microsoft.com/office/drawing/2014/main" id="{18DFF0A4-6534-4F62-A433-78F2D1024191}"/>
              </a:ext>
            </a:extLst>
          </p:cNvPr>
          <p:cNvSpPr txBox="1"/>
          <p:nvPr/>
        </p:nvSpPr>
        <p:spPr>
          <a:xfrm>
            <a:off x="6520516" y="6294195"/>
            <a:ext cx="4274863" cy="1200329"/>
          </a:xfrm>
          <a:prstGeom prst="rect">
            <a:avLst/>
          </a:prstGeom>
          <a:noFill/>
        </p:spPr>
        <p:txBody>
          <a:bodyPr wrap="square" rtlCol="0">
            <a:spAutoFit/>
          </a:bodyPr>
          <a:lstStyle/>
          <a:p>
            <a:r>
              <a:rPr lang="en-GB" dirty="0" err="1"/>
              <a:t>TrainingEntry</a:t>
            </a:r>
            <a:r>
              <a:rPr lang="en-GB" dirty="0"/>
              <a:t> contains all the data needed to train a neural network. The input to the train() function is a List&lt;</a:t>
            </a:r>
            <a:r>
              <a:rPr lang="en-GB" dirty="0" err="1"/>
              <a:t>TrainingEntry</a:t>
            </a:r>
            <a:r>
              <a:rPr lang="en-GB" dirty="0"/>
              <a:t>&gt; of length batch size</a:t>
            </a:r>
          </a:p>
        </p:txBody>
      </p:sp>
      <p:sp>
        <p:nvSpPr>
          <p:cNvPr id="20" name="TextBox 19">
            <a:extLst>
              <a:ext uri="{FF2B5EF4-FFF2-40B4-BE49-F238E27FC236}">
                <a16:creationId xmlns:a16="http://schemas.microsoft.com/office/drawing/2014/main" id="{EC2F937A-CB64-4439-9DCE-6889303BBF83}"/>
              </a:ext>
            </a:extLst>
          </p:cNvPr>
          <p:cNvSpPr txBox="1"/>
          <p:nvPr/>
        </p:nvSpPr>
        <p:spPr>
          <a:xfrm>
            <a:off x="6926635" y="8980977"/>
            <a:ext cx="3940936" cy="646331"/>
          </a:xfrm>
          <a:prstGeom prst="rect">
            <a:avLst/>
          </a:prstGeom>
          <a:noFill/>
        </p:spPr>
        <p:txBody>
          <a:bodyPr wrap="square" rtlCol="0">
            <a:spAutoFit/>
          </a:bodyPr>
          <a:lstStyle/>
          <a:p>
            <a:r>
              <a:rPr lang="en-GB" dirty="0" err="1"/>
              <a:t>Nnet</a:t>
            </a:r>
            <a:r>
              <a:rPr lang="en-GB" dirty="0"/>
              <a:t> input is the input to the network when performing a prediction.</a:t>
            </a:r>
          </a:p>
        </p:txBody>
      </p:sp>
      <p:pic>
        <p:nvPicPr>
          <p:cNvPr id="22" name="Picture 21" descr="Text&#10;&#10;Description automatically generated">
            <a:extLst>
              <a:ext uri="{FF2B5EF4-FFF2-40B4-BE49-F238E27FC236}">
                <a16:creationId xmlns:a16="http://schemas.microsoft.com/office/drawing/2014/main" id="{4092705F-6068-4ECE-BC55-BECA94E80E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8073" y="1870884"/>
            <a:ext cx="752580" cy="6344535"/>
          </a:xfrm>
          <a:prstGeom prst="rect">
            <a:avLst/>
          </a:prstGeom>
        </p:spPr>
      </p:pic>
      <p:sp>
        <p:nvSpPr>
          <p:cNvPr id="23" name="TextBox 22">
            <a:extLst>
              <a:ext uri="{FF2B5EF4-FFF2-40B4-BE49-F238E27FC236}">
                <a16:creationId xmlns:a16="http://schemas.microsoft.com/office/drawing/2014/main" id="{47ED9090-7ACD-4FAB-AD14-C36F9579C849}"/>
              </a:ext>
            </a:extLst>
          </p:cNvPr>
          <p:cNvSpPr txBox="1"/>
          <p:nvPr/>
        </p:nvSpPr>
        <p:spPr>
          <a:xfrm>
            <a:off x="4728073" y="1549125"/>
            <a:ext cx="1184856" cy="369332"/>
          </a:xfrm>
          <a:prstGeom prst="rect">
            <a:avLst/>
          </a:prstGeom>
          <a:noFill/>
        </p:spPr>
        <p:txBody>
          <a:bodyPr wrap="square" rtlCol="0">
            <a:spAutoFit/>
          </a:bodyPr>
          <a:lstStyle/>
          <a:p>
            <a:r>
              <a:rPr lang="en-GB" b="1" dirty="0"/>
              <a:t>fig 2</a:t>
            </a:r>
          </a:p>
        </p:txBody>
      </p:sp>
    </p:spTree>
    <p:extLst>
      <p:ext uri="{BB962C8B-B14F-4D97-AF65-F5344CB8AC3E}">
        <p14:creationId xmlns:p14="http://schemas.microsoft.com/office/powerpoint/2010/main" val="2796928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643</Words>
  <Application>Microsoft Office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ferdinand hubbard</dc:creator>
  <cp:lastModifiedBy>ferdinand hubbard</cp:lastModifiedBy>
  <cp:revision>13</cp:revision>
  <dcterms:created xsi:type="dcterms:W3CDTF">2022-05-03T00:05:05Z</dcterms:created>
  <dcterms:modified xsi:type="dcterms:W3CDTF">2022-05-03T04:01:14Z</dcterms:modified>
</cp:coreProperties>
</file>