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3" r:id="rId5"/>
    <p:sldId id="267" r:id="rId6"/>
    <p:sldId id="268" r:id="rId7"/>
    <p:sldId id="272" r:id="rId8"/>
    <p:sldId id="274" r:id="rId9"/>
    <p:sldId id="264" r:id="rId10"/>
    <p:sldId id="277" r:id="rId11"/>
    <p:sldId id="278" r:id="rId12"/>
    <p:sldId id="273" r:id="rId13"/>
    <p:sldId id="261" r:id="rId14"/>
    <p:sldId id="271" r:id="rId15"/>
    <p:sldId id="27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B0B0B0"/>
    <a:srgbClr val="787878"/>
    <a:srgbClr val="929292"/>
    <a:srgbClr val="F9E400"/>
    <a:srgbClr val="CACACA"/>
    <a:srgbClr val="B6B6B6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5"/>
  </p:normalViewPr>
  <p:slideViewPr>
    <p:cSldViewPr snapToGrid="0" snapToObjects="1">
      <p:cViewPr>
        <p:scale>
          <a:sx n="92" d="100"/>
          <a:sy n="92" d="100"/>
        </p:scale>
        <p:origin x="1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54385-8FB7-474C-B308-71908A690E10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8BCFD-BA56-4547-9732-80ACF92AE8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09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 </a:t>
            </a:r>
            <a:r>
              <a:rPr lang="de-DE" dirty="0" err="1"/>
              <a:t>everyone</a:t>
            </a:r>
            <a:r>
              <a:rPr lang="de-DE" dirty="0"/>
              <a:t>, I </a:t>
            </a:r>
            <a:r>
              <a:rPr lang="de-DE" dirty="0" err="1"/>
              <a:t>developed</a:t>
            </a:r>
            <a:r>
              <a:rPr lang="de-DE" dirty="0"/>
              <a:t> a </a:t>
            </a:r>
            <a:r>
              <a:rPr lang="de-DE" dirty="0" err="1"/>
              <a:t>Machine</a:t>
            </a:r>
            <a:r>
              <a:rPr lang="de-DE" dirty="0"/>
              <a:t> Learning Model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Car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0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underpredicitos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prices</a:t>
            </a:r>
            <a:endParaRPr lang="de-DE" dirty="0"/>
          </a:p>
          <a:p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7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underpredicitos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high </a:t>
            </a:r>
            <a:r>
              <a:rPr lang="de-DE" dirty="0" err="1"/>
              <a:t>prices</a:t>
            </a:r>
            <a:endParaRPr lang="de-DE" dirty="0"/>
          </a:p>
          <a:p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8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adding</a:t>
            </a:r>
            <a:r>
              <a:rPr lang="de-DE" dirty="0"/>
              <a:t> all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I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Linear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 </a:t>
            </a:r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, I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Linear Regression, </a:t>
            </a:r>
            <a:r>
              <a:rPr lang="de-DE" dirty="0" err="1"/>
              <a:t>Ridge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Lasso, </a:t>
            </a:r>
            <a:r>
              <a:rPr lang="de-DE" dirty="0" err="1"/>
              <a:t>which</a:t>
            </a:r>
            <a:r>
              <a:rPr lang="de-DE" dirty="0"/>
              <a:t> was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03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quick </a:t>
            </a:r>
            <a:r>
              <a:rPr lang="de-DE" dirty="0" err="1"/>
              <a:t>facts</a:t>
            </a:r>
            <a:r>
              <a:rPr lang="de-DE" dirty="0"/>
              <a:t>.</a:t>
            </a:r>
          </a:p>
          <a:p>
            <a:r>
              <a:rPr lang="de-DE" dirty="0"/>
              <a:t>-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dominate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75% </a:t>
            </a:r>
            <a:r>
              <a:rPr lang="de-DE" dirty="0" err="1"/>
              <a:t>of</a:t>
            </a:r>
            <a:r>
              <a:rPr lang="de-DE" dirty="0"/>
              <a:t> total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US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cars</a:t>
            </a:r>
            <a:endParaRPr lang="de-DE" dirty="0"/>
          </a:p>
          <a:p>
            <a:r>
              <a:rPr lang="de-DE" dirty="0"/>
              <a:t>- Average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3 </a:t>
            </a:r>
            <a:r>
              <a:rPr lang="de-DE" dirty="0" err="1"/>
              <a:t>owners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ist </a:t>
            </a:r>
            <a:r>
              <a:rPr lang="de-DE" dirty="0" err="1"/>
              <a:t>lifetime</a:t>
            </a:r>
            <a:endParaRPr lang="de-DE" dirty="0"/>
          </a:p>
          <a:p>
            <a:r>
              <a:rPr lang="de-DE" dirty="0" err="1"/>
              <a:t>Objective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Exploiting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bweteen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influential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9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scraping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cars.com</a:t>
            </a:r>
            <a:r>
              <a:rPr lang="de-DE" dirty="0"/>
              <a:t> </a:t>
            </a:r>
          </a:p>
          <a:p>
            <a:r>
              <a:rPr lang="de-DE" dirty="0"/>
              <a:t>-</a:t>
            </a:r>
            <a:r>
              <a:rPr lang="de-DE" dirty="0" err="1"/>
              <a:t>Resulted</a:t>
            </a:r>
            <a:r>
              <a:rPr lang="de-DE" dirty="0"/>
              <a:t> in </a:t>
            </a:r>
            <a:r>
              <a:rPr lang="de-DE" dirty="0" err="1"/>
              <a:t>over</a:t>
            </a:r>
            <a:r>
              <a:rPr lang="de-DE" dirty="0"/>
              <a:t> 60,000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44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U.S.</a:t>
            </a:r>
          </a:p>
          <a:p>
            <a:r>
              <a:rPr lang="de-DE" dirty="0"/>
              <a:t>18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scraped</a:t>
            </a:r>
            <a:r>
              <a:rPr lang="de-DE" dirty="0"/>
              <a:t> in total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Beautiful</a:t>
            </a:r>
            <a:r>
              <a:rPr lang="de-DE" dirty="0"/>
              <a:t> </a:t>
            </a:r>
            <a:r>
              <a:rPr lang="de-DE" dirty="0" err="1"/>
              <a:t>Soup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I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engage</a:t>
            </a:r>
            <a:r>
              <a:rPr lang="de-DE" dirty="0"/>
              <a:t> in Data </a:t>
            </a:r>
            <a:r>
              <a:rPr lang="de-DE" dirty="0" err="1"/>
              <a:t>Wrangling</a:t>
            </a:r>
            <a:r>
              <a:rPr lang="de-DE" dirty="0"/>
              <a:t>: </a:t>
            </a:r>
            <a:r>
              <a:rPr lang="de-DE" dirty="0" err="1"/>
              <a:t>Cleaning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, </a:t>
            </a:r>
            <a:r>
              <a:rPr lang="de-DE" dirty="0" err="1"/>
              <a:t>falsified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inconsistent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grounds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entries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, I </a:t>
            </a:r>
            <a:r>
              <a:rPr lang="de-DE" dirty="0" err="1"/>
              <a:t>used</a:t>
            </a:r>
            <a:r>
              <a:rPr lang="de-DE" dirty="0"/>
              <a:t> Pandas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Numpy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Afterwards</a:t>
            </a:r>
            <a:r>
              <a:rPr lang="de-DE" dirty="0"/>
              <a:t>, I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Feature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on </a:t>
            </a:r>
            <a:r>
              <a:rPr lang="de-DE" dirty="0" err="1"/>
              <a:t>using</a:t>
            </a:r>
            <a:r>
              <a:rPr lang="de-DE" dirty="0"/>
              <a:t> Validation </a:t>
            </a:r>
            <a:r>
              <a:rPr lang="de-DE" dirty="0" err="1"/>
              <a:t>and</a:t>
            </a:r>
            <a:r>
              <a:rPr lang="de-DE" dirty="0"/>
              <a:t> Cross Validation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end, I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influential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I‘ll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633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in a R^2 score </a:t>
            </a:r>
            <a:r>
              <a:rPr lang="de-DE" dirty="0" err="1"/>
              <a:t>of</a:t>
            </a:r>
            <a:r>
              <a:rPr lang="de-DE" dirty="0"/>
              <a:t> 0.24.</a:t>
            </a:r>
          </a:p>
          <a:p>
            <a:r>
              <a:rPr lang="de-DE" dirty="0"/>
              <a:t>-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,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Mileage</a:t>
            </a:r>
            <a:r>
              <a:rPr lang="de-DE" dirty="0"/>
              <a:t> vs. Price,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, but </a:t>
            </a:r>
            <a:r>
              <a:rPr lang="de-DE" dirty="0" err="1"/>
              <a:t>no</a:t>
            </a:r>
            <a:r>
              <a:rPr lang="de-DE" dirty="0"/>
              <a:t> real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.</a:t>
            </a:r>
          </a:p>
          <a:p>
            <a:r>
              <a:rPr lang="de-DE" dirty="0"/>
              <a:t>I </a:t>
            </a:r>
            <a:r>
              <a:rPr lang="de-DE" dirty="0" err="1"/>
              <a:t>plaeyd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lfited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R^2 score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0.26.</a:t>
            </a:r>
          </a:p>
          <a:p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arose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categorial</a:t>
            </a:r>
            <a:r>
              <a:rPr lang="de-DE" dirty="0"/>
              <a:t> </a:t>
            </a:r>
            <a:r>
              <a:rPr lang="de-DE" dirty="0" err="1"/>
              <a:t>festures</a:t>
            </a:r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07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manufacture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variables, </a:t>
            </a:r>
            <a:r>
              <a:rPr lang="de-DE" dirty="0" err="1"/>
              <a:t>the</a:t>
            </a:r>
            <a:r>
              <a:rPr lang="de-DE" dirty="0"/>
              <a:t> R^2 score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3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adding</a:t>
            </a:r>
            <a:r>
              <a:rPr lang="de-DE" dirty="0"/>
              <a:t> Model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variables, </a:t>
            </a:r>
            <a:r>
              <a:rPr lang="de-DE" dirty="0" err="1"/>
              <a:t>the</a:t>
            </a:r>
            <a:r>
              <a:rPr lang="de-DE" dirty="0"/>
              <a:t> r^2 score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a </a:t>
            </a:r>
            <a:r>
              <a:rPr lang="de-DE" dirty="0" err="1"/>
              <a:t>clearer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2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After </a:t>
            </a:r>
            <a:r>
              <a:rPr lang="de-DE" dirty="0" err="1"/>
              <a:t>adding</a:t>
            </a:r>
            <a:r>
              <a:rPr lang="de-DE" dirty="0"/>
              <a:t> all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</a:t>
            </a:r>
            <a:r>
              <a:rPr lang="de-DE" b="1" dirty="0" err="1"/>
              <a:t>Ridge</a:t>
            </a:r>
            <a:r>
              <a:rPr lang="de-DE" b="1" dirty="0"/>
              <a:t>, </a:t>
            </a:r>
            <a:r>
              <a:rPr lang="de-DE" b="1" dirty="0" err="1"/>
              <a:t>lasso</a:t>
            </a:r>
            <a:r>
              <a:rPr lang="de-DE" b="1" dirty="0"/>
              <a:t>, </a:t>
            </a:r>
            <a:r>
              <a:rPr lang="de-DE" b="1" dirty="0" err="1"/>
              <a:t>polynomial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linear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resulted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Lasso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R^2 score </a:t>
            </a:r>
            <a:r>
              <a:rPr lang="de-DE" dirty="0" err="1"/>
              <a:t>of</a:t>
            </a:r>
            <a:r>
              <a:rPr lang="de-DE" dirty="0"/>
              <a:t>  0.81</a:t>
            </a:r>
          </a:p>
          <a:p>
            <a:r>
              <a:rPr lang="de-DE" dirty="0" err="1"/>
              <a:t>Looking</a:t>
            </a:r>
            <a:r>
              <a:rPr lang="de-DE" dirty="0"/>
              <a:t> at Most </a:t>
            </a:r>
            <a:r>
              <a:rPr lang="de-DE" dirty="0" err="1"/>
              <a:t>impactful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observed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Year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positive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negative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Mileage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positive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negative. This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sense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mileage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pirce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squared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linear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tells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variable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between</a:t>
            </a:r>
            <a:r>
              <a:rPr lang="de-DE" dirty="0"/>
              <a:t> linear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quadratic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equals</a:t>
            </a:r>
            <a:r>
              <a:rPr lang="de-DE" dirty="0"/>
              <a:t>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856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graph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 vs. The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price</a:t>
            </a:r>
            <a:r>
              <a:rPr lang="de-DE" dirty="0"/>
              <a:t>. </a:t>
            </a:r>
            <a:r>
              <a:rPr lang="de-DE" dirty="0" err="1"/>
              <a:t>And</a:t>
            </a:r>
            <a:r>
              <a:rPr lang="de-DE" dirty="0"/>
              <a:t> a normal Q-Q </a:t>
            </a:r>
            <a:r>
              <a:rPr lang="de-DE" dirty="0" err="1"/>
              <a:t>plot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disstributed</a:t>
            </a:r>
            <a:endParaRPr lang="de-DE" dirty="0"/>
          </a:p>
          <a:p>
            <a:r>
              <a:rPr lang="de-DE" dirty="0" err="1"/>
              <a:t>Overpredicted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underpredicted</a:t>
            </a:r>
            <a:r>
              <a:rPr lang="de-DE" dirty="0"/>
              <a:t> on high </a:t>
            </a:r>
            <a:r>
              <a:rPr lang="de-DE" dirty="0" err="1"/>
              <a:t>prices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901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8BCFD-BA56-4547-9732-80ACF92AE8C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6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3BFE-9B62-1346-B78C-48D53393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AE692-912C-B24C-97E6-D4E7785C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4CA7-ACAF-8448-BD53-1F9BA6CF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3FA5-893D-CD47-86DC-DC060E85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DDBB-94B1-244D-B32D-CECE90EE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3FC-D2E6-B543-B743-D553B159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35414-7711-2F40-A1A7-997752E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7AB4-6C6A-A940-AC9F-6671BA10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77A8-73EC-1F45-A467-122D5BF1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3673-CC0A-914F-92D7-FEB31A32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54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8A18E-90DC-3241-AC95-ADBA35716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AB332-53E6-4242-9946-8ECCB7162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B08C-B9F4-304D-8899-07465E58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62066-E991-394B-BA49-05BFA8D6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B976-F584-CC49-86D0-978DA61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5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B2F-9FC9-DA45-9308-6DE7C819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9AC-2512-C44B-93AC-3B694E69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8E8E-6A0A-1448-A9F0-293F9731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F987E-E5DF-FB4D-9565-61C5B7A2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18B0-F75F-2E4A-973B-03D27D57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365C-E15B-D941-AC8B-BC19D065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5D6E-65B9-334B-BFB4-09FFF7449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488-8757-6044-9FC3-E6DF4B9F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3E33-88D2-6141-A0A3-C19A577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DF22-D0B6-D346-BBC2-8D92C202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5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F06-BE68-3B4B-9A6B-E53BF801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7600-47A1-0C49-BFCB-868B823A2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4BF0-4D4E-4E40-AB1C-3A79AA959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F09B-B01F-EF42-BF13-A9EBAD0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29C54-1D8D-0F47-89E8-89CF1960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6E7E-E1A4-6F4B-90C7-08EFEE06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0594-31E0-964F-A89A-5B500B2C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5FAE-9BAE-674F-8042-E16F1E30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3D39-8B40-614D-8E18-4BF52041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2D36C-2D7B-B145-92CE-70E87632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0E214-DE35-484B-B919-98D01C81B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AF041-5EAB-9843-BBFA-6C3281C3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DA1C7-9130-B645-9214-047560F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CE325-77C5-6047-A722-AEBD574F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8016-34AA-8D42-BD28-CA3D1BA3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5CB4A-07BB-3444-A0AC-7A29594A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DBA55-7916-474C-B7B7-A8E9DD1E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B23B4-0C55-3C4D-8D19-A8281DD4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D6604-BA6D-A44A-ACA5-1006A6A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675C9-4558-1840-95BA-7DF5D323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6A95-1AE7-A145-9722-D3EB5CE8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33DD-81F0-DA43-9A32-CE1B1837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2B5EA-A6A5-3440-B317-B1BBE98D4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458C-5F80-C545-878A-B1428EE9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1DC0A-A24D-5742-8F12-0FB8BB0A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761C-DEF4-E843-96F8-C54845C3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CFFC-AA2D-AA46-84AB-FFF9159A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1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3719-C271-DE4A-B3DF-0C47CFC3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0B56A-CF36-604D-8AB7-A683DEEC9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81168-1164-2749-BEF4-91A7F4FE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FF69-6CF2-C84C-A7F7-0731A2BD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F308-5630-7947-8CD0-958920EA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184E4-6417-5C4E-83DF-8EDF2BB4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5ABFB-E172-8340-9621-F1283043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819C-393E-8540-AAC4-E1B9FF07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B105-E405-364E-A8D0-2DD01065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3F7E-5C71-594A-8E42-A5A0D0A6A653}" type="datetimeFigureOut">
              <a:rPr lang="de-DE" smtClean="0"/>
              <a:t>18.07.19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EDAD-DC21-B444-ACE7-A92BE86E1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E3C4-9E44-8149-ADF2-2B870AAA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939A-5A88-F94D-B5E0-AD13A6CBF3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4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9CE4B-A7FD-8544-A392-DCA94C1E9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Autofit/>
          </a:bodyPr>
          <a:lstStyle/>
          <a:p>
            <a:pPr algn="l"/>
            <a:r>
              <a:rPr lang="de-DE" sz="4600" dirty="0" err="1"/>
              <a:t>Predicting</a:t>
            </a:r>
            <a:r>
              <a:rPr lang="de-DE" sz="4600" dirty="0"/>
              <a:t> </a:t>
            </a:r>
            <a:r>
              <a:rPr lang="de-DE" sz="4600" dirty="0" err="1"/>
              <a:t>Used</a:t>
            </a:r>
            <a:r>
              <a:rPr lang="de-DE" sz="4600" dirty="0"/>
              <a:t> Car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285D-87EC-CB4C-8C2E-FA5C3BB60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2 - Luther</a:t>
            </a:r>
            <a:endParaRPr lang="de-DE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11AE1-E5FE-1147-BF5D-F0D2F142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594" y="643466"/>
            <a:ext cx="2583522" cy="4161693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A04B9-83C0-A74D-8848-6D86832D4565}"/>
              </a:ext>
            </a:extLst>
          </p:cNvPr>
          <p:cNvSpPr txBox="1"/>
          <p:nvPr/>
        </p:nvSpPr>
        <p:spPr>
          <a:xfrm>
            <a:off x="9709862" y="5691648"/>
            <a:ext cx="236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Ferdinand Wohlenberg</a:t>
            </a:r>
          </a:p>
          <a:p>
            <a:r>
              <a:rPr lang="de-DE" dirty="0" err="1">
                <a:solidFill>
                  <a:schemeClr val="bg1"/>
                </a:solidFill>
              </a:rPr>
              <a:t>July</a:t>
            </a:r>
            <a:r>
              <a:rPr lang="de-DE" dirty="0">
                <a:solidFill>
                  <a:schemeClr val="bg1"/>
                </a:solidFill>
              </a:rPr>
              <a:t> 19, 2019</a:t>
            </a:r>
          </a:p>
          <a:p>
            <a:r>
              <a:rPr lang="de-DE" dirty="0">
                <a:solidFill>
                  <a:schemeClr val="bg1"/>
                </a:solidFill>
              </a:rPr>
              <a:t>New York, NY</a:t>
            </a:r>
          </a:p>
        </p:txBody>
      </p:sp>
    </p:spTree>
    <p:extLst>
      <p:ext uri="{BB962C8B-B14F-4D97-AF65-F5344CB8AC3E}">
        <p14:creationId xmlns:p14="http://schemas.microsoft.com/office/powerpoint/2010/main" val="158420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4BA3-8966-BC41-B15A-B6FBDD17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&amp; Future </a:t>
            </a:r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FA99E2-8913-8549-94B3-B5439B71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Model = </a:t>
            </a:r>
            <a:r>
              <a:rPr lang="de-DE" b="1" dirty="0"/>
              <a:t>Lasso </a:t>
            </a:r>
            <a:r>
              <a:rPr lang="de-DE" b="1" dirty="0" err="1"/>
              <a:t>regression</a:t>
            </a:r>
            <a:r>
              <a:rPr lang="de-DE" b="1" dirty="0"/>
              <a:t> (440 </a:t>
            </a:r>
            <a:r>
              <a:rPr lang="de-DE" b="1" dirty="0" err="1"/>
              <a:t>features</a:t>
            </a:r>
            <a:r>
              <a:rPr lang="de-DE" b="1" dirty="0"/>
              <a:t>)</a:t>
            </a:r>
          </a:p>
          <a:p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: </a:t>
            </a:r>
            <a:r>
              <a:rPr lang="de-DE" b="1" dirty="0"/>
              <a:t>Year, </a:t>
            </a:r>
            <a:r>
              <a:rPr lang="de-DE" b="1" dirty="0" err="1"/>
              <a:t>Mileage</a:t>
            </a:r>
            <a:r>
              <a:rPr lang="de-DE" b="1" dirty="0"/>
              <a:t>, </a:t>
            </a:r>
            <a:r>
              <a:rPr lang="de-DE" b="1" dirty="0" err="1"/>
              <a:t>Carmaker</a:t>
            </a:r>
            <a:r>
              <a:rPr lang="de-DE" b="1" dirty="0"/>
              <a:t>, Engine, Transmission</a:t>
            </a:r>
            <a:r>
              <a:rPr lang="de-DE" dirty="0"/>
              <a:t> </a:t>
            </a:r>
          </a:p>
          <a:p>
            <a:r>
              <a:rPr lang="de-DE" dirty="0" err="1"/>
              <a:t>Overpredicting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vs. </a:t>
            </a:r>
            <a:r>
              <a:rPr lang="de-DE" dirty="0" err="1"/>
              <a:t>underpredicting</a:t>
            </a:r>
            <a:r>
              <a:rPr lang="de-DE" dirty="0"/>
              <a:t> high </a:t>
            </a:r>
            <a:r>
              <a:rPr lang="de-DE" dirty="0" err="1"/>
              <a:t>prices</a:t>
            </a:r>
            <a:endParaRPr lang="de-DE" dirty="0"/>
          </a:p>
          <a:p>
            <a:endParaRPr lang="de-DE" dirty="0"/>
          </a:p>
          <a:p>
            <a:r>
              <a:rPr lang="de-DE" dirty="0" err="1">
                <a:solidFill>
                  <a:schemeClr val="bg1"/>
                </a:solidFill>
              </a:rPr>
              <a:t>Possible</a:t>
            </a:r>
            <a:r>
              <a:rPr lang="de-DE" dirty="0">
                <a:solidFill>
                  <a:schemeClr val="bg1"/>
                </a:solidFill>
              </a:rPr>
              <a:t> Solutions: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Collecting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further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endParaRPr lang="de-DE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Finding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reliable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sources</a:t>
            </a:r>
            <a:endParaRPr lang="de-DE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Adding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features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>
                <a:solidFill>
                  <a:schemeClr val="bg1"/>
                </a:solidFill>
              </a:rPr>
              <a:t>No</a:t>
            </a:r>
            <a:r>
              <a:rPr lang="de-DE" dirty="0">
                <a:solidFill>
                  <a:schemeClr val="bg1"/>
                </a:solidFill>
              </a:rPr>
              <a:t>.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doors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>
                <a:solidFill>
                  <a:schemeClr val="bg1"/>
                </a:solidFill>
              </a:rPr>
              <a:t>Body type (</a:t>
            </a:r>
            <a:r>
              <a:rPr lang="de-DE" dirty="0" err="1">
                <a:solidFill>
                  <a:schemeClr val="bg1"/>
                </a:solidFill>
              </a:rPr>
              <a:t>Coupe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Sedan</a:t>
            </a:r>
            <a:r>
              <a:rPr lang="de-DE" dirty="0">
                <a:solidFill>
                  <a:schemeClr val="bg1"/>
                </a:solidFill>
              </a:rPr>
              <a:t>, SUV)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D76A7-DF60-C04F-8BA0-9E612F23B1B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10B8A-6409-BB4A-BD6B-D5923CFD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4BA3-8966-BC41-B15A-B6FBDD17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&amp; Future </a:t>
            </a:r>
            <a:r>
              <a:rPr lang="de-DE" dirty="0" err="1"/>
              <a:t>Considerations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FA99E2-8913-8549-94B3-B5439B71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Model = </a:t>
            </a:r>
            <a:r>
              <a:rPr lang="de-DE" b="1" dirty="0"/>
              <a:t>Lasso </a:t>
            </a:r>
            <a:r>
              <a:rPr lang="de-DE" b="1" dirty="0" err="1"/>
              <a:t>regression</a:t>
            </a:r>
            <a:r>
              <a:rPr lang="de-DE" b="1" dirty="0"/>
              <a:t> (440 </a:t>
            </a:r>
            <a:r>
              <a:rPr lang="de-DE" b="1" dirty="0" err="1"/>
              <a:t>features</a:t>
            </a:r>
            <a:r>
              <a:rPr lang="de-DE" b="1" dirty="0"/>
              <a:t>)</a:t>
            </a:r>
          </a:p>
          <a:p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: </a:t>
            </a:r>
            <a:r>
              <a:rPr lang="de-DE" b="1" dirty="0"/>
              <a:t>Year, </a:t>
            </a:r>
            <a:r>
              <a:rPr lang="de-DE" b="1" dirty="0" err="1"/>
              <a:t>Mileage</a:t>
            </a:r>
            <a:r>
              <a:rPr lang="de-DE" b="1" dirty="0"/>
              <a:t>, </a:t>
            </a:r>
            <a:r>
              <a:rPr lang="de-DE" b="1" dirty="0" err="1"/>
              <a:t>Carmaker</a:t>
            </a:r>
            <a:r>
              <a:rPr lang="de-DE" b="1" dirty="0"/>
              <a:t>, Engine, Transmission</a:t>
            </a:r>
            <a:r>
              <a:rPr lang="de-DE" dirty="0"/>
              <a:t> </a:t>
            </a:r>
          </a:p>
          <a:p>
            <a:r>
              <a:rPr lang="de-DE" dirty="0" err="1"/>
              <a:t>Overpredicting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vs. </a:t>
            </a:r>
            <a:r>
              <a:rPr lang="de-DE" dirty="0" err="1"/>
              <a:t>underpredicting</a:t>
            </a:r>
            <a:r>
              <a:rPr lang="de-DE" dirty="0"/>
              <a:t> high </a:t>
            </a:r>
            <a:r>
              <a:rPr lang="de-DE" dirty="0" err="1"/>
              <a:t>prices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Possible</a:t>
            </a:r>
            <a:r>
              <a:rPr lang="de-DE" dirty="0"/>
              <a:t> Solutions: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Collecting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 err="1"/>
              <a:t>No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doors</a:t>
            </a:r>
            <a:r>
              <a:rPr lang="de-DE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de-DE" dirty="0"/>
              <a:t>Body type (</a:t>
            </a:r>
            <a:r>
              <a:rPr lang="de-DE" dirty="0" err="1"/>
              <a:t>Coupe</a:t>
            </a:r>
            <a:r>
              <a:rPr lang="de-DE" dirty="0"/>
              <a:t>, </a:t>
            </a:r>
            <a:r>
              <a:rPr lang="de-DE" dirty="0" err="1"/>
              <a:t>Sedan</a:t>
            </a:r>
            <a:r>
              <a:rPr lang="de-DE" dirty="0"/>
              <a:t>, SUV)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D76A7-DF60-C04F-8BA0-9E612F23B1B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10B8A-6409-BB4A-BD6B-D5923CFD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BAB6-6188-0F46-B2AF-EE7A35D5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909646-7036-9E48-B88B-194A3398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214" y="1253331"/>
            <a:ext cx="5805571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2CF61-47E7-0541-967D-0DB0F64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3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- </a:t>
            </a:r>
            <a:r>
              <a:rPr lang="de-DE" dirty="0" err="1"/>
              <a:t>Pairplot</a:t>
            </a:r>
            <a:endParaRPr lang="de-DE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E6867B-3150-FD46-9587-1ED49AE0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118" y="1635639"/>
            <a:ext cx="5451764" cy="50925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9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25A8F-44A4-5F4E-A1A1-F27288F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- </a:t>
            </a:r>
            <a:r>
              <a:rPr lang="de-DE" dirty="0" err="1"/>
              <a:t>Modelling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91C2-3307-F74F-B5E7-5917A47464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u="sng" dirty="0"/>
              <a:t>Validation</a:t>
            </a:r>
          </a:p>
          <a:p>
            <a:pPr marL="0" indent="0">
              <a:buNone/>
            </a:pPr>
            <a:endParaRPr lang="de-DE" dirty="0"/>
          </a:p>
          <a:p>
            <a:pPr lvl="0"/>
            <a:r>
              <a:rPr lang="en-US" sz="2400" dirty="0"/>
              <a:t>Train / Test - 80:20</a:t>
            </a:r>
          </a:p>
          <a:p>
            <a:pPr lvl="0"/>
            <a:r>
              <a:rPr lang="en-US" sz="2400" dirty="0"/>
              <a:t>Train / Validation - 75:25</a:t>
            </a:r>
          </a:p>
          <a:p>
            <a:pPr lvl="0"/>
            <a:r>
              <a:rPr lang="en-US" sz="2400" dirty="0"/>
              <a:t>Regression Analysis Methods:</a:t>
            </a:r>
          </a:p>
          <a:p>
            <a:pPr lvl="1"/>
            <a:r>
              <a:rPr lang="en-US" sz="2000" dirty="0"/>
              <a:t>Linear  -&gt; </a:t>
            </a:r>
            <a:r>
              <a:rPr lang="en-US" sz="2000" b="1" dirty="0"/>
              <a:t>Best score</a:t>
            </a:r>
          </a:p>
          <a:p>
            <a:pPr lvl="1"/>
            <a:r>
              <a:rPr lang="en-US" sz="2000" dirty="0"/>
              <a:t>Ridge </a:t>
            </a:r>
          </a:p>
          <a:p>
            <a:pPr lvl="1"/>
            <a:r>
              <a:rPr lang="en-US" sz="2000" dirty="0"/>
              <a:t>Polynomial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5F1-AA75-6D45-BCCB-891C3EB8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7735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Cross Validation / </a:t>
            </a:r>
            <a:r>
              <a:rPr lang="de-DE" u="sng" dirty="0" err="1"/>
              <a:t>Regularization</a:t>
            </a:r>
            <a:endParaRPr lang="de-DE" u="sng" dirty="0"/>
          </a:p>
          <a:p>
            <a:pPr marL="0" indent="0">
              <a:buNone/>
            </a:pPr>
            <a:endParaRPr lang="de-DE" b="1" dirty="0"/>
          </a:p>
          <a:p>
            <a:r>
              <a:rPr lang="de-DE" sz="2400" dirty="0"/>
              <a:t>Train / Test - 80:20</a:t>
            </a:r>
          </a:p>
          <a:p>
            <a:r>
              <a:rPr lang="de-DE" sz="2400" dirty="0"/>
              <a:t>K-</a:t>
            </a:r>
            <a:r>
              <a:rPr lang="de-DE" sz="2400" dirty="0" err="1"/>
              <a:t>Fold</a:t>
            </a:r>
            <a:r>
              <a:rPr lang="de-DE" sz="2400" dirty="0"/>
              <a:t> = 5</a:t>
            </a:r>
          </a:p>
          <a:p>
            <a:r>
              <a:rPr lang="de-DE" sz="2400" dirty="0"/>
              <a:t>Regression Analysis </a:t>
            </a:r>
            <a:r>
              <a:rPr lang="de-DE" sz="2400" dirty="0" err="1"/>
              <a:t>Methods</a:t>
            </a:r>
            <a:r>
              <a:rPr lang="de-DE" sz="2400" dirty="0"/>
              <a:t>:</a:t>
            </a:r>
          </a:p>
          <a:p>
            <a:pPr lvl="1"/>
            <a:r>
              <a:rPr lang="de-DE" sz="2000" dirty="0"/>
              <a:t>Linear</a:t>
            </a:r>
          </a:p>
          <a:p>
            <a:pPr lvl="1"/>
            <a:r>
              <a:rPr lang="de-DE" sz="2000" dirty="0" err="1"/>
              <a:t>Ridge</a:t>
            </a:r>
            <a:r>
              <a:rPr lang="de-DE" sz="2000" dirty="0"/>
              <a:t> </a:t>
            </a:r>
          </a:p>
          <a:p>
            <a:pPr lvl="1"/>
            <a:r>
              <a:rPr lang="de-DE" sz="2000" dirty="0"/>
              <a:t>Lasso </a:t>
            </a:r>
            <a:r>
              <a:rPr lang="de-DE" sz="2000" b="1" dirty="0"/>
              <a:t>-&gt; Final Model</a:t>
            </a:r>
          </a:p>
          <a:p>
            <a:endParaRPr lang="de-D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0D902-B9E7-A145-B478-D0FFE378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E31CB1-9616-0646-A6B8-50CEA954FE8D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C3B46-9D18-D541-B85D-61B8A0AC3064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53360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9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-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D668AE-298E-1A4B-859E-538715F69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8349" y="1825625"/>
            <a:ext cx="4235302" cy="4351338"/>
          </a:xfrm>
        </p:spPr>
      </p:pic>
    </p:spTree>
    <p:extLst>
      <p:ext uri="{BB962C8B-B14F-4D97-AF65-F5344CB8AC3E}">
        <p14:creationId xmlns:p14="http://schemas.microsoft.com/office/powerpoint/2010/main" val="28168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23FD-4CA2-744B-8EBB-24B5C604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Quick Facts</a:t>
            </a:r>
          </a:p>
          <a:p>
            <a:pPr marL="0" indent="0">
              <a:buNone/>
            </a:pPr>
            <a:r>
              <a:rPr lang="de-DE" sz="1800" dirty="0"/>
              <a:t>         </a:t>
            </a:r>
            <a:r>
              <a:rPr lang="de-DE" sz="1800" dirty="0" err="1"/>
              <a:t>Used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sales</a:t>
            </a:r>
            <a:r>
              <a:rPr lang="de-DE" sz="1800" dirty="0"/>
              <a:t> </a:t>
            </a:r>
            <a:r>
              <a:rPr lang="de-DE" sz="1800" dirty="0" err="1"/>
              <a:t>dominate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market</a:t>
            </a:r>
            <a:r>
              <a:rPr lang="de-DE" sz="1800" dirty="0"/>
              <a:t> (75% </a:t>
            </a:r>
            <a:r>
              <a:rPr lang="de-DE" sz="1800" dirty="0" err="1"/>
              <a:t>of</a:t>
            </a:r>
            <a:r>
              <a:rPr lang="de-DE" sz="1800" dirty="0"/>
              <a:t> U.S. </a:t>
            </a:r>
            <a:r>
              <a:rPr lang="de-DE" sz="1800" dirty="0" err="1"/>
              <a:t>market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r>
              <a:rPr lang="de-DE" sz="1800" dirty="0"/>
              <a:t>         Average </a:t>
            </a:r>
            <a:r>
              <a:rPr lang="de-DE" sz="1800" dirty="0" err="1"/>
              <a:t>car</a:t>
            </a:r>
            <a:r>
              <a:rPr lang="de-DE" sz="1800" dirty="0"/>
              <a:t> </a:t>
            </a:r>
            <a:r>
              <a:rPr lang="de-DE" sz="1800" dirty="0" err="1"/>
              <a:t>has</a:t>
            </a:r>
            <a:r>
              <a:rPr lang="de-DE" sz="1800" dirty="0"/>
              <a:t> 3 </a:t>
            </a:r>
            <a:r>
              <a:rPr lang="de-DE" sz="1800" dirty="0" err="1"/>
              <a:t>owners</a:t>
            </a:r>
            <a:r>
              <a:rPr lang="de-DE" sz="1800" dirty="0"/>
              <a:t> </a:t>
            </a:r>
            <a:r>
              <a:rPr lang="de-DE" sz="1800" dirty="0" err="1"/>
              <a:t>over</a:t>
            </a:r>
            <a:r>
              <a:rPr lang="de-DE" sz="1800" dirty="0"/>
              <a:t>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lifetime</a:t>
            </a:r>
            <a:endParaRPr lang="de-DE" sz="1800" dirty="0"/>
          </a:p>
          <a:p>
            <a:pPr>
              <a:buFont typeface="Wingdings" pitchFamily="2" charset="2"/>
              <a:buChar char="Ø"/>
            </a:pPr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pPr>
              <a:buFont typeface="Wingdings" pitchFamily="2" charset="2"/>
              <a:buChar char="ü"/>
            </a:pP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3397E2-3FCA-C04C-BA8F-707F005CD7BD}"/>
              </a:ext>
            </a:extLst>
          </p:cNvPr>
          <p:cNvSpPr txBox="1">
            <a:spLocks/>
          </p:cNvSpPr>
          <p:nvPr/>
        </p:nvSpPr>
        <p:spPr>
          <a:xfrm>
            <a:off x="838200" y="3727007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err="1"/>
              <a:t>Objective</a:t>
            </a:r>
            <a:endParaRPr lang="de-DE" b="1" dirty="0"/>
          </a:p>
          <a:p>
            <a:pPr marL="0" indent="0">
              <a:buNone/>
            </a:pPr>
            <a:r>
              <a:rPr lang="de-DE" sz="1800" dirty="0"/>
              <a:t>        </a:t>
            </a:r>
            <a:r>
              <a:rPr lang="de-DE" sz="1700" dirty="0" err="1"/>
              <a:t>Exploit</a:t>
            </a:r>
            <a:r>
              <a:rPr lang="de-DE" sz="1700" dirty="0"/>
              <a:t> </a:t>
            </a:r>
            <a:r>
              <a:rPr lang="de-DE" sz="1700" dirty="0" err="1"/>
              <a:t>relationship</a:t>
            </a:r>
            <a:r>
              <a:rPr lang="de-DE" sz="1700" dirty="0"/>
              <a:t> </a:t>
            </a:r>
            <a:r>
              <a:rPr lang="de-DE" sz="1700" dirty="0" err="1"/>
              <a:t>between</a:t>
            </a:r>
            <a:r>
              <a:rPr lang="de-DE" sz="1700" dirty="0"/>
              <a:t> </a:t>
            </a:r>
            <a:r>
              <a:rPr lang="de-DE" sz="1700" dirty="0" err="1"/>
              <a:t>car</a:t>
            </a:r>
            <a:r>
              <a:rPr lang="de-DE" sz="1700" dirty="0"/>
              <a:t> </a:t>
            </a:r>
            <a:r>
              <a:rPr lang="de-DE" sz="1700" dirty="0" err="1"/>
              <a:t>features</a:t>
            </a:r>
            <a:r>
              <a:rPr lang="de-DE" sz="1700" dirty="0"/>
              <a:t>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its</a:t>
            </a:r>
            <a:r>
              <a:rPr lang="de-DE" sz="1700" dirty="0"/>
              <a:t> </a:t>
            </a:r>
            <a:r>
              <a:rPr lang="de-DE" sz="1700" dirty="0" err="1"/>
              <a:t>price</a:t>
            </a:r>
            <a:endParaRPr lang="de-DE" sz="1700" dirty="0"/>
          </a:p>
          <a:p>
            <a:pPr marL="0" indent="0">
              <a:buNone/>
            </a:pPr>
            <a:r>
              <a:rPr lang="de-DE" sz="1700" dirty="0"/>
              <a:t>        </a:t>
            </a:r>
            <a:r>
              <a:rPr lang="de-DE" sz="1700" dirty="0" err="1"/>
              <a:t>Finding</a:t>
            </a:r>
            <a:r>
              <a:rPr lang="de-DE" sz="1700" dirty="0"/>
              <a:t> </a:t>
            </a:r>
            <a:r>
              <a:rPr lang="de-DE" sz="1700" dirty="0" err="1"/>
              <a:t>most</a:t>
            </a:r>
            <a:r>
              <a:rPr lang="de-DE" sz="1700" dirty="0"/>
              <a:t> </a:t>
            </a:r>
            <a:r>
              <a:rPr lang="de-DE" sz="1700" dirty="0" err="1"/>
              <a:t>influential</a:t>
            </a:r>
            <a:r>
              <a:rPr lang="de-DE" sz="1700" dirty="0"/>
              <a:t> </a:t>
            </a:r>
            <a:r>
              <a:rPr lang="de-DE" sz="1700" dirty="0" err="1"/>
              <a:t>factors</a:t>
            </a:r>
            <a:endParaRPr lang="de-DE" sz="1700" dirty="0"/>
          </a:p>
          <a:p>
            <a:pPr>
              <a:buFont typeface="Wingdings" pitchFamily="2" charset="2"/>
              <a:buChar char="ü"/>
            </a:pPr>
            <a:endParaRPr lang="de-DE" dirty="0"/>
          </a:p>
        </p:txBody>
      </p:sp>
      <p:pic>
        <p:nvPicPr>
          <p:cNvPr id="1026" name="Picture 2" descr="https://lh5.googleusercontent.com/sFClt3ebGxqCTPFItG6Gr4i25H_VqfY81pKQ8d3GpJb3eDmkMwehJFCID18apFqcoDO2mYmPdWBT3u6lxaEu9a-sxJjF_5kxbUq3xYq_B_cPkWG5liub9rwkWJZImDeXUqY41hBcLRU">
            <a:extLst>
              <a:ext uri="{FF2B5EF4-FFF2-40B4-BE49-F238E27FC236}">
                <a16:creationId xmlns:a16="http://schemas.microsoft.com/office/drawing/2014/main" id="{0170F618-8B39-9241-8EC1-34FD13FE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2" y="2393675"/>
            <a:ext cx="263768" cy="2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KiSvzwHchQzKbJZVrrNOR9lj2BZaXXn6JQbi_cvZVT7t6Vm3Hbo9Fo_aflMsA1necYEUM4pY8WrkB5ZIW7V1kRLQgg_p6tjLiPNMZJ0WsgqyZd7AYhjZru94C8KOE4vaFFI0-064Zcw">
            <a:extLst>
              <a:ext uri="{FF2B5EF4-FFF2-40B4-BE49-F238E27FC236}">
                <a16:creationId xmlns:a16="http://schemas.microsoft.com/office/drawing/2014/main" id="{3D16EAF0-695A-D847-B162-433FEDC61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2" y="2733084"/>
            <a:ext cx="262800" cy="2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6D07932-D010-DC48-89A8-DA3B322850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0884" y="2277268"/>
            <a:ext cx="2303463" cy="230346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9329AE9-140C-A64B-99D7-55C2B1AAC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432" y="4645502"/>
            <a:ext cx="262800" cy="262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3D498B-C639-8143-8F7D-C5902B5244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5432" y="4265894"/>
            <a:ext cx="262800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oogle Shape;73;p15">
            <a:extLst>
              <a:ext uri="{FF2B5EF4-FFF2-40B4-BE49-F238E27FC236}">
                <a16:creationId xmlns:a16="http://schemas.microsoft.com/office/drawing/2014/main" id="{BBDC760A-2009-5042-924C-46485CD47AAB}"/>
              </a:ext>
            </a:extLst>
          </p:cNvPr>
          <p:cNvGrpSpPr/>
          <p:nvPr/>
        </p:nvGrpSpPr>
        <p:grpSpPr>
          <a:xfrm>
            <a:off x="5632317" y="1799375"/>
            <a:ext cx="3305700" cy="3483050"/>
            <a:chOff x="5632317" y="1189775"/>
            <a:chExt cx="3305700" cy="3483050"/>
          </a:xfrm>
          <a:solidFill>
            <a:srgbClr val="B0B0B0"/>
          </a:solidFill>
        </p:grpSpPr>
        <p:sp>
          <p:nvSpPr>
            <p:cNvPr id="26" name="Google Shape;74;p15">
              <a:extLst>
                <a:ext uri="{FF2B5EF4-FFF2-40B4-BE49-F238E27FC236}">
                  <a16:creationId xmlns:a16="http://schemas.microsoft.com/office/drawing/2014/main" id="{CCDB269B-7C8D-0D46-91E5-0CDA20F852B7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75;p15">
              <a:extLst>
                <a:ext uri="{FF2B5EF4-FFF2-40B4-BE49-F238E27FC236}">
                  <a16:creationId xmlns:a16="http://schemas.microsoft.com/office/drawing/2014/main" id="{9D77BEE2-195C-724B-8F37-B5CAB5A347CF}"/>
                </a:ext>
              </a:extLst>
            </p:cNvPr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5240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Approach:</a:t>
              </a:r>
            </a:p>
            <a:p>
              <a:pPr marL="3810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+mj-lt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</a:p>
            <a:p>
              <a:pPr marL="3810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+mj-lt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Validation</a:t>
              </a:r>
            </a:p>
            <a:p>
              <a:pPr marL="3810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+mj-lt"/>
                <a:buAutoNum type="arabicPeriod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</a:p>
            <a:p>
              <a:pPr marL="3810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+mj-lt"/>
                <a:buAutoNum type="arabicPeriod"/>
              </a:pP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Regularization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(Lasso)</a:t>
              </a:r>
            </a:p>
            <a:p>
              <a:pPr marL="15240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</a:pP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5240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de-DE" sz="1600" b="1" dirty="0">
                  <a:latin typeface="Roboto"/>
                  <a:ea typeface="Roboto"/>
                  <a:cs typeface="Roboto"/>
                  <a:sym typeface="Roboto"/>
                </a:rPr>
                <a:t>Tools:</a:t>
              </a:r>
            </a:p>
            <a:p>
              <a:pPr marL="152400" lvl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</a:pP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Sklearn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seaborn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52400"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oogle Shape;76;p15">
            <a:extLst>
              <a:ext uri="{FF2B5EF4-FFF2-40B4-BE49-F238E27FC236}">
                <a16:creationId xmlns:a16="http://schemas.microsoft.com/office/drawing/2014/main" id="{5682AF0C-881D-0E4B-9B23-227E8836BAA3}"/>
              </a:ext>
            </a:extLst>
          </p:cNvPr>
          <p:cNvGrpSpPr/>
          <p:nvPr/>
        </p:nvGrpSpPr>
        <p:grpSpPr>
          <a:xfrm>
            <a:off x="0" y="1799589"/>
            <a:ext cx="3546900" cy="3482836"/>
            <a:chOff x="0" y="1189989"/>
            <a:chExt cx="3546900" cy="3482836"/>
          </a:xfrm>
          <a:solidFill>
            <a:srgbClr val="787878"/>
          </a:solidFill>
        </p:grpSpPr>
        <p:sp>
          <p:nvSpPr>
            <p:cNvPr id="29" name="Google Shape;77;p15">
              <a:extLst>
                <a:ext uri="{FF2B5EF4-FFF2-40B4-BE49-F238E27FC236}">
                  <a16:creationId xmlns:a16="http://schemas.microsoft.com/office/drawing/2014/main" id="{B6FC59DF-06DE-134C-BB94-F3DB66FFAFF2}"/>
                </a:ext>
              </a:extLst>
            </p:cNvPr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Scraping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78;p15">
              <a:extLst>
                <a:ext uri="{FF2B5EF4-FFF2-40B4-BE49-F238E27FC236}">
                  <a16:creationId xmlns:a16="http://schemas.microsoft.com/office/drawing/2014/main" id="{3532C69E-A972-8040-9E83-F4FF78943399}"/>
                </a:ext>
              </a:extLst>
            </p:cNvPr>
            <p:cNvSpPr txBox="1"/>
            <p:nvPr/>
          </p:nvSpPr>
          <p:spPr>
            <a:xfrm>
              <a:off x="655349" y="2057125"/>
              <a:ext cx="2461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indent="-304800">
                <a:lnSpc>
                  <a:spcPct val="150000"/>
                </a:lnSpc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Source: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cars.com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&gt; 60,000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car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entries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Sample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from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44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states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across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U.S.</a:t>
              </a: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18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Tool: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BeautifulSoup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endParaRPr lang="de-DE" sz="14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79;p15">
            <a:extLst>
              <a:ext uri="{FF2B5EF4-FFF2-40B4-BE49-F238E27FC236}">
                <a16:creationId xmlns:a16="http://schemas.microsoft.com/office/drawing/2014/main" id="{FB4AAA1A-9D6E-6C4A-BCB1-8367F87DDEFD}"/>
              </a:ext>
            </a:extLst>
          </p:cNvPr>
          <p:cNvGrpSpPr/>
          <p:nvPr/>
        </p:nvGrpSpPr>
        <p:grpSpPr>
          <a:xfrm>
            <a:off x="2719238" y="1799375"/>
            <a:ext cx="3305700" cy="3483050"/>
            <a:chOff x="2944204" y="1189775"/>
            <a:chExt cx="3305700" cy="3483050"/>
          </a:xfrm>
          <a:solidFill>
            <a:srgbClr val="929292"/>
          </a:solidFill>
        </p:grpSpPr>
        <p:sp>
          <p:nvSpPr>
            <p:cNvPr id="32" name="Google Shape;80;p15">
              <a:extLst>
                <a:ext uri="{FF2B5EF4-FFF2-40B4-BE49-F238E27FC236}">
                  <a16:creationId xmlns:a16="http://schemas.microsoft.com/office/drawing/2014/main" id="{2E6079FB-5B8E-EE44-94BF-7DBCC98959CA}"/>
                </a:ext>
              </a:extLst>
            </p:cNvPr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Wrangling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" name="Google Shape;81;p15">
              <a:extLst>
                <a:ext uri="{FF2B5EF4-FFF2-40B4-BE49-F238E27FC236}">
                  <a16:creationId xmlns:a16="http://schemas.microsoft.com/office/drawing/2014/main" id="{2CF849F6-7C1F-AB4F-A8AE-3E98D9666C4F}"/>
                </a:ext>
              </a:extLst>
            </p:cNvPr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Cleaning 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Aggregation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en" sz="1600" dirty="0">
                  <a:latin typeface="Roboto"/>
                  <a:ea typeface="Roboto"/>
                  <a:cs typeface="Roboto"/>
                  <a:sym typeface="Roboto"/>
                </a:rPr>
                <a:t>Tools:  Pandas, </a:t>
              </a:r>
              <a:r>
                <a:rPr lang="en" sz="1600" dirty="0" err="1">
                  <a:latin typeface="Roboto"/>
                  <a:ea typeface="Roboto"/>
                  <a:cs typeface="Roboto"/>
                  <a:sym typeface="Roboto"/>
                </a:rPr>
                <a:t>Numpy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" name="Google Shape;73;p15">
            <a:extLst>
              <a:ext uri="{FF2B5EF4-FFF2-40B4-BE49-F238E27FC236}">
                <a16:creationId xmlns:a16="http://schemas.microsoft.com/office/drawing/2014/main" id="{22BA4CB2-0C4F-AA4D-B4F7-CB7881D9946A}"/>
              </a:ext>
            </a:extLst>
          </p:cNvPr>
          <p:cNvGrpSpPr/>
          <p:nvPr/>
        </p:nvGrpSpPr>
        <p:grpSpPr>
          <a:xfrm>
            <a:off x="8565373" y="1799375"/>
            <a:ext cx="3305700" cy="3483050"/>
            <a:chOff x="5632317" y="1189775"/>
            <a:chExt cx="3305700" cy="3483050"/>
          </a:xfrm>
          <a:solidFill>
            <a:srgbClr val="CACACA"/>
          </a:solidFill>
        </p:grpSpPr>
        <p:sp>
          <p:nvSpPr>
            <p:cNvPr id="35" name="Google Shape;74;p15">
              <a:extLst>
                <a:ext uri="{FF2B5EF4-FFF2-40B4-BE49-F238E27FC236}">
                  <a16:creationId xmlns:a16="http://schemas.microsoft.com/office/drawing/2014/main" id="{4E936E6E-9E62-4146-A3B7-72B1B36349D4}"/>
                </a:ext>
              </a:extLst>
            </p:cNvPr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CB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75;p15">
              <a:extLst>
                <a:ext uri="{FF2B5EF4-FFF2-40B4-BE49-F238E27FC236}">
                  <a16:creationId xmlns:a16="http://schemas.microsoft.com/office/drawing/2014/main" id="{B0B7EF3C-69AD-F241-9B66-924CE82424A7}"/>
                </a:ext>
              </a:extLst>
            </p:cNvPr>
            <p:cNvSpPr txBox="1"/>
            <p:nvPr/>
          </p:nvSpPr>
          <p:spPr>
            <a:xfrm>
              <a:off x="6167063" y="2057125"/>
              <a:ext cx="2594228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048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Most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influential</a:t>
              </a: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factors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457200" indent="-304800">
                <a:lnSpc>
                  <a:spcPct val="150000"/>
                </a:lnSpc>
                <a:buSzPts val="1200"/>
                <a:buFont typeface="Roboto"/>
                <a:buChar char="●"/>
              </a:pPr>
              <a:r>
                <a:rPr lang="de-DE" sz="1600" dirty="0">
                  <a:latin typeface="Roboto"/>
                  <a:ea typeface="Roboto"/>
                  <a:cs typeface="Roboto"/>
                  <a:sym typeface="Roboto"/>
                </a:rPr>
                <a:t>Model </a:t>
              </a:r>
              <a:r>
                <a:rPr lang="de-DE" sz="1600" dirty="0" err="1">
                  <a:latin typeface="Roboto"/>
                  <a:ea typeface="Roboto"/>
                  <a:cs typeface="Roboto"/>
                  <a:sym typeface="Roboto"/>
                </a:rPr>
                <a:t>accuracy</a:t>
              </a:r>
              <a:endParaRPr lang="de-DE"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4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B4439F-427F-6F47-A29C-79C2968B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5" y="2360109"/>
            <a:ext cx="5308600" cy="336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E3417-C7C8-DF49-96CA-4966471B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- Baseline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F937-A754-654F-A76F-B6D25B23B7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-</a:t>
            </a:r>
            <a:r>
              <a:rPr lang="de-DE" baseline="30000" dirty="0"/>
              <a:t> </a:t>
            </a:r>
            <a:r>
              <a:rPr lang="de-DE" dirty="0"/>
              <a:t>Score = 0.24</a:t>
            </a:r>
            <a:endParaRPr lang="de-DE" baseline="30000" dirty="0"/>
          </a:p>
          <a:p>
            <a:pPr marL="0" indent="0" algn="ctr">
              <a:buNone/>
            </a:pPr>
            <a:endParaRPr lang="de-DE" b="1" baseline="30000" dirty="0"/>
          </a:p>
          <a:p>
            <a:pPr marL="0" indent="0" algn="ctr">
              <a:buNone/>
            </a:pPr>
            <a:r>
              <a:rPr lang="de-DE" b="1" baseline="30000" dirty="0"/>
              <a:t>Features (</a:t>
            </a:r>
            <a:r>
              <a:rPr lang="de-DE" b="1" baseline="30000" dirty="0" err="1"/>
              <a:t>Numerical</a:t>
            </a:r>
            <a:r>
              <a:rPr lang="de-DE" b="1" baseline="30000" dirty="0"/>
              <a:t>): </a:t>
            </a:r>
          </a:p>
          <a:p>
            <a:pPr marL="1371600" lvl="3" indent="0">
              <a:buNone/>
            </a:pPr>
            <a:r>
              <a:rPr lang="de-DE" sz="2800" baseline="30000" dirty="0"/>
              <a:t>1.)  Year</a:t>
            </a:r>
          </a:p>
          <a:p>
            <a:pPr marL="1371600" lvl="3" indent="0">
              <a:buNone/>
            </a:pPr>
            <a:r>
              <a:rPr lang="de-DE" sz="2800" baseline="30000" dirty="0"/>
              <a:t>2.)  Seller Reviews</a:t>
            </a:r>
          </a:p>
          <a:p>
            <a:pPr marL="1371600" lvl="3" indent="0">
              <a:buNone/>
            </a:pPr>
            <a:r>
              <a:rPr lang="de-DE" sz="2800" baseline="30000" dirty="0"/>
              <a:t>3.)  Seller Rating</a:t>
            </a:r>
          </a:p>
          <a:p>
            <a:pPr marL="1371600" lvl="3" indent="0">
              <a:buNone/>
            </a:pPr>
            <a:r>
              <a:rPr lang="de-DE" sz="2800" baseline="30000" dirty="0"/>
              <a:t>4.)  </a:t>
            </a:r>
            <a:r>
              <a:rPr lang="de-DE" sz="2800" baseline="30000" dirty="0" err="1"/>
              <a:t>Mileage</a:t>
            </a:r>
            <a:endParaRPr lang="de-DE" sz="28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8F7355-6270-524D-B0F2-99294F009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Mileage</a:t>
            </a:r>
            <a:r>
              <a:rPr lang="de-DE" dirty="0"/>
              <a:t> vs. Price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37FF3-F3C8-A74A-809A-D13FAE387B59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EF07A-4081-E54A-8D8B-6395A10B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7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887901B-CB80-5D41-989C-EBE271086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430" y="2216944"/>
            <a:ext cx="5613400" cy="356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E3417-C7C8-DF49-96CA-4966471B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- </a:t>
            </a:r>
            <a:r>
              <a:rPr lang="de-DE" dirty="0" err="1"/>
              <a:t>Carmaker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F937-A754-654F-A76F-B6D25B23B7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-</a:t>
            </a:r>
            <a:r>
              <a:rPr lang="de-DE" baseline="30000" dirty="0"/>
              <a:t> </a:t>
            </a:r>
            <a:r>
              <a:rPr lang="de-DE" dirty="0"/>
              <a:t>Score = 0.47</a:t>
            </a:r>
            <a:endParaRPr lang="de-DE" baseline="30000" dirty="0"/>
          </a:p>
          <a:p>
            <a:pPr marL="0" indent="0" algn="ctr">
              <a:buNone/>
            </a:pPr>
            <a:endParaRPr lang="de-DE" b="1" baseline="30000" dirty="0"/>
          </a:p>
          <a:p>
            <a:pPr marL="0" indent="0" algn="ctr">
              <a:buNone/>
            </a:pPr>
            <a:r>
              <a:rPr lang="de-DE" b="1" baseline="30000" dirty="0"/>
              <a:t>Features (</a:t>
            </a:r>
            <a:r>
              <a:rPr lang="de-DE" b="1" baseline="30000" dirty="0" err="1"/>
              <a:t>Numerical</a:t>
            </a:r>
            <a:r>
              <a:rPr lang="de-DE" b="1" baseline="30000" dirty="0"/>
              <a:t> + </a:t>
            </a:r>
            <a:r>
              <a:rPr lang="de-DE" b="1" baseline="30000" dirty="0" err="1"/>
              <a:t>Categorical</a:t>
            </a:r>
            <a:r>
              <a:rPr lang="de-DE" b="1" baseline="30000" dirty="0"/>
              <a:t>): </a:t>
            </a:r>
          </a:p>
          <a:p>
            <a:pPr marL="1371600" lvl="3" indent="0">
              <a:buNone/>
            </a:pPr>
            <a:r>
              <a:rPr lang="de-DE" sz="2800" baseline="30000" dirty="0"/>
              <a:t>1.)  Year</a:t>
            </a:r>
          </a:p>
          <a:p>
            <a:pPr marL="1371600" lvl="3" indent="0">
              <a:buNone/>
            </a:pPr>
            <a:r>
              <a:rPr lang="de-DE" sz="2800" baseline="30000" dirty="0"/>
              <a:t>2.)  Seller Reviews</a:t>
            </a:r>
          </a:p>
          <a:p>
            <a:pPr marL="1371600" lvl="3" indent="0">
              <a:buNone/>
            </a:pPr>
            <a:r>
              <a:rPr lang="de-DE" sz="2800" baseline="30000" dirty="0"/>
              <a:t>3.)  Seller Rating</a:t>
            </a:r>
          </a:p>
          <a:p>
            <a:pPr marL="1371600" lvl="3" indent="0">
              <a:buNone/>
            </a:pPr>
            <a:r>
              <a:rPr lang="de-DE" sz="2800" baseline="30000" dirty="0"/>
              <a:t>4.)  </a:t>
            </a:r>
            <a:r>
              <a:rPr lang="de-DE" sz="2800" baseline="30000" dirty="0" err="1"/>
              <a:t>Mileage</a:t>
            </a:r>
            <a:endParaRPr lang="de-DE" sz="2800" baseline="30000" dirty="0"/>
          </a:p>
          <a:p>
            <a:pPr marL="1371600" lvl="3" indent="0">
              <a:buNone/>
            </a:pPr>
            <a:r>
              <a:rPr lang="de-DE" sz="2800" baseline="30000" dirty="0"/>
              <a:t>5.) Car </a:t>
            </a:r>
            <a:r>
              <a:rPr lang="de-DE" sz="2800" baseline="30000" dirty="0" err="1"/>
              <a:t>Manufacturer</a:t>
            </a:r>
            <a:endParaRPr lang="de-DE" sz="28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8F7355-6270-524D-B0F2-99294F009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Mileage</a:t>
            </a:r>
            <a:r>
              <a:rPr lang="de-DE" dirty="0"/>
              <a:t> vs. Price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37FF3-F3C8-A74A-809A-D13FAE387B59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EF07A-4081-E54A-8D8B-6395A10B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74897E-34F3-7F41-9ECF-930868D0D493}"/>
              </a:ext>
            </a:extLst>
          </p:cNvPr>
          <p:cNvSpPr txBox="1"/>
          <p:nvPr/>
        </p:nvSpPr>
        <p:spPr>
          <a:xfrm>
            <a:off x="7549617" y="5739487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Car </a:t>
            </a:r>
            <a:r>
              <a:rPr lang="de-DE" dirty="0" err="1"/>
              <a:t>Manufacturer</a:t>
            </a:r>
            <a:r>
              <a:rPr lang="de-DE" dirty="0"/>
              <a:t> = Chevrolet</a:t>
            </a:r>
          </a:p>
        </p:txBody>
      </p:sp>
    </p:spTree>
    <p:extLst>
      <p:ext uri="{BB962C8B-B14F-4D97-AF65-F5344CB8AC3E}">
        <p14:creationId xmlns:p14="http://schemas.microsoft.com/office/powerpoint/2010/main" val="7681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232AD88-EB02-F04A-855D-C3E63D1B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73" y="2205399"/>
            <a:ext cx="5575300" cy="361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E3417-C7C8-DF49-96CA-4966471B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 -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DF937-A754-654F-A76F-B6D25B23B7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-</a:t>
            </a:r>
            <a:r>
              <a:rPr lang="de-DE" baseline="30000" dirty="0"/>
              <a:t> </a:t>
            </a:r>
            <a:r>
              <a:rPr lang="de-DE" dirty="0"/>
              <a:t>Score = 0.76</a:t>
            </a:r>
            <a:endParaRPr lang="de-DE" baseline="30000" dirty="0"/>
          </a:p>
          <a:p>
            <a:pPr marL="0" indent="0" algn="ctr">
              <a:buNone/>
            </a:pPr>
            <a:endParaRPr lang="de-DE" b="1" baseline="30000" dirty="0"/>
          </a:p>
          <a:p>
            <a:pPr marL="0" indent="0" algn="ctr">
              <a:buNone/>
            </a:pPr>
            <a:r>
              <a:rPr lang="de-DE" b="1" baseline="30000" dirty="0"/>
              <a:t>Features (</a:t>
            </a:r>
            <a:r>
              <a:rPr lang="de-DE" b="1" baseline="30000" dirty="0" err="1"/>
              <a:t>Numerical</a:t>
            </a:r>
            <a:r>
              <a:rPr lang="de-DE" b="1" baseline="30000" dirty="0"/>
              <a:t> + </a:t>
            </a:r>
            <a:r>
              <a:rPr lang="de-DE" b="1" baseline="30000" dirty="0" err="1"/>
              <a:t>Categorical</a:t>
            </a:r>
            <a:r>
              <a:rPr lang="de-DE" b="1" baseline="30000" dirty="0"/>
              <a:t>): </a:t>
            </a:r>
          </a:p>
          <a:p>
            <a:pPr marL="1371600" lvl="3" indent="0">
              <a:buNone/>
            </a:pPr>
            <a:r>
              <a:rPr lang="de-DE" sz="2800" baseline="30000" dirty="0"/>
              <a:t>1.)  Year</a:t>
            </a:r>
          </a:p>
          <a:p>
            <a:pPr marL="1371600" lvl="3" indent="0">
              <a:buNone/>
            </a:pPr>
            <a:r>
              <a:rPr lang="de-DE" sz="2800" baseline="30000" dirty="0"/>
              <a:t>2.)  Seller Reviews</a:t>
            </a:r>
          </a:p>
          <a:p>
            <a:pPr marL="1371600" lvl="3" indent="0">
              <a:buNone/>
            </a:pPr>
            <a:r>
              <a:rPr lang="de-DE" sz="2800" baseline="30000" dirty="0"/>
              <a:t>3.)  Seller Rating</a:t>
            </a:r>
          </a:p>
          <a:p>
            <a:pPr marL="1371600" lvl="3" indent="0">
              <a:buNone/>
            </a:pPr>
            <a:r>
              <a:rPr lang="de-DE" sz="2800" baseline="30000" dirty="0"/>
              <a:t>4.)  </a:t>
            </a:r>
            <a:r>
              <a:rPr lang="de-DE" sz="2800" baseline="30000" dirty="0" err="1"/>
              <a:t>Mileage</a:t>
            </a:r>
            <a:endParaRPr lang="de-DE" sz="2800" baseline="30000" dirty="0"/>
          </a:p>
          <a:p>
            <a:pPr marL="1371600" lvl="3" indent="0">
              <a:buNone/>
            </a:pPr>
            <a:r>
              <a:rPr lang="de-DE" sz="2800" baseline="30000" dirty="0"/>
              <a:t>5.) Car </a:t>
            </a:r>
            <a:r>
              <a:rPr lang="de-DE" sz="2800" baseline="30000" dirty="0" err="1"/>
              <a:t>Manufacturer</a:t>
            </a:r>
            <a:endParaRPr lang="de-DE" sz="2800" baseline="30000" dirty="0"/>
          </a:p>
          <a:p>
            <a:pPr marL="1371600" lvl="3" indent="0">
              <a:buNone/>
            </a:pPr>
            <a:r>
              <a:rPr lang="de-DE" sz="2800" baseline="30000" dirty="0"/>
              <a:t>6.)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8F7355-6270-524D-B0F2-99294F009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err="1"/>
              <a:t>Mileage</a:t>
            </a:r>
            <a:r>
              <a:rPr lang="de-DE" dirty="0"/>
              <a:t> vs. Price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37FF3-F3C8-A74A-809A-D13FAE387B59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EF07A-4081-E54A-8D8B-6395A10B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2CB24C-DCCB-5844-AC11-5520A49870AF}"/>
              </a:ext>
            </a:extLst>
          </p:cNvPr>
          <p:cNvSpPr txBox="1"/>
          <p:nvPr/>
        </p:nvSpPr>
        <p:spPr>
          <a:xfrm>
            <a:off x="7209070" y="5739662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Model = </a:t>
            </a:r>
            <a:r>
              <a:rPr lang="de-DE" dirty="0" err="1"/>
              <a:t>Silverado</a:t>
            </a:r>
            <a:r>
              <a:rPr lang="de-DE" dirty="0"/>
              <a:t> 1500</a:t>
            </a:r>
          </a:p>
        </p:txBody>
      </p:sp>
    </p:spTree>
    <p:extLst>
      <p:ext uri="{BB962C8B-B14F-4D97-AF65-F5344CB8AC3E}">
        <p14:creationId xmlns:p14="http://schemas.microsoft.com/office/powerpoint/2010/main" val="19808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6B200-DC02-7A47-9374-79FA90EAC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3500"/>
            <a:ext cx="4620491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Scoring / </a:t>
            </a:r>
            <a:r>
              <a:rPr lang="de-DE" u="sng" dirty="0" err="1"/>
              <a:t>Accuracy</a:t>
            </a:r>
            <a:endParaRPr lang="de-DE" u="sng" dirty="0"/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dirty="0"/>
              <a:t>Final Model: </a:t>
            </a:r>
            <a:r>
              <a:rPr lang="de-DE" b="1" dirty="0"/>
              <a:t>Lasso Regression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</a:t>
            </a:r>
            <a:r>
              <a:rPr lang="de-DE" baseline="30000" dirty="0"/>
              <a:t>2</a:t>
            </a:r>
            <a:r>
              <a:rPr lang="de-DE" dirty="0"/>
              <a:t> – Score = 0.8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MAE = $3,180 (µ = $23k)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079238D-FD8A-B84A-9F1E-814B83B95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3987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de-DE" u="sng" dirty="0"/>
              <a:t>Most </a:t>
            </a:r>
            <a:r>
              <a:rPr lang="de-DE" u="sng" dirty="0" err="1"/>
              <a:t>Impactful</a:t>
            </a:r>
            <a:r>
              <a:rPr lang="de-DE" u="sng" dirty="0"/>
              <a:t> </a:t>
            </a:r>
            <a:r>
              <a:rPr lang="de-DE" u="sng" dirty="0" err="1"/>
              <a:t>Coefficients</a:t>
            </a:r>
            <a:endParaRPr lang="de-DE" u="sng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6A7D20F-DB76-904B-A179-C4F3B4F06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262" y="4044501"/>
            <a:ext cx="324000" cy="324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43530C-DF1A-8F45-9B13-7E7740DABD52}"/>
              </a:ext>
            </a:extLst>
          </p:cNvPr>
          <p:cNvSpPr txBox="1"/>
          <p:nvPr/>
        </p:nvSpPr>
        <p:spPr>
          <a:xfrm>
            <a:off x="6573987" y="2687782"/>
            <a:ext cx="486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Positive: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8040E77-97A2-6142-A8BB-E6428582D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43262" y="3065015"/>
            <a:ext cx="324000" cy="324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A4425BD-2F03-D846-B189-D808471434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3262" y="3553695"/>
            <a:ext cx="324000" cy="324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DAE043-6248-9A44-9144-1809AFF1DE8A}"/>
              </a:ext>
            </a:extLst>
          </p:cNvPr>
          <p:cNvSpPr txBox="1"/>
          <p:nvPr/>
        </p:nvSpPr>
        <p:spPr>
          <a:xfrm>
            <a:off x="6573987" y="4676712"/>
            <a:ext cx="486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Negative: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CED532-30AE-1E40-9143-B7A8DAAE54EF}"/>
              </a:ext>
            </a:extLst>
          </p:cNvPr>
          <p:cNvSpPr txBox="1"/>
          <p:nvPr/>
        </p:nvSpPr>
        <p:spPr>
          <a:xfrm>
            <a:off x="7232078" y="3065015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Year (~ 6,500)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460D08-DF88-614A-90D8-A6FA94FD3BA5}"/>
              </a:ext>
            </a:extLst>
          </p:cNvPr>
          <p:cNvSpPr txBox="1"/>
          <p:nvPr/>
        </p:nvSpPr>
        <p:spPr>
          <a:xfrm>
            <a:off x="7232078" y="3531029"/>
            <a:ext cx="275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Mercedes- Benz</a:t>
            </a:r>
            <a:r>
              <a:rPr lang="de-DE" baseline="30000" dirty="0"/>
              <a:t> </a:t>
            </a:r>
            <a:r>
              <a:rPr lang="de-DE" dirty="0"/>
              <a:t>(~ 2,600)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8F6E9C-338D-BD46-87F5-CC35A9B8B2F0}"/>
              </a:ext>
            </a:extLst>
          </p:cNvPr>
          <p:cNvSpPr txBox="1"/>
          <p:nvPr/>
        </p:nvSpPr>
        <p:spPr>
          <a:xfrm>
            <a:off x="7232077" y="3999169"/>
            <a:ext cx="338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Mileage</a:t>
            </a:r>
            <a:r>
              <a:rPr lang="de-DE" baseline="30000" dirty="0"/>
              <a:t>2</a:t>
            </a:r>
            <a:r>
              <a:rPr lang="de-DE" dirty="0"/>
              <a:t> (~ 2,200)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83D00E2-1F69-7F4D-87B4-F7621DECD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3262" y="6088162"/>
            <a:ext cx="324000" cy="324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41202DCD-DED2-4C45-B104-F5BC1F4A6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643262" y="5108676"/>
            <a:ext cx="324000" cy="324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67835BEC-DBEC-BC43-BC04-BC56E9236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3262" y="5597356"/>
            <a:ext cx="324000" cy="324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F5AB22F-E7F6-5A41-B032-2D93EBD1C33A}"/>
              </a:ext>
            </a:extLst>
          </p:cNvPr>
          <p:cNvSpPr txBox="1"/>
          <p:nvPr/>
        </p:nvSpPr>
        <p:spPr>
          <a:xfrm>
            <a:off x="7232078" y="5108676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Mileage</a:t>
            </a:r>
            <a:r>
              <a:rPr lang="de-DE" dirty="0"/>
              <a:t> (~ -4,900)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3FF9AE-2BA5-7C40-81D0-99510DB31BC8}"/>
              </a:ext>
            </a:extLst>
          </p:cNvPr>
          <p:cNvSpPr txBox="1"/>
          <p:nvPr/>
        </p:nvSpPr>
        <p:spPr>
          <a:xfrm>
            <a:off x="7232078" y="5574690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Year</a:t>
            </a:r>
            <a:r>
              <a:rPr lang="de-DE" baseline="30000" dirty="0"/>
              <a:t>2</a:t>
            </a:r>
            <a:r>
              <a:rPr lang="de-DE" dirty="0"/>
              <a:t> (~ -3,100)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A40BDD-A7A7-1D47-B01F-A1B546E10887}"/>
              </a:ext>
            </a:extLst>
          </p:cNvPr>
          <p:cNvSpPr txBox="1"/>
          <p:nvPr/>
        </p:nvSpPr>
        <p:spPr>
          <a:xfrm>
            <a:off x="7232077" y="6042830"/>
            <a:ext cx="338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</a:t>
            </a:r>
            <a:r>
              <a:rPr lang="de-DE" dirty="0" err="1"/>
              <a:t>Cylinder</a:t>
            </a:r>
            <a:r>
              <a:rPr lang="de-DE" dirty="0"/>
              <a:t> Engine (~ -1,400)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E3DEFB-3AF4-724C-BC0F-962F6BDDC5D0}"/>
              </a:ext>
            </a:extLst>
          </p:cNvPr>
          <p:cNvCxnSpPr/>
          <p:nvPr/>
        </p:nvCxnSpPr>
        <p:spPr>
          <a:xfrm>
            <a:off x="6151416" y="4572000"/>
            <a:ext cx="47798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15947D-5571-634C-B430-1057816E4F0B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53360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87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B607CE-607C-D344-AE23-096F3CED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Regression Fit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6B200-DC02-7A47-9374-79FA90EAC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Q-Q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C4B86-305D-3546-B8F4-1BBFD44D1EE6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53360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E85A5-1F54-CD4F-9D39-F2329B70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396872"/>
            <a:ext cx="4775200" cy="367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4EAB8F-7B90-D448-AFA1-89723724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961" y="2365122"/>
            <a:ext cx="4597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CD36-C72A-4C43-83D7-1AB48041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B607CE-607C-D344-AE23-096F3CED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Regression Fit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6B200-DC02-7A47-9374-79FA90EAC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Q-Q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DB59-4A07-7340-99A8-39183183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253" y="5628389"/>
            <a:ext cx="681094" cy="109714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8777A1-C81E-9A43-9DB1-432D622E0204}"/>
              </a:ext>
            </a:extLst>
          </p:cNvPr>
          <p:cNvCxnSpPr>
            <a:cxnSpLocks/>
          </p:cNvCxnSpPr>
          <p:nvPr/>
        </p:nvCxnSpPr>
        <p:spPr>
          <a:xfrm flipV="1">
            <a:off x="838200" y="1536703"/>
            <a:ext cx="10515600" cy="2628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C4B86-305D-3546-B8F4-1BBFD44D1EE6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53360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E85A5-1F54-CD4F-9D39-F2329B70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2396872"/>
            <a:ext cx="4775200" cy="3670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4EAB8F-7B90-D448-AFA1-89723724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00" y="2365122"/>
            <a:ext cx="4597400" cy="37338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0134A67-C6D7-6A48-98B9-36A89C4CA8E4}"/>
              </a:ext>
            </a:extLst>
          </p:cNvPr>
          <p:cNvSpPr/>
          <p:nvPr/>
        </p:nvSpPr>
        <p:spPr>
          <a:xfrm>
            <a:off x="3075132" y="2637585"/>
            <a:ext cx="1483013" cy="114470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43621-E80D-E24A-81D5-E89D8CB9D149}"/>
              </a:ext>
            </a:extLst>
          </p:cNvPr>
          <p:cNvSpPr/>
          <p:nvPr/>
        </p:nvSpPr>
        <p:spPr>
          <a:xfrm rot="1045408">
            <a:off x="7484283" y="4207347"/>
            <a:ext cx="626624" cy="15554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7F09A-2BC8-1744-9355-097AA262F762}"/>
              </a:ext>
            </a:extLst>
          </p:cNvPr>
          <p:cNvCxnSpPr/>
          <p:nvPr/>
        </p:nvCxnSpPr>
        <p:spPr>
          <a:xfrm>
            <a:off x="497653" y="6499874"/>
            <a:ext cx="3405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69324A-9B24-EC44-A66D-A22EE6D9A4B1}"/>
              </a:ext>
            </a:extLst>
          </p:cNvPr>
          <p:cNvSpPr txBox="1"/>
          <p:nvPr/>
        </p:nvSpPr>
        <p:spPr>
          <a:xfrm>
            <a:off x="932383" y="6315208"/>
            <a:ext cx="203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 = ‘‘Other“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DDE8B-B90A-8344-B33D-F15CD3221633}"/>
              </a:ext>
            </a:extLst>
          </p:cNvPr>
          <p:cNvSpPr/>
          <p:nvPr/>
        </p:nvSpPr>
        <p:spPr>
          <a:xfrm>
            <a:off x="442233" y="6315208"/>
            <a:ext cx="225940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6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1149</Words>
  <Application>Microsoft Macintosh PowerPoint</Application>
  <PresentationFormat>Widescreen</PresentationFormat>
  <Paragraphs>177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Office Theme</vt:lpstr>
      <vt:lpstr>Predicting Used Car Prices</vt:lpstr>
      <vt:lpstr>Introduction</vt:lpstr>
      <vt:lpstr>Methodology</vt:lpstr>
      <vt:lpstr>Feature Engineering - Baseline</vt:lpstr>
      <vt:lpstr>Feature Engineering - Carmaker</vt:lpstr>
      <vt:lpstr>Feature Engineering - Model</vt:lpstr>
      <vt:lpstr>Results</vt:lpstr>
      <vt:lpstr>Results</vt:lpstr>
      <vt:lpstr>Results</vt:lpstr>
      <vt:lpstr>Conclusion &amp; Future Considerations</vt:lpstr>
      <vt:lpstr>Conclusion &amp; Future Considerations</vt:lpstr>
      <vt:lpstr>PowerPoint Presentation</vt:lpstr>
      <vt:lpstr>Appendix - Pairplot</vt:lpstr>
      <vt:lpstr>Appendix - Modelling</vt:lpstr>
      <vt:lpstr>Appendix -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Prices</dc:title>
  <dc:creator>Ferdinand Julius Wohlenberg</dc:creator>
  <cp:lastModifiedBy>Ferdinand Julius Wohlenberg</cp:lastModifiedBy>
  <cp:revision>68</cp:revision>
  <dcterms:created xsi:type="dcterms:W3CDTF">2019-07-18T15:37:53Z</dcterms:created>
  <dcterms:modified xsi:type="dcterms:W3CDTF">2019-07-19T20:08:58Z</dcterms:modified>
</cp:coreProperties>
</file>