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Roboto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iaa.com/facts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e79f6549b_2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e79f6549b_2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e79f6549b_2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e79f6549b_2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For the future, I’d like to add a timestamp to be able to analyze previous and foollowing songs and artist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I did the hyperparameter tuning on the validation set, which kind of falsify my results. So for the future, I’ll create a holdout set for testing puproses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Adding more features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e79f6549b_2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e79f6549b_2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f07c1ab3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f07c1ab3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e7ad9bf72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e7ad9bf72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e79f6549b_2_1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e79f6549b_2_1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6c2d784c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6c2d784c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music industry has been growing steadily over the past years.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Americans spend 4 hours a day listening to music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1.2 trillion songs were streamed on demand in 2018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Resulting in a total market size of 11.1 bn in 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the competition on the streaming market is very high and companies try to gain ac ompetitive advantage through their recommendation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Therefore objective of companies: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Finding patterns in user-specific music preferences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Recommending suitable songs in order to attract customers through good recommendations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https://www.riaa.com/facts/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e6c2d784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e6c2d784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dont want to spend too much time here, just a quick overview of how I tackled the problem.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started by downloading the data to my aws ec2 instance and prepared and merged the dataframes into one to start the modelling process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6c2d784c_2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6c2d784c_2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-"/>
            </a:pPr>
            <a:r>
              <a:rPr lang="en-GB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started to create a baseline  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-"/>
            </a:pPr>
            <a:r>
              <a:rPr lang="en-GB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incrementally improved the model through feature engineering. 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-"/>
            </a:pPr>
            <a:r>
              <a:rPr lang="en-GB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Finally had to engage in Hyperparameter Tuning to find the optimal setup.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-"/>
            </a:pPr>
            <a:r>
              <a:rPr lang="en-GB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Models:Logistc Regression, KNN and especially Light GBM for the later model. 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As a metric I chose the AUC score, as this can be considered a probability ranking problem.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-&gt; Want to recommend the songs with highest probabilitiy to esnure right fit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 AUC will give me the probability of a random positive song being higher ranked than a random negative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well a parameter can distinguish between two diagnostic groups (diseased/normal).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Sensitivity vs. Specificity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area under the ROC curve (AUC) is a measure of how well a parameter can distinguish between two diagnostic groups (diseased/normal).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6c2d784c_2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e6c2d784c_2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end, the model will predict whether a user will listen to a recommended song again over the next 4 weeks or not!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a metric I chose the AUC score, as I mostly care about precision (predicting the right songs) and AUC will give me the probability of a random positive song being higher ranked than a random negative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f07c1ab3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f07c1ab3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baseline, I used City, Age, Way of Registration, Song Length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Fitted a Logistic Regregssino and 5-Nearest MNeighbors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looking at the baseline, it doesn’t have any predictive power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Logistic Regression: Predicts almost entirely positive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KNN: About as many Correct predictions as incorrect predictions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As a metric I chose the AUC score, as this can be considered a probability ranking problem.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-&gt; Want to recommend the songs with highest probabilitiy to esnure right fit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 AUC will give me the probability of a random positive song being higher ranked than a random negative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Sensitivity vs. Specificity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area under the ROC curve (AUC) is a measure of how well a parameter can distinguish between two diagnostic groups (diseased/normal).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6c2d784c_2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6c2d784c_2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then created more than 20 new features over 3 categories: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User: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Active Timeframe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Average song length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No. of times listed to artist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Probability of using certain source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Song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Year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Longer/shorter than user’s average songs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Features (yes/no)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Popularity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Song popularity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Artist / lyricist / composer popularity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Usage of sources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e6c2d784c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e6c2d784c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feature engineering looking at feature importance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ranking of the importance of features, especially how much predictive power they add to the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most important ones were, </a:t>
            </a:r>
            <a:r>
              <a:rPr b="1" lang="en-GB"/>
              <a:t>Registration Date, Song Popularity and Source Usage</a:t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e6c2d784c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e6c2d784c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end, the best model resulted in using Light GBM, 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Gradient boosting framework that makes use of tree based learning algorithms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 model’s AUC score was 0.71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Implies theres a 70% chance that a randomly picked positive example is higher ranked than randomly sampled negative example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GB"/>
              <a:t>Dont need interpretation therefore, Light GBM adequate choice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At the bottom are 4 metrics displayed (Precision, Recall, Accuracy, and F1 score)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Heavy weight on precision, therefore higher probability threshold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Confusion matrix on the right imporved significantly from baseline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320625" y="3615925"/>
            <a:ext cx="6938100" cy="545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20625" y="4237825"/>
            <a:ext cx="5871300" cy="3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6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6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6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6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6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6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6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6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6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AUTOLAYOUT_8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844700" y="1040701"/>
            <a:ext cx="4031700" cy="306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DBDB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2958997"/>
            <a:ext cx="9144000" cy="6669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0" y="3615925"/>
            <a:ext cx="9144000" cy="15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ctrTitle"/>
          </p:nvPr>
        </p:nvSpPr>
        <p:spPr>
          <a:xfrm>
            <a:off x="320625" y="3615925"/>
            <a:ext cx="6938100" cy="5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WSDM - KKBox’s Music Recommendation Challenge</a:t>
            </a:r>
            <a:endParaRPr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320625" y="4161625"/>
            <a:ext cx="58713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3 McNulty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Ferdinand Wohlenberg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August 7, 2019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038" y="176425"/>
            <a:ext cx="8011926" cy="35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7675" y="4339750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4"/>
          <p:cNvPicPr preferRelativeResize="0"/>
          <p:nvPr/>
        </p:nvPicPr>
        <p:blipFill rotWithShape="1">
          <a:blip r:embed="rId3">
            <a:alphaModFix/>
          </a:blip>
          <a:srcRect b="1606" l="0" r="0" t="1606"/>
          <a:stretch/>
        </p:blipFill>
        <p:spPr>
          <a:xfrm>
            <a:off x="5244250" y="1386100"/>
            <a:ext cx="3232597" cy="2384201"/>
          </a:xfrm>
          <a:prstGeom prst="rect">
            <a:avLst/>
          </a:prstGeom>
          <a:noFill/>
          <a:ln cap="flat" cmpd="dbl" w="762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31" name="Google Shape;231;p24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Considerations</a:t>
            </a:r>
            <a:endParaRPr/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>
                <a:solidFill>
                  <a:srgbClr val="000000"/>
                </a:solidFill>
              </a:rPr>
              <a:t>Adding a timestamp to each entry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Previous / following songs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Previous / following artist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>
                <a:solidFill>
                  <a:srgbClr val="000000"/>
                </a:solidFill>
              </a:rPr>
              <a:t>Adding a holdout set for testing purposes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>
                <a:solidFill>
                  <a:srgbClr val="000000"/>
                </a:solidFill>
              </a:rPr>
              <a:t>More features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3" name="Google Shape;2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7675" y="4339750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75" y="942975"/>
            <a:ext cx="4362450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7675" y="4339750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 - Light GBM Model</a:t>
            </a:r>
            <a:endParaRPr/>
          </a:p>
        </p:txBody>
      </p: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6469923" cy="3704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26"/>
          <p:cNvCxnSpPr/>
          <p:nvPr/>
        </p:nvCxnSpPr>
        <p:spPr>
          <a:xfrm>
            <a:off x="330000" y="1035525"/>
            <a:ext cx="8500500" cy="11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6"/>
          <p:cNvSpPr/>
          <p:nvPr/>
        </p:nvSpPr>
        <p:spPr>
          <a:xfrm>
            <a:off x="-49325" y="5040425"/>
            <a:ext cx="9366000" cy="17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7675" y="4339750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 - Light GBM ROC Curve </a:t>
            </a:r>
            <a:endParaRPr/>
          </a:p>
        </p:txBody>
      </p:sp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7"/>
          <p:cNvCxnSpPr/>
          <p:nvPr/>
        </p:nvCxnSpPr>
        <p:spPr>
          <a:xfrm>
            <a:off x="330000" y="1035525"/>
            <a:ext cx="8500500" cy="11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7"/>
          <p:cNvSpPr/>
          <p:nvPr/>
        </p:nvSpPr>
        <p:spPr>
          <a:xfrm>
            <a:off x="-49325" y="5040425"/>
            <a:ext cx="9366000" cy="17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95" y="1220163"/>
            <a:ext cx="6239633" cy="37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7675" y="4339750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 - Model Features</a:t>
            </a:r>
            <a:endParaRPr/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28"/>
          <p:cNvCxnSpPr/>
          <p:nvPr/>
        </p:nvCxnSpPr>
        <p:spPr>
          <a:xfrm>
            <a:off x="330000" y="1035525"/>
            <a:ext cx="8500500" cy="11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8"/>
          <p:cNvSpPr/>
          <p:nvPr/>
        </p:nvSpPr>
        <p:spPr>
          <a:xfrm>
            <a:off x="-49325" y="5040425"/>
            <a:ext cx="9366000" cy="17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00" y="1381550"/>
            <a:ext cx="8021249" cy="30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7675" y="4339750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Market Intro - Fast Growth &amp; High Competition</a:t>
            </a:r>
            <a:endParaRPr sz="36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5225"/>
            <a:ext cx="8520600" cy="15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Facts: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Americans </a:t>
            </a:r>
            <a:r>
              <a:rPr lang="en-GB"/>
              <a:t>spend </a:t>
            </a:r>
            <a:r>
              <a:rPr b="1" lang="en-GB"/>
              <a:t>4 hours a day</a:t>
            </a:r>
            <a:r>
              <a:rPr lang="en-GB"/>
              <a:t> listening to music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1.2 trillion</a:t>
            </a:r>
            <a:r>
              <a:rPr lang="en-GB"/>
              <a:t> songs streamed on demand (2018)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 Music Streaming market size: </a:t>
            </a:r>
            <a:r>
              <a:rPr b="1" lang="en-GB"/>
              <a:t>$11.1 bn </a:t>
            </a:r>
            <a:r>
              <a:rPr lang="en-GB"/>
              <a:t>(2019)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11700" y="3142225"/>
            <a:ext cx="8520600" cy="1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Objective: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➔"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Determining user-specific music preferences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➔"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Recommending suitable songs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330000" y="1035525"/>
            <a:ext cx="8500500" cy="11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8775" y="1499975"/>
            <a:ext cx="1996400" cy="14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-49325" y="5040425"/>
            <a:ext cx="9366000" cy="17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7675" y="4339750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Methodology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7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98" name="Google Shape;98;p1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655200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Data: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Datasets:  kaggle.com (KKbox)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&gt; 7 MM Entries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Preparing Data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Merging Dataframes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Tools: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AWS EC2 Instance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0" name="Google Shape;100;p17"/>
          <p:cNvSpPr/>
          <p:nvPr/>
        </p:nvSpPr>
        <p:spPr>
          <a:xfrm>
            <a:off x="0" y="1189989"/>
            <a:ext cx="3546900" cy="669000"/>
          </a:xfrm>
          <a:prstGeom prst="homePlate">
            <a:avLst>
              <a:gd fmla="val 5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Wrangling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>
            <a:off x="330000" y="1035525"/>
            <a:ext cx="8500500" cy="11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7"/>
          <p:cNvSpPr/>
          <p:nvPr/>
        </p:nvSpPr>
        <p:spPr>
          <a:xfrm>
            <a:off x="-49325" y="5040425"/>
            <a:ext cx="9366000" cy="17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7675" y="4339750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Methodology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8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111" name="Google Shape;111;p1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8"/>
            <p:cNvSpPr txBox="1"/>
            <p:nvPr/>
          </p:nvSpPr>
          <p:spPr>
            <a:xfrm>
              <a:off x="655200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Data: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Datasets:  kaggle.com (KKbox)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&gt; 7 MM Entries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Preparing Data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Merging Dataframes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Tools: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AWS EC2 Instance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3" name="Google Shape;113;p18"/>
          <p:cNvSpPr/>
          <p:nvPr/>
        </p:nvSpPr>
        <p:spPr>
          <a:xfrm>
            <a:off x="0" y="1189989"/>
            <a:ext cx="3546900" cy="669000"/>
          </a:xfrm>
          <a:prstGeom prst="homePlate">
            <a:avLst>
              <a:gd fmla="val 5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Wrangling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4" name="Google Shape;114;p18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115" name="Google Shape;115;p1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Process: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Baselining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Hyperparameter Tuning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Models: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Logistic Regression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KNN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Random Forest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Light GBM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Metric: AUC Score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7" name="Google Shape;117;p18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Modelling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" name="Google Shape;118;p18"/>
          <p:cNvCxnSpPr/>
          <p:nvPr/>
        </p:nvCxnSpPr>
        <p:spPr>
          <a:xfrm>
            <a:off x="330000" y="1035525"/>
            <a:ext cx="8500500" cy="11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8"/>
          <p:cNvSpPr/>
          <p:nvPr/>
        </p:nvSpPr>
        <p:spPr>
          <a:xfrm>
            <a:off x="-49325" y="5040425"/>
            <a:ext cx="9366000" cy="17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7675" y="4339750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Methodology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19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128" name="Google Shape;128;p1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9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Will user listen to recommended song again over the next 4 weeks ?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" name="Google Shape;130;p19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131" name="Google Shape;131;p1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9"/>
            <p:cNvSpPr txBox="1"/>
            <p:nvPr/>
          </p:nvSpPr>
          <p:spPr>
            <a:xfrm>
              <a:off x="655200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Data: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Datasets:  kaggle.com (KKbox)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&gt; 7 MM Entries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Preparing Data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Merging Dataframes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Tools: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AWS EC2 Instance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" name="Google Shape;133;p19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134" name="Google Shape;134;p19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Process: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Baselining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Hyperparameter Tuning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Models: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Logistic Regression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KNN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Random Forest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Light GBM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Metric: AUC Score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" name="Google Shape;136;p19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Predictions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0" y="1189989"/>
            <a:ext cx="3546900" cy="669000"/>
          </a:xfrm>
          <a:prstGeom prst="homePlate">
            <a:avLst>
              <a:gd fmla="val 5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Wrangling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Modelling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5238" y="2983225"/>
            <a:ext cx="1899874" cy="14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9"/>
          <p:cNvCxnSpPr/>
          <p:nvPr/>
        </p:nvCxnSpPr>
        <p:spPr>
          <a:xfrm>
            <a:off x="330000" y="1035525"/>
            <a:ext cx="8500500" cy="11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9"/>
          <p:cNvSpPr/>
          <p:nvPr/>
        </p:nvSpPr>
        <p:spPr>
          <a:xfrm>
            <a:off x="-49325" y="5040425"/>
            <a:ext cx="9366000" cy="17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7675" y="4339750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1880925" y="1264275"/>
            <a:ext cx="5393400" cy="398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Baseline - No Predictive Power </a:t>
            </a:r>
            <a:endParaRPr/>
          </a:p>
        </p:txBody>
      </p:sp>
      <p:cxnSp>
        <p:nvCxnSpPr>
          <p:cNvPr id="149" name="Google Shape;149;p20"/>
          <p:cNvCxnSpPr/>
          <p:nvPr/>
        </p:nvCxnSpPr>
        <p:spPr>
          <a:xfrm>
            <a:off x="330000" y="1035525"/>
            <a:ext cx="8500500" cy="11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330000" y="1792225"/>
            <a:ext cx="42420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 u="sng"/>
              <a:t>Logistic Regression</a:t>
            </a:r>
            <a:endParaRPr sz="1400" u="sng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A</a:t>
            </a:r>
            <a:r>
              <a:rPr lang="en-GB" sz="1400"/>
              <a:t>UC Validation Score: </a:t>
            </a:r>
            <a:r>
              <a:rPr b="1" lang="en-GB" sz="1400"/>
              <a:t>0.5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4572000" y="1792225"/>
            <a:ext cx="42420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 u="sng"/>
              <a:t>KNN (5-NN)</a:t>
            </a:r>
            <a:endParaRPr sz="1400" u="sng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AUC Validation Score: </a:t>
            </a:r>
            <a:r>
              <a:rPr b="1" lang="en-GB" sz="1400"/>
              <a:t>0.53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50000" l="0" r="50546" t="0"/>
          <a:stretch/>
        </p:blipFill>
        <p:spPr>
          <a:xfrm>
            <a:off x="1189763" y="2571750"/>
            <a:ext cx="2522474" cy="23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 b="49377" l="49756" r="0" t="1602"/>
          <a:stretch/>
        </p:blipFill>
        <p:spPr>
          <a:xfrm>
            <a:off x="5425800" y="2561888"/>
            <a:ext cx="2534401" cy="240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311700" y="1225225"/>
            <a:ext cx="85005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Features: </a:t>
            </a:r>
            <a:r>
              <a:rPr lang="en-GB" sz="1600"/>
              <a:t>City, Age, Way of Registration, Song Length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155" name="Google Shape;155;p20"/>
          <p:cNvCxnSpPr/>
          <p:nvPr/>
        </p:nvCxnSpPr>
        <p:spPr>
          <a:xfrm flipH="1">
            <a:off x="4648750" y="1947250"/>
            <a:ext cx="30900" cy="2908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0"/>
          <p:cNvSpPr/>
          <p:nvPr/>
        </p:nvSpPr>
        <p:spPr>
          <a:xfrm>
            <a:off x="-49325" y="5040425"/>
            <a:ext cx="9366000" cy="17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7675" y="4339750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 -  &gt; 20 New Features</a:t>
            </a:r>
            <a:endParaRPr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311695" y="3229771"/>
            <a:ext cx="8500296" cy="922006"/>
            <a:chOff x="1593000" y="2322568"/>
            <a:chExt cx="5958012" cy="645256"/>
          </a:xfrm>
        </p:grpSpPr>
        <p:sp>
          <p:nvSpPr>
            <p:cNvPr id="164" name="Google Shape;164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Popularity 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4579812" y="2325524"/>
              <a:ext cx="2971200" cy="6423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o. of times song played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Artist / Lyricist / Composer Popularity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Usage of sources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21"/>
          <p:cNvGrpSpPr/>
          <p:nvPr/>
        </p:nvGrpSpPr>
        <p:grpSpPr>
          <a:xfrm>
            <a:off x="311695" y="2293970"/>
            <a:ext cx="8500243" cy="923759"/>
            <a:chOff x="1593000" y="2322568"/>
            <a:chExt cx="5957975" cy="646483"/>
          </a:xfrm>
        </p:grpSpPr>
        <p:sp>
          <p:nvSpPr>
            <p:cNvPr id="172" name="Google Shape;172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Song 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571980" y="2326751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Year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Longer / Shorter than user’s average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Featured (yes/no)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9" name="Google Shape;179;p21"/>
          <p:cNvGrpSpPr/>
          <p:nvPr/>
        </p:nvGrpSpPr>
        <p:grpSpPr>
          <a:xfrm>
            <a:off x="311695" y="1358218"/>
            <a:ext cx="8500243" cy="919497"/>
            <a:chOff x="1593000" y="2322568"/>
            <a:chExt cx="5957975" cy="643500"/>
          </a:xfrm>
        </p:grpSpPr>
        <p:sp>
          <p:nvSpPr>
            <p:cNvPr id="180" name="Google Shape;180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User 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4571980" y="2323734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Active Timeframe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Average song length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No. of times listened to artist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Probability of using certain source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87" name="Google Shape;187;p21"/>
          <p:cNvCxnSpPr/>
          <p:nvPr/>
        </p:nvCxnSpPr>
        <p:spPr>
          <a:xfrm>
            <a:off x="330000" y="1035525"/>
            <a:ext cx="8500500" cy="11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1"/>
          <p:cNvSpPr/>
          <p:nvPr/>
        </p:nvSpPr>
        <p:spPr>
          <a:xfrm>
            <a:off x="-49325" y="5040425"/>
            <a:ext cx="9366000" cy="17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7675" y="4339750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- Feature Importance (Gain)</a:t>
            </a:r>
            <a:endParaRPr/>
          </a:p>
        </p:txBody>
      </p:sp>
      <p:cxnSp>
        <p:nvCxnSpPr>
          <p:cNvPr id="195" name="Google Shape;195;p22"/>
          <p:cNvCxnSpPr/>
          <p:nvPr/>
        </p:nvCxnSpPr>
        <p:spPr>
          <a:xfrm>
            <a:off x="330000" y="1035525"/>
            <a:ext cx="8500500" cy="11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2"/>
          <p:cNvSpPr/>
          <p:nvPr/>
        </p:nvSpPr>
        <p:spPr>
          <a:xfrm>
            <a:off x="-49325" y="5040425"/>
            <a:ext cx="9366000" cy="17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25"/>
            <a:ext cx="6657249" cy="399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6644700" y="2350950"/>
            <a:ext cx="2187600" cy="1588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/>
              <a:t>Top 3:</a:t>
            </a:r>
            <a:endParaRPr b="1" sz="1500" u="sng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Registration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Song Popularity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Source Usage</a:t>
            </a:r>
            <a:endParaRPr sz="1500"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7675" y="4339750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>
            <a:off x="2388600" y="3682923"/>
            <a:ext cx="223500" cy="30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 rot="891718">
            <a:off x="2454167" y="3725234"/>
            <a:ext cx="302934" cy="226988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2612258" y="3680325"/>
            <a:ext cx="316200" cy="31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23"/>
          <p:cNvCxnSpPr/>
          <p:nvPr/>
        </p:nvCxnSpPr>
        <p:spPr>
          <a:xfrm>
            <a:off x="330000" y="1035525"/>
            <a:ext cx="8500500" cy="11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725" y="1275800"/>
            <a:ext cx="3601908" cy="3164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- Metric Scores</a:t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311700" y="3620750"/>
            <a:ext cx="3999900" cy="105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23"/>
          <p:cNvCxnSpPr>
            <a:stCxn id="210" idx="0"/>
            <a:endCxn id="210" idx="2"/>
          </p:cNvCxnSpPr>
          <p:nvPr/>
        </p:nvCxnSpPr>
        <p:spPr>
          <a:xfrm>
            <a:off x="2311650" y="3620750"/>
            <a:ext cx="0" cy="10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3"/>
          <p:cNvCxnSpPr/>
          <p:nvPr/>
        </p:nvCxnSpPr>
        <p:spPr>
          <a:xfrm>
            <a:off x="311700" y="4142750"/>
            <a:ext cx="399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3"/>
          <p:cNvSpPr txBox="1"/>
          <p:nvPr/>
        </p:nvSpPr>
        <p:spPr>
          <a:xfrm>
            <a:off x="796038" y="3650800"/>
            <a:ext cx="1592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Precision: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0.68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796050" y="4193425"/>
            <a:ext cx="1592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Accuracy: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0.64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2705400" y="4193425"/>
            <a:ext cx="14250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F1: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0.61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2705388" y="3650788"/>
            <a:ext cx="14250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Recall: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0.55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813" y="3681125"/>
            <a:ext cx="315200" cy="3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8600" y="4223213"/>
            <a:ext cx="316800" cy="3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826" y="4247400"/>
            <a:ext cx="316800" cy="3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294950" y="3290075"/>
            <a:ext cx="39999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Probability Threshold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= 0.58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311700" y="3343525"/>
            <a:ext cx="3999900" cy="27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303325" y="1430050"/>
            <a:ext cx="3999900" cy="14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Final Model: </a:t>
            </a:r>
            <a:r>
              <a:rPr b="1" lang="en-GB" sz="1700">
                <a:solidFill>
                  <a:srgbClr val="000000"/>
                </a:solidFill>
              </a:rPr>
              <a:t>Light GBM (Tree-based)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</a:rPr>
              <a:t>AUC Validation Score: 0.71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2144875" y="1895800"/>
            <a:ext cx="316800" cy="545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-49325" y="5040425"/>
            <a:ext cx="9366000" cy="17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17675" y="4339750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