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87" r:id="rId4"/>
    <p:sldId id="275" r:id="rId5"/>
    <p:sldId id="288" r:id="rId6"/>
    <p:sldId id="279" r:id="rId7"/>
    <p:sldId id="291" r:id="rId8"/>
    <p:sldId id="283" r:id="rId9"/>
    <p:sldId id="260" r:id="rId10"/>
    <p:sldId id="289" r:id="rId11"/>
    <p:sldId id="276" r:id="rId12"/>
    <p:sldId id="292" r:id="rId13"/>
    <p:sldId id="280" r:id="rId14"/>
    <p:sldId id="285" r:id="rId15"/>
    <p:sldId id="28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1E1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2"/>
    <p:restoredTop sz="94619"/>
  </p:normalViewPr>
  <p:slideViewPr>
    <p:cSldViewPr snapToGrid="0" snapToObjects="1">
      <p:cViewPr>
        <p:scale>
          <a:sx n="100" d="100"/>
          <a:sy n="100" d="100"/>
        </p:scale>
        <p:origin x="69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3.jp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3.jp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svg"/><Relationship Id="rId1" Type="http://schemas.openxmlformats.org/officeDocument/2006/relationships/image" Target="../media/image41.png"/><Relationship Id="rId6" Type="http://schemas.openxmlformats.org/officeDocument/2006/relationships/image" Target="../media/image40.svg"/><Relationship Id="rId5" Type="http://schemas.openxmlformats.org/officeDocument/2006/relationships/image" Target="../media/image43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EBB39-FEFE-4064-ACCF-01B8C90C7EF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D78080-6AC5-4321-B1ED-864F1E97A4A5}">
      <dgm:prSet/>
      <dgm:spPr/>
      <dgm:t>
        <a:bodyPr/>
        <a:lstStyle/>
        <a:p>
          <a:r>
            <a:rPr lang="de-DE"/>
            <a:t>Decentralized digital currency</a:t>
          </a:r>
          <a:endParaRPr lang="en-US"/>
        </a:p>
      </dgm:t>
    </dgm:pt>
    <dgm:pt modelId="{83364AD0-057F-4BAF-B33D-54494405AD26}" type="parTrans" cxnId="{103FEA85-C9B8-4885-A586-914E36CECBE6}">
      <dgm:prSet/>
      <dgm:spPr/>
      <dgm:t>
        <a:bodyPr/>
        <a:lstStyle/>
        <a:p>
          <a:endParaRPr lang="en-US"/>
        </a:p>
      </dgm:t>
    </dgm:pt>
    <dgm:pt modelId="{43D9F400-655B-4593-8D15-159EC49E820C}" type="sibTrans" cxnId="{103FEA85-C9B8-4885-A586-914E36CECBE6}">
      <dgm:prSet/>
      <dgm:spPr/>
      <dgm:t>
        <a:bodyPr/>
        <a:lstStyle/>
        <a:p>
          <a:endParaRPr lang="en-US"/>
        </a:p>
      </dgm:t>
    </dgm:pt>
    <dgm:pt modelId="{5FB361F3-D31A-4D38-AB78-E4B546D4C336}">
      <dgm:prSet/>
      <dgm:spPr/>
      <dgm:t>
        <a:bodyPr/>
        <a:lstStyle/>
        <a:p>
          <a:r>
            <a:rPr lang="de-DE"/>
            <a:t>Transactions recorded in distributed public ledger (blockchain)</a:t>
          </a:r>
          <a:endParaRPr lang="en-US"/>
        </a:p>
      </dgm:t>
    </dgm:pt>
    <dgm:pt modelId="{CFC416E8-47F3-48FA-9368-47EE60F8CC75}" type="parTrans" cxnId="{9F10DFBF-BCD0-4927-B7B0-DF9C17B355E6}">
      <dgm:prSet/>
      <dgm:spPr/>
      <dgm:t>
        <a:bodyPr/>
        <a:lstStyle/>
        <a:p>
          <a:endParaRPr lang="en-US"/>
        </a:p>
      </dgm:t>
    </dgm:pt>
    <dgm:pt modelId="{54D0622C-F2E6-41AF-AD70-BA01F5D4119C}" type="sibTrans" cxnId="{9F10DFBF-BCD0-4927-B7B0-DF9C17B355E6}">
      <dgm:prSet/>
      <dgm:spPr/>
      <dgm:t>
        <a:bodyPr/>
        <a:lstStyle/>
        <a:p>
          <a:endParaRPr lang="en-US"/>
        </a:p>
      </dgm:t>
    </dgm:pt>
    <dgm:pt modelId="{E0C8C6FC-BFF5-4B85-9DEC-D5A0F8572150}">
      <dgm:prSet/>
      <dgm:spPr/>
      <dgm:t>
        <a:bodyPr/>
        <a:lstStyle/>
        <a:p>
          <a:r>
            <a:rPr lang="de-DE"/>
            <a:t>Founder is a mystery (Satoshi Nakamoto)</a:t>
          </a:r>
          <a:endParaRPr lang="en-US"/>
        </a:p>
      </dgm:t>
    </dgm:pt>
    <dgm:pt modelId="{0C900773-CCD9-437E-917B-39C19792D621}" type="parTrans" cxnId="{49B69917-8BE1-40B1-A673-C99E310CEF94}">
      <dgm:prSet/>
      <dgm:spPr/>
      <dgm:t>
        <a:bodyPr/>
        <a:lstStyle/>
        <a:p>
          <a:endParaRPr lang="en-US"/>
        </a:p>
      </dgm:t>
    </dgm:pt>
    <dgm:pt modelId="{811E4977-3FC3-4E68-8E8F-68E12FDE47F8}" type="sibTrans" cxnId="{49B69917-8BE1-40B1-A673-C99E310CEF94}">
      <dgm:prSet/>
      <dgm:spPr/>
      <dgm:t>
        <a:bodyPr/>
        <a:lstStyle/>
        <a:p>
          <a:endParaRPr lang="en-US"/>
        </a:p>
      </dgm:t>
    </dgm:pt>
    <dgm:pt modelId="{0BB2E017-35D2-4AF7-9C24-978D93E6A1AB}">
      <dgm:prSet/>
      <dgm:spPr/>
      <dgm:t>
        <a:bodyPr/>
        <a:lstStyle/>
        <a:p>
          <a:r>
            <a:rPr lang="en-US" dirty="0"/>
            <a:t>Supply is finite</a:t>
          </a:r>
        </a:p>
      </dgm:t>
    </dgm:pt>
    <dgm:pt modelId="{3C7AD956-3517-47A5-B13A-DCF54B105BCE}" type="sibTrans" cxnId="{7DDDA497-43CD-4DFA-B450-68B62C33C172}">
      <dgm:prSet/>
      <dgm:spPr/>
      <dgm:t>
        <a:bodyPr/>
        <a:lstStyle/>
        <a:p>
          <a:endParaRPr lang="en-US"/>
        </a:p>
      </dgm:t>
    </dgm:pt>
    <dgm:pt modelId="{B14A7B78-74DC-4799-96FA-BC52B3626989}" type="parTrans" cxnId="{7DDDA497-43CD-4DFA-B450-68B62C33C172}">
      <dgm:prSet/>
      <dgm:spPr/>
      <dgm:t>
        <a:bodyPr/>
        <a:lstStyle/>
        <a:p>
          <a:endParaRPr lang="en-US"/>
        </a:p>
      </dgm:t>
    </dgm:pt>
    <dgm:pt modelId="{F0C409ED-3935-4F7B-B767-583DD63834D3}" type="pres">
      <dgm:prSet presAssocID="{6C8EBB39-FEFE-4064-ACCF-01B8C90C7EFE}" presName="root" presStyleCnt="0">
        <dgm:presLayoutVars>
          <dgm:dir/>
          <dgm:resizeHandles val="exact"/>
        </dgm:presLayoutVars>
      </dgm:prSet>
      <dgm:spPr/>
    </dgm:pt>
    <dgm:pt modelId="{6654DCC4-FC49-4361-BEFA-A8364613101D}" type="pres">
      <dgm:prSet presAssocID="{6C8EBB39-FEFE-4064-ACCF-01B8C90C7EFE}" presName="container" presStyleCnt="0">
        <dgm:presLayoutVars>
          <dgm:dir/>
          <dgm:resizeHandles val="exact"/>
        </dgm:presLayoutVars>
      </dgm:prSet>
      <dgm:spPr/>
    </dgm:pt>
    <dgm:pt modelId="{00C36C26-06E0-4E7B-A1B3-D2BB7792DD31}" type="pres">
      <dgm:prSet presAssocID="{28D78080-6AC5-4321-B1ED-864F1E97A4A5}" presName="compNode" presStyleCnt="0"/>
      <dgm:spPr/>
    </dgm:pt>
    <dgm:pt modelId="{60817744-F737-4B12-AF61-74ED59930178}" type="pres">
      <dgm:prSet presAssocID="{28D78080-6AC5-4321-B1ED-864F1E97A4A5}" presName="iconBgRect" presStyleLbl="bgShp" presStyleIdx="0" presStyleCnt="4"/>
      <dgm:spPr/>
    </dgm:pt>
    <dgm:pt modelId="{99D21B21-B73B-4030-9BEE-23140B98254F}" type="pres">
      <dgm:prSet presAssocID="{28D78080-6AC5-4321-B1ED-864F1E97A4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AF6F943-4E11-44D0-A9A7-32D63DEBD779}" type="pres">
      <dgm:prSet presAssocID="{28D78080-6AC5-4321-B1ED-864F1E97A4A5}" presName="spaceRect" presStyleCnt="0"/>
      <dgm:spPr/>
    </dgm:pt>
    <dgm:pt modelId="{273E4C73-D745-4F9E-9D8B-45D211F49524}" type="pres">
      <dgm:prSet presAssocID="{28D78080-6AC5-4321-B1ED-864F1E97A4A5}" presName="textRect" presStyleLbl="revTx" presStyleIdx="0" presStyleCnt="4">
        <dgm:presLayoutVars>
          <dgm:chMax val="1"/>
          <dgm:chPref val="1"/>
        </dgm:presLayoutVars>
      </dgm:prSet>
      <dgm:spPr/>
    </dgm:pt>
    <dgm:pt modelId="{B9A5F1C2-6171-4095-9017-A2E186573BA6}" type="pres">
      <dgm:prSet presAssocID="{43D9F400-655B-4593-8D15-159EC49E820C}" presName="sibTrans" presStyleLbl="sibTrans2D1" presStyleIdx="0" presStyleCnt="0"/>
      <dgm:spPr/>
    </dgm:pt>
    <dgm:pt modelId="{EF311096-C38C-4123-B6C7-AA44F0266DE5}" type="pres">
      <dgm:prSet presAssocID="{5FB361F3-D31A-4D38-AB78-E4B546D4C336}" presName="compNode" presStyleCnt="0"/>
      <dgm:spPr/>
    </dgm:pt>
    <dgm:pt modelId="{6443D578-4A4B-4C3D-B9B5-ACB8EE9AA7C3}" type="pres">
      <dgm:prSet presAssocID="{5FB361F3-D31A-4D38-AB78-E4B546D4C336}" presName="iconBgRect" presStyleLbl="bgShp" presStyleIdx="1" presStyleCnt="4"/>
      <dgm:spPr/>
    </dgm:pt>
    <dgm:pt modelId="{26F29199-301C-43F2-86E4-490514D83EE6}" type="pres">
      <dgm:prSet presAssocID="{5FB361F3-D31A-4D38-AB78-E4B546D4C3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8934479-95A4-4064-9E19-A755E8309D61}" type="pres">
      <dgm:prSet presAssocID="{5FB361F3-D31A-4D38-AB78-E4B546D4C336}" presName="spaceRect" presStyleCnt="0"/>
      <dgm:spPr/>
    </dgm:pt>
    <dgm:pt modelId="{2D66C096-F6C7-4341-94C4-EA341B4B4AA1}" type="pres">
      <dgm:prSet presAssocID="{5FB361F3-D31A-4D38-AB78-E4B546D4C336}" presName="textRect" presStyleLbl="revTx" presStyleIdx="1" presStyleCnt="4">
        <dgm:presLayoutVars>
          <dgm:chMax val="1"/>
          <dgm:chPref val="1"/>
        </dgm:presLayoutVars>
      </dgm:prSet>
      <dgm:spPr/>
    </dgm:pt>
    <dgm:pt modelId="{C9B6D4FD-897B-48D2-92F3-6C452A8EBC91}" type="pres">
      <dgm:prSet presAssocID="{54D0622C-F2E6-41AF-AD70-BA01F5D4119C}" presName="sibTrans" presStyleLbl="sibTrans2D1" presStyleIdx="0" presStyleCnt="0"/>
      <dgm:spPr/>
    </dgm:pt>
    <dgm:pt modelId="{AFD0CC60-B924-47BE-B652-C7A8148BA7E3}" type="pres">
      <dgm:prSet presAssocID="{E0C8C6FC-BFF5-4B85-9DEC-D5A0F8572150}" presName="compNode" presStyleCnt="0"/>
      <dgm:spPr/>
    </dgm:pt>
    <dgm:pt modelId="{DACDDC9B-42B6-44F6-B552-BA8206D42E50}" type="pres">
      <dgm:prSet presAssocID="{E0C8C6FC-BFF5-4B85-9DEC-D5A0F8572150}" presName="iconBgRect" presStyleLbl="bgShp" presStyleIdx="2" presStyleCnt="4"/>
      <dgm:spPr/>
    </dgm:pt>
    <dgm:pt modelId="{0923616C-7621-45B5-B243-0A00549E1B14}" type="pres">
      <dgm:prSet presAssocID="{E0C8C6FC-BFF5-4B85-9DEC-D5A0F85721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D746F54-DD8A-44F6-BAC1-3DF3CDAAAE19}" type="pres">
      <dgm:prSet presAssocID="{E0C8C6FC-BFF5-4B85-9DEC-D5A0F8572150}" presName="spaceRect" presStyleCnt="0"/>
      <dgm:spPr/>
    </dgm:pt>
    <dgm:pt modelId="{F757B07E-3C4D-448E-AAE5-05D933F9A32D}" type="pres">
      <dgm:prSet presAssocID="{E0C8C6FC-BFF5-4B85-9DEC-D5A0F8572150}" presName="textRect" presStyleLbl="revTx" presStyleIdx="2" presStyleCnt="4">
        <dgm:presLayoutVars>
          <dgm:chMax val="1"/>
          <dgm:chPref val="1"/>
        </dgm:presLayoutVars>
      </dgm:prSet>
      <dgm:spPr/>
    </dgm:pt>
    <dgm:pt modelId="{35A90064-3CDE-42AC-8520-392A94EB7B80}" type="pres">
      <dgm:prSet presAssocID="{811E4977-3FC3-4E68-8E8F-68E12FDE47F8}" presName="sibTrans" presStyleLbl="sibTrans2D1" presStyleIdx="0" presStyleCnt="0"/>
      <dgm:spPr/>
    </dgm:pt>
    <dgm:pt modelId="{1F5963C6-4A05-4FD2-900D-A67D82C80016}" type="pres">
      <dgm:prSet presAssocID="{0BB2E017-35D2-4AF7-9C24-978D93E6A1AB}" presName="compNode" presStyleCnt="0"/>
      <dgm:spPr/>
    </dgm:pt>
    <dgm:pt modelId="{11B904EA-8E6A-407E-AF36-7CE5C68AE8FE}" type="pres">
      <dgm:prSet presAssocID="{0BB2E017-35D2-4AF7-9C24-978D93E6A1AB}" presName="iconBgRect" presStyleLbl="bgShp" presStyleIdx="3" presStyleCnt="4"/>
      <dgm:spPr/>
    </dgm:pt>
    <dgm:pt modelId="{FA982E45-42FC-4AC6-BB6B-A2AB184707CE}" type="pres">
      <dgm:prSet presAssocID="{0BB2E017-35D2-4AF7-9C24-978D93E6A1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27DE27E-F3CB-4EDB-95D1-6BF03867ABAE}" type="pres">
      <dgm:prSet presAssocID="{0BB2E017-35D2-4AF7-9C24-978D93E6A1AB}" presName="spaceRect" presStyleCnt="0"/>
      <dgm:spPr/>
    </dgm:pt>
    <dgm:pt modelId="{ABC3FF03-DF7F-48F3-81C5-27CAEDAF1AF7}" type="pres">
      <dgm:prSet presAssocID="{0BB2E017-35D2-4AF7-9C24-978D93E6A1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8ACB05-999F-D34A-B467-92FA3AD2139D}" type="presOf" srcId="{54D0622C-F2E6-41AF-AD70-BA01F5D4119C}" destId="{C9B6D4FD-897B-48D2-92F3-6C452A8EBC91}" srcOrd="0" destOrd="0" presId="urn:microsoft.com/office/officeart/2018/2/layout/IconCircleList"/>
    <dgm:cxn modelId="{49B69917-8BE1-40B1-A673-C99E310CEF94}" srcId="{6C8EBB39-FEFE-4064-ACCF-01B8C90C7EFE}" destId="{E0C8C6FC-BFF5-4B85-9DEC-D5A0F8572150}" srcOrd="2" destOrd="0" parTransId="{0C900773-CCD9-437E-917B-39C19792D621}" sibTransId="{811E4977-3FC3-4E68-8E8F-68E12FDE47F8}"/>
    <dgm:cxn modelId="{67B5D04E-3E20-7548-9B90-4C2081D709E3}" type="presOf" srcId="{5FB361F3-D31A-4D38-AB78-E4B546D4C336}" destId="{2D66C096-F6C7-4341-94C4-EA341B4B4AA1}" srcOrd="0" destOrd="0" presId="urn:microsoft.com/office/officeart/2018/2/layout/IconCircleList"/>
    <dgm:cxn modelId="{103FEA85-C9B8-4885-A586-914E36CECBE6}" srcId="{6C8EBB39-FEFE-4064-ACCF-01B8C90C7EFE}" destId="{28D78080-6AC5-4321-B1ED-864F1E97A4A5}" srcOrd="0" destOrd="0" parTransId="{83364AD0-057F-4BAF-B33D-54494405AD26}" sibTransId="{43D9F400-655B-4593-8D15-159EC49E820C}"/>
    <dgm:cxn modelId="{7DDDA497-43CD-4DFA-B450-68B62C33C172}" srcId="{6C8EBB39-FEFE-4064-ACCF-01B8C90C7EFE}" destId="{0BB2E017-35D2-4AF7-9C24-978D93E6A1AB}" srcOrd="3" destOrd="0" parTransId="{B14A7B78-74DC-4799-96FA-BC52B3626989}" sibTransId="{3C7AD956-3517-47A5-B13A-DCF54B105BCE}"/>
    <dgm:cxn modelId="{351B8D9F-5BD9-6D43-97C2-3713FA52ABBF}" type="presOf" srcId="{43D9F400-655B-4593-8D15-159EC49E820C}" destId="{B9A5F1C2-6171-4095-9017-A2E186573BA6}" srcOrd="0" destOrd="0" presId="urn:microsoft.com/office/officeart/2018/2/layout/IconCircleList"/>
    <dgm:cxn modelId="{83B78DAB-DE75-BA44-BFE4-F0F9BACF3176}" type="presOf" srcId="{E0C8C6FC-BFF5-4B85-9DEC-D5A0F8572150}" destId="{F757B07E-3C4D-448E-AAE5-05D933F9A32D}" srcOrd="0" destOrd="0" presId="urn:microsoft.com/office/officeart/2018/2/layout/IconCircleList"/>
    <dgm:cxn modelId="{9F10DFBF-BCD0-4927-B7B0-DF9C17B355E6}" srcId="{6C8EBB39-FEFE-4064-ACCF-01B8C90C7EFE}" destId="{5FB361F3-D31A-4D38-AB78-E4B546D4C336}" srcOrd="1" destOrd="0" parTransId="{CFC416E8-47F3-48FA-9368-47EE60F8CC75}" sibTransId="{54D0622C-F2E6-41AF-AD70-BA01F5D4119C}"/>
    <dgm:cxn modelId="{263C47C7-0A89-444C-A35C-1C945B45FE31}" type="presOf" srcId="{28D78080-6AC5-4321-B1ED-864F1E97A4A5}" destId="{273E4C73-D745-4F9E-9D8B-45D211F49524}" srcOrd="0" destOrd="0" presId="urn:microsoft.com/office/officeart/2018/2/layout/IconCircleList"/>
    <dgm:cxn modelId="{D6FD38D9-1350-6C43-9E2F-ABF24EB64355}" type="presOf" srcId="{811E4977-3FC3-4E68-8E8F-68E12FDE47F8}" destId="{35A90064-3CDE-42AC-8520-392A94EB7B80}" srcOrd="0" destOrd="0" presId="urn:microsoft.com/office/officeart/2018/2/layout/IconCircleList"/>
    <dgm:cxn modelId="{FB5C42E5-FAC3-A241-8BEB-91FA161D9D69}" type="presOf" srcId="{0BB2E017-35D2-4AF7-9C24-978D93E6A1AB}" destId="{ABC3FF03-DF7F-48F3-81C5-27CAEDAF1AF7}" srcOrd="0" destOrd="0" presId="urn:microsoft.com/office/officeart/2018/2/layout/IconCircleList"/>
    <dgm:cxn modelId="{144E7FEB-6DD2-3349-BC7B-23C72F88777D}" type="presOf" srcId="{6C8EBB39-FEFE-4064-ACCF-01B8C90C7EFE}" destId="{F0C409ED-3935-4F7B-B767-583DD63834D3}" srcOrd="0" destOrd="0" presId="urn:microsoft.com/office/officeart/2018/2/layout/IconCircleList"/>
    <dgm:cxn modelId="{FA353B70-388C-9649-A729-89635321860D}" type="presParOf" srcId="{F0C409ED-3935-4F7B-B767-583DD63834D3}" destId="{6654DCC4-FC49-4361-BEFA-A8364613101D}" srcOrd="0" destOrd="0" presId="urn:microsoft.com/office/officeart/2018/2/layout/IconCircleList"/>
    <dgm:cxn modelId="{BE3280CD-94F5-F748-A7E8-A50EA8D560CB}" type="presParOf" srcId="{6654DCC4-FC49-4361-BEFA-A8364613101D}" destId="{00C36C26-06E0-4E7B-A1B3-D2BB7792DD31}" srcOrd="0" destOrd="0" presId="urn:microsoft.com/office/officeart/2018/2/layout/IconCircleList"/>
    <dgm:cxn modelId="{C1F1914C-CAD0-6D4F-BED5-9404D61FCC2C}" type="presParOf" srcId="{00C36C26-06E0-4E7B-A1B3-D2BB7792DD31}" destId="{60817744-F737-4B12-AF61-74ED59930178}" srcOrd="0" destOrd="0" presId="urn:microsoft.com/office/officeart/2018/2/layout/IconCircleList"/>
    <dgm:cxn modelId="{D853005F-57A9-9A43-9861-5568659A321C}" type="presParOf" srcId="{00C36C26-06E0-4E7B-A1B3-D2BB7792DD31}" destId="{99D21B21-B73B-4030-9BEE-23140B98254F}" srcOrd="1" destOrd="0" presId="urn:microsoft.com/office/officeart/2018/2/layout/IconCircleList"/>
    <dgm:cxn modelId="{7F09BFC1-4542-EA43-871D-5B11EEC3536D}" type="presParOf" srcId="{00C36C26-06E0-4E7B-A1B3-D2BB7792DD31}" destId="{2AF6F943-4E11-44D0-A9A7-32D63DEBD779}" srcOrd="2" destOrd="0" presId="urn:microsoft.com/office/officeart/2018/2/layout/IconCircleList"/>
    <dgm:cxn modelId="{1C347A10-5203-7143-92E1-3C782AF5595B}" type="presParOf" srcId="{00C36C26-06E0-4E7B-A1B3-D2BB7792DD31}" destId="{273E4C73-D745-4F9E-9D8B-45D211F49524}" srcOrd="3" destOrd="0" presId="urn:microsoft.com/office/officeart/2018/2/layout/IconCircleList"/>
    <dgm:cxn modelId="{777BC571-172E-9B48-B9B7-73A111B82265}" type="presParOf" srcId="{6654DCC4-FC49-4361-BEFA-A8364613101D}" destId="{B9A5F1C2-6171-4095-9017-A2E186573BA6}" srcOrd="1" destOrd="0" presId="urn:microsoft.com/office/officeart/2018/2/layout/IconCircleList"/>
    <dgm:cxn modelId="{A6CFF9DA-06E5-DD42-A662-79BA344ABC02}" type="presParOf" srcId="{6654DCC4-FC49-4361-BEFA-A8364613101D}" destId="{EF311096-C38C-4123-B6C7-AA44F0266DE5}" srcOrd="2" destOrd="0" presId="urn:microsoft.com/office/officeart/2018/2/layout/IconCircleList"/>
    <dgm:cxn modelId="{78ADC907-2FB8-2849-9408-C272504533C5}" type="presParOf" srcId="{EF311096-C38C-4123-B6C7-AA44F0266DE5}" destId="{6443D578-4A4B-4C3D-B9B5-ACB8EE9AA7C3}" srcOrd="0" destOrd="0" presId="urn:microsoft.com/office/officeart/2018/2/layout/IconCircleList"/>
    <dgm:cxn modelId="{2606A38A-A373-004C-91F0-270D66B242E6}" type="presParOf" srcId="{EF311096-C38C-4123-B6C7-AA44F0266DE5}" destId="{26F29199-301C-43F2-86E4-490514D83EE6}" srcOrd="1" destOrd="0" presId="urn:microsoft.com/office/officeart/2018/2/layout/IconCircleList"/>
    <dgm:cxn modelId="{239C764C-7C50-3E43-9CBB-C9875245AF21}" type="presParOf" srcId="{EF311096-C38C-4123-B6C7-AA44F0266DE5}" destId="{E8934479-95A4-4064-9E19-A755E8309D61}" srcOrd="2" destOrd="0" presId="urn:microsoft.com/office/officeart/2018/2/layout/IconCircleList"/>
    <dgm:cxn modelId="{0B9997E2-577A-FB45-8B43-F64DB5541C37}" type="presParOf" srcId="{EF311096-C38C-4123-B6C7-AA44F0266DE5}" destId="{2D66C096-F6C7-4341-94C4-EA341B4B4AA1}" srcOrd="3" destOrd="0" presId="urn:microsoft.com/office/officeart/2018/2/layout/IconCircleList"/>
    <dgm:cxn modelId="{EB0BCBA4-C2CB-644A-AD74-8416AB7C68E7}" type="presParOf" srcId="{6654DCC4-FC49-4361-BEFA-A8364613101D}" destId="{C9B6D4FD-897B-48D2-92F3-6C452A8EBC91}" srcOrd="3" destOrd="0" presId="urn:microsoft.com/office/officeart/2018/2/layout/IconCircleList"/>
    <dgm:cxn modelId="{16BD0168-CAF4-0549-956A-2E4B2240C347}" type="presParOf" srcId="{6654DCC4-FC49-4361-BEFA-A8364613101D}" destId="{AFD0CC60-B924-47BE-B652-C7A8148BA7E3}" srcOrd="4" destOrd="0" presId="urn:microsoft.com/office/officeart/2018/2/layout/IconCircleList"/>
    <dgm:cxn modelId="{897E9C63-F2A8-AD4F-9E00-B4F2A7CA123C}" type="presParOf" srcId="{AFD0CC60-B924-47BE-B652-C7A8148BA7E3}" destId="{DACDDC9B-42B6-44F6-B552-BA8206D42E50}" srcOrd="0" destOrd="0" presId="urn:microsoft.com/office/officeart/2018/2/layout/IconCircleList"/>
    <dgm:cxn modelId="{8833599B-06B1-D84E-8825-A9AEAF7FC911}" type="presParOf" srcId="{AFD0CC60-B924-47BE-B652-C7A8148BA7E3}" destId="{0923616C-7621-45B5-B243-0A00549E1B14}" srcOrd="1" destOrd="0" presId="urn:microsoft.com/office/officeart/2018/2/layout/IconCircleList"/>
    <dgm:cxn modelId="{3F44A3DC-9CDE-F645-BE11-BC5C7465FAAC}" type="presParOf" srcId="{AFD0CC60-B924-47BE-B652-C7A8148BA7E3}" destId="{3D746F54-DD8A-44F6-BAC1-3DF3CDAAAE19}" srcOrd="2" destOrd="0" presId="urn:microsoft.com/office/officeart/2018/2/layout/IconCircleList"/>
    <dgm:cxn modelId="{1EA2550D-A894-AC42-B75F-F567AB23D7AC}" type="presParOf" srcId="{AFD0CC60-B924-47BE-B652-C7A8148BA7E3}" destId="{F757B07E-3C4D-448E-AAE5-05D933F9A32D}" srcOrd="3" destOrd="0" presId="urn:microsoft.com/office/officeart/2018/2/layout/IconCircleList"/>
    <dgm:cxn modelId="{57F360A3-9464-F54A-A943-165623130C4F}" type="presParOf" srcId="{6654DCC4-FC49-4361-BEFA-A8364613101D}" destId="{35A90064-3CDE-42AC-8520-392A94EB7B80}" srcOrd="5" destOrd="0" presId="urn:microsoft.com/office/officeart/2018/2/layout/IconCircleList"/>
    <dgm:cxn modelId="{281C49AD-DC26-7E4A-9696-9C0E08F194D3}" type="presParOf" srcId="{6654DCC4-FC49-4361-BEFA-A8364613101D}" destId="{1F5963C6-4A05-4FD2-900D-A67D82C80016}" srcOrd="6" destOrd="0" presId="urn:microsoft.com/office/officeart/2018/2/layout/IconCircleList"/>
    <dgm:cxn modelId="{76E72299-36B5-F14C-AB7D-D5F83DF8DACA}" type="presParOf" srcId="{1F5963C6-4A05-4FD2-900D-A67D82C80016}" destId="{11B904EA-8E6A-407E-AF36-7CE5C68AE8FE}" srcOrd="0" destOrd="0" presId="urn:microsoft.com/office/officeart/2018/2/layout/IconCircleList"/>
    <dgm:cxn modelId="{395C37E5-A36B-4A4B-9AF7-0AC0FA15E358}" type="presParOf" srcId="{1F5963C6-4A05-4FD2-900D-A67D82C80016}" destId="{FA982E45-42FC-4AC6-BB6B-A2AB184707CE}" srcOrd="1" destOrd="0" presId="urn:microsoft.com/office/officeart/2018/2/layout/IconCircleList"/>
    <dgm:cxn modelId="{F966061F-49B4-A341-B004-D2D6A32D289F}" type="presParOf" srcId="{1F5963C6-4A05-4FD2-900D-A67D82C80016}" destId="{527DE27E-F3CB-4EDB-95D1-6BF03867ABAE}" srcOrd="2" destOrd="0" presId="urn:microsoft.com/office/officeart/2018/2/layout/IconCircleList"/>
    <dgm:cxn modelId="{4097CE1D-9307-3740-8F4F-FE97F629DABA}" type="presParOf" srcId="{1F5963C6-4A05-4FD2-900D-A67D82C80016}" destId="{ABC3FF03-DF7F-48F3-81C5-27CAEDAF1A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9D186-2FFA-4963-86E7-7678201092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F46C48-11DE-4D4B-8A4C-9C26657B5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Final Model</a:t>
          </a:r>
          <a:r>
            <a:rPr lang="en-US" dirty="0"/>
            <a:t>: Light GBM (Precision = 81%)</a:t>
          </a:r>
        </a:p>
      </dgm:t>
    </dgm:pt>
    <dgm:pt modelId="{45D26E11-EA90-4820-94F0-CBEC70CAAE71}" type="parTrans" cxnId="{092DEA3A-3D92-43B3-9413-05E1D261199B}">
      <dgm:prSet/>
      <dgm:spPr/>
      <dgm:t>
        <a:bodyPr/>
        <a:lstStyle/>
        <a:p>
          <a:endParaRPr lang="en-US"/>
        </a:p>
      </dgm:t>
    </dgm:pt>
    <dgm:pt modelId="{98157F35-2097-4472-A492-0FDCEA89D988}" type="sibTrans" cxnId="{092DEA3A-3D92-43B3-9413-05E1D261199B}">
      <dgm:prSet/>
      <dgm:spPr/>
      <dgm:t>
        <a:bodyPr/>
        <a:lstStyle/>
        <a:p>
          <a:endParaRPr lang="en-US"/>
        </a:p>
      </dgm:t>
    </dgm:pt>
    <dgm:pt modelId="{43FCC4F6-E1C9-4110-98CA-8B4DD200ED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Most important Features: </a:t>
          </a:r>
          <a:r>
            <a:rPr lang="en-US"/>
            <a:t>Price Low (Day), Closing Price, Pos/Neg Sentiment Ratio</a:t>
          </a:r>
        </a:p>
      </dgm:t>
    </dgm:pt>
    <dgm:pt modelId="{0B6AAE6B-B831-460B-B68F-52C2207C80E6}" type="parTrans" cxnId="{039263B8-26DF-4A38-8012-B3FF101A010C}">
      <dgm:prSet/>
      <dgm:spPr/>
      <dgm:t>
        <a:bodyPr/>
        <a:lstStyle/>
        <a:p>
          <a:endParaRPr lang="en-US"/>
        </a:p>
      </dgm:t>
    </dgm:pt>
    <dgm:pt modelId="{ECCBAD16-4568-4DFB-B8DA-D6501EA40B6C}" type="sibTrans" cxnId="{039263B8-26DF-4A38-8012-B3FF101A010C}">
      <dgm:prSet/>
      <dgm:spPr/>
      <dgm:t>
        <a:bodyPr/>
        <a:lstStyle/>
        <a:p>
          <a:endParaRPr lang="en-US"/>
        </a:p>
      </dgm:t>
    </dgm:pt>
    <dgm:pt modelId="{D2025088-D95D-4263-A518-EB67BC3CBC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Potential ROI</a:t>
          </a:r>
          <a:r>
            <a:rPr lang="en-US" dirty="0"/>
            <a:t>: 125% (</a:t>
          </a:r>
          <a:r>
            <a:rPr lang="de-DE" dirty="0"/>
            <a:t>01/2019 – 03/2019)</a:t>
          </a:r>
          <a:endParaRPr lang="en-US" dirty="0"/>
        </a:p>
      </dgm:t>
    </dgm:pt>
    <dgm:pt modelId="{4C8C34F4-E407-4EFD-9C22-3F32F4E4CFED}" type="parTrans" cxnId="{29B68B72-387D-46E4-822D-B185E63BA0E2}">
      <dgm:prSet/>
      <dgm:spPr/>
      <dgm:t>
        <a:bodyPr/>
        <a:lstStyle/>
        <a:p>
          <a:endParaRPr lang="en-US"/>
        </a:p>
      </dgm:t>
    </dgm:pt>
    <dgm:pt modelId="{24BEBC8A-E01B-4C54-AF7A-485C0C6BD2EE}" type="sibTrans" cxnId="{29B68B72-387D-46E4-822D-B185E63BA0E2}">
      <dgm:prSet/>
      <dgm:spPr/>
      <dgm:t>
        <a:bodyPr/>
        <a:lstStyle/>
        <a:p>
          <a:endParaRPr lang="en-US"/>
        </a:p>
      </dgm:t>
    </dgm:pt>
    <dgm:pt modelId="{3D58FC61-0AE9-47FC-8B25-9345954F13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Tweet Topics don‘t give any signal </a:t>
          </a:r>
          <a:r>
            <a:rPr lang="en-US" b="1"/>
            <a:t>-&gt;</a:t>
          </a:r>
          <a:r>
            <a:rPr lang="en-US"/>
            <a:t> Google SVI &amp; Tweet Sentiment much better indicators</a:t>
          </a:r>
        </a:p>
      </dgm:t>
    </dgm:pt>
    <dgm:pt modelId="{2693D257-A919-4226-81C8-F4A52FA8DF9C}" type="parTrans" cxnId="{B38B9A4D-ADE5-4C34-BEE1-D27871FC1692}">
      <dgm:prSet/>
      <dgm:spPr/>
      <dgm:t>
        <a:bodyPr/>
        <a:lstStyle/>
        <a:p>
          <a:endParaRPr lang="en-US"/>
        </a:p>
      </dgm:t>
    </dgm:pt>
    <dgm:pt modelId="{50F8BD84-7779-433C-A409-6E86384658BD}" type="sibTrans" cxnId="{B38B9A4D-ADE5-4C34-BEE1-D27871FC1692}">
      <dgm:prSet/>
      <dgm:spPr/>
      <dgm:t>
        <a:bodyPr/>
        <a:lstStyle/>
        <a:p>
          <a:endParaRPr lang="en-US"/>
        </a:p>
      </dgm:t>
    </dgm:pt>
    <dgm:pt modelId="{EBE75B32-933C-46F3-B744-F21CD6ED90F4}" type="pres">
      <dgm:prSet presAssocID="{EE59D186-2FFA-4963-86E7-767820109207}" presName="root" presStyleCnt="0">
        <dgm:presLayoutVars>
          <dgm:dir/>
          <dgm:resizeHandles val="exact"/>
        </dgm:presLayoutVars>
      </dgm:prSet>
      <dgm:spPr/>
    </dgm:pt>
    <dgm:pt modelId="{A062D86A-0B51-4A97-B7B7-1388DDB68F70}" type="pres">
      <dgm:prSet presAssocID="{11F46C48-11DE-4D4B-8A4C-9C26657B5BDB}" presName="compNode" presStyleCnt="0"/>
      <dgm:spPr/>
    </dgm:pt>
    <dgm:pt modelId="{C3A095E1-A7B7-445F-AB24-65896079FA1B}" type="pres">
      <dgm:prSet presAssocID="{11F46C48-11DE-4D4B-8A4C-9C26657B5BDB}" presName="bgRect" presStyleLbl="bgShp" presStyleIdx="0" presStyleCnt="4"/>
      <dgm:spPr/>
    </dgm:pt>
    <dgm:pt modelId="{6D6C206B-E483-4035-80F7-AE21017F5CDA}" type="pres">
      <dgm:prSet presAssocID="{11F46C48-11DE-4D4B-8A4C-9C26657B5B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64D463-7E79-4DC0-9966-2A4AC3A0A595}" type="pres">
      <dgm:prSet presAssocID="{11F46C48-11DE-4D4B-8A4C-9C26657B5BDB}" presName="spaceRect" presStyleCnt="0"/>
      <dgm:spPr/>
    </dgm:pt>
    <dgm:pt modelId="{5F7ED7EA-B10F-4AD9-8B01-235EE14B6605}" type="pres">
      <dgm:prSet presAssocID="{11F46C48-11DE-4D4B-8A4C-9C26657B5BDB}" presName="parTx" presStyleLbl="revTx" presStyleIdx="0" presStyleCnt="4">
        <dgm:presLayoutVars>
          <dgm:chMax val="0"/>
          <dgm:chPref val="0"/>
        </dgm:presLayoutVars>
      </dgm:prSet>
      <dgm:spPr/>
    </dgm:pt>
    <dgm:pt modelId="{9A682171-8ED8-454B-80F3-3D00C8623641}" type="pres">
      <dgm:prSet presAssocID="{98157F35-2097-4472-A492-0FDCEA89D988}" presName="sibTrans" presStyleCnt="0"/>
      <dgm:spPr/>
    </dgm:pt>
    <dgm:pt modelId="{D0B0C769-3FF6-4264-9054-87755A96812D}" type="pres">
      <dgm:prSet presAssocID="{43FCC4F6-E1C9-4110-98CA-8B4DD200ED06}" presName="compNode" presStyleCnt="0"/>
      <dgm:spPr/>
    </dgm:pt>
    <dgm:pt modelId="{5E7D38F6-0D92-4A93-B4AD-B62258605685}" type="pres">
      <dgm:prSet presAssocID="{43FCC4F6-E1C9-4110-98CA-8B4DD200ED06}" presName="bgRect" presStyleLbl="bgShp" presStyleIdx="1" presStyleCnt="4"/>
      <dgm:spPr/>
    </dgm:pt>
    <dgm:pt modelId="{7727415F-63A4-439D-87D0-557C855DF52C}" type="pres">
      <dgm:prSet presAssocID="{43FCC4F6-E1C9-4110-98CA-8B4DD200ED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D76B083-3553-4087-B4DC-93CF6867224F}" type="pres">
      <dgm:prSet presAssocID="{43FCC4F6-E1C9-4110-98CA-8B4DD200ED06}" presName="spaceRect" presStyleCnt="0"/>
      <dgm:spPr/>
    </dgm:pt>
    <dgm:pt modelId="{7DAE2511-55C4-4BD2-83F3-2A21ACF3CFD2}" type="pres">
      <dgm:prSet presAssocID="{43FCC4F6-E1C9-4110-98CA-8B4DD200ED06}" presName="parTx" presStyleLbl="revTx" presStyleIdx="1" presStyleCnt="4">
        <dgm:presLayoutVars>
          <dgm:chMax val="0"/>
          <dgm:chPref val="0"/>
        </dgm:presLayoutVars>
      </dgm:prSet>
      <dgm:spPr/>
    </dgm:pt>
    <dgm:pt modelId="{0C63AE1A-450B-4403-9BDD-4376E39AD34A}" type="pres">
      <dgm:prSet presAssocID="{ECCBAD16-4568-4DFB-B8DA-D6501EA40B6C}" presName="sibTrans" presStyleCnt="0"/>
      <dgm:spPr/>
    </dgm:pt>
    <dgm:pt modelId="{C4E50E71-C997-4407-AC05-81CF736E1F9E}" type="pres">
      <dgm:prSet presAssocID="{D2025088-D95D-4263-A518-EB67BC3CBC89}" presName="compNode" presStyleCnt="0"/>
      <dgm:spPr/>
    </dgm:pt>
    <dgm:pt modelId="{B2A9FE3D-315E-4A45-9D46-EF2CBA4EEFC4}" type="pres">
      <dgm:prSet presAssocID="{D2025088-D95D-4263-A518-EB67BC3CBC89}" presName="bgRect" presStyleLbl="bgShp" presStyleIdx="2" presStyleCnt="4"/>
      <dgm:spPr/>
    </dgm:pt>
    <dgm:pt modelId="{135A9A3E-8986-4C3A-A0A0-C10E4FAB231E}" type="pres">
      <dgm:prSet presAssocID="{D2025088-D95D-4263-A518-EB67BC3CBC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203980D-15FE-4D0A-8F6F-28B0FA9CD4AC}" type="pres">
      <dgm:prSet presAssocID="{D2025088-D95D-4263-A518-EB67BC3CBC89}" presName="spaceRect" presStyleCnt="0"/>
      <dgm:spPr/>
    </dgm:pt>
    <dgm:pt modelId="{F3C018C7-2F38-43E4-81E3-517EC5F9D10E}" type="pres">
      <dgm:prSet presAssocID="{D2025088-D95D-4263-A518-EB67BC3CBC89}" presName="parTx" presStyleLbl="revTx" presStyleIdx="2" presStyleCnt="4">
        <dgm:presLayoutVars>
          <dgm:chMax val="0"/>
          <dgm:chPref val="0"/>
        </dgm:presLayoutVars>
      </dgm:prSet>
      <dgm:spPr/>
    </dgm:pt>
    <dgm:pt modelId="{0C73E957-3407-4619-AA73-606561FB1467}" type="pres">
      <dgm:prSet presAssocID="{24BEBC8A-E01B-4C54-AF7A-485C0C6BD2EE}" presName="sibTrans" presStyleCnt="0"/>
      <dgm:spPr/>
    </dgm:pt>
    <dgm:pt modelId="{FF5640FC-B07A-4C6C-A596-4E6C5DB99078}" type="pres">
      <dgm:prSet presAssocID="{3D58FC61-0AE9-47FC-8B25-9345954F1362}" presName="compNode" presStyleCnt="0"/>
      <dgm:spPr/>
    </dgm:pt>
    <dgm:pt modelId="{9B2ED70E-A90E-40B3-9262-3895ED74F21A}" type="pres">
      <dgm:prSet presAssocID="{3D58FC61-0AE9-47FC-8B25-9345954F1362}" presName="bgRect" presStyleLbl="bgShp" presStyleIdx="3" presStyleCnt="4"/>
      <dgm:spPr/>
    </dgm:pt>
    <dgm:pt modelId="{E61C409C-352D-4630-8261-D379878B3178}" type="pres">
      <dgm:prSet presAssocID="{3D58FC61-0AE9-47FC-8B25-9345954F13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402088-62BC-4815-A00C-E5E517DA97B4}" type="pres">
      <dgm:prSet presAssocID="{3D58FC61-0AE9-47FC-8B25-9345954F1362}" presName="spaceRect" presStyleCnt="0"/>
      <dgm:spPr/>
    </dgm:pt>
    <dgm:pt modelId="{2823BD5E-F906-48A5-A8C4-B0C8E53BAF66}" type="pres">
      <dgm:prSet presAssocID="{3D58FC61-0AE9-47FC-8B25-9345954F13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2DEA3A-3D92-43B3-9413-05E1D261199B}" srcId="{EE59D186-2FFA-4963-86E7-767820109207}" destId="{11F46C48-11DE-4D4B-8A4C-9C26657B5BDB}" srcOrd="0" destOrd="0" parTransId="{45D26E11-EA90-4820-94F0-CBEC70CAAE71}" sibTransId="{98157F35-2097-4472-A492-0FDCEA89D988}"/>
    <dgm:cxn modelId="{B38B9A4D-ADE5-4C34-BEE1-D27871FC1692}" srcId="{EE59D186-2FFA-4963-86E7-767820109207}" destId="{3D58FC61-0AE9-47FC-8B25-9345954F1362}" srcOrd="3" destOrd="0" parTransId="{2693D257-A919-4226-81C8-F4A52FA8DF9C}" sibTransId="{50F8BD84-7779-433C-A409-6E86384658BD}"/>
    <dgm:cxn modelId="{29B68B72-387D-46E4-822D-B185E63BA0E2}" srcId="{EE59D186-2FFA-4963-86E7-767820109207}" destId="{D2025088-D95D-4263-A518-EB67BC3CBC89}" srcOrd="2" destOrd="0" parTransId="{4C8C34F4-E407-4EFD-9C22-3F32F4E4CFED}" sibTransId="{24BEBC8A-E01B-4C54-AF7A-485C0C6BD2EE}"/>
    <dgm:cxn modelId="{F6035D73-FDFE-0D4C-8916-1728F5BE34B6}" type="presOf" srcId="{43FCC4F6-E1C9-4110-98CA-8B4DD200ED06}" destId="{7DAE2511-55C4-4BD2-83F3-2A21ACF3CFD2}" srcOrd="0" destOrd="0" presId="urn:microsoft.com/office/officeart/2018/2/layout/IconVerticalSolidList"/>
    <dgm:cxn modelId="{B3E81B7B-8F99-7441-8B37-E44AEDB3E721}" type="presOf" srcId="{3D58FC61-0AE9-47FC-8B25-9345954F1362}" destId="{2823BD5E-F906-48A5-A8C4-B0C8E53BAF66}" srcOrd="0" destOrd="0" presId="urn:microsoft.com/office/officeart/2018/2/layout/IconVerticalSolidList"/>
    <dgm:cxn modelId="{7A655A8D-3400-F244-8E78-CA69A14A5829}" type="presOf" srcId="{D2025088-D95D-4263-A518-EB67BC3CBC89}" destId="{F3C018C7-2F38-43E4-81E3-517EC5F9D10E}" srcOrd="0" destOrd="0" presId="urn:microsoft.com/office/officeart/2018/2/layout/IconVerticalSolidList"/>
    <dgm:cxn modelId="{039263B8-26DF-4A38-8012-B3FF101A010C}" srcId="{EE59D186-2FFA-4963-86E7-767820109207}" destId="{43FCC4F6-E1C9-4110-98CA-8B4DD200ED06}" srcOrd="1" destOrd="0" parTransId="{0B6AAE6B-B831-460B-B68F-52C2207C80E6}" sibTransId="{ECCBAD16-4568-4DFB-B8DA-D6501EA40B6C}"/>
    <dgm:cxn modelId="{F5446AC1-5714-A34F-8A67-0F23F9F54B46}" type="presOf" srcId="{EE59D186-2FFA-4963-86E7-767820109207}" destId="{EBE75B32-933C-46F3-B744-F21CD6ED90F4}" srcOrd="0" destOrd="0" presId="urn:microsoft.com/office/officeart/2018/2/layout/IconVerticalSolidList"/>
    <dgm:cxn modelId="{9242DBD5-AB9A-C542-B8C4-1009310134C0}" type="presOf" srcId="{11F46C48-11DE-4D4B-8A4C-9C26657B5BDB}" destId="{5F7ED7EA-B10F-4AD9-8B01-235EE14B6605}" srcOrd="0" destOrd="0" presId="urn:microsoft.com/office/officeart/2018/2/layout/IconVerticalSolidList"/>
    <dgm:cxn modelId="{11DE70C2-8BA2-D648-B2AC-B53794BA5D15}" type="presParOf" srcId="{EBE75B32-933C-46F3-B744-F21CD6ED90F4}" destId="{A062D86A-0B51-4A97-B7B7-1388DDB68F70}" srcOrd="0" destOrd="0" presId="urn:microsoft.com/office/officeart/2018/2/layout/IconVerticalSolidList"/>
    <dgm:cxn modelId="{60C389FF-9119-AA4A-8C1A-9D4510FC786F}" type="presParOf" srcId="{A062D86A-0B51-4A97-B7B7-1388DDB68F70}" destId="{C3A095E1-A7B7-445F-AB24-65896079FA1B}" srcOrd="0" destOrd="0" presId="urn:microsoft.com/office/officeart/2018/2/layout/IconVerticalSolidList"/>
    <dgm:cxn modelId="{84802933-D0D0-DB4F-99B4-C167A1AE9976}" type="presParOf" srcId="{A062D86A-0B51-4A97-B7B7-1388DDB68F70}" destId="{6D6C206B-E483-4035-80F7-AE21017F5CDA}" srcOrd="1" destOrd="0" presId="urn:microsoft.com/office/officeart/2018/2/layout/IconVerticalSolidList"/>
    <dgm:cxn modelId="{55C1B912-7DCE-1845-AA36-22148393F656}" type="presParOf" srcId="{A062D86A-0B51-4A97-B7B7-1388DDB68F70}" destId="{5064D463-7E79-4DC0-9966-2A4AC3A0A595}" srcOrd="2" destOrd="0" presId="urn:microsoft.com/office/officeart/2018/2/layout/IconVerticalSolidList"/>
    <dgm:cxn modelId="{594BB3CC-469C-D24B-A924-E7B72B9AEC15}" type="presParOf" srcId="{A062D86A-0B51-4A97-B7B7-1388DDB68F70}" destId="{5F7ED7EA-B10F-4AD9-8B01-235EE14B6605}" srcOrd="3" destOrd="0" presId="urn:microsoft.com/office/officeart/2018/2/layout/IconVerticalSolidList"/>
    <dgm:cxn modelId="{35377999-1EEF-C14D-9D62-D5E627680905}" type="presParOf" srcId="{EBE75B32-933C-46F3-B744-F21CD6ED90F4}" destId="{9A682171-8ED8-454B-80F3-3D00C8623641}" srcOrd="1" destOrd="0" presId="urn:microsoft.com/office/officeart/2018/2/layout/IconVerticalSolidList"/>
    <dgm:cxn modelId="{2A84AE80-1D2F-8E4A-A60F-7BF8403B9792}" type="presParOf" srcId="{EBE75B32-933C-46F3-B744-F21CD6ED90F4}" destId="{D0B0C769-3FF6-4264-9054-87755A96812D}" srcOrd="2" destOrd="0" presId="urn:microsoft.com/office/officeart/2018/2/layout/IconVerticalSolidList"/>
    <dgm:cxn modelId="{1EDB371A-B731-F04C-AE5E-D5C362C61FF2}" type="presParOf" srcId="{D0B0C769-3FF6-4264-9054-87755A96812D}" destId="{5E7D38F6-0D92-4A93-B4AD-B62258605685}" srcOrd="0" destOrd="0" presId="urn:microsoft.com/office/officeart/2018/2/layout/IconVerticalSolidList"/>
    <dgm:cxn modelId="{25768533-B522-B948-B50A-99F31528F083}" type="presParOf" srcId="{D0B0C769-3FF6-4264-9054-87755A96812D}" destId="{7727415F-63A4-439D-87D0-557C855DF52C}" srcOrd="1" destOrd="0" presId="urn:microsoft.com/office/officeart/2018/2/layout/IconVerticalSolidList"/>
    <dgm:cxn modelId="{96064BDE-9778-664B-9A58-23C208A296C9}" type="presParOf" srcId="{D0B0C769-3FF6-4264-9054-87755A96812D}" destId="{7D76B083-3553-4087-B4DC-93CF6867224F}" srcOrd="2" destOrd="0" presId="urn:microsoft.com/office/officeart/2018/2/layout/IconVerticalSolidList"/>
    <dgm:cxn modelId="{8B16EB5A-5FD8-8B47-A201-CF4D71530BD4}" type="presParOf" srcId="{D0B0C769-3FF6-4264-9054-87755A96812D}" destId="{7DAE2511-55C4-4BD2-83F3-2A21ACF3CFD2}" srcOrd="3" destOrd="0" presId="urn:microsoft.com/office/officeart/2018/2/layout/IconVerticalSolidList"/>
    <dgm:cxn modelId="{D610A7E0-47A5-1746-BADB-8B1619BF2CC1}" type="presParOf" srcId="{EBE75B32-933C-46F3-B744-F21CD6ED90F4}" destId="{0C63AE1A-450B-4403-9BDD-4376E39AD34A}" srcOrd="3" destOrd="0" presId="urn:microsoft.com/office/officeart/2018/2/layout/IconVerticalSolidList"/>
    <dgm:cxn modelId="{EDC29610-00D0-654B-B0C1-007EA2DF986D}" type="presParOf" srcId="{EBE75B32-933C-46F3-B744-F21CD6ED90F4}" destId="{C4E50E71-C997-4407-AC05-81CF736E1F9E}" srcOrd="4" destOrd="0" presId="urn:microsoft.com/office/officeart/2018/2/layout/IconVerticalSolidList"/>
    <dgm:cxn modelId="{C0E495B8-7B8D-5F4A-98CB-FD0763D67854}" type="presParOf" srcId="{C4E50E71-C997-4407-AC05-81CF736E1F9E}" destId="{B2A9FE3D-315E-4A45-9D46-EF2CBA4EEFC4}" srcOrd="0" destOrd="0" presId="urn:microsoft.com/office/officeart/2018/2/layout/IconVerticalSolidList"/>
    <dgm:cxn modelId="{3350930C-6C32-3A4B-BDB3-6821A74EE882}" type="presParOf" srcId="{C4E50E71-C997-4407-AC05-81CF736E1F9E}" destId="{135A9A3E-8986-4C3A-A0A0-C10E4FAB231E}" srcOrd="1" destOrd="0" presId="urn:microsoft.com/office/officeart/2018/2/layout/IconVerticalSolidList"/>
    <dgm:cxn modelId="{677016AF-6B10-FD4F-9402-F80C1D396297}" type="presParOf" srcId="{C4E50E71-C997-4407-AC05-81CF736E1F9E}" destId="{7203980D-15FE-4D0A-8F6F-28B0FA9CD4AC}" srcOrd="2" destOrd="0" presId="urn:microsoft.com/office/officeart/2018/2/layout/IconVerticalSolidList"/>
    <dgm:cxn modelId="{D1AA3FB2-6DDE-984D-A0FD-1BF6CF67AB8A}" type="presParOf" srcId="{C4E50E71-C997-4407-AC05-81CF736E1F9E}" destId="{F3C018C7-2F38-43E4-81E3-517EC5F9D10E}" srcOrd="3" destOrd="0" presId="urn:microsoft.com/office/officeart/2018/2/layout/IconVerticalSolidList"/>
    <dgm:cxn modelId="{E71AB8B0-8FDA-5C48-A2EF-D2317BDAAE39}" type="presParOf" srcId="{EBE75B32-933C-46F3-B744-F21CD6ED90F4}" destId="{0C73E957-3407-4619-AA73-606561FB1467}" srcOrd="5" destOrd="0" presId="urn:microsoft.com/office/officeart/2018/2/layout/IconVerticalSolidList"/>
    <dgm:cxn modelId="{B892D580-9D3C-2A45-9C92-3EA6BA80443F}" type="presParOf" srcId="{EBE75B32-933C-46F3-B744-F21CD6ED90F4}" destId="{FF5640FC-B07A-4C6C-A596-4E6C5DB99078}" srcOrd="6" destOrd="0" presId="urn:microsoft.com/office/officeart/2018/2/layout/IconVerticalSolidList"/>
    <dgm:cxn modelId="{6A51473F-EA78-5E4B-B053-87D865FF08A5}" type="presParOf" srcId="{FF5640FC-B07A-4C6C-A596-4E6C5DB99078}" destId="{9B2ED70E-A90E-40B3-9262-3895ED74F21A}" srcOrd="0" destOrd="0" presId="urn:microsoft.com/office/officeart/2018/2/layout/IconVerticalSolidList"/>
    <dgm:cxn modelId="{4424D7E0-D099-0341-81F6-885681BDB5F2}" type="presParOf" srcId="{FF5640FC-B07A-4C6C-A596-4E6C5DB99078}" destId="{E61C409C-352D-4630-8261-D379878B3178}" srcOrd="1" destOrd="0" presId="urn:microsoft.com/office/officeart/2018/2/layout/IconVerticalSolidList"/>
    <dgm:cxn modelId="{3EF8D22E-F54D-4441-8C2D-6FABF7DCE39D}" type="presParOf" srcId="{FF5640FC-B07A-4C6C-A596-4E6C5DB99078}" destId="{FF402088-62BC-4815-A00C-E5E517DA97B4}" srcOrd="2" destOrd="0" presId="urn:microsoft.com/office/officeart/2018/2/layout/IconVerticalSolidList"/>
    <dgm:cxn modelId="{4F0C9ADC-5FA7-1246-A8DD-43E329B2C974}" type="presParOf" srcId="{FF5640FC-B07A-4C6C-A596-4E6C5DB99078}" destId="{2823BD5E-F906-48A5-A8C4-B0C8E53BAF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1BEC58-4C80-4AA2-9577-9E6612C270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ED5CAD-B2E0-4096-B10B-7F2A6F33DF89}">
      <dgm:prSet/>
      <dgm:spPr/>
      <dgm:t>
        <a:bodyPr/>
        <a:lstStyle/>
        <a:p>
          <a:r>
            <a:rPr lang="de-DE"/>
            <a:t>More consistent Twitter data (daily)</a:t>
          </a:r>
          <a:endParaRPr lang="en-US"/>
        </a:p>
      </dgm:t>
    </dgm:pt>
    <dgm:pt modelId="{7BC9CDF7-59EF-4A3A-8E12-5801EB093485}" type="parTrans" cxnId="{F88EB5D6-B078-4ABA-8CD8-BFC2A1E8DDF6}">
      <dgm:prSet/>
      <dgm:spPr/>
      <dgm:t>
        <a:bodyPr/>
        <a:lstStyle/>
        <a:p>
          <a:endParaRPr lang="en-US"/>
        </a:p>
      </dgm:t>
    </dgm:pt>
    <dgm:pt modelId="{4DB2F798-0ED7-4623-A355-0B8EE71241A3}" type="sibTrans" cxnId="{F88EB5D6-B078-4ABA-8CD8-BFC2A1E8DDF6}">
      <dgm:prSet/>
      <dgm:spPr/>
      <dgm:t>
        <a:bodyPr/>
        <a:lstStyle/>
        <a:p>
          <a:endParaRPr lang="en-US"/>
        </a:p>
      </dgm:t>
    </dgm:pt>
    <dgm:pt modelId="{E34FD7B8-DD2E-4F83-88DB-BAA6F1E106E2}">
      <dgm:prSet/>
      <dgm:spPr/>
      <dgm:t>
        <a:bodyPr/>
        <a:lstStyle/>
        <a:p>
          <a:r>
            <a:rPr lang="de-DE"/>
            <a:t>Flask App </a:t>
          </a:r>
          <a:endParaRPr lang="en-US"/>
        </a:p>
      </dgm:t>
    </dgm:pt>
    <dgm:pt modelId="{4E9B7473-8771-4A84-BE23-3FA230AA2977}" type="parTrans" cxnId="{003364F1-1B3A-43F0-8B57-33BB7346C0E1}">
      <dgm:prSet/>
      <dgm:spPr/>
      <dgm:t>
        <a:bodyPr/>
        <a:lstStyle/>
        <a:p>
          <a:endParaRPr lang="en-US"/>
        </a:p>
      </dgm:t>
    </dgm:pt>
    <dgm:pt modelId="{60F3014E-BDD2-4812-AD77-67B6C2E5B323}" type="sibTrans" cxnId="{003364F1-1B3A-43F0-8B57-33BB7346C0E1}">
      <dgm:prSet/>
      <dgm:spPr/>
      <dgm:t>
        <a:bodyPr/>
        <a:lstStyle/>
        <a:p>
          <a:endParaRPr lang="en-US"/>
        </a:p>
      </dgm:t>
    </dgm:pt>
    <dgm:pt modelId="{43FFE859-79FB-445D-8045-B96C099D0DFC}">
      <dgm:prSet/>
      <dgm:spPr/>
      <dgm:t>
        <a:bodyPr/>
        <a:lstStyle/>
        <a:p>
          <a:r>
            <a:rPr lang="de-DE"/>
            <a:t>Automating model to purchase and sell Bitcoins on its own</a:t>
          </a:r>
          <a:endParaRPr lang="en-US"/>
        </a:p>
      </dgm:t>
    </dgm:pt>
    <dgm:pt modelId="{5841FEDA-9B0F-4089-AF90-E86D33BA6BCD}" type="parTrans" cxnId="{A87C195E-D552-4864-BD0F-39CB4CFFE61C}">
      <dgm:prSet/>
      <dgm:spPr/>
      <dgm:t>
        <a:bodyPr/>
        <a:lstStyle/>
        <a:p>
          <a:endParaRPr lang="en-US"/>
        </a:p>
      </dgm:t>
    </dgm:pt>
    <dgm:pt modelId="{26513536-0E28-4D70-9E2B-0FF8A90D1924}" type="sibTrans" cxnId="{A87C195E-D552-4864-BD0F-39CB4CFFE61C}">
      <dgm:prSet/>
      <dgm:spPr/>
      <dgm:t>
        <a:bodyPr/>
        <a:lstStyle/>
        <a:p>
          <a:endParaRPr lang="en-US"/>
        </a:p>
      </dgm:t>
    </dgm:pt>
    <dgm:pt modelId="{DB8A0CF4-5AC0-4DD1-9B93-756F7960D19B}" type="pres">
      <dgm:prSet presAssocID="{301BEC58-4C80-4AA2-9577-9E6612C27055}" presName="root" presStyleCnt="0">
        <dgm:presLayoutVars>
          <dgm:dir/>
          <dgm:resizeHandles val="exact"/>
        </dgm:presLayoutVars>
      </dgm:prSet>
      <dgm:spPr/>
    </dgm:pt>
    <dgm:pt modelId="{A2387316-064D-4F0A-A6D0-22FE26AA9C6E}" type="pres">
      <dgm:prSet presAssocID="{8AED5CAD-B2E0-4096-B10B-7F2A6F33DF89}" presName="compNode" presStyleCnt="0"/>
      <dgm:spPr/>
    </dgm:pt>
    <dgm:pt modelId="{863C7D63-E50E-4C8B-B76F-E943A311B2B6}" type="pres">
      <dgm:prSet presAssocID="{8AED5CAD-B2E0-4096-B10B-7F2A6F33DF89}" presName="bgRect" presStyleLbl="bgShp" presStyleIdx="0" presStyleCnt="3"/>
      <dgm:spPr/>
    </dgm:pt>
    <dgm:pt modelId="{45CDDB28-D354-4BBB-9988-3836F2B15FDA}" type="pres">
      <dgm:prSet presAssocID="{8AED5CAD-B2E0-4096-B10B-7F2A6F33DF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C30649-2060-49A6-8459-6F16C2AE99B1}" type="pres">
      <dgm:prSet presAssocID="{8AED5CAD-B2E0-4096-B10B-7F2A6F33DF89}" presName="spaceRect" presStyleCnt="0"/>
      <dgm:spPr/>
    </dgm:pt>
    <dgm:pt modelId="{4ACA79CC-8BEA-4347-8EA1-365D0199352F}" type="pres">
      <dgm:prSet presAssocID="{8AED5CAD-B2E0-4096-B10B-7F2A6F33DF89}" presName="parTx" presStyleLbl="revTx" presStyleIdx="0" presStyleCnt="3">
        <dgm:presLayoutVars>
          <dgm:chMax val="0"/>
          <dgm:chPref val="0"/>
        </dgm:presLayoutVars>
      </dgm:prSet>
      <dgm:spPr/>
    </dgm:pt>
    <dgm:pt modelId="{CD66BAA2-EFBB-4559-BE70-59FCB64F28E9}" type="pres">
      <dgm:prSet presAssocID="{4DB2F798-0ED7-4623-A355-0B8EE71241A3}" presName="sibTrans" presStyleCnt="0"/>
      <dgm:spPr/>
    </dgm:pt>
    <dgm:pt modelId="{7223C661-7672-4EEA-92B0-E152378EE802}" type="pres">
      <dgm:prSet presAssocID="{E34FD7B8-DD2E-4F83-88DB-BAA6F1E106E2}" presName="compNode" presStyleCnt="0"/>
      <dgm:spPr/>
    </dgm:pt>
    <dgm:pt modelId="{9B2C911D-658E-4EE2-943B-0CAE631B28FC}" type="pres">
      <dgm:prSet presAssocID="{E34FD7B8-DD2E-4F83-88DB-BAA6F1E106E2}" presName="bgRect" presStyleLbl="bgShp" presStyleIdx="1" presStyleCnt="3"/>
      <dgm:spPr/>
    </dgm:pt>
    <dgm:pt modelId="{28AB0F15-E7FF-4ADF-BF32-3FDE2C99D92F}" type="pres">
      <dgm:prSet presAssocID="{E34FD7B8-DD2E-4F83-88DB-BAA6F1E106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9B5F83F-EA22-4BC6-AD72-C01772D83068}" type="pres">
      <dgm:prSet presAssocID="{E34FD7B8-DD2E-4F83-88DB-BAA6F1E106E2}" presName="spaceRect" presStyleCnt="0"/>
      <dgm:spPr/>
    </dgm:pt>
    <dgm:pt modelId="{3F6834F3-7301-4B73-BC8A-C50AC9776D88}" type="pres">
      <dgm:prSet presAssocID="{E34FD7B8-DD2E-4F83-88DB-BAA6F1E106E2}" presName="parTx" presStyleLbl="revTx" presStyleIdx="1" presStyleCnt="3">
        <dgm:presLayoutVars>
          <dgm:chMax val="0"/>
          <dgm:chPref val="0"/>
        </dgm:presLayoutVars>
      </dgm:prSet>
      <dgm:spPr/>
    </dgm:pt>
    <dgm:pt modelId="{27081AF9-D557-47C7-8CDD-1D18F36BF45F}" type="pres">
      <dgm:prSet presAssocID="{60F3014E-BDD2-4812-AD77-67B6C2E5B323}" presName="sibTrans" presStyleCnt="0"/>
      <dgm:spPr/>
    </dgm:pt>
    <dgm:pt modelId="{E38B982E-AE62-4DE3-99E6-76E787EB4A7D}" type="pres">
      <dgm:prSet presAssocID="{43FFE859-79FB-445D-8045-B96C099D0DFC}" presName="compNode" presStyleCnt="0"/>
      <dgm:spPr/>
    </dgm:pt>
    <dgm:pt modelId="{CAA94DB2-224C-4F42-9AC5-E3DD779BFD6D}" type="pres">
      <dgm:prSet presAssocID="{43FFE859-79FB-445D-8045-B96C099D0DFC}" presName="bgRect" presStyleLbl="bgShp" presStyleIdx="2" presStyleCnt="3"/>
      <dgm:spPr/>
    </dgm:pt>
    <dgm:pt modelId="{FBB23E88-5728-4310-BA7B-8588B8FE5FE6}" type="pres">
      <dgm:prSet presAssocID="{43FFE859-79FB-445D-8045-B96C099D0D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2855051-807A-4F25-B526-ACE168DC3F30}" type="pres">
      <dgm:prSet presAssocID="{43FFE859-79FB-445D-8045-B96C099D0DFC}" presName="spaceRect" presStyleCnt="0"/>
      <dgm:spPr/>
    </dgm:pt>
    <dgm:pt modelId="{7B8A769B-D7B9-4639-AE28-9934F0386B0C}" type="pres">
      <dgm:prSet presAssocID="{43FFE859-79FB-445D-8045-B96C099D0D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FE3F10-FE03-4D65-AAA1-CADA448F4D36}" type="presOf" srcId="{E34FD7B8-DD2E-4F83-88DB-BAA6F1E106E2}" destId="{3F6834F3-7301-4B73-BC8A-C50AC9776D88}" srcOrd="0" destOrd="0" presId="urn:microsoft.com/office/officeart/2018/2/layout/IconVerticalSolidList"/>
    <dgm:cxn modelId="{ECDB8C4D-DE14-4AC1-928D-873C12B32CE6}" type="presOf" srcId="{8AED5CAD-B2E0-4096-B10B-7F2A6F33DF89}" destId="{4ACA79CC-8BEA-4347-8EA1-365D0199352F}" srcOrd="0" destOrd="0" presId="urn:microsoft.com/office/officeart/2018/2/layout/IconVerticalSolidList"/>
    <dgm:cxn modelId="{A87C195E-D552-4864-BD0F-39CB4CFFE61C}" srcId="{301BEC58-4C80-4AA2-9577-9E6612C27055}" destId="{43FFE859-79FB-445D-8045-B96C099D0DFC}" srcOrd="2" destOrd="0" parTransId="{5841FEDA-9B0F-4089-AF90-E86D33BA6BCD}" sibTransId="{26513536-0E28-4D70-9E2B-0FF8A90D1924}"/>
    <dgm:cxn modelId="{EB17E5B2-0897-449A-AD2A-E66CF19B701E}" type="presOf" srcId="{43FFE859-79FB-445D-8045-B96C099D0DFC}" destId="{7B8A769B-D7B9-4639-AE28-9934F0386B0C}" srcOrd="0" destOrd="0" presId="urn:microsoft.com/office/officeart/2018/2/layout/IconVerticalSolidList"/>
    <dgm:cxn modelId="{F88EB5D6-B078-4ABA-8CD8-BFC2A1E8DDF6}" srcId="{301BEC58-4C80-4AA2-9577-9E6612C27055}" destId="{8AED5CAD-B2E0-4096-B10B-7F2A6F33DF89}" srcOrd="0" destOrd="0" parTransId="{7BC9CDF7-59EF-4A3A-8E12-5801EB093485}" sibTransId="{4DB2F798-0ED7-4623-A355-0B8EE71241A3}"/>
    <dgm:cxn modelId="{003364F1-1B3A-43F0-8B57-33BB7346C0E1}" srcId="{301BEC58-4C80-4AA2-9577-9E6612C27055}" destId="{E34FD7B8-DD2E-4F83-88DB-BAA6F1E106E2}" srcOrd="1" destOrd="0" parTransId="{4E9B7473-8771-4A84-BE23-3FA230AA2977}" sibTransId="{60F3014E-BDD2-4812-AD77-67B6C2E5B323}"/>
    <dgm:cxn modelId="{69B261F6-3463-4CA6-A7DE-64324E4F3008}" type="presOf" srcId="{301BEC58-4C80-4AA2-9577-9E6612C27055}" destId="{DB8A0CF4-5AC0-4DD1-9B93-756F7960D19B}" srcOrd="0" destOrd="0" presId="urn:microsoft.com/office/officeart/2018/2/layout/IconVerticalSolidList"/>
    <dgm:cxn modelId="{B9BD7162-2221-47FB-BE58-6BABC46AA9E5}" type="presParOf" srcId="{DB8A0CF4-5AC0-4DD1-9B93-756F7960D19B}" destId="{A2387316-064D-4F0A-A6D0-22FE26AA9C6E}" srcOrd="0" destOrd="0" presId="urn:microsoft.com/office/officeart/2018/2/layout/IconVerticalSolidList"/>
    <dgm:cxn modelId="{7651E87D-D720-4693-96F2-1DE746CBDCF7}" type="presParOf" srcId="{A2387316-064D-4F0A-A6D0-22FE26AA9C6E}" destId="{863C7D63-E50E-4C8B-B76F-E943A311B2B6}" srcOrd="0" destOrd="0" presId="urn:microsoft.com/office/officeart/2018/2/layout/IconVerticalSolidList"/>
    <dgm:cxn modelId="{7BD314BE-6D8D-4066-B8E2-0297DF9079AC}" type="presParOf" srcId="{A2387316-064D-4F0A-A6D0-22FE26AA9C6E}" destId="{45CDDB28-D354-4BBB-9988-3836F2B15FDA}" srcOrd="1" destOrd="0" presId="urn:microsoft.com/office/officeart/2018/2/layout/IconVerticalSolidList"/>
    <dgm:cxn modelId="{0F44CDEB-BDCC-4215-9563-750035A31CF0}" type="presParOf" srcId="{A2387316-064D-4F0A-A6D0-22FE26AA9C6E}" destId="{E9C30649-2060-49A6-8459-6F16C2AE99B1}" srcOrd="2" destOrd="0" presId="urn:microsoft.com/office/officeart/2018/2/layout/IconVerticalSolidList"/>
    <dgm:cxn modelId="{7B08EF95-8551-47B1-9E46-4A4ED02EA49C}" type="presParOf" srcId="{A2387316-064D-4F0A-A6D0-22FE26AA9C6E}" destId="{4ACA79CC-8BEA-4347-8EA1-365D0199352F}" srcOrd="3" destOrd="0" presId="urn:microsoft.com/office/officeart/2018/2/layout/IconVerticalSolidList"/>
    <dgm:cxn modelId="{3111B494-EF6F-4F52-847B-B1E917CE7BDE}" type="presParOf" srcId="{DB8A0CF4-5AC0-4DD1-9B93-756F7960D19B}" destId="{CD66BAA2-EFBB-4559-BE70-59FCB64F28E9}" srcOrd="1" destOrd="0" presId="urn:microsoft.com/office/officeart/2018/2/layout/IconVerticalSolidList"/>
    <dgm:cxn modelId="{6140A9EB-E9A8-4A5D-A40C-DF56B4F4792D}" type="presParOf" srcId="{DB8A0CF4-5AC0-4DD1-9B93-756F7960D19B}" destId="{7223C661-7672-4EEA-92B0-E152378EE802}" srcOrd="2" destOrd="0" presId="urn:microsoft.com/office/officeart/2018/2/layout/IconVerticalSolidList"/>
    <dgm:cxn modelId="{F721B518-0A74-4A20-B171-BF7EF2E61443}" type="presParOf" srcId="{7223C661-7672-4EEA-92B0-E152378EE802}" destId="{9B2C911D-658E-4EE2-943B-0CAE631B28FC}" srcOrd="0" destOrd="0" presId="urn:microsoft.com/office/officeart/2018/2/layout/IconVerticalSolidList"/>
    <dgm:cxn modelId="{DBDFFB4D-D6BA-4DF0-B741-BB9236BE4C46}" type="presParOf" srcId="{7223C661-7672-4EEA-92B0-E152378EE802}" destId="{28AB0F15-E7FF-4ADF-BF32-3FDE2C99D92F}" srcOrd="1" destOrd="0" presId="urn:microsoft.com/office/officeart/2018/2/layout/IconVerticalSolidList"/>
    <dgm:cxn modelId="{227AAAA6-5AEB-40E3-B22B-A1FC31647972}" type="presParOf" srcId="{7223C661-7672-4EEA-92B0-E152378EE802}" destId="{39B5F83F-EA22-4BC6-AD72-C01772D83068}" srcOrd="2" destOrd="0" presId="urn:microsoft.com/office/officeart/2018/2/layout/IconVerticalSolidList"/>
    <dgm:cxn modelId="{D6EDEB69-9836-4236-AFB1-895779184C36}" type="presParOf" srcId="{7223C661-7672-4EEA-92B0-E152378EE802}" destId="{3F6834F3-7301-4B73-BC8A-C50AC9776D88}" srcOrd="3" destOrd="0" presId="urn:microsoft.com/office/officeart/2018/2/layout/IconVerticalSolidList"/>
    <dgm:cxn modelId="{A0909D88-11F2-4760-A6C6-C34DA1D5B0C1}" type="presParOf" srcId="{DB8A0CF4-5AC0-4DD1-9B93-756F7960D19B}" destId="{27081AF9-D557-47C7-8CDD-1D18F36BF45F}" srcOrd="3" destOrd="0" presId="urn:microsoft.com/office/officeart/2018/2/layout/IconVerticalSolidList"/>
    <dgm:cxn modelId="{F9B5C2ED-EE61-4949-A775-6577F456285A}" type="presParOf" srcId="{DB8A0CF4-5AC0-4DD1-9B93-756F7960D19B}" destId="{E38B982E-AE62-4DE3-99E6-76E787EB4A7D}" srcOrd="4" destOrd="0" presId="urn:microsoft.com/office/officeart/2018/2/layout/IconVerticalSolidList"/>
    <dgm:cxn modelId="{DF765FF5-A8FF-44AD-9289-E9CC14CCD19F}" type="presParOf" srcId="{E38B982E-AE62-4DE3-99E6-76E787EB4A7D}" destId="{CAA94DB2-224C-4F42-9AC5-E3DD779BFD6D}" srcOrd="0" destOrd="0" presId="urn:microsoft.com/office/officeart/2018/2/layout/IconVerticalSolidList"/>
    <dgm:cxn modelId="{01E64673-35AD-4986-8D70-BF61D5499B99}" type="presParOf" srcId="{E38B982E-AE62-4DE3-99E6-76E787EB4A7D}" destId="{FBB23E88-5728-4310-BA7B-8588B8FE5FE6}" srcOrd="1" destOrd="0" presId="urn:microsoft.com/office/officeart/2018/2/layout/IconVerticalSolidList"/>
    <dgm:cxn modelId="{D916178B-1E70-4B9C-AF94-5B7F6759E893}" type="presParOf" srcId="{E38B982E-AE62-4DE3-99E6-76E787EB4A7D}" destId="{42855051-807A-4F25-B526-ACE168DC3F30}" srcOrd="2" destOrd="0" presId="urn:microsoft.com/office/officeart/2018/2/layout/IconVerticalSolidList"/>
    <dgm:cxn modelId="{6459997D-DBBD-4581-95D6-F8C79D69E840}" type="presParOf" srcId="{E38B982E-AE62-4DE3-99E6-76E787EB4A7D}" destId="{7B8A769B-D7B9-4639-AE28-9934F0386B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17744-F737-4B12-AF61-74ED5993017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21B21-B73B-4030-9BEE-23140B98254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E4C73-D745-4F9E-9D8B-45D211F4952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Decentralized digital currency</a:t>
          </a:r>
          <a:endParaRPr lang="en-US" sz="2400" kern="1200"/>
        </a:p>
      </dsp:txBody>
      <dsp:txXfrm>
        <a:off x="1834517" y="469890"/>
        <a:ext cx="3148942" cy="1335915"/>
      </dsp:txXfrm>
    </dsp:sp>
    <dsp:sp modelId="{6443D578-4A4B-4C3D-B9B5-ACB8EE9AA7C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29199-301C-43F2-86E4-490514D83EE6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6C096-F6C7-4341-94C4-EA341B4B4AA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Transactions recorded in distributed public ledger (blockchain)</a:t>
          </a:r>
          <a:endParaRPr lang="en-US" sz="2400" kern="1200"/>
        </a:p>
      </dsp:txBody>
      <dsp:txXfrm>
        <a:off x="7154322" y="469890"/>
        <a:ext cx="3148942" cy="1335915"/>
      </dsp:txXfrm>
    </dsp:sp>
    <dsp:sp modelId="{DACDDC9B-42B6-44F6-B552-BA8206D42E5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3616C-7621-45B5-B243-0A00549E1B1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7B07E-3C4D-448E-AAE5-05D933F9A32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Founder is a mystery (Satoshi Nakamoto)</a:t>
          </a:r>
          <a:endParaRPr lang="en-US" sz="2400" kern="1200"/>
        </a:p>
      </dsp:txBody>
      <dsp:txXfrm>
        <a:off x="1834517" y="2545532"/>
        <a:ext cx="3148942" cy="1335915"/>
      </dsp:txXfrm>
    </dsp:sp>
    <dsp:sp modelId="{11B904EA-8E6A-407E-AF36-7CE5C68AE8F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82E45-42FC-4AC6-BB6B-A2AB184707C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3FF03-DF7F-48F3-81C5-27CAEDAF1AF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Supply is finite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095E1-A7B7-445F-AB24-65896079FA1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C206B-E483-4035-80F7-AE21017F5CD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ED7EA-B10F-4AD9-8B01-235EE14B660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Final Model</a:t>
          </a:r>
          <a:r>
            <a:rPr lang="en-US" sz="2000" kern="1200" dirty="0"/>
            <a:t>: Light GBM (Precision = 81%)</a:t>
          </a:r>
        </a:p>
      </dsp:txBody>
      <dsp:txXfrm>
        <a:off x="1429899" y="2442"/>
        <a:ext cx="5083704" cy="1238008"/>
      </dsp:txXfrm>
    </dsp:sp>
    <dsp:sp modelId="{5E7D38F6-0D92-4A93-B4AD-B6225860568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7415F-63A4-439D-87D0-557C855DF52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E2511-55C4-4BD2-83F3-2A21ACF3CFD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Most important Features: </a:t>
          </a:r>
          <a:r>
            <a:rPr lang="en-US" sz="2000" kern="1200"/>
            <a:t>Price Low (Day), Closing Price, Pos/Neg Sentiment Ratio</a:t>
          </a:r>
        </a:p>
      </dsp:txBody>
      <dsp:txXfrm>
        <a:off x="1429899" y="1549953"/>
        <a:ext cx="5083704" cy="1238008"/>
      </dsp:txXfrm>
    </dsp:sp>
    <dsp:sp modelId="{B2A9FE3D-315E-4A45-9D46-EF2CBA4EEFC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A9A3E-8986-4C3A-A0A0-C10E4FAB231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018C7-2F38-43E4-81E3-517EC5F9D10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Potential ROI</a:t>
          </a:r>
          <a:r>
            <a:rPr lang="en-US" sz="2000" kern="1200" dirty="0"/>
            <a:t>: 125% (</a:t>
          </a:r>
          <a:r>
            <a:rPr lang="de-DE" sz="2000" kern="1200" dirty="0"/>
            <a:t>01/2019 – 03/2019)</a:t>
          </a:r>
          <a:endParaRPr lang="en-US" sz="2000" kern="1200" dirty="0"/>
        </a:p>
      </dsp:txBody>
      <dsp:txXfrm>
        <a:off x="1429899" y="3097464"/>
        <a:ext cx="5083704" cy="1238008"/>
      </dsp:txXfrm>
    </dsp:sp>
    <dsp:sp modelId="{9B2ED70E-A90E-40B3-9262-3895ED74F21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C409C-352D-4630-8261-D379878B317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3BD5E-F906-48A5-A8C4-B0C8E53BAF66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Tweet Topics don‘t give any signal </a:t>
          </a:r>
          <a:r>
            <a:rPr lang="en-US" sz="2000" b="1" kern="1200"/>
            <a:t>-&gt;</a:t>
          </a:r>
          <a:r>
            <a:rPr lang="en-US" sz="2000" kern="1200"/>
            <a:t> Google SVI &amp; Tweet Sentiment much better indicators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C7D63-E50E-4C8B-B76F-E943A311B2B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DDB28-D354-4BBB-9988-3836F2B15F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A79CC-8BEA-4347-8EA1-365D0199352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More consistent Twitter data (daily)</a:t>
          </a:r>
          <a:endParaRPr lang="en-US" sz="2500" kern="1200"/>
        </a:p>
      </dsp:txBody>
      <dsp:txXfrm>
        <a:off x="1941716" y="718"/>
        <a:ext cx="4571887" cy="1681139"/>
      </dsp:txXfrm>
    </dsp:sp>
    <dsp:sp modelId="{9B2C911D-658E-4EE2-943B-0CAE631B28F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B0F15-E7FF-4ADF-BF32-3FDE2C99D92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834F3-7301-4B73-BC8A-C50AC9776D8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Flask App </a:t>
          </a:r>
          <a:endParaRPr lang="en-US" sz="2500" kern="1200"/>
        </a:p>
      </dsp:txBody>
      <dsp:txXfrm>
        <a:off x="1941716" y="2102143"/>
        <a:ext cx="4571887" cy="1681139"/>
      </dsp:txXfrm>
    </dsp:sp>
    <dsp:sp modelId="{CAA94DB2-224C-4F42-9AC5-E3DD779BFD6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23E88-5728-4310-BA7B-8588B8FE5FE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A769B-D7B9-4639-AE28-9934F0386B0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Automating model to purchase and sell Bitcoins on its own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72C89-5F82-6A4E-BDED-D7D9720622DB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576DF-6171-EF4A-B947-4D202C3EAA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6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Bitcoin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decentralized</a:t>
            </a:r>
            <a:r>
              <a:rPr lang="de-DE" dirty="0"/>
              <a:t> digital </a:t>
            </a:r>
            <a:r>
              <a:rPr lang="de-DE" dirty="0" err="1"/>
              <a:t>currency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party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in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ledger</a:t>
            </a:r>
            <a:r>
              <a:rPr lang="de-DE" dirty="0"/>
              <a:t> -&gt;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founder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bitcoin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Online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talkong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pseudonym Satoshi </a:t>
            </a:r>
            <a:r>
              <a:rPr lang="de-DE" dirty="0" err="1"/>
              <a:t>Nakamoto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Supply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bitcoins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finite. Bitcoins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mined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total </a:t>
            </a:r>
            <a:r>
              <a:rPr lang="de-DE" dirty="0" err="1"/>
              <a:t>of</a:t>
            </a:r>
            <a:r>
              <a:rPr lang="de-DE" dirty="0"/>
              <a:t> 21mn will </a:t>
            </a:r>
            <a:r>
              <a:rPr lang="de-DE" dirty="0" err="1"/>
              <a:t>exist</a:t>
            </a:r>
            <a:r>
              <a:rPr lang="de-DE" dirty="0"/>
              <a:t>. </a:t>
            </a:r>
            <a:r>
              <a:rPr lang="de-DE" dirty="0" err="1"/>
              <a:t>Currently</a:t>
            </a:r>
            <a:r>
              <a:rPr lang="de-DE" dirty="0"/>
              <a:t> 16.4 </a:t>
            </a:r>
            <a:r>
              <a:rPr lang="de-DE" dirty="0" err="1"/>
              <a:t>mn</a:t>
            </a:r>
            <a:r>
              <a:rPr lang="de-DE" dirty="0"/>
              <a:t> </a:t>
            </a:r>
            <a:r>
              <a:rPr lang="de-DE" dirty="0" err="1"/>
              <a:t>bitcoin</a:t>
            </a:r>
            <a:r>
              <a:rPr lang="de-DE" dirty="0"/>
              <a:t> </a:t>
            </a:r>
            <a:r>
              <a:rPr lang="de-DE" dirty="0" err="1"/>
              <a:t>mined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76DF-6171-EF4A-B947-4D202C3EAA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11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6c2d784c_2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6c2d784c_2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begin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, 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As </a:t>
            </a:r>
            <a:r>
              <a:rPr lang="de-DE" dirty="0" err="1"/>
              <a:t>sources</a:t>
            </a:r>
            <a:r>
              <a:rPr lang="de-DE" dirty="0"/>
              <a:t> I </a:t>
            </a:r>
            <a:r>
              <a:rPr lang="de-DE" dirty="0" err="1"/>
              <a:t>used</a:t>
            </a:r>
            <a:r>
              <a:rPr lang="de-DE" dirty="0"/>
              <a:t>, 1.8MM </a:t>
            </a:r>
            <a:r>
              <a:rPr lang="de-DE" dirty="0" err="1"/>
              <a:t>tweets</a:t>
            </a:r>
            <a:r>
              <a:rPr lang="de-DE" dirty="0"/>
              <a:t>, Google Trends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3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Cryptodatadownload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bitcoin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First, I </a:t>
            </a:r>
            <a:r>
              <a:rPr lang="de-DE" dirty="0" err="1"/>
              <a:t>cleaned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hashtags</a:t>
            </a:r>
            <a:r>
              <a:rPr lang="de-DE" dirty="0"/>
              <a:t>, </a:t>
            </a:r>
            <a:r>
              <a:rPr lang="de-DE" dirty="0" err="1"/>
              <a:t>urls</a:t>
            </a:r>
            <a:r>
              <a:rPr lang="de-DE" dirty="0"/>
              <a:t>, </a:t>
            </a:r>
            <a:r>
              <a:rPr lang="de-DE" dirty="0" err="1"/>
              <a:t>punctuation</a:t>
            </a:r>
            <a:r>
              <a:rPr lang="de-DE" dirty="0"/>
              <a:t>, non-</a:t>
            </a:r>
            <a:r>
              <a:rPr lang="de-DE" dirty="0" err="1"/>
              <a:t>english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</a:t>
            </a:r>
            <a:r>
              <a:rPr lang="de-DE" dirty="0" err="1"/>
              <a:t>stemming</a:t>
            </a:r>
            <a:r>
              <a:rPr lang="de-DE" dirty="0"/>
              <a:t>, 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Google Trends </a:t>
            </a:r>
            <a:r>
              <a:rPr lang="de-DE" dirty="0" err="1"/>
              <a:t>data</a:t>
            </a:r>
            <a:r>
              <a:rPr lang="de-DE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Google Trends </a:t>
            </a:r>
            <a:r>
              <a:rPr lang="de-DE" dirty="0" err="1"/>
              <a:t>provide</a:t>
            </a:r>
            <a:r>
              <a:rPr lang="de-DE" dirty="0"/>
              <a:t> a Search </a:t>
            </a:r>
            <a:r>
              <a:rPr lang="de-DE" dirty="0" err="1"/>
              <a:t>Vector</a:t>
            </a:r>
            <a:r>
              <a:rPr lang="de-DE" dirty="0"/>
              <a:t> Index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at a </a:t>
            </a:r>
            <a:r>
              <a:rPr lang="de-DE" dirty="0" err="1"/>
              <a:t>specific</a:t>
            </a:r>
            <a:r>
              <a:rPr lang="de-DE" dirty="0"/>
              <a:t> time in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timeframe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timeframe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90 </a:t>
            </a:r>
            <a:r>
              <a:rPr lang="de-DE" dirty="0" err="1"/>
              <a:t>days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SVI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on a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, so 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SVI‘s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SVI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consisted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 </a:t>
            </a:r>
            <a:r>
              <a:rPr lang="de-DE" dirty="0" err="1"/>
              <a:t>steps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1.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Learning, </a:t>
            </a:r>
            <a:r>
              <a:rPr lang="de-DE" dirty="0" err="1"/>
              <a:t>engaging</a:t>
            </a:r>
            <a:r>
              <a:rPr lang="de-DE" dirty="0"/>
              <a:t> in Topic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NMF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categorize</a:t>
            </a:r>
            <a:r>
              <a:rPr lang="de-DE" dirty="0"/>
              <a:t>(</a:t>
            </a:r>
            <a:r>
              <a:rPr lang="de-DE" dirty="0" err="1"/>
              <a:t>cluster</a:t>
            </a:r>
            <a:r>
              <a:rPr lang="de-DE" dirty="0"/>
              <a:t>)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Then</a:t>
            </a:r>
            <a:r>
              <a:rPr lang="de-DE" dirty="0"/>
              <a:t> Sentiment Analysis on Tweets </a:t>
            </a:r>
            <a:r>
              <a:rPr lang="de-DE" dirty="0" err="1"/>
              <a:t>using</a:t>
            </a:r>
            <a:r>
              <a:rPr lang="de-DE" dirty="0"/>
              <a:t> VADER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 was </a:t>
            </a:r>
            <a:r>
              <a:rPr lang="de-DE" dirty="0" err="1"/>
              <a:t>Spervised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buidling</a:t>
            </a:r>
            <a:r>
              <a:rPr lang="de-DE" dirty="0"/>
              <a:t> a </a:t>
            </a:r>
            <a:r>
              <a:rPr lang="de-DE" dirty="0" err="1"/>
              <a:t>Classifcation</a:t>
            </a:r>
            <a:r>
              <a:rPr lang="de-DE" dirty="0"/>
              <a:t> Model </a:t>
            </a:r>
            <a:r>
              <a:rPr lang="de-DE" dirty="0" err="1"/>
              <a:t>using</a:t>
            </a:r>
            <a:r>
              <a:rPr lang="de-DE" dirty="0"/>
              <a:t> Light GBM (a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Bitcoin Price will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24 </a:t>
            </a:r>
            <a:r>
              <a:rPr lang="de-DE" dirty="0" err="1"/>
              <a:t>hours</a:t>
            </a:r>
            <a:r>
              <a:rPr lang="de-DE" dirty="0"/>
              <a:t>,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a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. The </a:t>
            </a:r>
            <a:r>
              <a:rPr lang="de-DE" dirty="0" err="1"/>
              <a:t>Timeframe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77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6c2d784c_2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6c2d784c_2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begin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, 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As </a:t>
            </a:r>
            <a:r>
              <a:rPr lang="de-DE" dirty="0" err="1"/>
              <a:t>sources</a:t>
            </a:r>
            <a:r>
              <a:rPr lang="de-DE" dirty="0"/>
              <a:t> I </a:t>
            </a:r>
            <a:r>
              <a:rPr lang="de-DE" dirty="0" err="1"/>
              <a:t>used</a:t>
            </a:r>
            <a:r>
              <a:rPr lang="de-DE" dirty="0"/>
              <a:t>, 1.8MM </a:t>
            </a:r>
            <a:r>
              <a:rPr lang="de-DE" dirty="0" err="1"/>
              <a:t>tweets</a:t>
            </a:r>
            <a:r>
              <a:rPr lang="de-DE" dirty="0"/>
              <a:t>, Google Trends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3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Cryptodatadownload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bitcoin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First, I </a:t>
            </a:r>
            <a:r>
              <a:rPr lang="de-DE" dirty="0" err="1"/>
              <a:t>cleaned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hashtags</a:t>
            </a:r>
            <a:r>
              <a:rPr lang="de-DE" dirty="0"/>
              <a:t>, </a:t>
            </a:r>
            <a:r>
              <a:rPr lang="de-DE" dirty="0" err="1"/>
              <a:t>urls</a:t>
            </a:r>
            <a:r>
              <a:rPr lang="de-DE" dirty="0"/>
              <a:t>, </a:t>
            </a:r>
            <a:r>
              <a:rPr lang="de-DE" dirty="0" err="1"/>
              <a:t>punctuation</a:t>
            </a:r>
            <a:r>
              <a:rPr lang="de-DE" dirty="0"/>
              <a:t>, non-</a:t>
            </a:r>
            <a:r>
              <a:rPr lang="de-DE" dirty="0" err="1"/>
              <a:t>english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</a:t>
            </a:r>
            <a:r>
              <a:rPr lang="de-DE" dirty="0" err="1"/>
              <a:t>stemming</a:t>
            </a:r>
            <a:r>
              <a:rPr lang="de-DE" dirty="0"/>
              <a:t>, 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Google Trends </a:t>
            </a:r>
            <a:r>
              <a:rPr lang="de-DE" dirty="0" err="1"/>
              <a:t>data</a:t>
            </a:r>
            <a:r>
              <a:rPr lang="de-DE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Google Trends </a:t>
            </a:r>
            <a:r>
              <a:rPr lang="de-DE" dirty="0" err="1"/>
              <a:t>provide</a:t>
            </a:r>
            <a:r>
              <a:rPr lang="de-DE" dirty="0"/>
              <a:t> a Search </a:t>
            </a:r>
            <a:r>
              <a:rPr lang="de-DE" dirty="0" err="1"/>
              <a:t>Vector</a:t>
            </a:r>
            <a:r>
              <a:rPr lang="de-DE" dirty="0"/>
              <a:t> Index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at a </a:t>
            </a:r>
            <a:r>
              <a:rPr lang="de-DE" dirty="0" err="1"/>
              <a:t>specific</a:t>
            </a:r>
            <a:r>
              <a:rPr lang="de-DE" dirty="0"/>
              <a:t> time in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timeframe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timeframe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90 </a:t>
            </a:r>
            <a:r>
              <a:rPr lang="de-DE" dirty="0" err="1"/>
              <a:t>days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SVI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on a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, so 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SVI‘s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SVI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consisted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 </a:t>
            </a:r>
            <a:r>
              <a:rPr lang="de-DE" dirty="0" err="1"/>
              <a:t>steps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1.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Learning, </a:t>
            </a:r>
            <a:r>
              <a:rPr lang="de-DE" dirty="0" err="1"/>
              <a:t>engaging</a:t>
            </a:r>
            <a:r>
              <a:rPr lang="de-DE" dirty="0"/>
              <a:t> in Topic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NMF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categorize</a:t>
            </a:r>
            <a:r>
              <a:rPr lang="de-DE" dirty="0"/>
              <a:t>(</a:t>
            </a:r>
            <a:r>
              <a:rPr lang="de-DE" dirty="0" err="1"/>
              <a:t>cluster</a:t>
            </a:r>
            <a:r>
              <a:rPr lang="de-DE" dirty="0"/>
              <a:t>)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Then</a:t>
            </a:r>
            <a:r>
              <a:rPr lang="de-DE" dirty="0"/>
              <a:t> Sentiment Analysis on Tweets </a:t>
            </a:r>
            <a:r>
              <a:rPr lang="de-DE" dirty="0" err="1"/>
              <a:t>using</a:t>
            </a:r>
            <a:r>
              <a:rPr lang="de-DE" dirty="0"/>
              <a:t> VADER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 was </a:t>
            </a:r>
            <a:r>
              <a:rPr lang="de-DE" dirty="0" err="1"/>
              <a:t>Spervised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buidling</a:t>
            </a:r>
            <a:r>
              <a:rPr lang="de-DE" dirty="0"/>
              <a:t> a </a:t>
            </a:r>
            <a:r>
              <a:rPr lang="de-DE" dirty="0" err="1"/>
              <a:t>Classifcation</a:t>
            </a:r>
            <a:r>
              <a:rPr lang="de-DE" dirty="0"/>
              <a:t> Model </a:t>
            </a:r>
            <a:r>
              <a:rPr lang="de-DE" dirty="0" err="1"/>
              <a:t>using</a:t>
            </a:r>
            <a:r>
              <a:rPr lang="de-DE" dirty="0"/>
              <a:t> Light GBM (a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Bitcoin Price will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24 </a:t>
            </a:r>
            <a:r>
              <a:rPr lang="de-DE" dirty="0" err="1"/>
              <a:t>hours</a:t>
            </a:r>
            <a:r>
              <a:rPr lang="de-DE" dirty="0"/>
              <a:t>,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a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. The </a:t>
            </a:r>
            <a:r>
              <a:rPr lang="de-DE" dirty="0" err="1"/>
              <a:t>Timeframe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13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6c2d784c_2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6c2d784c_2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begin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, 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As </a:t>
            </a:r>
            <a:r>
              <a:rPr lang="de-DE" dirty="0" err="1"/>
              <a:t>sources</a:t>
            </a:r>
            <a:r>
              <a:rPr lang="de-DE" dirty="0"/>
              <a:t> I </a:t>
            </a:r>
            <a:r>
              <a:rPr lang="de-DE" dirty="0" err="1"/>
              <a:t>used</a:t>
            </a:r>
            <a:r>
              <a:rPr lang="de-DE" dirty="0"/>
              <a:t>, 1.8MM </a:t>
            </a:r>
            <a:r>
              <a:rPr lang="de-DE" dirty="0" err="1"/>
              <a:t>tweets</a:t>
            </a:r>
            <a:r>
              <a:rPr lang="de-DE" dirty="0"/>
              <a:t>, Google Trends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3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Cryptodatadownload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bitcoin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First, I </a:t>
            </a:r>
            <a:r>
              <a:rPr lang="de-DE" dirty="0" err="1"/>
              <a:t>cleaned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hashtags</a:t>
            </a:r>
            <a:r>
              <a:rPr lang="de-DE" dirty="0"/>
              <a:t>, </a:t>
            </a:r>
            <a:r>
              <a:rPr lang="de-DE" dirty="0" err="1"/>
              <a:t>urls</a:t>
            </a:r>
            <a:r>
              <a:rPr lang="de-DE" dirty="0"/>
              <a:t>, </a:t>
            </a:r>
            <a:r>
              <a:rPr lang="de-DE" dirty="0" err="1"/>
              <a:t>punctuation</a:t>
            </a:r>
            <a:r>
              <a:rPr lang="de-DE" dirty="0"/>
              <a:t>, non-</a:t>
            </a:r>
            <a:r>
              <a:rPr lang="de-DE" dirty="0" err="1"/>
              <a:t>english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</a:t>
            </a:r>
            <a:r>
              <a:rPr lang="de-DE" dirty="0" err="1"/>
              <a:t>stemming</a:t>
            </a:r>
            <a:r>
              <a:rPr lang="de-DE" dirty="0"/>
              <a:t>, etc.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Google Trends </a:t>
            </a:r>
            <a:r>
              <a:rPr lang="de-DE" dirty="0" err="1"/>
              <a:t>data</a:t>
            </a:r>
            <a:r>
              <a:rPr lang="de-DE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Google Trends </a:t>
            </a:r>
            <a:r>
              <a:rPr lang="de-DE" dirty="0" err="1"/>
              <a:t>provide</a:t>
            </a:r>
            <a:r>
              <a:rPr lang="de-DE" dirty="0"/>
              <a:t> a Search </a:t>
            </a:r>
            <a:r>
              <a:rPr lang="de-DE" dirty="0" err="1"/>
              <a:t>Vector</a:t>
            </a:r>
            <a:r>
              <a:rPr lang="de-DE" dirty="0"/>
              <a:t> Index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at a </a:t>
            </a:r>
            <a:r>
              <a:rPr lang="de-DE" dirty="0" err="1"/>
              <a:t>specific</a:t>
            </a:r>
            <a:r>
              <a:rPr lang="de-DE" dirty="0"/>
              <a:t> time in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timeframe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timeframe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90 </a:t>
            </a:r>
            <a:r>
              <a:rPr lang="de-DE" dirty="0" err="1"/>
              <a:t>days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SVI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on a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, so 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weekly</a:t>
            </a:r>
            <a:r>
              <a:rPr lang="de-DE" dirty="0"/>
              <a:t> </a:t>
            </a:r>
            <a:r>
              <a:rPr lang="de-DE" dirty="0" err="1"/>
              <a:t>SVI‘s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SVI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consisted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 </a:t>
            </a:r>
            <a:r>
              <a:rPr lang="de-DE" dirty="0" err="1"/>
              <a:t>steps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1.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Learning, </a:t>
            </a:r>
            <a:r>
              <a:rPr lang="de-DE" dirty="0" err="1"/>
              <a:t>engaging</a:t>
            </a:r>
            <a:r>
              <a:rPr lang="de-DE" dirty="0"/>
              <a:t> in Topic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NMF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categorize</a:t>
            </a:r>
            <a:r>
              <a:rPr lang="de-DE" dirty="0"/>
              <a:t>(</a:t>
            </a:r>
            <a:r>
              <a:rPr lang="de-DE" dirty="0" err="1"/>
              <a:t>cluster</a:t>
            </a:r>
            <a:r>
              <a:rPr lang="de-DE" dirty="0"/>
              <a:t>)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Then</a:t>
            </a:r>
            <a:r>
              <a:rPr lang="de-DE" dirty="0"/>
              <a:t> Sentiment Analysis on Tweets </a:t>
            </a:r>
            <a:r>
              <a:rPr lang="de-DE" dirty="0" err="1"/>
              <a:t>using</a:t>
            </a:r>
            <a:r>
              <a:rPr lang="de-DE" dirty="0"/>
              <a:t> VADER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Aggregated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an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. So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occuring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hour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2. </a:t>
            </a:r>
            <a:r>
              <a:rPr lang="de-DE" dirty="0" err="1"/>
              <a:t>Step</a:t>
            </a:r>
            <a:r>
              <a:rPr lang="de-DE" dirty="0"/>
              <a:t> was </a:t>
            </a:r>
            <a:r>
              <a:rPr lang="de-DE" dirty="0" err="1"/>
              <a:t>Spervised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buidling</a:t>
            </a:r>
            <a:r>
              <a:rPr lang="de-DE" dirty="0"/>
              <a:t> a </a:t>
            </a:r>
            <a:r>
              <a:rPr lang="de-DE" dirty="0" err="1"/>
              <a:t>Classifcation</a:t>
            </a:r>
            <a:r>
              <a:rPr lang="de-DE" dirty="0"/>
              <a:t> Model </a:t>
            </a:r>
            <a:r>
              <a:rPr lang="de-DE" dirty="0" err="1"/>
              <a:t>using</a:t>
            </a:r>
            <a:r>
              <a:rPr lang="de-DE" dirty="0"/>
              <a:t> Light GBM (a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Bitcoin Price will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24 </a:t>
            </a:r>
            <a:r>
              <a:rPr lang="de-DE" dirty="0" err="1"/>
              <a:t>hours</a:t>
            </a:r>
            <a:r>
              <a:rPr lang="de-DE" dirty="0"/>
              <a:t>,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a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. The </a:t>
            </a:r>
            <a:r>
              <a:rPr lang="de-DE" dirty="0" err="1"/>
              <a:t>Timeframe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1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resulted</a:t>
            </a:r>
            <a:r>
              <a:rPr lang="de-DE" dirty="0"/>
              <a:t> in </a:t>
            </a:r>
            <a:r>
              <a:rPr lang="de-DE" dirty="0" err="1"/>
              <a:t>mainly</a:t>
            </a:r>
            <a:r>
              <a:rPr lang="de-DE" dirty="0"/>
              <a:t> 3 Topics: </a:t>
            </a:r>
            <a:r>
              <a:rPr lang="de-DE" dirty="0" err="1"/>
              <a:t>Blockchain</a:t>
            </a:r>
            <a:r>
              <a:rPr lang="de-DE" dirty="0"/>
              <a:t> News, </a:t>
            </a:r>
            <a:r>
              <a:rPr lang="de-DE" dirty="0" err="1"/>
              <a:t>Cryptocurrencies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Market News, </a:t>
            </a:r>
            <a:r>
              <a:rPr lang="de-DE" dirty="0" err="1"/>
              <a:t>whereby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Tweets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Market News. As I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gaps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purposes</a:t>
            </a:r>
            <a:r>
              <a:rPr lang="de-DE" dirty="0"/>
              <a:t> i </a:t>
            </a:r>
            <a:r>
              <a:rPr lang="de-DE" dirty="0" err="1"/>
              <a:t>segmented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quartiles</a:t>
            </a:r>
            <a:r>
              <a:rPr lang="de-DE" dirty="0"/>
              <a:t>. The </a:t>
            </a:r>
            <a:r>
              <a:rPr lang="de-DE" dirty="0" err="1"/>
              <a:t>turqouise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quarter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, at least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76DF-6171-EF4A-B947-4D202C3EAA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4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Bitcoin Prices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Google SVI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4 </a:t>
            </a:r>
            <a:r>
              <a:rPr lang="de-DE" dirty="0" err="1"/>
              <a:t>years</a:t>
            </a:r>
            <a:r>
              <a:rPr lang="de-DE" dirty="0"/>
              <a:t>. </a:t>
            </a:r>
          </a:p>
          <a:p>
            <a:r>
              <a:rPr lang="de-DE" dirty="0"/>
              <a:t>-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definitely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svi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76DF-6171-EF4A-B947-4D202C3EAA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49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end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light GBM Model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81%. I </a:t>
            </a:r>
            <a:r>
              <a:rPr lang="de-DE" dirty="0" err="1"/>
              <a:t>specifically</a:t>
            </a:r>
            <a:r>
              <a:rPr lang="de-DE" dirty="0"/>
              <a:t> </a:t>
            </a:r>
            <a:r>
              <a:rPr lang="de-DE" dirty="0" err="1"/>
              <a:t>concentrated</a:t>
            </a:r>
            <a:r>
              <a:rPr lang="de-DE" dirty="0"/>
              <a:t> on </a:t>
            </a:r>
            <a:r>
              <a:rPr lang="de-DE" dirty="0" err="1"/>
              <a:t>precisio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I‘m</a:t>
            </a:r>
            <a:r>
              <a:rPr lang="de-DE" dirty="0"/>
              <a:t> not </a:t>
            </a:r>
            <a:r>
              <a:rPr lang="de-DE" dirty="0" err="1"/>
              <a:t>planning</a:t>
            </a:r>
            <a:r>
              <a:rPr lang="de-DE" dirty="0"/>
              <a:t> on </a:t>
            </a:r>
            <a:r>
              <a:rPr lang="de-DE" dirty="0" err="1"/>
              <a:t>shorting</a:t>
            </a:r>
            <a:r>
              <a:rPr lang="de-DE" dirty="0"/>
              <a:t> </a:t>
            </a:r>
            <a:r>
              <a:rPr lang="de-DE" dirty="0" err="1"/>
              <a:t>bitcoin</a:t>
            </a:r>
            <a:r>
              <a:rPr lang="de-DE" dirty="0"/>
              <a:t>: </a:t>
            </a:r>
            <a:r>
              <a:rPr lang="de-DE" dirty="0" err="1"/>
              <a:t>Therefore</a:t>
            </a:r>
            <a:r>
              <a:rPr lang="de-DE" dirty="0"/>
              <a:t>, I </a:t>
            </a:r>
            <a:r>
              <a:rPr lang="de-DE" dirty="0" err="1"/>
              <a:t>only</a:t>
            </a:r>
            <a:r>
              <a:rPr lang="de-DE" dirty="0"/>
              <a:t> care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,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trader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losing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consequence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lost </a:t>
            </a:r>
            <a:r>
              <a:rPr lang="de-DE" dirty="0" err="1"/>
              <a:t>profit</a:t>
            </a:r>
            <a:r>
              <a:rPr lang="de-DE" dirty="0"/>
              <a:t>, but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sorry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displays</a:t>
            </a:r>
            <a:r>
              <a:rPr lang="de-DE" dirty="0"/>
              <a:t> a high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positie</a:t>
            </a:r>
            <a:r>
              <a:rPr lang="de-DE" dirty="0"/>
              <a:t> rate but also a </a:t>
            </a:r>
            <a:r>
              <a:rPr lang="de-DE" dirty="0" err="1"/>
              <a:t>realtively</a:t>
            </a:r>
            <a:r>
              <a:rPr lang="de-DE" dirty="0"/>
              <a:t> high </a:t>
            </a:r>
            <a:r>
              <a:rPr lang="de-DE" dirty="0" err="1"/>
              <a:t>false</a:t>
            </a:r>
            <a:r>
              <a:rPr lang="de-DE" dirty="0"/>
              <a:t> negative.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at least 1 </a:t>
            </a:r>
            <a:r>
              <a:rPr lang="de-DE" dirty="0" err="1"/>
              <a:t>tweet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a </a:t>
            </a:r>
            <a:r>
              <a:rPr lang="de-DE" dirty="0" err="1"/>
              <a:t>buy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at </a:t>
            </a:r>
            <a:r>
              <a:rPr lang="de-DE" dirty="0" err="1"/>
              <a:t>that</a:t>
            </a:r>
            <a:r>
              <a:rPr lang="de-DE" dirty="0"/>
              <a:t>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76DF-6171-EF4A-B947-4D202C3EAA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63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A43-AAA1-3F4A-9512-6C7E50A40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1AF91-4BCC-5448-B545-115EA1B4E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DA66D-A12D-904C-BC7A-38C0462D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43F8-B901-B148-94E9-DB12863A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F539-BCD6-2846-A607-17D7DECA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65BC-FED8-1F4E-BB4F-E86FA119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DFD0A-2B3A-E24D-A731-76980852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BD9D-497A-534D-9FCD-4BB58349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7250-5A0A-AD41-914B-7E2B6334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9407-26DF-8544-AD9E-7EA0E840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5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03C68-EA82-3D45-90D5-EE30162EC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BB45E-5371-294E-A018-B96DC41BB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48B0-DB7E-EC44-BD21-A0D86166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FB9E-4013-C044-B548-AB03A706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618B5-D3E0-6E4D-A438-35034C9B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54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3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470F-EDD4-A345-ADED-E3E9DFBA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969A-9663-F04E-8ECD-6FB9DFE2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26CD-BA89-DA4C-AB07-06E636FA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036F-D062-9B45-8E61-024751E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54F5-8A89-A340-A673-A852F9B6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9D96-7553-E34B-AAE9-C441DBAE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C0F3B-CB0D-E248-9F95-04E57588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358A-1C95-1745-BA59-4D6E1BBA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3E37-965F-6E4F-A758-C877A644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4CC6-38E1-3A4C-9CE3-0D062B54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78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D3C7-095F-124D-8BBD-3F2A8152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FD4F-C5AF-E14D-B298-5C5534999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E8BF1-176F-DC41-9ED5-E8A779E4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6D228-C9D1-1640-BA32-7F7117BF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92F60-B856-8B47-92D5-606EEFF2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54DAD-E5E8-944A-BF3E-C972F9EE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26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B5E6-5886-6E46-A1DF-965296E1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0AE56-C221-B540-9C08-56D3B257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1E5E-AD7D-7F48-877F-70AFE45F1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F3C5E-40B7-FB4A-89F8-9DC480BCC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A9692-B120-C44F-BF6D-096CD8644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7A747-93D8-8C46-8FAF-EA4798D1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81334-919C-E246-979F-3A187B90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15C8B-6C9A-7E4D-8C4C-67041383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33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6C7E-4E18-4640-8A41-625F2FD6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59575-FC2E-024F-8BFF-F98C6F12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7CB4C-C8B0-2A42-B90F-324554C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6A299-6062-8B43-B66E-FD2997D3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21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9C347-E947-1B42-8024-1370C961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2C1E3-FE7D-3F40-85BB-91D3E80A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5969C-D570-F644-84B5-835B4A24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9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AF4D-460B-7042-AD2E-ADBE00B8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9F10-F0A8-174D-B59F-AC537519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28DF4-2F95-2240-AC26-3F261EAC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C35F2-1576-4643-B1B6-04E709FE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82E9B-8BF7-7149-9E76-140F1F53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4652B-8E38-C94A-8301-38EE7B84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72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83E0-03DE-2546-9D82-0E347114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A1195-E362-F147-8B1E-1DBB7870B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1DE48-D2A4-064E-8E4D-117D09DD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7E2A2-670D-0448-A79B-491642DE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7570-6BFA-4444-91B5-6A15CCBB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E3B6-05E9-FE4A-B2FF-74A0A896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6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FA5CE-E599-8C47-9405-1C1DD2FF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DDA79-2A22-A249-BE6D-1ED2E95F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545EF-982A-A346-80C4-D088CCAD5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9360-98F3-5846-9E93-BCE0F5B9689F}" type="datetimeFigureOut">
              <a:rPr lang="de-DE" smtClean="0"/>
              <a:t>22.08.19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F27A-8598-A44F-80E6-BA8F3F410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C10C-39DD-AE48-8CBA-350AB06BE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9ACF-F780-AA48-A588-9981D6D991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85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B0EE-C0AE-F74B-8563-37968E828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de-DE" sz="4800" dirty="0"/>
              <a:t>Bitcoin Price </a:t>
            </a:r>
            <a:r>
              <a:rPr lang="de-DE" sz="4800" dirty="0" err="1"/>
              <a:t>Prediction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381CF-2926-AD45-B835-AF4D0FC74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de-DE" sz="2000" dirty="0"/>
              <a:t>Project 4</a:t>
            </a:r>
          </a:p>
          <a:p>
            <a:pPr algn="l"/>
            <a:r>
              <a:rPr lang="de-DE" sz="2000" dirty="0"/>
              <a:t>August 23, 2019</a:t>
            </a:r>
          </a:p>
          <a:p>
            <a:pPr algn="l"/>
            <a:r>
              <a:rPr lang="de-DE" sz="2000" dirty="0"/>
              <a:t>Ferdinand Wohlenberg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76C4F-DB12-344E-A972-65C601F55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04" b="9422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7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EA5CF-D211-1E48-8B5F-8E76518A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Conclusion</a:t>
            </a:r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12B8431B-400B-4C18-AE9D-603393C95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9054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oogle Shape;189;p21">
            <a:extLst>
              <a:ext uri="{FF2B5EF4-FFF2-40B4-BE49-F238E27FC236}">
                <a16:creationId xmlns:a16="http://schemas.microsoft.com/office/drawing/2014/main" id="{D96312D5-EDE4-5342-A2A9-9DCBA59B1F7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91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A5CF-D211-1E48-8B5F-8E76518A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– Google Trends SVI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E313C-5A88-7245-99F1-93B325098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90" y="1825625"/>
            <a:ext cx="9159020" cy="4351338"/>
          </a:xfrm>
        </p:spPr>
      </p:pic>
      <p:cxnSp>
        <p:nvCxnSpPr>
          <p:cNvPr id="6" name="Google Shape;140;p19">
            <a:extLst>
              <a:ext uri="{FF2B5EF4-FFF2-40B4-BE49-F238E27FC236}">
                <a16:creationId xmlns:a16="http://schemas.microsoft.com/office/drawing/2014/main" id="{51258190-3433-1747-9A7A-679F687CF620}"/>
              </a:ext>
            </a:extLst>
          </p:cNvPr>
          <p:cNvCxnSpPr/>
          <p:nvPr/>
        </p:nvCxnSpPr>
        <p:spPr>
          <a:xfrm>
            <a:off x="440000" y="1380700"/>
            <a:ext cx="11334000" cy="15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Google Shape;189;p21">
            <a:extLst>
              <a:ext uri="{FF2B5EF4-FFF2-40B4-BE49-F238E27FC236}">
                <a16:creationId xmlns:a16="http://schemas.microsoft.com/office/drawing/2014/main" id="{D96312D5-EDE4-5342-A2A9-9DCBA59B1F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44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A5CF-D211-1E48-8B5F-8E76518A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– </a:t>
            </a:r>
            <a:r>
              <a:rPr lang="de-DE" dirty="0" err="1"/>
              <a:t>Correlation</a:t>
            </a:r>
            <a:r>
              <a:rPr lang="de-DE" dirty="0"/>
              <a:t>: SVI &amp; Bitcoin Price</a:t>
            </a:r>
          </a:p>
        </p:txBody>
      </p:sp>
      <p:cxnSp>
        <p:nvCxnSpPr>
          <p:cNvPr id="6" name="Google Shape;140;p19">
            <a:extLst>
              <a:ext uri="{FF2B5EF4-FFF2-40B4-BE49-F238E27FC236}">
                <a16:creationId xmlns:a16="http://schemas.microsoft.com/office/drawing/2014/main" id="{51258190-3433-1747-9A7A-679F687CF620}"/>
              </a:ext>
            </a:extLst>
          </p:cNvPr>
          <p:cNvCxnSpPr/>
          <p:nvPr/>
        </p:nvCxnSpPr>
        <p:spPr>
          <a:xfrm>
            <a:off x="440000" y="1380700"/>
            <a:ext cx="11334000" cy="15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Google Shape;189;p21">
            <a:extLst>
              <a:ext uri="{FF2B5EF4-FFF2-40B4-BE49-F238E27FC236}">
                <a16:creationId xmlns:a16="http://schemas.microsoft.com/office/drawing/2014/main" id="{D96312D5-EDE4-5342-A2A9-9DCBA59B1F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6FFD61-70AA-264D-915A-A2CD65608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1132" y="1634373"/>
            <a:ext cx="7349735" cy="5055920"/>
          </a:xfrm>
        </p:spPr>
      </p:pic>
    </p:spTree>
    <p:extLst>
      <p:ext uri="{BB962C8B-B14F-4D97-AF65-F5344CB8AC3E}">
        <p14:creationId xmlns:p14="http://schemas.microsoft.com/office/powerpoint/2010/main" val="136938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A5CF-D211-1E48-8B5F-8E76518A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– Bitcoin Price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E9F0F4-2D23-2B41-9291-071E4239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073" y="1411719"/>
            <a:ext cx="7809854" cy="4800204"/>
          </a:xfrm>
        </p:spPr>
      </p:pic>
      <p:cxnSp>
        <p:nvCxnSpPr>
          <p:cNvPr id="8" name="Google Shape;140;p19">
            <a:extLst>
              <a:ext uri="{FF2B5EF4-FFF2-40B4-BE49-F238E27FC236}">
                <a16:creationId xmlns:a16="http://schemas.microsoft.com/office/drawing/2014/main" id="{93590131-3A5C-BB4D-99DA-561CA269D702}"/>
              </a:ext>
            </a:extLst>
          </p:cNvPr>
          <p:cNvCxnSpPr/>
          <p:nvPr/>
        </p:nvCxnSpPr>
        <p:spPr>
          <a:xfrm>
            <a:off x="440000" y="1380700"/>
            <a:ext cx="11334000" cy="15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Google Shape;189;p21">
            <a:extLst>
              <a:ext uri="{FF2B5EF4-FFF2-40B4-BE49-F238E27FC236}">
                <a16:creationId xmlns:a16="http://schemas.microsoft.com/office/drawing/2014/main" id="{EA20B308-01BA-2441-BFE8-F9A9EBD610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35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AFEA-5F2E-D24F-AF07-23986AF1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– Sentiment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2DD61-7AC5-9B4D-9A64-F081D3680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157" y="1542566"/>
            <a:ext cx="7173686" cy="4950309"/>
          </a:xfrm>
        </p:spPr>
      </p:pic>
      <p:cxnSp>
        <p:nvCxnSpPr>
          <p:cNvPr id="6" name="Google Shape;140;p19">
            <a:extLst>
              <a:ext uri="{FF2B5EF4-FFF2-40B4-BE49-F238E27FC236}">
                <a16:creationId xmlns:a16="http://schemas.microsoft.com/office/drawing/2014/main" id="{88995140-F712-FF44-B18B-C94F1E9598D7}"/>
              </a:ext>
            </a:extLst>
          </p:cNvPr>
          <p:cNvCxnSpPr/>
          <p:nvPr/>
        </p:nvCxnSpPr>
        <p:spPr>
          <a:xfrm>
            <a:off x="440000" y="1380700"/>
            <a:ext cx="11334000" cy="15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Google Shape;189;p21">
            <a:extLst>
              <a:ext uri="{FF2B5EF4-FFF2-40B4-BE49-F238E27FC236}">
                <a16:creationId xmlns:a16="http://schemas.microsoft.com/office/drawing/2014/main" id="{65E4C86A-081A-7E49-9172-7B3255F239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51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3AADA-2097-9648-AE17-19FAF6CA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rgbClr val="FFFFFF"/>
                </a:solidFill>
              </a:rPr>
              <a:t>Appendix – Future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E24A34-21B1-4179-969A-9D2F24DCF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4378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64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9327-566C-4A47-BD40-FEF2C8A2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3F467D-4D86-4659-ACAB-965E7D5532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Image result for bitcoin introduction">
            <a:extLst>
              <a:ext uri="{FF2B5EF4-FFF2-40B4-BE49-F238E27FC236}">
                <a16:creationId xmlns:a16="http://schemas.microsoft.com/office/drawing/2014/main" id="{A205E7B8-62DF-D842-A7DC-233F287A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9290" y="142385"/>
            <a:ext cx="3366480" cy="16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oogle Shape;187;p21">
            <a:extLst>
              <a:ext uri="{FF2B5EF4-FFF2-40B4-BE49-F238E27FC236}">
                <a16:creationId xmlns:a16="http://schemas.microsoft.com/office/drawing/2014/main" id="{50E1AECF-D52E-0444-8A2A-799227AD3909}"/>
              </a:ext>
            </a:extLst>
          </p:cNvPr>
          <p:cNvCxnSpPr>
            <a:cxnSpLocks/>
          </p:cNvCxnSpPr>
          <p:nvPr/>
        </p:nvCxnSpPr>
        <p:spPr>
          <a:xfrm>
            <a:off x="838200" y="1500474"/>
            <a:ext cx="1033757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Google Shape;189;p21">
            <a:extLst>
              <a:ext uri="{FF2B5EF4-FFF2-40B4-BE49-F238E27FC236}">
                <a16:creationId xmlns:a16="http://schemas.microsoft.com/office/drawing/2014/main" id="{E8C2DD88-05ED-CB47-87D0-CE50D1831A4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99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0" y="1586652"/>
            <a:ext cx="4729200" cy="4643781"/>
            <a:chOff x="0" y="1189989"/>
            <a:chExt cx="3546900" cy="3482836"/>
          </a:xfrm>
        </p:grpSpPr>
        <p:sp>
          <p:nvSpPr>
            <p:cNvPr id="131" name="Google Shape;131;p1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655200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:</a:t>
              </a:r>
            </a:p>
            <a:p>
              <a:pPr>
                <a:lnSpc>
                  <a:spcPct val="115000"/>
                </a:lnSpc>
              </a:pPr>
              <a:endParaRPr lang="de-DE"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lang="de-DE"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lang="de-DE"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-GB" sz="1600" b="1" dirty="0">
                  <a:latin typeface="Roboto"/>
                  <a:ea typeface="Roboto"/>
                  <a:cs typeface="Roboto"/>
                  <a:sym typeface="Roboto"/>
                </a:rPr>
                <a:t>Operations: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Clean up tweets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Compute daily Google SVI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Compute Bitcoin price differences (returns)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19"/>
          <p:cNvSpPr/>
          <p:nvPr/>
        </p:nvSpPr>
        <p:spPr>
          <a:xfrm>
            <a:off x="0" y="1586652"/>
            <a:ext cx="4729200" cy="892000"/>
          </a:xfrm>
          <a:prstGeom prst="homePlate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440000" y="1380700"/>
            <a:ext cx="11334000" cy="15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9"/>
          <p:cNvSpPr/>
          <p:nvPr/>
        </p:nvSpPr>
        <p:spPr>
          <a:xfrm>
            <a:off x="-65767" y="6720567"/>
            <a:ext cx="12488000" cy="2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D6BB5-3519-B444-8219-6CAFA4B9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0" y="3342205"/>
            <a:ext cx="1096156" cy="616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3DBCD-F169-0643-9EEC-89FF085C0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765" y="3286345"/>
            <a:ext cx="728491" cy="728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CE5E3-0C69-6945-AE4F-D4D5AF555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641" y="3274811"/>
            <a:ext cx="740025" cy="740025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976EEC2E-AD1C-494C-8331-2D6B6A8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pic>
        <p:nvPicPr>
          <p:cNvPr id="34" name="Google Shape;189;p21">
            <a:extLst>
              <a:ext uri="{FF2B5EF4-FFF2-40B4-BE49-F238E27FC236}">
                <a16:creationId xmlns:a16="http://schemas.microsoft.com/office/drawing/2014/main" id="{7A58A969-2E50-3A4D-A480-FBDCE5E6B2A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72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0" y="1586652"/>
            <a:ext cx="4729200" cy="4643781"/>
            <a:chOff x="0" y="1189989"/>
            <a:chExt cx="3546900" cy="3482836"/>
          </a:xfrm>
        </p:grpSpPr>
        <p:sp>
          <p:nvSpPr>
            <p:cNvPr id="131" name="Google Shape;131;p1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655200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:</a:t>
              </a:r>
            </a:p>
            <a:p>
              <a:pPr>
                <a:lnSpc>
                  <a:spcPct val="115000"/>
                </a:lnSpc>
              </a:pPr>
              <a:endParaRPr lang="de-DE"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lang="de-DE"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lang="de-DE"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-GB" sz="1600" b="1" dirty="0">
                  <a:latin typeface="Roboto"/>
                  <a:ea typeface="Roboto"/>
                  <a:cs typeface="Roboto"/>
                  <a:sym typeface="Roboto"/>
                </a:rPr>
                <a:t>Operations: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Clean up tweets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Compute daily Google SVI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Compute Bitcoin price differences (returns)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3925605" y="1586367"/>
            <a:ext cx="4407600" cy="4644067"/>
            <a:chOff x="2944204" y="1189775"/>
            <a:chExt cx="3305700" cy="3483050"/>
          </a:xfrm>
        </p:grpSpPr>
        <p:sp>
          <p:nvSpPr>
            <p:cNvPr id="134" name="Google Shape;134;p1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2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1. </a:t>
              </a: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Unsupervised</a:t>
              </a: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 ML (NLP)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406390">
                <a:lnSpc>
                  <a:spcPct val="115000"/>
                </a:lnSpc>
                <a:buSzPts val="1200"/>
                <a:buFont typeface="Roboto"/>
                <a:buAutoNum type="arabicPeriod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Topic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(NMF)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406390">
                <a:lnSpc>
                  <a:spcPct val="115000"/>
                </a:lnSpc>
                <a:buSzPts val="1200"/>
                <a:buFont typeface="Roboto"/>
                <a:buAutoNum type="arabicPeriod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Sentiment Analysis (VADER)</a:t>
              </a:r>
            </a:p>
            <a:p>
              <a:pPr marL="609585" indent="-406390">
                <a:lnSpc>
                  <a:spcPct val="115000"/>
                </a:lnSpc>
                <a:buSzPts val="1200"/>
                <a:buFont typeface="Roboto"/>
                <a:buAutoNum type="arabicPeriod"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Supervised</a:t>
              </a: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 ML (</a:t>
              </a: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)</a:t>
              </a:r>
            </a:p>
            <a:p>
              <a:pPr marL="609585" indent="-406390">
                <a:lnSpc>
                  <a:spcPct val="115000"/>
                </a:lnSpc>
                <a:buSzPts val="1200"/>
                <a:buFont typeface="Roboto"/>
                <a:buAutoNum type="arabicPeriod"/>
              </a:pP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Model: 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Light GBM</a:t>
              </a:r>
            </a:p>
            <a:p>
              <a:pPr marL="609585" indent="-406390">
                <a:lnSpc>
                  <a:spcPct val="115000"/>
                </a:lnSpc>
                <a:buSzPts val="1200"/>
                <a:buFont typeface="Roboto"/>
                <a:buAutoNum type="arabicPeriod"/>
              </a:pP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Metric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: Precision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19"/>
          <p:cNvSpPr/>
          <p:nvPr/>
        </p:nvSpPr>
        <p:spPr>
          <a:xfrm>
            <a:off x="0" y="1586652"/>
            <a:ext cx="4729200" cy="892000"/>
          </a:xfrm>
          <a:prstGeom prst="homePlate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3925605" y="1586367"/>
            <a:ext cx="4407600" cy="892000"/>
          </a:xfrm>
          <a:prstGeom prst="chevron">
            <a:avLst>
              <a:gd name="adj" fmla="val 50000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Modelling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440000" y="1380700"/>
            <a:ext cx="11334000" cy="15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9"/>
          <p:cNvSpPr/>
          <p:nvPr/>
        </p:nvSpPr>
        <p:spPr>
          <a:xfrm>
            <a:off x="-65767" y="6720567"/>
            <a:ext cx="12488000" cy="2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D6BB5-3519-B444-8219-6CAFA4B9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0" y="3342205"/>
            <a:ext cx="1096156" cy="616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3DBCD-F169-0643-9EEC-89FF085C0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765" y="3286345"/>
            <a:ext cx="728491" cy="728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CE5E3-0C69-6945-AE4F-D4D5AF555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641" y="3274811"/>
            <a:ext cx="740025" cy="740025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976EEC2E-AD1C-494C-8331-2D6B6A8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pic>
        <p:nvPicPr>
          <p:cNvPr id="34" name="Google Shape;189;p21">
            <a:extLst>
              <a:ext uri="{FF2B5EF4-FFF2-40B4-BE49-F238E27FC236}">
                <a16:creationId xmlns:a16="http://schemas.microsoft.com/office/drawing/2014/main" id="{7A58A969-2E50-3A4D-A480-FBDCE5E6B2A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72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7509756" y="1586367"/>
            <a:ext cx="4407600" cy="4644067"/>
            <a:chOff x="5632317" y="1189775"/>
            <a:chExt cx="3305700" cy="3483050"/>
          </a:xfrm>
        </p:grpSpPr>
        <p:sp>
          <p:nvSpPr>
            <p:cNvPr id="128" name="Google Shape;128;p1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3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Will Bitcoin Price increase over the next 24 hours?</a:t>
              </a:r>
            </a:p>
            <a:p>
              <a:pPr>
                <a:lnSpc>
                  <a:spcPct val="115000"/>
                </a:lnSpc>
              </a:pPr>
              <a:endParaRPr lang="en-GB"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-GB" sz="1600" b="1" dirty="0">
                  <a:latin typeface="Roboto"/>
                  <a:ea typeface="Roboto"/>
                  <a:cs typeface="Roboto"/>
                  <a:sym typeface="Roboto"/>
                </a:rPr>
                <a:t>Output: </a:t>
              </a: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Buy vs. Sell</a:t>
              </a: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0" y="1586652"/>
            <a:ext cx="4729200" cy="4643781"/>
            <a:chOff x="0" y="1189989"/>
            <a:chExt cx="3546900" cy="3482836"/>
          </a:xfrm>
        </p:grpSpPr>
        <p:sp>
          <p:nvSpPr>
            <p:cNvPr id="131" name="Google Shape;131;p1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1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655200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:</a:t>
              </a:r>
            </a:p>
            <a:p>
              <a:pPr>
                <a:lnSpc>
                  <a:spcPct val="115000"/>
                </a:lnSpc>
              </a:pPr>
              <a:endParaRPr lang="de-DE"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lang="de-DE"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lang="de-DE"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-GB" sz="1600" b="1" dirty="0">
                  <a:latin typeface="Roboto"/>
                  <a:ea typeface="Roboto"/>
                  <a:cs typeface="Roboto"/>
                  <a:sym typeface="Roboto"/>
                </a:rPr>
                <a:t>Operations: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Clean up tweets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Compute daily Google SVI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Roboto"/>
                  <a:ea typeface="Roboto"/>
                  <a:cs typeface="Roboto"/>
                  <a:sym typeface="Roboto"/>
                </a:rPr>
                <a:t>Compute Bitcoin price differences (returns)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3925605" y="1586367"/>
            <a:ext cx="4407600" cy="4644067"/>
            <a:chOff x="2944204" y="1189775"/>
            <a:chExt cx="3305700" cy="3483050"/>
          </a:xfrm>
        </p:grpSpPr>
        <p:sp>
          <p:nvSpPr>
            <p:cNvPr id="134" name="Google Shape;134;p1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2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1. </a:t>
              </a: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Unsupervised</a:t>
              </a: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 ML (NLP)</a:t>
              </a:r>
              <a:endParaRPr sz="16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406390">
                <a:lnSpc>
                  <a:spcPct val="115000"/>
                </a:lnSpc>
                <a:buSzPts val="1200"/>
                <a:buFont typeface="Roboto"/>
                <a:buAutoNum type="arabicPeriod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Topic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(NMF)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406390">
                <a:lnSpc>
                  <a:spcPct val="115000"/>
                </a:lnSpc>
                <a:buSzPts val="1200"/>
                <a:buFont typeface="Roboto"/>
                <a:buAutoNum type="arabicPeriod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Sentiment Analysis (VADER)</a:t>
              </a:r>
            </a:p>
            <a:p>
              <a:pPr marL="609585" indent="-406390">
                <a:lnSpc>
                  <a:spcPct val="115000"/>
                </a:lnSpc>
                <a:buSzPts val="1200"/>
                <a:buFont typeface="Roboto"/>
                <a:buAutoNum type="arabicPeriod"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Supervised</a:t>
              </a: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 ML (</a:t>
              </a: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)</a:t>
              </a:r>
            </a:p>
            <a:p>
              <a:pPr marL="609585" indent="-406390">
                <a:lnSpc>
                  <a:spcPct val="115000"/>
                </a:lnSpc>
                <a:buSzPts val="1200"/>
                <a:buFont typeface="Roboto"/>
                <a:buAutoNum type="arabicPeriod"/>
              </a:pP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Model: 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Light GBM</a:t>
              </a:r>
            </a:p>
            <a:p>
              <a:pPr marL="609585" indent="-406390">
                <a:lnSpc>
                  <a:spcPct val="115000"/>
                </a:lnSpc>
                <a:buSzPts val="1200"/>
                <a:buFont typeface="Roboto"/>
                <a:buAutoNum type="arabicPeriod"/>
              </a:pPr>
              <a:r>
                <a:rPr lang="de-DE" sz="1600" b="1" dirty="0" err="1">
                  <a:latin typeface="Roboto"/>
                  <a:ea typeface="Roboto"/>
                  <a:cs typeface="Roboto"/>
                  <a:sym typeface="Roboto"/>
                </a:rPr>
                <a:t>Metric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: Precision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p19"/>
          <p:cNvSpPr/>
          <p:nvPr/>
        </p:nvSpPr>
        <p:spPr>
          <a:xfrm>
            <a:off x="7509756" y="1586367"/>
            <a:ext cx="4407600" cy="892000"/>
          </a:xfrm>
          <a:prstGeom prst="chevron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0" y="1586652"/>
            <a:ext cx="4729200" cy="892000"/>
          </a:xfrm>
          <a:prstGeom prst="homePlate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3925605" y="1586367"/>
            <a:ext cx="4407600" cy="892000"/>
          </a:xfrm>
          <a:prstGeom prst="chevron">
            <a:avLst>
              <a:gd name="adj" fmla="val 50000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Modelling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440000" y="1380700"/>
            <a:ext cx="11334000" cy="15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9"/>
          <p:cNvSpPr/>
          <p:nvPr/>
        </p:nvSpPr>
        <p:spPr>
          <a:xfrm>
            <a:off x="-65767" y="6720567"/>
            <a:ext cx="12488000" cy="2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D6BB5-3519-B444-8219-6CAFA4B9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0" y="3342205"/>
            <a:ext cx="1096156" cy="616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3DBCD-F169-0643-9EEC-89FF085C0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765" y="3286345"/>
            <a:ext cx="728491" cy="728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CE5E3-0C69-6945-AE4F-D4D5AF555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641" y="3274811"/>
            <a:ext cx="740025" cy="740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F6FBDE-C696-DB4B-911A-A4BEE563B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2710" y="4512272"/>
            <a:ext cx="1987241" cy="1424189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976EEC2E-AD1C-494C-8331-2D6B6A8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pic>
        <p:nvPicPr>
          <p:cNvPr id="34" name="Google Shape;189;p21">
            <a:extLst>
              <a:ext uri="{FF2B5EF4-FFF2-40B4-BE49-F238E27FC236}">
                <a16:creationId xmlns:a16="http://schemas.microsoft.com/office/drawing/2014/main" id="{7A58A969-2E50-3A4D-A480-FBDCE5E6B2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68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176E-6B23-5747-A78B-5CC2E972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de-DE" dirty="0"/>
              <a:t>Topic </a:t>
            </a:r>
            <a:r>
              <a:rPr lang="de-DE" dirty="0" err="1"/>
              <a:t>Modelling</a:t>
            </a:r>
            <a:r>
              <a:rPr lang="de-DE" dirty="0"/>
              <a:t> - NMF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1C2B55-B505-3B49-AC12-1943F42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65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3 Topics in Tweets:</a:t>
            </a:r>
          </a:p>
          <a:p>
            <a:pPr marL="514350" indent="-514350">
              <a:buAutoNum type="arabicPeriod"/>
            </a:pPr>
            <a:r>
              <a:rPr lang="de-DE" sz="2000" dirty="0" err="1"/>
              <a:t>Blockchain</a:t>
            </a:r>
            <a:r>
              <a:rPr lang="de-DE" sz="2000" dirty="0"/>
              <a:t> News</a:t>
            </a:r>
          </a:p>
          <a:p>
            <a:pPr marL="514350" indent="-514350">
              <a:buAutoNum type="arabicPeriod"/>
            </a:pPr>
            <a:r>
              <a:rPr lang="de-DE" sz="2000" dirty="0" err="1"/>
              <a:t>Cryptocurrencies</a:t>
            </a:r>
            <a:endParaRPr lang="de-DE" sz="2000" dirty="0"/>
          </a:p>
          <a:p>
            <a:pPr marL="514350" indent="-514350">
              <a:buAutoNum type="arabicPeriod"/>
            </a:pPr>
            <a:r>
              <a:rPr lang="de-DE" sz="2000" dirty="0"/>
              <a:t>Market News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4BFA1B-4B52-4842-B182-5E3B1C54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34" y="1336938"/>
            <a:ext cx="6130587" cy="4184123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01ADD8F-0E42-7C48-9148-2F49DD1A0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29" y="5131421"/>
            <a:ext cx="1852586" cy="1463274"/>
          </a:xfrm>
          <a:prstGeom prst="rect">
            <a:avLst/>
          </a:prstGeom>
        </p:spPr>
      </p:pic>
      <p:pic>
        <p:nvPicPr>
          <p:cNvPr id="36" name="Google Shape;189;p21">
            <a:extLst>
              <a:ext uri="{FF2B5EF4-FFF2-40B4-BE49-F238E27FC236}">
                <a16:creationId xmlns:a16="http://schemas.microsoft.com/office/drawing/2014/main" id="{D45F8E8F-C25B-484F-9A5C-028198606E3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58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3155-D05F-F54E-9C14-F0EAF612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Bitcoin Price &amp; Google SVI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8F16-1739-3B45-98C1-CF7A9F87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65400"/>
            <a:ext cx="3505494" cy="37854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Insight: </a:t>
            </a:r>
            <a:r>
              <a:rPr lang="de-DE" sz="2000" dirty="0"/>
              <a:t>Strong </a:t>
            </a:r>
            <a:r>
              <a:rPr lang="de-DE" sz="2000" dirty="0" err="1"/>
              <a:t>correlation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Bitcoin‘s</a:t>
            </a:r>
            <a:r>
              <a:rPr lang="de-DE" sz="2000" dirty="0"/>
              <a:t> </a:t>
            </a:r>
            <a:r>
              <a:rPr lang="de-DE" sz="2000" dirty="0" err="1"/>
              <a:t>peak</a:t>
            </a:r>
            <a:endParaRPr lang="de-DE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F3D62-6C23-9649-892D-9EDD6CBF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5098999"/>
            <a:ext cx="1649386" cy="10272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5AA604-D5EB-7B42-A97C-7B6EF2A9E53A}"/>
              </a:ext>
            </a:extLst>
          </p:cNvPr>
          <p:cNvCxnSpPr/>
          <p:nvPr/>
        </p:nvCxnSpPr>
        <p:spPr>
          <a:xfrm>
            <a:off x="648929" y="5098206"/>
            <a:ext cx="164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950A88-9D3C-FF40-ADBE-9119BD812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728" y="1350528"/>
            <a:ext cx="6123600" cy="415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F58B-140E-544B-A1F9-3AC04113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Model – Light GBM</a:t>
            </a:r>
          </a:p>
        </p:txBody>
      </p:sp>
      <p:sp>
        <p:nvSpPr>
          <p:cNvPr id="4" name="Google Shape;204;p23">
            <a:extLst>
              <a:ext uri="{FF2B5EF4-FFF2-40B4-BE49-F238E27FC236}">
                <a16:creationId xmlns:a16="http://schemas.microsoft.com/office/drawing/2014/main" id="{CE091F4C-E485-E043-BAE2-74310479424C}"/>
              </a:ext>
            </a:extLst>
          </p:cNvPr>
          <p:cNvSpPr/>
          <p:nvPr/>
        </p:nvSpPr>
        <p:spPr>
          <a:xfrm>
            <a:off x="2915100" y="2306629"/>
            <a:ext cx="223500" cy="30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5;p23">
            <a:extLst>
              <a:ext uri="{FF2B5EF4-FFF2-40B4-BE49-F238E27FC236}">
                <a16:creationId xmlns:a16="http://schemas.microsoft.com/office/drawing/2014/main" id="{91808D50-D675-3147-A043-B82059C2C91C}"/>
              </a:ext>
            </a:extLst>
          </p:cNvPr>
          <p:cNvSpPr/>
          <p:nvPr/>
        </p:nvSpPr>
        <p:spPr>
          <a:xfrm rot="1531736">
            <a:off x="2996794" y="2377586"/>
            <a:ext cx="230624" cy="205912"/>
          </a:xfrm>
          <a:prstGeom prst="chord">
            <a:avLst>
              <a:gd name="adj1" fmla="val 2700000"/>
              <a:gd name="adj2" fmla="val 1620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06;p23">
            <a:extLst>
              <a:ext uri="{FF2B5EF4-FFF2-40B4-BE49-F238E27FC236}">
                <a16:creationId xmlns:a16="http://schemas.microsoft.com/office/drawing/2014/main" id="{55254AD2-DB59-1C48-BD35-A6A5FCFA2E7B}"/>
              </a:ext>
            </a:extLst>
          </p:cNvPr>
          <p:cNvSpPr/>
          <p:nvPr/>
        </p:nvSpPr>
        <p:spPr>
          <a:xfrm>
            <a:off x="3138758" y="2304031"/>
            <a:ext cx="316200" cy="31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10;p23">
            <a:extLst>
              <a:ext uri="{FF2B5EF4-FFF2-40B4-BE49-F238E27FC236}">
                <a16:creationId xmlns:a16="http://schemas.microsoft.com/office/drawing/2014/main" id="{0B0DF3CB-F9FC-4A4F-83E9-E9606085298C}"/>
              </a:ext>
            </a:extLst>
          </p:cNvPr>
          <p:cNvSpPr/>
          <p:nvPr/>
        </p:nvSpPr>
        <p:spPr>
          <a:xfrm>
            <a:off x="838200" y="2244456"/>
            <a:ext cx="3999900" cy="1056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211;p23">
            <a:extLst>
              <a:ext uri="{FF2B5EF4-FFF2-40B4-BE49-F238E27FC236}">
                <a16:creationId xmlns:a16="http://schemas.microsoft.com/office/drawing/2014/main" id="{02FD0B68-1B67-3D48-A84A-CFB08A989F3A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2838150" y="2244456"/>
            <a:ext cx="0" cy="10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12;p23">
            <a:extLst>
              <a:ext uri="{FF2B5EF4-FFF2-40B4-BE49-F238E27FC236}">
                <a16:creationId xmlns:a16="http://schemas.microsoft.com/office/drawing/2014/main" id="{0ABFCC76-097C-6746-96E6-05DE2734DF04}"/>
              </a:ext>
            </a:extLst>
          </p:cNvPr>
          <p:cNvCxnSpPr/>
          <p:nvPr/>
        </p:nvCxnSpPr>
        <p:spPr>
          <a:xfrm>
            <a:off x="838200" y="2766456"/>
            <a:ext cx="399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13;p23">
            <a:extLst>
              <a:ext uri="{FF2B5EF4-FFF2-40B4-BE49-F238E27FC236}">
                <a16:creationId xmlns:a16="http://schemas.microsoft.com/office/drawing/2014/main" id="{912C35AB-D977-AE44-8687-DE26218FDDCC}"/>
              </a:ext>
            </a:extLst>
          </p:cNvPr>
          <p:cNvSpPr txBox="1"/>
          <p:nvPr/>
        </p:nvSpPr>
        <p:spPr>
          <a:xfrm>
            <a:off x="1322538" y="2274506"/>
            <a:ext cx="15927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Open Sans"/>
                <a:ea typeface="Open Sans"/>
                <a:cs typeface="Open Sans"/>
                <a:sym typeface="Open Sans"/>
              </a:rPr>
              <a:t>Precision: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0.81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214;p23">
            <a:extLst>
              <a:ext uri="{FF2B5EF4-FFF2-40B4-BE49-F238E27FC236}">
                <a16:creationId xmlns:a16="http://schemas.microsoft.com/office/drawing/2014/main" id="{3B4F367B-5C04-5C47-B78A-693F7D3CD1CE}"/>
              </a:ext>
            </a:extLst>
          </p:cNvPr>
          <p:cNvSpPr txBox="1"/>
          <p:nvPr/>
        </p:nvSpPr>
        <p:spPr>
          <a:xfrm>
            <a:off x="1322550" y="2817131"/>
            <a:ext cx="15927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Open Sans"/>
                <a:ea typeface="Open Sans"/>
                <a:cs typeface="Open Sans"/>
                <a:sym typeface="Open Sans"/>
              </a:rPr>
              <a:t>Accuracy: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0.57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215;p23">
            <a:extLst>
              <a:ext uri="{FF2B5EF4-FFF2-40B4-BE49-F238E27FC236}">
                <a16:creationId xmlns:a16="http://schemas.microsoft.com/office/drawing/2014/main" id="{97D6158A-479F-E64E-87ED-DADB39AB996D}"/>
              </a:ext>
            </a:extLst>
          </p:cNvPr>
          <p:cNvSpPr txBox="1"/>
          <p:nvPr/>
        </p:nvSpPr>
        <p:spPr>
          <a:xfrm>
            <a:off x="3231900" y="2817131"/>
            <a:ext cx="1425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Open Sans"/>
                <a:ea typeface="Open Sans"/>
                <a:cs typeface="Open Sans"/>
                <a:sym typeface="Open Sans"/>
              </a:rPr>
              <a:t>F1: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0.51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216;p23">
            <a:extLst>
              <a:ext uri="{FF2B5EF4-FFF2-40B4-BE49-F238E27FC236}">
                <a16:creationId xmlns:a16="http://schemas.microsoft.com/office/drawing/2014/main" id="{945B9766-80E0-7143-8458-1C53842234C7}"/>
              </a:ext>
            </a:extLst>
          </p:cNvPr>
          <p:cNvSpPr txBox="1"/>
          <p:nvPr/>
        </p:nvSpPr>
        <p:spPr>
          <a:xfrm>
            <a:off x="3231888" y="2274494"/>
            <a:ext cx="14250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Open Sans"/>
                <a:ea typeface="Open Sans"/>
                <a:cs typeface="Open Sans"/>
                <a:sym typeface="Open Sans"/>
              </a:rPr>
              <a:t>Recall: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0.37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217;p23">
            <a:extLst>
              <a:ext uri="{FF2B5EF4-FFF2-40B4-BE49-F238E27FC236}">
                <a16:creationId xmlns:a16="http://schemas.microsoft.com/office/drawing/2014/main" id="{C5B1882D-163F-F547-A324-9F85B7FAB9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13" y="2304831"/>
            <a:ext cx="315200" cy="3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18;p23">
            <a:extLst>
              <a:ext uri="{FF2B5EF4-FFF2-40B4-BE49-F238E27FC236}">
                <a16:creationId xmlns:a16="http://schemas.microsoft.com/office/drawing/2014/main" id="{9F399C9F-CC8E-5F4C-8614-96516F617A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100" y="2846919"/>
            <a:ext cx="316800" cy="3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9;p23">
            <a:extLst>
              <a:ext uri="{FF2B5EF4-FFF2-40B4-BE49-F238E27FC236}">
                <a16:creationId xmlns:a16="http://schemas.microsoft.com/office/drawing/2014/main" id="{5A0FF49C-00AB-864B-A16B-F9D966F2E95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326" y="2871106"/>
            <a:ext cx="3168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20;p23">
            <a:extLst>
              <a:ext uri="{FF2B5EF4-FFF2-40B4-BE49-F238E27FC236}">
                <a16:creationId xmlns:a16="http://schemas.microsoft.com/office/drawing/2014/main" id="{FB1081DA-0719-0141-A24D-E59C687750FB}"/>
              </a:ext>
            </a:extLst>
          </p:cNvPr>
          <p:cNvSpPr txBox="1"/>
          <p:nvPr/>
        </p:nvSpPr>
        <p:spPr>
          <a:xfrm>
            <a:off x="838200" y="1889979"/>
            <a:ext cx="39999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Open Sans"/>
                <a:ea typeface="Open Sans"/>
                <a:cs typeface="Open Sans"/>
                <a:sym typeface="Open Sans"/>
              </a:rPr>
              <a:t>Probability Threshold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= 0.277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221;p23">
            <a:extLst>
              <a:ext uri="{FF2B5EF4-FFF2-40B4-BE49-F238E27FC236}">
                <a16:creationId xmlns:a16="http://schemas.microsoft.com/office/drawing/2014/main" id="{34B157CB-5929-1744-9185-3BD5D777E2B2}"/>
              </a:ext>
            </a:extLst>
          </p:cNvPr>
          <p:cNvSpPr/>
          <p:nvPr/>
        </p:nvSpPr>
        <p:spPr>
          <a:xfrm>
            <a:off x="838200" y="1972148"/>
            <a:ext cx="3999900" cy="27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8734FA-0FD6-1F4F-B494-2E4CAB098744}"/>
              </a:ext>
            </a:extLst>
          </p:cNvPr>
          <p:cNvSpPr/>
          <p:nvPr/>
        </p:nvSpPr>
        <p:spPr>
          <a:xfrm>
            <a:off x="838200" y="2253651"/>
            <a:ext cx="1999950" cy="512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A3C1B8-73A7-2744-8352-A87031075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2928"/>
            <a:ext cx="4121227" cy="1880485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b="1" u="sng" dirty="0" err="1"/>
              <a:t>Application</a:t>
            </a:r>
            <a:r>
              <a:rPr lang="de-DE" sz="2000" b="1" u="sng" dirty="0"/>
              <a:t> </a:t>
            </a:r>
            <a:r>
              <a:rPr lang="de-DE" sz="2000" b="1" u="sng" dirty="0" err="1"/>
              <a:t>Benefits</a:t>
            </a:r>
            <a:r>
              <a:rPr lang="de-DE" sz="2000" b="1" u="sng" dirty="0"/>
              <a:t>*</a:t>
            </a:r>
          </a:p>
          <a:p>
            <a:pPr marL="0" indent="0">
              <a:buNone/>
            </a:pPr>
            <a:r>
              <a:rPr lang="de-DE" sz="2000" dirty="0"/>
              <a:t>ROI: </a:t>
            </a:r>
            <a:r>
              <a:rPr lang="de-DE" sz="2000" b="1" dirty="0"/>
              <a:t>125%</a:t>
            </a:r>
          </a:p>
          <a:p>
            <a:pPr marL="0" indent="0">
              <a:buNone/>
            </a:pPr>
            <a:r>
              <a:rPr lang="de-DE" sz="2000" dirty="0" err="1"/>
              <a:t>Timeframe</a:t>
            </a:r>
            <a:r>
              <a:rPr lang="de-DE" sz="2000" dirty="0"/>
              <a:t>: 01/2019 – 03/2019</a:t>
            </a:r>
          </a:p>
          <a:p>
            <a:pPr marL="0" indent="0">
              <a:buNone/>
            </a:pPr>
            <a:r>
              <a:rPr lang="de-DE" sz="2000" dirty="0" err="1"/>
              <a:t>Avg</a:t>
            </a:r>
            <a:r>
              <a:rPr lang="de-DE" sz="2000" dirty="0"/>
              <a:t>. ROI per Transaction: </a:t>
            </a:r>
            <a:r>
              <a:rPr lang="de-DE" sz="2000" b="1" dirty="0"/>
              <a:t>2.3%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F032C41-C949-A54D-A023-E7B0CCAA9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50" y="1524794"/>
            <a:ext cx="5892800" cy="4953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D585A-A378-2E4E-8DBE-34315879989B}"/>
              </a:ext>
            </a:extLst>
          </p:cNvPr>
          <p:cNvSpPr txBox="1"/>
          <p:nvPr/>
        </p:nvSpPr>
        <p:spPr>
          <a:xfrm>
            <a:off x="693626" y="6308209"/>
            <a:ext cx="285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</a:t>
            </a:r>
            <a:r>
              <a:rPr lang="de-DE" dirty="0" err="1"/>
              <a:t>Measured</a:t>
            </a:r>
            <a:r>
              <a:rPr lang="de-DE" dirty="0"/>
              <a:t> on Test Set</a:t>
            </a:r>
          </a:p>
        </p:txBody>
      </p:sp>
      <p:cxnSp>
        <p:nvCxnSpPr>
          <p:cNvPr id="25" name="Google Shape;140;p19">
            <a:extLst>
              <a:ext uri="{FF2B5EF4-FFF2-40B4-BE49-F238E27FC236}">
                <a16:creationId xmlns:a16="http://schemas.microsoft.com/office/drawing/2014/main" id="{622DB28F-A09E-D743-8A4B-4AF9A428DB64}"/>
              </a:ext>
            </a:extLst>
          </p:cNvPr>
          <p:cNvCxnSpPr>
            <a:cxnSpLocks/>
          </p:cNvCxnSpPr>
          <p:nvPr/>
        </p:nvCxnSpPr>
        <p:spPr>
          <a:xfrm>
            <a:off x="5591399" y="1779560"/>
            <a:ext cx="0" cy="4494508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40;p19">
            <a:extLst>
              <a:ext uri="{FF2B5EF4-FFF2-40B4-BE49-F238E27FC236}">
                <a16:creationId xmlns:a16="http://schemas.microsoft.com/office/drawing/2014/main" id="{89045933-A5C8-944D-BDAA-0F30BBA860F7}"/>
              </a:ext>
            </a:extLst>
          </p:cNvPr>
          <p:cNvCxnSpPr/>
          <p:nvPr/>
        </p:nvCxnSpPr>
        <p:spPr>
          <a:xfrm>
            <a:off x="440000" y="1380700"/>
            <a:ext cx="11334000" cy="15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Google Shape;189;p21">
            <a:extLst>
              <a:ext uri="{FF2B5EF4-FFF2-40B4-BE49-F238E27FC236}">
                <a16:creationId xmlns:a16="http://schemas.microsoft.com/office/drawing/2014/main" id="{C2034F0C-99FD-A144-837C-16DC38F6546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146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A098-3CC4-8347-8C00-EB0FDCB7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- Feature </a:t>
            </a:r>
            <a:r>
              <a:rPr lang="de-DE" dirty="0" err="1"/>
              <a:t>Importance</a:t>
            </a:r>
            <a:r>
              <a:rPr lang="de-DE" dirty="0"/>
              <a:t> (</a:t>
            </a:r>
            <a:r>
              <a:rPr lang="de-DE" dirty="0" err="1"/>
              <a:t>Gain</a:t>
            </a:r>
            <a:r>
              <a:rPr lang="de-DE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58B8B-667C-CA44-B0A8-36C6E418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7949"/>
            <a:ext cx="7692483" cy="5361939"/>
          </a:xfrm>
          <a:prstGeom prst="rect">
            <a:avLst/>
          </a:prstGeom>
        </p:spPr>
      </p:pic>
      <p:sp>
        <p:nvSpPr>
          <p:cNvPr id="8" name="Google Shape;198;p22">
            <a:extLst>
              <a:ext uri="{FF2B5EF4-FFF2-40B4-BE49-F238E27FC236}">
                <a16:creationId xmlns:a16="http://schemas.microsoft.com/office/drawing/2014/main" id="{81250B95-BEBA-B94D-A783-905E3E5314A1}"/>
              </a:ext>
            </a:extLst>
          </p:cNvPr>
          <p:cNvSpPr txBox="1">
            <a:spLocks/>
          </p:cNvSpPr>
          <p:nvPr/>
        </p:nvSpPr>
        <p:spPr>
          <a:xfrm>
            <a:off x="9432505" y="2107380"/>
            <a:ext cx="2187600" cy="1588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500" b="1" u="sng" dirty="0"/>
              <a:t>Top 3:</a:t>
            </a:r>
          </a:p>
          <a:p>
            <a:pPr marL="457200" indent="-323850">
              <a:spcBef>
                <a:spcPts val="1600"/>
              </a:spcBef>
              <a:buSzPts val="1500"/>
              <a:buFont typeface="Arial" panose="020B0604020202020204" pitchFamily="34" charset="0"/>
              <a:buAutoNum type="arabicPeriod"/>
            </a:pPr>
            <a:r>
              <a:rPr lang="en-GB" sz="1500" dirty="0"/>
              <a:t>Price Low (Day)</a:t>
            </a:r>
          </a:p>
          <a:p>
            <a:pPr marL="457200" indent="-323850">
              <a:spcBef>
                <a:spcPts val="0"/>
              </a:spcBef>
              <a:buSzPts val="1500"/>
              <a:buFont typeface="Arial" panose="020B0604020202020204" pitchFamily="34" charset="0"/>
              <a:buAutoNum type="arabicPeriod"/>
            </a:pPr>
            <a:r>
              <a:rPr lang="en-GB" sz="1500" dirty="0"/>
              <a:t>Closing Price(Day)</a:t>
            </a:r>
          </a:p>
          <a:p>
            <a:pPr marL="457200" indent="-323850">
              <a:spcBef>
                <a:spcPts val="0"/>
              </a:spcBef>
              <a:buSzPts val="1500"/>
              <a:buFont typeface="Arial" panose="020B0604020202020204" pitchFamily="34" charset="0"/>
              <a:buAutoNum type="arabicPeriod"/>
            </a:pPr>
            <a:r>
              <a:rPr lang="en-GB" sz="1500" dirty="0"/>
              <a:t>Positive/Negative Ratio (Sentiments)</a:t>
            </a:r>
          </a:p>
        </p:txBody>
      </p:sp>
      <p:sp>
        <p:nvSpPr>
          <p:cNvPr id="9" name="Google Shape;198;p22">
            <a:extLst>
              <a:ext uri="{FF2B5EF4-FFF2-40B4-BE49-F238E27FC236}">
                <a16:creationId xmlns:a16="http://schemas.microsoft.com/office/drawing/2014/main" id="{3D5BB8AE-2599-F940-987B-B00FB152BEE1}"/>
              </a:ext>
            </a:extLst>
          </p:cNvPr>
          <p:cNvSpPr txBox="1">
            <a:spLocks/>
          </p:cNvSpPr>
          <p:nvPr/>
        </p:nvSpPr>
        <p:spPr>
          <a:xfrm>
            <a:off x="9432505" y="4032824"/>
            <a:ext cx="2187600" cy="1588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500" b="1" u="sng" dirty="0"/>
              <a:t>Bottom 3:</a:t>
            </a:r>
          </a:p>
          <a:p>
            <a:pPr marL="457200" indent="-323850">
              <a:spcBef>
                <a:spcPts val="1600"/>
              </a:spcBef>
              <a:buSzPts val="1500"/>
              <a:buFont typeface="Arial" panose="020B0604020202020204" pitchFamily="34" charset="0"/>
              <a:buAutoNum type="arabicPeriod"/>
            </a:pPr>
            <a:r>
              <a:rPr lang="en-GB" sz="1500" dirty="0"/>
              <a:t>Topic</a:t>
            </a:r>
          </a:p>
          <a:p>
            <a:pPr marL="457200" indent="-323850">
              <a:spcBef>
                <a:spcPts val="0"/>
              </a:spcBef>
              <a:buSzPts val="1500"/>
              <a:buFont typeface="Arial" panose="020B0604020202020204" pitchFamily="34" charset="0"/>
              <a:buAutoNum type="arabicPeriod"/>
            </a:pPr>
            <a:r>
              <a:rPr lang="en-GB" sz="1500" dirty="0"/>
              <a:t>Price High (Day)</a:t>
            </a:r>
          </a:p>
          <a:p>
            <a:pPr marL="457200" indent="-323850">
              <a:spcBef>
                <a:spcPts val="0"/>
              </a:spcBef>
              <a:buSzPts val="1500"/>
              <a:buFont typeface="Arial" panose="020B0604020202020204" pitchFamily="34" charset="0"/>
              <a:buAutoNum type="arabicPeriod"/>
            </a:pPr>
            <a:r>
              <a:rPr lang="en-GB" sz="1500" dirty="0"/>
              <a:t>Volume (Day)</a:t>
            </a:r>
          </a:p>
        </p:txBody>
      </p:sp>
      <p:cxnSp>
        <p:nvCxnSpPr>
          <p:cNvPr id="10" name="Google Shape;140;p19">
            <a:extLst>
              <a:ext uri="{FF2B5EF4-FFF2-40B4-BE49-F238E27FC236}">
                <a16:creationId xmlns:a16="http://schemas.microsoft.com/office/drawing/2014/main" id="{22DE4E40-E35B-284A-9B09-8D41E7FC242F}"/>
              </a:ext>
            </a:extLst>
          </p:cNvPr>
          <p:cNvCxnSpPr/>
          <p:nvPr/>
        </p:nvCxnSpPr>
        <p:spPr>
          <a:xfrm>
            <a:off x="440000" y="1380700"/>
            <a:ext cx="11334000" cy="15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189;p21">
            <a:extLst>
              <a:ext uri="{FF2B5EF4-FFF2-40B4-BE49-F238E27FC236}">
                <a16:creationId xmlns:a16="http://schemas.microsoft.com/office/drawing/2014/main" id="{F374528C-1CD2-EB41-AE05-335CF4D06A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3349" y="5998069"/>
            <a:ext cx="433676" cy="69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58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1443</Words>
  <Application>Microsoft Macintosh PowerPoint</Application>
  <PresentationFormat>Widescreen</PresentationFormat>
  <Paragraphs>154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Roboto</vt:lpstr>
      <vt:lpstr>Office Theme</vt:lpstr>
      <vt:lpstr>Bitcoin Price Prediction</vt:lpstr>
      <vt:lpstr>Introduction</vt:lpstr>
      <vt:lpstr>Methodology</vt:lpstr>
      <vt:lpstr>Methodology</vt:lpstr>
      <vt:lpstr>Methodology</vt:lpstr>
      <vt:lpstr>Topic Modelling - NMF</vt:lpstr>
      <vt:lpstr>Bitcoin Price &amp; Google SVI</vt:lpstr>
      <vt:lpstr>Classification Model – Light GBM</vt:lpstr>
      <vt:lpstr>Model - Feature Importance (Gain)</vt:lpstr>
      <vt:lpstr>Conclusion</vt:lpstr>
      <vt:lpstr>Appendix – Google Trends SVI</vt:lpstr>
      <vt:lpstr>Appendix – Correlation: SVI &amp; Bitcoin Price</vt:lpstr>
      <vt:lpstr>Appendix – Bitcoin Price</vt:lpstr>
      <vt:lpstr>Appendix – Sentiment Analysis</vt:lpstr>
      <vt:lpstr>Appendix – 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Prediction</dc:title>
  <dc:creator>Ferdinand Julius Wohlenberg</dc:creator>
  <cp:lastModifiedBy>Ferdinand Julius Wohlenberg</cp:lastModifiedBy>
  <cp:revision>10</cp:revision>
  <dcterms:created xsi:type="dcterms:W3CDTF">2019-08-23T02:20:28Z</dcterms:created>
  <dcterms:modified xsi:type="dcterms:W3CDTF">2019-08-24T00:51:53Z</dcterms:modified>
</cp:coreProperties>
</file>