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Roboto Thin"/>
      <p:regular r:id="rId19"/>
      <p:bold r:id="rId20"/>
      <p:italic r:id="rId21"/>
      <p:boldItalic r:id="rId22"/>
    </p:embeddedFont>
    <p:embeddedFont>
      <p:font typeface="Roboto"/>
      <p:regular r:id="rId23"/>
      <p:bold r:id="rId24"/>
      <p:italic r:id="rId25"/>
      <p:boldItalic r:id="rId26"/>
    </p:embeddedFont>
    <p:embeddedFont>
      <p:font typeface="Roboto Medium"/>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Thin-bold.fntdata"/><Relationship Id="rId22" Type="http://schemas.openxmlformats.org/officeDocument/2006/relationships/font" Target="fonts/RobotoThin-boldItalic.fntdata"/><Relationship Id="rId21" Type="http://schemas.openxmlformats.org/officeDocument/2006/relationships/font" Target="fonts/RobotoThin-italic.fntdata"/><Relationship Id="rId24" Type="http://schemas.openxmlformats.org/officeDocument/2006/relationships/font" Target="fonts/Roboto-bold.fntdata"/><Relationship Id="rId23" Type="http://schemas.openxmlformats.org/officeDocument/2006/relationships/font" Target="fonts/Robot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boldItalic.fntdata"/><Relationship Id="rId25" Type="http://schemas.openxmlformats.org/officeDocument/2006/relationships/font" Target="fonts/Roboto-italic.fntdata"/><Relationship Id="rId28" Type="http://schemas.openxmlformats.org/officeDocument/2006/relationships/font" Target="fonts/RobotoMedium-bold.fntdata"/><Relationship Id="rId27" Type="http://schemas.openxmlformats.org/officeDocument/2006/relationships/font" Target="fonts/RobotoMedium-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Medium-italic.fntdata"/><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font" Target="fonts/RobotoMedium-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RobotoThin-regular.fntdata"/><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nycfoodpolicy.org/new-york-city-food-numbers-food-trucks/" TargetMode="Externa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 name="Shape 51"/>
        <p:cNvGrpSpPr/>
        <p:nvPr/>
      </p:nvGrpSpPr>
      <p:grpSpPr>
        <a:xfrm>
          <a:off x="0" y="0"/>
          <a:ext cx="0" cy="0"/>
          <a:chOff x="0" y="0"/>
          <a:chExt cx="0" cy="0"/>
        </a:xfrm>
      </p:grpSpPr>
      <p:sp>
        <p:nvSpPr>
          <p:cNvPr id="52" name="Google Shape;5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3" name="Google Shape;5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Hi everyone, we are Karen, Savan and me (Ferdinand) and we’ll be presenting to you the Top Food Truck Locations in NYC with a focus on Manhattan.</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Google Shape;165;g5cc37805f9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5cc37805f9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Google Shape;170;g5cc131fb24_1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5cc131fb24_1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Google Shape;180;g5cc131fb24_1_2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5cc131fb24_1_2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9" name="Shape 189"/>
        <p:cNvGrpSpPr/>
        <p:nvPr/>
      </p:nvGrpSpPr>
      <p:grpSpPr>
        <a:xfrm>
          <a:off x="0" y="0"/>
          <a:ext cx="0" cy="0"/>
          <a:chOff x="0" y="0"/>
          <a:chExt cx="0" cy="0"/>
        </a:xfrm>
      </p:grpSpPr>
      <p:sp>
        <p:nvSpPr>
          <p:cNvPr id="190" name="Google Shape;190;g5cc589fc4b_0_7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5cc589fc4b_0_7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 name="Shape 58"/>
        <p:cNvGrpSpPr/>
        <p:nvPr/>
      </p:nvGrpSpPr>
      <p:grpSpPr>
        <a:xfrm>
          <a:off x="0" y="0"/>
          <a:ext cx="0" cy="0"/>
          <a:chOff x="0" y="0"/>
          <a:chExt cx="0" cy="0"/>
        </a:xfrm>
      </p:grpSpPr>
      <p:sp>
        <p:nvSpPr>
          <p:cNvPr id="59" name="Google Shape;59;g5cc131fb2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5cc131fb2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There are over 5000 mobile food vending permits around New York City with about 500 belonging to Food truck operators. As the owner of a food truck company, the question often arises where to best place the foodtruck and what type of cuisine should you consider making? Therefore we thought looking at train stations traffic might be a good indicator of foot traffic and as to where the best location for a certain food truck shall be.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u="sng">
                <a:solidFill>
                  <a:schemeClr val="hlink"/>
                </a:solidFill>
                <a:hlinkClick r:id="rId2"/>
              </a:rPr>
              <a:t>https://www.nycfoodpolicy.org/new-york-city-food-numbers-food-trucks/</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5cc131fb24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5cc131fb24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We started our data analysis by downloading 14 weeks of MTA Turnstile Data from the official MTA website. </a:t>
            </a:r>
            <a:endParaRPr/>
          </a:p>
          <a:p>
            <a:pPr indent="-298450" lvl="0" marL="457200" rtl="0" algn="l">
              <a:spcBef>
                <a:spcPts val="0"/>
              </a:spcBef>
              <a:spcAft>
                <a:spcPts val="0"/>
              </a:spcAft>
              <a:buSzPts val="1100"/>
              <a:buChar char="-"/>
            </a:pPr>
            <a:r>
              <a:rPr lang="en"/>
              <a:t>The data is ranging from April to beginning of July 2019. </a:t>
            </a:r>
            <a:endParaRPr/>
          </a:p>
          <a:p>
            <a:pPr indent="-298450" lvl="0" marL="457200" rtl="0" algn="l">
              <a:spcBef>
                <a:spcPts val="0"/>
              </a:spcBef>
              <a:spcAft>
                <a:spcPts val="0"/>
              </a:spcAft>
              <a:buSzPts val="1100"/>
              <a:buChar char="-"/>
            </a:pPr>
            <a:r>
              <a:rPr lang="en"/>
              <a:t>Had to engage in Data Wrangling first before we could start with our exploratory analysis</a:t>
            </a:r>
            <a:endParaRPr/>
          </a:p>
          <a:p>
            <a:pPr indent="-298450" lvl="0" marL="457200" rtl="0" algn="l">
              <a:spcBef>
                <a:spcPts val="0"/>
              </a:spcBef>
              <a:spcAft>
                <a:spcPts val="0"/>
              </a:spcAft>
              <a:buSzPts val="1100"/>
              <a:buChar char="-"/>
            </a:pPr>
            <a:r>
              <a:rPr lang="en"/>
              <a:t>Cleaning Datasets (from inconsistent or falsified entries), Clustering(‘breakfast, weekdays) </a:t>
            </a:r>
            <a:endParaRPr/>
          </a:p>
          <a:p>
            <a:pPr indent="-298450" lvl="0" marL="457200" rtl="0" algn="l">
              <a:spcBef>
                <a:spcPts val="0"/>
              </a:spcBef>
              <a:spcAft>
                <a:spcPts val="0"/>
              </a:spcAft>
              <a:buSzPts val="1100"/>
              <a:buChar char="-"/>
            </a:pPr>
            <a:r>
              <a:rPr lang="en"/>
              <a:t>We did so by using tools such as Pandas, Numpy, Seaborn, etc. </a:t>
            </a:r>
            <a:endParaRPr/>
          </a:p>
          <a:p>
            <a:pPr indent="-298450" lvl="0" marL="457200" rtl="0" algn="l">
              <a:spcBef>
                <a:spcPts val="0"/>
              </a:spcBef>
              <a:spcAft>
                <a:spcPts val="0"/>
              </a:spcAft>
              <a:buSzPts val="1100"/>
              <a:buChar char="-"/>
            </a:pPr>
            <a:r>
              <a:rPr lang="en"/>
              <a:t>Made use of Yelp and Google API to pin down stations and find restaurants near that station</a:t>
            </a:r>
            <a:endParaRPr/>
          </a:p>
          <a:p>
            <a:pPr indent="-298450" lvl="0" marL="457200" rtl="0" algn="l">
              <a:spcBef>
                <a:spcPts val="0"/>
              </a:spcBef>
              <a:spcAft>
                <a:spcPts val="0"/>
              </a:spcAft>
              <a:buSzPts val="1100"/>
              <a:buChar char="-"/>
            </a:pPr>
            <a:r>
              <a:rPr lang="en"/>
              <a:t>In the end, top 3 stations and nearby popular cuisines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Google Shape;84;g5cc131fb24_1_2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5cc131fb24_1_2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solidFill>
                  <a:schemeClr val="dk1"/>
                </a:solidFill>
              </a:rPr>
              <a:t>April to beginning of July 2019.  (14 week)</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Each Circle represents total entries per station</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Stations with highest traffics are in Midtown Manhattan.</a:t>
            </a:r>
            <a:endParaRPr>
              <a:solidFill>
                <a:schemeClr val="dk1"/>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Google Shape;92;g5cc37805f9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5cc37805f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Top 10 stations with highest foot traffic per week</a:t>
            </a:r>
            <a:endParaRPr/>
          </a:p>
          <a:p>
            <a:pPr indent="-298450" lvl="0" marL="457200" rtl="0" algn="l">
              <a:spcBef>
                <a:spcPts val="0"/>
              </a:spcBef>
              <a:spcAft>
                <a:spcPts val="0"/>
              </a:spcAft>
              <a:buSzPts val="1100"/>
              <a:buChar char="-"/>
            </a:pPr>
            <a:r>
              <a:rPr lang="en"/>
              <a:t>Weekdays :  weekend</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Google Shape;103;g5cc589fc4b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5cc589fc4b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50">
                <a:solidFill>
                  <a:schemeClr val="dk1"/>
                </a:solidFill>
                <a:highlight>
                  <a:srgbClr val="FFFFFF"/>
                </a:highlight>
              </a:rPr>
              <a:t>ST-PENN STA</a:t>
            </a:r>
            <a:endParaRPr sz="1050">
              <a:solidFill>
                <a:schemeClr val="dk1"/>
              </a:solidFill>
              <a:highlight>
                <a:srgbClr val="FFFFFF"/>
              </a:highlight>
            </a:endParaRPr>
          </a:p>
          <a:p>
            <a:pPr indent="0" lvl="0" marL="0" rtl="0" algn="l">
              <a:spcBef>
                <a:spcPts val="0"/>
              </a:spcBef>
              <a:spcAft>
                <a:spcPts val="0"/>
              </a:spcAft>
              <a:buNone/>
            </a:pPr>
            <a:r>
              <a:rPr lang="en" sz="1050">
                <a:solidFill>
                  <a:schemeClr val="dk1"/>
                </a:solidFill>
                <a:highlight>
                  <a:srgbClr val="FFFFFF"/>
                </a:highlight>
              </a:rPr>
              <a:t>GRD CNTRL-42 ST</a:t>
            </a:r>
            <a:endParaRPr sz="1050">
              <a:solidFill>
                <a:schemeClr val="dk1"/>
              </a:solidFill>
              <a:highlight>
                <a:srgbClr val="FFFFFF"/>
              </a:highlight>
            </a:endParaRPr>
          </a:p>
          <a:p>
            <a:pPr indent="0" lvl="0" marL="0" rtl="0" algn="l">
              <a:spcBef>
                <a:spcPts val="0"/>
              </a:spcBef>
              <a:spcAft>
                <a:spcPts val="0"/>
              </a:spcAft>
              <a:buNone/>
            </a:pPr>
            <a:r>
              <a:rPr lang="en" sz="1050">
                <a:solidFill>
                  <a:schemeClr val="dk1"/>
                </a:solidFill>
                <a:highlight>
                  <a:srgbClr val="FFFFFF"/>
                </a:highlight>
              </a:rPr>
              <a:t>34 ST-HERALD SQ</a:t>
            </a:r>
            <a:endParaRPr sz="1050">
              <a:solidFill>
                <a:schemeClr val="dk1"/>
              </a:solidFill>
              <a:highlight>
                <a:srgbClr val="FFFFFF"/>
              </a:highlight>
            </a:endParaRPr>
          </a:p>
          <a:p>
            <a:pPr indent="0" lvl="0" marL="0" rtl="0" algn="l">
              <a:spcBef>
                <a:spcPts val="0"/>
              </a:spcBef>
              <a:spcAft>
                <a:spcPts val="0"/>
              </a:spcAft>
              <a:buNone/>
            </a:pPr>
            <a:r>
              <a:rPr lang="en" sz="1050">
                <a:solidFill>
                  <a:schemeClr val="dk1"/>
                </a:solidFill>
                <a:highlight>
                  <a:srgbClr val="FFFFFF"/>
                </a:highlight>
              </a:rPr>
              <a:t>TIMES SQ-42 ST</a:t>
            </a:r>
            <a:endParaRPr sz="1050">
              <a:solidFill>
                <a:schemeClr val="dk1"/>
              </a:solidFill>
              <a:highlight>
                <a:srgbClr val="FFFFFF"/>
              </a:highlight>
            </a:endParaRPr>
          </a:p>
          <a:p>
            <a:pPr indent="0" lvl="0" marL="0" rtl="0" algn="l">
              <a:spcBef>
                <a:spcPts val="0"/>
              </a:spcBef>
              <a:spcAft>
                <a:spcPts val="0"/>
              </a:spcAft>
              <a:buNone/>
            </a:pPr>
            <a:r>
              <a:rPr lang="en" sz="1050">
                <a:solidFill>
                  <a:schemeClr val="dk1"/>
                </a:solidFill>
                <a:highlight>
                  <a:srgbClr val="FFFFFF"/>
                </a:highlight>
              </a:rPr>
              <a:t>23 ST</a:t>
            </a:r>
            <a:endParaRPr sz="1050">
              <a:solidFill>
                <a:schemeClr val="dk1"/>
              </a:solidFill>
              <a:highlight>
                <a:srgbClr val="FFFFFF"/>
              </a:highlight>
            </a:endParaRPr>
          </a:p>
          <a:p>
            <a:pPr indent="0" lvl="0" marL="0" rtl="0" algn="l">
              <a:spcBef>
                <a:spcPts val="0"/>
              </a:spcBef>
              <a:spcAft>
                <a:spcPts val="0"/>
              </a:spcAft>
              <a:buNone/>
            </a:pPr>
            <a:r>
              <a:rPr lang="en" sz="1050">
                <a:solidFill>
                  <a:schemeClr val="dk1"/>
                </a:solidFill>
                <a:highlight>
                  <a:srgbClr val="FFFFFF"/>
                </a:highlight>
              </a:rPr>
              <a:t>42 ST-PORT AUTH</a:t>
            </a:r>
            <a:endParaRPr sz="1050">
              <a:solidFill>
                <a:schemeClr val="dk1"/>
              </a:solidFill>
              <a:highlight>
                <a:srgbClr val="FFFFFF"/>
              </a:highlight>
            </a:endParaRPr>
          </a:p>
          <a:p>
            <a:pPr indent="0" lvl="0" marL="0" rtl="0" algn="l">
              <a:spcBef>
                <a:spcPts val="0"/>
              </a:spcBef>
              <a:spcAft>
                <a:spcPts val="0"/>
              </a:spcAft>
              <a:buNone/>
            </a:pPr>
            <a:r>
              <a:rPr lang="en" sz="1050">
                <a:solidFill>
                  <a:schemeClr val="dk1"/>
                </a:solidFill>
                <a:highlight>
                  <a:srgbClr val="FFFFFF"/>
                </a:highlight>
              </a:rPr>
              <a:t>14 ST-UNION SQ</a:t>
            </a:r>
            <a:endParaRPr sz="1050">
              <a:solidFill>
                <a:schemeClr val="dk1"/>
              </a:solidFill>
              <a:highlight>
                <a:srgbClr val="FFFFFF"/>
              </a:highlight>
            </a:endParaRPr>
          </a:p>
          <a:p>
            <a:pPr indent="0" lvl="0" marL="0" rtl="0" algn="l">
              <a:spcBef>
                <a:spcPts val="0"/>
              </a:spcBef>
              <a:spcAft>
                <a:spcPts val="0"/>
              </a:spcAft>
              <a:buNone/>
            </a:pPr>
            <a:r>
              <a:rPr lang="en" sz="1050">
                <a:solidFill>
                  <a:schemeClr val="dk1"/>
                </a:solidFill>
                <a:highlight>
                  <a:srgbClr val="FFFFFF"/>
                </a:highlight>
              </a:rPr>
              <a:t>FULTON ST</a:t>
            </a:r>
            <a:endParaRPr sz="1050">
              <a:solidFill>
                <a:schemeClr val="dk1"/>
              </a:solidFill>
              <a:highlight>
                <a:srgbClr val="FFFFFF"/>
              </a:highlight>
            </a:endParaRPr>
          </a:p>
          <a:p>
            <a:pPr indent="0" lvl="0" marL="0" rtl="0" algn="l">
              <a:spcBef>
                <a:spcPts val="0"/>
              </a:spcBef>
              <a:spcAft>
                <a:spcPts val="0"/>
              </a:spcAft>
              <a:buNone/>
            </a:pPr>
            <a:r>
              <a:rPr lang="en" sz="1050">
                <a:solidFill>
                  <a:schemeClr val="dk1"/>
                </a:solidFill>
                <a:highlight>
                  <a:srgbClr val="FFFFFF"/>
                </a:highlight>
              </a:rPr>
              <a:t>86 ST</a:t>
            </a:r>
            <a:endParaRPr sz="1050">
              <a:solidFill>
                <a:schemeClr val="dk1"/>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rPr lang="en" sz="1050">
                <a:solidFill>
                  <a:schemeClr val="dk1"/>
                </a:solidFill>
                <a:highlight>
                  <a:srgbClr val="FFFFFF"/>
                </a:highlight>
              </a:rPr>
              <a:t>125 ST</a:t>
            </a:r>
            <a:endParaRPr sz="1050">
              <a:solidFill>
                <a:schemeClr val="dk1"/>
              </a:solidFill>
              <a:highlight>
                <a:srgbClr val="FFFFFF"/>
              </a:highlight>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Google Shape;111;g5cc131fb24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5cc131fb24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a:t>
            </a:r>
            <a:r>
              <a:rPr b="1" lang="en"/>
              <a:t>divided </a:t>
            </a:r>
            <a:r>
              <a:rPr lang="en"/>
              <a:t>up time into four groups- </a:t>
            </a:r>
            <a:r>
              <a:rPr b="1" lang="en"/>
              <a:t>breakfast, lunch, dinner, and late night</a:t>
            </a:r>
            <a:r>
              <a:rPr lang="en"/>
              <a:t> and we divided up the week into the </a:t>
            </a:r>
            <a:r>
              <a:rPr b="1" lang="en"/>
              <a:t>workweek and the weekend</a:t>
            </a:r>
            <a:r>
              <a:rPr lang="en"/>
              <a:t>. Then, we </a:t>
            </a:r>
            <a:r>
              <a:rPr b="1" lang="en"/>
              <a:t>summed up the foot traffic</a:t>
            </a:r>
            <a:r>
              <a:rPr lang="en"/>
              <a:t> in those groups</a:t>
            </a:r>
            <a:r>
              <a:rPr b="1" lang="en"/>
              <a:t> over 14 weeks</a:t>
            </a:r>
            <a:r>
              <a:rPr lang="en"/>
              <a:t> and found the </a:t>
            </a:r>
            <a:r>
              <a:rPr b="1" lang="en"/>
              <a:t>top 3 stations </a:t>
            </a:r>
            <a:r>
              <a:rPr lang="en"/>
              <a:t>with the most foot traffic. </a:t>
            </a:r>
            <a:r>
              <a:rPr b="1" lang="en"/>
              <a:t>Grand Central -42nd Street</a:t>
            </a:r>
            <a:r>
              <a:rPr lang="en"/>
              <a:t> appears in all of the groups and </a:t>
            </a:r>
            <a:r>
              <a:rPr b="1" lang="en"/>
              <a:t>34th St. Herald Square, 34th St. Penn Station, and 14th St. Union Square</a:t>
            </a:r>
            <a:r>
              <a:rPr lang="en"/>
              <a:t> are also very popular stations.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Google Shape;121;g5cc131fb24_1_2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5cc131fb24_1_2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Using the </a:t>
            </a:r>
            <a:r>
              <a:rPr b="1" lang="en"/>
              <a:t>Yelp API,</a:t>
            </a:r>
            <a:r>
              <a:rPr lang="en"/>
              <a:t> we were able to search for </a:t>
            </a:r>
            <a:r>
              <a:rPr b="1" lang="en"/>
              <a:t>restaurants given a zipcode</a:t>
            </a:r>
            <a:r>
              <a:rPr lang="en"/>
              <a:t>. The Yelp API always returns the </a:t>
            </a:r>
            <a:r>
              <a:rPr b="1" lang="en"/>
              <a:t>top 20 restaurants near the zipcode.</a:t>
            </a:r>
            <a:r>
              <a:rPr lang="en"/>
              <a:t> </a:t>
            </a:r>
            <a:r>
              <a:rPr b="1" lang="en"/>
              <a:t>We sorted the top 20 restaurants by cuisine and found the top 3 cuisines that appeared most often in our search</a:t>
            </a:r>
            <a:r>
              <a:rPr lang="en"/>
              <a:t>. As you can see, New American shows up in the top 3 cuisines in our popular stations. Japanese and Italian also are popular choices of food. This information can give insight to our food truck company when they decide what type of cuisine they want to make for their food truck. For example, if New American and Japanese is a popular in all of the stations, perhaps making a food truck that sells a fusion of New American and Japanese food might be a good idea.</a:t>
            </a:r>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Google Shape;151;g5cc589fc4b_3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5cc589fc4b_3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Using the </a:t>
            </a:r>
            <a:r>
              <a:rPr b="1" lang="en"/>
              <a:t>Yelp API,</a:t>
            </a:r>
            <a:r>
              <a:rPr lang="en"/>
              <a:t> we were able to search for </a:t>
            </a:r>
            <a:r>
              <a:rPr b="1" lang="en"/>
              <a:t>restaurants given a zipcode</a:t>
            </a:r>
            <a:r>
              <a:rPr lang="en"/>
              <a:t>. The Yelp API always returns the </a:t>
            </a:r>
            <a:r>
              <a:rPr b="1" lang="en"/>
              <a:t>top 20 restaurants near the zipcode.</a:t>
            </a:r>
            <a:r>
              <a:rPr lang="en"/>
              <a:t> </a:t>
            </a:r>
            <a:r>
              <a:rPr b="1" lang="en"/>
              <a:t>We sorted the top 20 restaurants by cuisine and found the top 3 cuisines that appeared most often in our search</a:t>
            </a:r>
            <a:r>
              <a:rPr lang="en"/>
              <a:t>. As you can see, New American shows up in the top 3 cuisines in our popular stations. Japanese and Italian also are popular choices of food. This information can give insight to our food truck company when they decide what type of cuisine they want to make for their food truck. For example, if New American and Japanese is a popular in all of the stations, perhaps making a food truck that sells a fusion of New American and Japanese food might be a good idea.</a:t>
            </a:r>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0" name="Shape 10"/>
        <p:cNvGrpSpPr/>
        <p:nvPr/>
      </p:nvGrpSpPr>
      <p:grpSpPr>
        <a:xfrm>
          <a:off x="0" y="0"/>
          <a:ext cx="0" cy="0"/>
          <a:chOff x="0" y="0"/>
          <a:chExt cx="0" cy="0"/>
        </a:xfrm>
      </p:grpSpPr>
      <p:sp>
        <p:nvSpPr>
          <p:cNvPr id="11" name="Google Shape;11;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2" name="Google Shape;12;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5" name="Shape 45"/>
        <p:cNvGrpSpPr/>
        <p:nvPr/>
      </p:nvGrpSpPr>
      <p:grpSpPr>
        <a:xfrm>
          <a:off x="0" y="0"/>
          <a:ext cx="0" cy="0"/>
          <a:chOff x="0" y="0"/>
          <a:chExt cx="0" cy="0"/>
        </a:xfrm>
      </p:grpSpPr>
      <p:sp>
        <p:nvSpPr>
          <p:cNvPr id="46" name="Google Shape;46;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7" name="Google Shape;47;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8" name="Google Shape;48;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9" name="Shape 49"/>
        <p:cNvGrpSpPr/>
        <p:nvPr/>
      </p:nvGrpSpPr>
      <p:grpSpPr>
        <a:xfrm>
          <a:off x="0" y="0"/>
          <a:ext cx="0" cy="0"/>
          <a:chOff x="0" y="0"/>
          <a:chExt cx="0" cy="0"/>
        </a:xfrm>
      </p:grpSpPr>
      <p:sp>
        <p:nvSpPr>
          <p:cNvPr id="50" name="Google Shape;50;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4" name="Shape 14"/>
        <p:cNvGrpSpPr/>
        <p:nvPr/>
      </p:nvGrpSpPr>
      <p:grpSpPr>
        <a:xfrm>
          <a:off x="0" y="0"/>
          <a:ext cx="0" cy="0"/>
          <a:chOff x="0" y="0"/>
          <a:chExt cx="0" cy="0"/>
        </a:xfrm>
      </p:grpSpPr>
      <p:sp>
        <p:nvSpPr>
          <p:cNvPr id="15" name="Google Shape;15;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9" name="Google Shape;19;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3" name="Google Shape;23;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1" name="Google Shape;31;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3" name="Shape 33"/>
        <p:cNvGrpSpPr/>
        <p:nvPr/>
      </p:nvGrpSpPr>
      <p:grpSpPr>
        <a:xfrm>
          <a:off x="0" y="0"/>
          <a:ext cx="0" cy="0"/>
          <a:chOff x="0" y="0"/>
          <a:chExt cx="0" cy="0"/>
        </a:xfrm>
      </p:grpSpPr>
      <p:sp>
        <p:nvSpPr>
          <p:cNvPr id="34" name="Google Shape;34;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9" name="Google Shape;39;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0" name="Google Shape;40;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1" name="Google Shape;41;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2" name="Shape 42"/>
        <p:cNvGrpSpPr/>
        <p:nvPr/>
      </p:nvGrpSpPr>
      <p:grpSpPr>
        <a:xfrm>
          <a:off x="0" y="0"/>
          <a:ext cx="0" cy="0"/>
          <a:chOff x="0" y="0"/>
          <a:chExt cx="0" cy="0"/>
        </a:xfrm>
      </p:grpSpPr>
      <p:sp>
        <p:nvSpPr>
          <p:cNvPr id="43" name="Google Shape;43;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4" name="Google Shape;4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6.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pic>
        <p:nvPicPr>
          <p:cNvPr id="9" name="Google Shape;9;p1"/>
          <p:cNvPicPr preferRelativeResize="0"/>
          <p:nvPr/>
        </p:nvPicPr>
        <p:blipFill rotWithShape="1">
          <a:blip r:embed="rId1">
            <a:alphaModFix/>
          </a:blip>
          <a:srcRect b="0" l="0" r="0" t="0"/>
          <a:stretch/>
        </p:blipFill>
        <p:spPr>
          <a:xfrm>
            <a:off x="8462625" y="79250"/>
            <a:ext cx="566050" cy="87807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0.png"/><Relationship Id="rId4" Type="http://schemas.openxmlformats.org/officeDocument/2006/relationships/image" Target="../media/image7.png"/><Relationship Id="rId5" Type="http://schemas.openxmlformats.org/officeDocument/2006/relationships/image" Target="../media/image8.png"/><Relationship Id="rId6"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9.png"/><Relationship Id="rId4" Type="http://schemas.openxmlformats.org/officeDocument/2006/relationships/image" Target="../media/image13.png"/><Relationship Id="rId5" Type="http://schemas.openxmlformats.org/officeDocument/2006/relationships/image" Target="../media/image12.png"/><Relationship Id="rId6" Type="http://schemas.openxmlformats.org/officeDocument/2006/relationships/image" Target="../media/image1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1.png"/><Relationship Id="rId4" Type="http://schemas.openxmlformats.org/officeDocument/2006/relationships/image" Target="../media/image1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9.png"/><Relationship Id="rId4" Type="http://schemas.openxmlformats.org/officeDocument/2006/relationships/image" Target="../media/image2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8.png"/><Relationship Id="rId4" Type="http://schemas.openxmlformats.org/officeDocument/2006/relationships/image" Target="../media/image5.png"/><Relationship Id="rId5"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 name="Shape 54"/>
        <p:cNvGrpSpPr/>
        <p:nvPr/>
      </p:nvGrpSpPr>
      <p:grpSpPr>
        <a:xfrm>
          <a:off x="0" y="0"/>
          <a:ext cx="0" cy="0"/>
          <a:chOff x="0" y="0"/>
          <a:chExt cx="0" cy="0"/>
        </a:xfrm>
      </p:grpSpPr>
      <p:pic>
        <p:nvPicPr>
          <p:cNvPr id="55" name="Google Shape;55;p13"/>
          <p:cNvPicPr preferRelativeResize="0"/>
          <p:nvPr/>
        </p:nvPicPr>
        <p:blipFill>
          <a:blip r:embed="rId3">
            <a:alphaModFix amt="24000"/>
          </a:blip>
          <a:stretch>
            <a:fillRect/>
          </a:stretch>
        </p:blipFill>
        <p:spPr>
          <a:xfrm>
            <a:off x="0" y="0"/>
            <a:ext cx="9144000" cy="5143500"/>
          </a:xfrm>
          <a:prstGeom prst="rect">
            <a:avLst/>
          </a:prstGeom>
          <a:noFill/>
          <a:ln>
            <a:noFill/>
          </a:ln>
        </p:spPr>
      </p:pic>
      <p:sp>
        <p:nvSpPr>
          <p:cNvPr id="56" name="Google Shape;56;p13"/>
          <p:cNvSpPr txBox="1"/>
          <p:nvPr>
            <p:ph type="ctrTitle"/>
          </p:nvPr>
        </p:nvSpPr>
        <p:spPr>
          <a:xfrm>
            <a:off x="311700" y="1688100"/>
            <a:ext cx="8520600" cy="1767300"/>
          </a:xfrm>
          <a:prstGeom prst="rect">
            <a:avLst/>
          </a:prstGeom>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rPr>
              <a:t>  </a:t>
            </a:r>
            <a:r>
              <a:rPr lang="en">
                <a:solidFill>
                  <a:srgbClr val="000000"/>
                </a:solidFill>
              </a:rPr>
              <a:t>Top </a:t>
            </a:r>
            <a:r>
              <a:rPr lang="en">
                <a:solidFill>
                  <a:srgbClr val="000000"/>
                </a:solidFill>
              </a:rPr>
              <a:t>Food Truck Locations</a:t>
            </a:r>
            <a:endParaRPr>
              <a:solidFill>
                <a:srgbClr val="000000"/>
              </a:solidFill>
            </a:endParaRPr>
          </a:p>
          <a:p>
            <a:pPr indent="0" lvl="0" marL="0" rtl="0" algn="ctr">
              <a:spcBef>
                <a:spcPts val="0"/>
              </a:spcBef>
              <a:spcAft>
                <a:spcPts val="0"/>
              </a:spcAft>
              <a:buNone/>
            </a:pPr>
            <a:r>
              <a:rPr lang="en">
                <a:solidFill>
                  <a:srgbClr val="000000"/>
                </a:solidFill>
              </a:rPr>
              <a:t>NYC</a:t>
            </a:r>
            <a:r>
              <a:rPr lang="en">
                <a:solidFill>
                  <a:srgbClr val="FFFFFF"/>
                </a:solidFill>
              </a:rPr>
              <a:t> </a:t>
            </a:r>
            <a:endParaRPr>
              <a:solidFill>
                <a:srgbClr val="FFFFFF"/>
              </a:solidFill>
            </a:endParaRPr>
          </a:p>
        </p:txBody>
      </p:sp>
      <p:sp>
        <p:nvSpPr>
          <p:cNvPr id="57" name="Google Shape;57;p13"/>
          <p:cNvSpPr txBox="1"/>
          <p:nvPr>
            <p:ph idx="1" type="subTitle"/>
          </p:nvPr>
        </p:nvSpPr>
        <p:spPr>
          <a:xfrm>
            <a:off x="311700" y="3666075"/>
            <a:ext cx="8520600" cy="792600"/>
          </a:xfrm>
          <a:prstGeom prst="rect">
            <a:avLst/>
          </a:prstGeom>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000000"/>
                </a:solidFill>
              </a:rPr>
              <a:t>Savan Desai, Karen Ouyang, Ferdinand Wohlenberg</a:t>
            </a:r>
            <a:endParaRPr>
              <a:solidFill>
                <a:srgbClr val="00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pic>
        <p:nvPicPr>
          <p:cNvPr id="168" name="Google Shape;168;p22"/>
          <p:cNvPicPr preferRelativeResize="0"/>
          <p:nvPr/>
        </p:nvPicPr>
        <p:blipFill>
          <a:blip r:embed="rId3">
            <a:alphaModFix/>
          </a:blip>
          <a:stretch>
            <a:fillRect/>
          </a:stretch>
        </p:blipFill>
        <p:spPr>
          <a:xfrm>
            <a:off x="2746014" y="455950"/>
            <a:ext cx="3567515" cy="430275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pic>
        <p:nvPicPr>
          <p:cNvPr id="173" name="Google Shape;173;p23"/>
          <p:cNvPicPr preferRelativeResize="0"/>
          <p:nvPr/>
        </p:nvPicPr>
        <p:blipFill>
          <a:blip r:embed="rId3">
            <a:alphaModFix/>
          </a:blip>
          <a:stretch>
            <a:fillRect/>
          </a:stretch>
        </p:blipFill>
        <p:spPr>
          <a:xfrm>
            <a:off x="784874" y="2259188"/>
            <a:ext cx="7574249" cy="908887"/>
          </a:xfrm>
          <a:prstGeom prst="rect">
            <a:avLst/>
          </a:prstGeom>
          <a:noFill/>
          <a:ln>
            <a:noFill/>
          </a:ln>
        </p:spPr>
      </p:pic>
      <p:pic>
        <p:nvPicPr>
          <p:cNvPr id="174" name="Google Shape;174;p23"/>
          <p:cNvPicPr preferRelativeResize="0"/>
          <p:nvPr/>
        </p:nvPicPr>
        <p:blipFill>
          <a:blip r:embed="rId4">
            <a:alphaModFix/>
          </a:blip>
          <a:stretch>
            <a:fillRect/>
          </a:stretch>
        </p:blipFill>
        <p:spPr>
          <a:xfrm>
            <a:off x="784874" y="3155792"/>
            <a:ext cx="7574249" cy="906202"/>
          </a:xfrm>
          <a:prstGeom prst="rect">
            <a:avLst/>
          </a:prstGeom>
          <a:noFill/>
          <a:ln>
            <a:noFill/>
          </a:ln>
        </p:spPr>
      </p:pic>
      <p:sp>
        <p:nvSpPr>
          <p:cNvPr id="175" name="Google Shape;175;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Appendix</a:t>
            </a:r>
            <a:endParaRPr/>
          </a:p>
        </p:txBody>
      </p:sp>
      <p:pic>
        <p:nvPicPr>
          <p:cNvPr id="176" name="Google Shape;176;p23"/>
          <p:cNvPicPr preferRelativeResize="0"/>
          <p:nvPr/>
        </p:nvPicPr>
        <p:blipFill>
          <a:blip r:embed="rId5">
            <a:alphaModFix/>
          </a:blip>
          <a:stretch>
            <a:fillRect/>
          </a:stretch>
        </p:blipFill>
        <p:spPr>
          <a:xfrm>
            <a:off x="784874" y="4006432"/>
            <a:ext cx="7574251" cy="859243"/>
          </a:xfrm>
          <a:prstGeom prst="rect">
            <a:avLst/>
          </a:prstGeom>
          <a:noFill/>
          <a:ln>
            <a:noFill/>
          </a:ln>
        </p:spPr>
      </p:pic>
      <p:pic>
        <p:nvPicPr>
          <p:cNvPr id="177" name="Google Shape;177;p23"/>
          <p:cNvPicPr preferRelativeResize="0"/>
          <p:nvPr/>
        </p:nvPicPr>
        <p:blipFill>
          <a:blip r:embed="rId6">
            <a:alphaModFix/>
          </a:blip>
          <a:stretch>
            <a:fillRect/>
          </a:stretch>
        </p:blipFill>
        <p:spPr>
          <a:xfrm>
            <a:off x="784886" y="1063250"/>
            <a:ext cx="7574228" cy="1195942"/>
          </a:xfrm>
          <a:prstGeom prst="rect">
            <a:avLst/>
          </a:prstGeom>
          <a:noFill/>
          <a:ln>
            <a:noFill/>
          </a:ln>
        </p:spPr>
      </p:pic>
      <p:cxnSp>
        <p:nvCxnSpPr>
          <p:cNvPr id="178" name="Google Shape;178;p23"/>
          <p:cNvCxnSpPr/>
          <p:nvPr/>
        </p:nvCxnSpPr>
        <p:spPr>
          <a:xfrm>
            <a:off x="330000" y="1035525"/>
            <a:ext cx="8500500" cy="11400"/>
          </a:xfrm>
          <a:prstGeom prst="straightConnector1">
            <a:avLst/>
          </a:prstGeom>
          <a:noFill/>
          <a:ln cap="flat" cmpd="sng" w="9525">
            <a:solidFill>
              <a:srgbClr val="D9D9D9"/>
            </a:solidFill>
            <a:prstDash val="solid"/>
            <a:round/>
            <a:headEnd len="med" w="med" type="none"/>
            <a:tailEnd len="med" w="med" type="none"/>
          </a:ln>
        </p:spPr>
      </p:cxn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 name="Shape 182"/>
        <p:cNvGrpSpPr/>
        <p:nvPr/>
      </p:nvGrpSpPr>
      <p:grpSpPr>
        <a:xfrm>
          <a:off x="0" y="0"/>
          <a:ext cx="0" cy="0"/>
          <a:chOff x="0" y="0"/>
          <a:chExt cx="0" cy="0"/>
        </a:xfrm>
      </p:grpSpPr>
      <p:sp>
        <p:nvSpPr>
          <p:cNvPr id="183" name="Google Shape;183;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Appendix</a:t>
            </a:r>
            <a:endParaRPr/>
          </a:p>
        </p:txBody>
      </p:sp>
      <p:pic>
        <p:nvPicPr>
          <p:cNvPr id="184" name="Google Shape;184;p24"/>
          <p:cNvPicPr preferRelativeResize="0"/>
          <p:nvPr/>
        </p:nvPicPr>
        <p:blipFill>
          <a:blip r:embed="rId3">
            <a:alphaModFix/>
          </a:blip>
          <a:stretch>
            <a:fillRect/>
          </a:stretch>
        </p:blipFill>
        <p:spPr>
          <a:xfrm>
            <a:off x="786384" y="1060704"/>
            <a:ext cx="7571233" cy="1197864"/>
          </a:xfrm>
          <a:prstGeom prst="rect">
            <a:avLst/>
          </a:prstGeom>
          <a:noFill/>
          <a:ln>
            <a:noFill/>
          </a:ln>
        </p:spPr>
      </p:pic>
      <p:pic>
        <p:nvPicPr>
          <p:cNvPr id="185" name="Google Shape;185;p24"/>
          <p:cNvPicPr preferRelativeResize="0"/>
          <p:nvPr/>
        </p:nvPicPr>
        <p:blipFill>
          <a:blip r:embed="rId4">
            <a:alphaModFix/>
          </a:blip>
          <a:stretch>
            <a:fillRect/>
          </a:stretch>
        </p:blipFill>
        <p:spPr>
          <a:xfrm>
            <a:off x="786384" y="2258568"/>
            <a:ext cx="7571232" cy="903825"/>
          </a:xfrm>
          <a:prstGeom prst="rect">
            <a:avLst/>
          </a:prstGeom>
          <a:noFill/>
          <a:ln>
            <a:noFill/>
          </a:ln>
        </p:spPr>
      </p:pic>
      <p:pic>
        <p:nvPicPr>
          <p:cNvPr id="186" name="Google Shape;186;p24"/>
          <p:cNvPicPr preferRelativeResize="0"/>
          <p:nvPr/>
        </p:nvPicPr>
        <p:blipFill>
          <a:blip r:embed="rId5">
            <a:alphaModFix/>
          </a:blip>
          <a:stretch>
            <a:fillRect/>
          </a:stretch>
        </p:blipFill>
        <p:spPr>
          <a:xfrm>
            <a:off x="786375" y="3154675"/>
            <a:ext cx="7571249" cy="905256"/>
          </a:xfrm>
          <a:prstGeom prst="rect">
            <a:avLst/>
          </a:prstGeom>
          <a:noFill/>
          <a:ln>
            <a:noFill/>
          </a:ln>
        </p:spPr>
      </p:pic>
      <p:pic>
        <p:nvPicPr>
          <p:cNvPr id="187" name="Google Shape;187;p24"/>
          <p:cNvPicPr preferRelativeResize="0"/>
          <p:nvPr/>
        </p:nvPicPr>
        <p:blipFill>
          <a:blip r:embed="rId6">
            <a:alphaModFix/>
          </a:blip>
          <a:stretch>
            <a:fillRect/>
          </a:stretch>
        </p:blipFill>
        <p:spPr>
          <a:xfrm>
            <a:off x="786375" y="4005072"/>
            <a:ext cx="7571249" cy="905256"/>
          </a:xfrm>
          <a:prstGeom prst="rect">
            <a:avLst/>
          </a:prstGeom>
          <a:noFill/>
          <a:ln>
            <a:noFill/>
          </a:ln>
        </p:spPr>
      </p:pic>
      <p:cxnSp>
        <p:nvCxnSpPr>
          <p:cNvPr id="188" name="Google Shape;188;p24"/>
          <p:cNvCxnSpPr/>
          <p:nvPr/>
        </p:nvCxnSpPr>
        <p:spPr>
          <a:xfrm>
            <a:off x="330000" y="1035525"/>
            <a:ext cx="8500500" cy="11400"/>
          </a:xfrm>
          <a:prstGeom prst="straightConnector1">
            <a:avLst/>
          </a:prstGeom>
          <a:noFill/>
          <a:ln cap="flat" cmpd="sng" w="9525">
            <a:solidFill>
              <a:srgbClr val="D9D9D9"/>
            </a:solidFill>
            <a:prstDash val="solid"/>
            <a:round/>
            <a:headEnd len="med" w="med" type="none"/>
            <a:tailEnd len="med" w="med" type="none"/>
          </a:ln>
        </p:spPr>
      </p:cxn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2" name="Shape 192"/>
        <p:cNvGrpSpPr/>
        <p:nvPr/>
      </p:nvGrpSpPr>
      <p:grpSpPr>
        <a:xfrm>
          <a:off x="0" y="0"/>
          <a:ext cx="0" cy="0"/>
          <a:chOff x="0" y="0"/>
          <a:chExt cx="0" cy="0"/>
        </a:xfrm>
      </p:grpSpPr>
      <p:sp>
        <p:nvSpPr>
          <p:cNvPr id="193" name="Google Shape;193;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Appendix</a:t>
            </a:r>
            <a:endParaRPr/>
          </a:p>
        </p:txBody>
      </p:sp>
      <p:sp>
        <p:nvSpPr>
          <p:cNvPr id="194" name="Google Shape;194;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95" name="Google Shape;195;p25"/>
          <p:cNvPicPr preferRelativeResize="0"/>
          <p:nvPr/>
        </p:nvPicPr>
        <p:blipFill>
          <a:blip r:embed="rId3">
            <a:alphaModFix/>
          </a:blip>
          <a:stretch>
            <a:fillRect/>
          </a:stretch>
        </p:blipFill>
        <p:spPr>
          <a:xfrm>
            <a:off x="832400" y="1017725"/>
            <a:ext cx="5999324" cy="41257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 name="Shape 61"/>
        <p:cNvGrpSpPr/>
        <p:nvPr/>
      </p:nvGrpSpPr>
      <p:grpSpPr>
        <a:xfrm>
          <a:off x="0" y="0"/>
          <a:ext cx="0" cy="0"/>
          <a:chOff x="0" y="0"/>
          <a:chExt cx="0" cy="0"/>
        </a:xfrm>
      </p:grpSpPr>
      <p:sp>
        <p:nvSpPr>
          <p:cNvPr id="62" name="Google Shape;62;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Food Truck Facts</a:t>
            </a:r>
            <a:endParaRPr/>
          </a:p>
        </p:txBody>
      </p:sp>
      <p:sp>
        <p:nvSpPr>
          <p:cNvPr id="63" name="Google Shape;63;p14"/>
          <p:cNvSpPr txBox="1"/>
          <p:nvPr>
            <p:ph idx="1" type="body"/>
          </p:nvPr>
        </p:nvSpPr>
        <p:spPr>
          <a:xfrm>
            <a:off x="311700" y="1457275"/>
            <a:ext cx="8520600" cy="15306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lang="en">
                <a:solidFill>
                  <a:srgbClr val="000000"/>
                </a:solidFill>
              </a:rPr>
              <a:t>5,100 mobile-food-vending permits (trucks + carts)</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500 belong to food-truck operators</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Most common food: Ice cream</a:t>
            </a:r>
            <a:endParaRPr>
              <a:solidFill>
                <a:srgbClr val="000000"/>
              </a:solidFill>
            </a:endParaRPr>
          </a:p>
          <a:p>
            <a:pPr indent="0" lvl="0" marL="0" rtl="0" algn="ctr">
              <a:spcBef>
                <a:spcPts val="1600"/>
              </a:spcBef>
              <a:spcAft>
                <a:spcPts val="0"/>
              </a:spcAft>
              <a:buNone/>
            </a:pPr>
            <a:r>
              <a:t/>
            </a:r>
            <a:endParaRPr b="1">
              <a:solidFill>
                <a:srgbClr val="000000"/>
              </a:solidFill>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3000"/>
              </a:spcBef>
              <a:spcAft>
                <a:spcPts val="0"/>
              </a:spcAft>
              <a:buNone/>
            </a:pPr>
            <a:r>
              <a:t/>
            </a:r>
            <a:endParaRPr sz="1050">
              <a:solidFill>
                <a:srgbClr val="555555"/>
              </a:solidFill>
            </a:endParaRPr>
          </a:p>
          <a:p>
            <a:pPr indent="0" lvl="0" marL="0" rtl="0" algn="l">
              <a:spcBef>
                <a:spcPts val="3000"/>
              </a:spcBef>
              <a:spcAft>
                <a:spcPts val="1600"/>
              </a:spcAft>
              <a:buNone/>
            </a:pPr>
            <a:r>
              <a:t/>
            </a:r>
            <a:endParaRPr/>
          </a:p>
        </p:txBody>
      </p:sp>
      <p:sp>
        <p:nvSpPr>
          <p:cNvPr id="64" name="Google Shape;64;p14"/>
          <p:cNvSpPr/>
          <p:nvPr/>
        </p:nvSpPr>
        <p:spPr>
          <a:xfrm>
            <a:off x="311700" y="3609700"/>
            <a:ext cx="8715300" cy="777600"/>
          </a:xfrm>
          <a:prstGeom prst="roundRect">
            <a:avLst>
              <a:gd fmla="val 16667" name="adj"/>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5" name="Google Shape;65;p14"/>
          <p:cNvCxnSpPr/>
          <p:nvPr/>
        </p:nvCxnSpPr>
        <p:spPr>
          <a:xfrm>
            <a:off x="330000" y="1035525"/>
            <a:ext cx="8500500" cy="11400"/>
          </a:xfrm>
          <a:prstGeom prst="straightConnector1">
            <a:avLst/>
          </a:prstGeom>
          <a:noFill/>
          <a:ln cap="flat" cmpd="sng" w="9525">
            <a:solidFill>
              <a:srgbClr val="D9D9D9"/>
            </a:solidFill>
            <a:prstDash val="solid"/>
            <a:round/>
            <a:headEnd len="med" w="med" type="none"/>
            <a:tailEnd len="med" w="med" type="none"/>
          </a:ln>
        </p:spPr>
      </p:cxnSp>
      <p:pic>
        <p:nvPicPr>
          <p:cNvPr id="66" name="Google Shape;66;p14"/>
          <p:cNvPicPr preferRelativeResize="0"/>
          <p:nvPr/>
        </p:nvPicPr>
        <p:blipFill>
          <a:blip r:embed="rId3">
            <a:alphaModFix/>
          </a:blip>
          <a:stretch>
            <a:fillRect/>
          </a:stretch>
        </p:blipFill>
        <p:spPr>
          <a:xfrm>
            <a:off x="6901950" y="1319813"/>
            <a:ext cx="1928550" cy="1530600"/>
          </a:xfrm>
          <a:prstGeom prst="rect">
            <a:avLst/>
          </a:prstGeom>
          <a:noFill/>
          <a:ln>
            <a:noFill/>
          </a:ln>
        </p:spPr>
      </p:pic>
      <p:sp>
        <p:nvSpPr>
          <p:cNvPr id="67" name="Google Shape;67;p14"/>
          <p:cNvSpPr txBox="1"/>
          <p:nvPr/>
        </p:nvSpPr>
        <p:spPr>
          <a:xfrm>
            <a:off x="350700" y="3610850"/>
            <a:ext cx="8676300" cy="7776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 sz="1800">
                <a:solidFill>
                  <a:schemeClr val="dk1"/>
                </a:solidFill>
              </a:rPr>
              <a:t>Where should you put your food truck in Manhattan and what type of cuisine should you consider making?</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Methodology</a:t>
            </a:r>
            <a:endParaRPr/>
          </a:p>
        </p:txBody>
      </p:sp>
      <p:grpSp>
        <p:nvGrpSpPr>
          <p:cNvPr id="73" name="Google Shape;73;p15"/>
          <p:cNvGrpSpPr/>
          <p:nvPr/>
        </p:nvGrpSpPr>
        <p:grpSpPr>
          <a:xfrm>
            <a:off x="5632317" y="1799375"/>
            <a:ext cx="3305700" cy="3483050"/>
            <a:chOff x="5632317" y="1189775"/>
            <a:chExt cx="3305700" cy="3483050"/>
          </a:xfrm>
        </p:grpSpPr>
        <p:sp>
          <p:nvSpPr>
            <p:cNvPr id="74" name="Google Shape;74;p15"/>
            <p:cNvSpPr/>
            <p:nvPr/>
          </p:nvSpPr>
          <p:spPr>
            <a:xfrm>
              <a:off x="5632317" y="1189775"/>
              <a:ext cx="3305700" cy="669000"/>
            </a:xfrm>
            <a:prstGeom prst="chevron">
              <a:avLst>
                <a:gd fmla="val 50000" name="adj"/>
              </a:avLst>
            </a:prstGeom>
            <a:solidFill>
              <a:srgbClr val="D8382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Roboto"/>
                  <a:ea typeface="Roboto"/>
                  <a:cs typeface="Roboto"/>
                  <a:sym typeface="Roboto"/>
                </a:rPr>
                <a:t>Recommendations</a:t>
              </a:r>
              <a:endParaRPr>
                <a:solidFill>
                  <a:srgbClr val="FFFFFF"/>
                </a:solidFill>
                <a:latin typeface="Roboto"/>
                <a:ea typeface="Roboto"/>
                <a:cs typeface="Roboto"/>
                <a:sym typeface="Roboto"/>
              </a:endParaRPr>
            </a:p>
          </p:txBody>
        </p:sp>
        <p:sp>
          <p:nvSpPr>
            <p:cNvPr id="75" name="Google Shape;75;p15"/>
            <p:cNvSpPr txBox="1"/>
            <p:nvPr/>
          </p:nvSpPr>
          <p:spPr>
            <a:xfrm>
              <a:off x="6167063" y="2057125"/>
              <a:ext cx="2236200" cy="2615700"/>
            </a:xfrm>
            <a:prstGeom prst="rect">
              <a:avLst/>
            </a:prstGeom>
            <a:noFill/>
            <a:ln>
              <a:noFill/>
            </a:ln>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SzPts val="1200"/>
                <a:buFont typeface="Roboto"/>
                <a:buChar char="●"/>
              </a:pPr>
              <a:r>
                <a:rPr lang="en" sz="1200">
                  <a:latin typeface="Roboto"/>
                  <a:ea typeface="Roboto"/>
                  <a:cs typeface="Roboto"/>
                  <a:sym typeface="Roboto"/>
                </a:rPr>
                <a:t>Top 3 stations</a:t>
              </a:r>
              <a:endParaRPr sz="1200">
                <a:latin typeface="Roboto"/>
                <a:ea typeface="Roboto"/>
                <a:cs typeface="Roboto"/>
                <a:sym typeface="Roboto"/>
              </a:endParaRPr>
            </a:p>
            <a:p>
              <a:pPr indent="-304800" lvl="0" marL="457200" rtl="0" algn="l">
                <a:lnSpc>
                  <a:spcPct val="115000"/>
                </a:lnSpc>
                <a:spcBef>
                  <a:spcPts val="0"/>
                </a:spcBef>
                <a:spcAft>
                  <a:spcPts val="0"/>
                </a:spcAft>
                <a:buSzPts val="1200"/>
                <a:buFont typeface="Roboto"/>
                <a:buChar char="●"/>
              </a:pPr>
              <a:r>
                <a:rPr lang="en" sz="1200">
                  <a:latin typeface="Roboto"/>
                  <a:ea typeface="Roboto"/>
                  <a:cs typeface="Roboto"/>
                  <a:sym typeface="Roboto"/>
                </a:rPr>
                <a:t>Nearby popular cuisines</a:t>
              </a:r>
              <a:endParaRPr sz="1200">
                <a:latin typeface="Roboto"/>
                <a:ea typeface="Roboto"/>
                <a:cs typeface="Roboto"/>
                <a:sym typeface="Roboto"/>
              </a:endParaRPr>
            </a:p>
          </p:txBody>
        </p:sp>
      </p:grpSp>
      <p:grpSp>
        <p:nvGrpSpPr>
          <p:cNvPr id="76" name="Google Shape;76;p15"/>
          <p:cNvGrpSpPr/>
          <p:nvPr/>
        </p:nvGrpSpPr>
        <p:grpSpPr>
          <a:xfrm>
            <a:off x="0" y="1799589"/>
            <a:ext cx="3546900" cy="3482836"/>
            <a:chOff x="0" y="1189989"/>
            <a:chExt cx="3546900" cy="3482836"/>
          </a:xfrm>
        </p:grpSpPr>
        <p:sp>
          <p:nvSpPr>
            <p:cNvPr id="77" name="Google Shape;77;p15"/>
            <p:cNvSpPr/>
            <p:nvPr/>
          </p:nvSpPr>
          <p:spPr>
            <a:xfrm>
              <a:off x="0" y="1189989"/>
              <a:ext cx="3546900" cy="669000"/>
            </a:xfrm>
            <a:prstGeom prst="homePlate">
              <a:avLst>
                <a:gd fmla="val 50000" name="adj"/>
              </a:avLst>
            </a:prstGeom>
            <a:solidFill>
              <a:srgbClr val="802017"/>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Roboto"/>
                  <a:ea typeface="Roboto"/>
                  <a:cs typeface="Roboto"/>
                  <a:sym typeface="Roboto"/>
                </a:rPr>
                <a:t>MTA Turnstile Data</a:t>
              </a:r>
              <a:endParaRPr>
                <a:solidFill>
                  <a:srgbClr val="FFFFFF"/>
                </a:solidFill>
                <a:latin typeface="Roboto"/>
                <a:ea typeface="Roboto"/>
                <a:cs typeface="Roboto"/>
                <a:sym typeface="Roboto"/>
              </a:endParaRPr>
            </a:p>
          </p:txBody>
        </p:sp>
        <p:sp>
          <p:nvSpPr>
            <p:cNvPr id="78" name="Google Shape;78;p15"/>
            <p:cNvSpPr txBox="1"/>
            <p:nvPr/>
          </p:nvSpPr>
          <p:spPr>
            <a:xfrm>
              <a:off x="655349" y="2057125"/>
              <a:ext cx="2461800" cy="2615700"/>
            </a:xfrm>
            <a:prstGeom prst="rect">
              <a:avLst/>
            </a:prstGeom>
            <a:noFill/>
            <a:ln>
              <a:noFill/>
            </a:ln>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SzPts val="1200"/>
                <a:buFont typeface="Roboto"/>
                <a:buChar char="●"/>
              </a:pPr>
              <a:r>
                <a:rPr lang="en" sz="1200">
                  <a:latin typeface="Roboto"/>
                  <a:ea typeface="Roboto"/>
                  <a:cs typeface="Roboto"/>
                  <a:sym typeface="Roboto"/>
                </a:rPr>
                <a:t>April 6, 2019 - July 6, 2019</a:t>
              </a:r>
              <a:endParaRPr sz="1200">
                <a:latin typeface="Roboto"/>
                <a:ea typeface="Roboto"/>
                <a:cs typeface="Roboto"/>
                <a:sym typeface="Roboto"/>
              </a:endParaRPr>
            </a:p>
            <a:p>
              <a:pPr indent="0" lvl="0" marL="457200" rtl="0" algn="l">
                <a:lnSpc>
                  <a:spcPct val="115000"/>
                </a:lnSpc>
                <a:spcBef>
                  <a:spcPts val="0"/>
                </a:spcBef>
                <a:spcAft>
                  <a:spcPts val="0"/>
                </a:spcAft>
                <a:buNone/>
              </a:pPr>
              <a:r>
                <a:rPr lang="en" sz="1200">
                  <a:latin typeface="Roboto"/>
                  <a:ea typeface="Roboto"/>
                  <a:cs typeface="Roboto"/>
                  <a:sym typeface="Roboto"/>
                </a:rPr>
                <a:t>(14 weeks)</a:t>
              </a:r>
              <a:endParaRPr sz="1200">
                <a:latin typeface="Roboto"/>
                <a:ea typeface="Roboto"/>
                <a:cs typeface="Roboto"/>
                <a:sym typeface="Roboto"/>
              </a:endParaRPr>
            </a:p>
            <a:p>
              <a:pPr indent="-304800" lvl="0" marL="457200" rtl="0" algn="l">
                <a:lnSpc>
                  <a:spcPct val="115000"/>
                </a:lnSpc>
                <a:spcBef>
                  <a:spcPts val="0"/>
                </a:spcBef>
                <a:spcAft>
                  <a:spcPts val="0"/>
                </a:spcAft>
                <a:buSzPts val="1200"/>
                <a:buFont typeface="Roboto"/>
                <a:buChar char="●"/>
              </a:pPr>
              <a:r>
                <a:rPr lang="en" sz="1200">
                  <a:latin typeface="Roboto"/>
                  <a:ea typeface="Roboto"/>
                  <a:cs typeface="Roboto"/>
                  <a:sym typeface="Roboto"/>
                </a:rPr>
                <a:t>Source: </a:t>
              </a:r>
              <a:r>
                <a:rPr lang="en" sz="1100">
                  <a:latin typeface="Roboto"/>
                  <a:ea typeface="Roboto"/>
                  <a:cs typeface="Roboto"/>
                  <a:sym typeface="Roboto"/>
                </a:rPr>
                <a:t>MTA Turnstile Data</a:t>
              </a:r>
              <a:endParaRPr sz="1100">
                <a:latin typeface="Roboto"/>
                <a:ea typeface="Roboto"/>
                <a:cs typeface="Roboto"/>
                <a:sym typeface="Roboto"/>
              </a:endParaRPr>
            </a:p>
            <a:p>
              <a:pPr indent="0" lvl="0" marL="457200" rtl="0" algn="l">
                <a:lnSpc>
                  <a:spcPct val="115000"/>
                </a:lnSpc>
                <a:spcBef>
                  <a:spcPts val="0"/>
                </a:spcBef>
                <a:spcAft>
                  <a:spcPts val="0"/>
                </a:spcAft>
                <a:buNone/>
              </a:pPr>
              <a:r>
                <a:rPr lang="en" sz="1100">
                  <a:latin typeface="Roboto"/>
                  <a:ea typeface="Roboto"/>
                  <a:cs typeface="Roboto"/>
                  <a:sym typeface="Roboto"/>
                </a:rPr>
                <a:t>(http://web.mta.info/developers/turnstile.html)</a:t>
              </a:r>
              <a:endParaRPr sz="1100">
                <a:latin typeface="Roboto"/>
                <a:ea typeface="Roboto"/>
                <a:cs typeface="Roboto"/>
                <a:sym typeface="Roboto"/>
              </a:endParaRPr>
            </a:p>
          </p:txBody>
        </p:sp>
      </p:grpSp>
      <p:grpSp>
        <p:nvGrpSpPr>
          <p:cNvPr id="79" name="Google Shape;79;p15"/>
          <p:cNvGrpSpPr/>
          <p:nvPr/>
        </p:nvGrpSpPr>
        <p:grpSpPr>
          <a:xfrm>
            <a:off x="2944204" y="1799375"/>
            <a:ext cx="3305700" cy="3483050"/>
            <a:chOff x="2944204" y="1189775"/>
            <a:chExt cx="3305700" cy="3483050"/>
          </a:xfrm>
        </p:grpSpPr>
        <p:sp>
          <p:nvSpPr>
            <p:cNvPr id="80" name="Google Shape;80;p15"/>
            <p:cNvSpPr/>
            <p:nvPr/>
          </p:nvSpPr>
          <p:spPr>
            <a:xfrm>
              <a:off x="2944204" y="1189775"/>
              <a:ext cx="3305700" cy="669000"/>
            </a:xfrm>
            <a:prstGeom prst="chevron">
              <a:avLst>
                <a:gd fmla="val 50000" name="adj"/>
              </a:avLst>
            </a:prstGeom>
            <a:solidFill>
              <a:srgbClr val="B02C2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Roboto"/>
                  <a:ea typeface="Roboto"/>
                  <a:cs typeface="Roboto"/>
                  <a:sym typeface="Roboto"/>
                </a:rPr>
                <a:t>Data Wrangling</a:t>
              </a:r>
              <a:endParaRPr>
                <a:solidFill>
                  <a:srgbClr val="FFFFFF"/>
                </a:solidFill>
                <a:latin typeface="Roboto"/>
                <a:ea typeface="Roboto"/>
                <a:cs typeface="Roboto"/>
                <a:sym typeface="Roboto"/>
              </a:endParaRPr>
            </a:p>
          </p:txBody>
        </p:sp>
        <p:sp>
          <p:nvSpPr>
            <p:cNvPr id="81" name="Google Shape;81;p15"/>
            <p:cNvSpPr txBox="1"/>
            <p:nvPr/>
          </p:nvSpPr>
          <p:spPr>
            <a:xfrm>
              <a:off x="3478949" y="2057125"/>
              <a:ext cx="2236200" cy="2615700"/>
            </a:xfrm>
            <a:prstGeom prst="rect">
              <a:avLst/>
            </a:prstGeom>
            <a:noFill/>
            <a:ln>
              <a:noFill/>
            </a:ln>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SzPts val="1200"/>
                <a:buFont typeface="Roboto"/>
                <a:buChar char="●"/>
              </a:pPr>
              <a:r>
                <a:rPr lang="en" sz="1200">
                  <a:latin typeface="Roboto"/>
                  <a:ea typeface="Roboto"/>
                  <a:cs typeface="Roboto"/>
                  <a:sym typeface="Roboto"/>
                </a:rPr>
                <a:t>Cleaning </a:t>
              </a:r>
              <a:endParaRPr sz="1200">
                <a:latin typeface="Roboto"/>
                <a:ea typeface="Roboto"/>
                <a:cs typeface="Roboto"/>
                <a:sym typeface="Roboto"/>
              </a:endParaRPr>
            </a:p>
            <a:p>
              <a:pPr indent="-304800" lvl="0" marL="457200" rtl="0" algn="l">
                <a:lnSpc>
                  <a:spcPct val="115000"/>
                </a:lnSpc>
                <a:spcBef>
                  <a:spcPts val="0"/>
                </a:spcBef>
                <a:spcAft>
                  <a:spcPts val="0"/>
                </a:spcAft>
                <a:buSzPts val="1200"/>
                <a:buFont typeface="Roboto"/>
                <a:buChar char="●"/>
              </a:pPr>
              <a:r>
                <a:rPr lang="en" sz="1200">
                  <a:latin typeface="Roboto"/>
                  <a:ea typeface="Roboto"/>
                  <a:cs typeface="Roboto"/>
                  <a:sym typeface="Roboto"/>
                </a:rPr>
                <a:t>Aggregation</a:t>
              </a:r>
              <a:endParaRPr sz="1200">
                <a:latin typeface="Roboto"/>
                <a:ea typeface="Roboto"/>
                <a:cs typeface="Roboto"/>
                <a:sym typeface="Roboto"/>
              </a:endParaRPr>
            </a:p>
            <a:p>
              <a:pPr indent="-304800" lvl="0" marL="457200" rtl="0" algn="l">
                <a:lnSpc>
                  <a:spcPct val="115000"/>
                </a:lnSpc>
                <a:spcBef>
                  <a:spcPts val="0"/>
                </a:spcBef>
                <a:spcAft>
                  <a:spcPts val="0"/>
                </a:spcAft>
                <a:buSzPts val="1200"/>
                <a:buFont typeface="Roboto"/>
                <a:buChar char="●"/>
              </a:pPr>
              <a:r>
                <a:rPr lang="en" sz="1200">
                  <a:latin typeface="Roboto"/>
                  <a:ea typeface="Roboto"/>
                  <a:cs typeface="Roboto"/>
                  <a:sym typeface="Roboto"/>
                </a:rPr>
                <a:t>Tools:  Pandas, Numpy, Seaborn, Pickling,etc.</a:t>
              </a:r>
              <a:endParaRPr sz="1200">
                <a:latin typeface="Roboto"/>
                <a:ea typeface="Roboto"/>
                <a:cs typeface="Roboto"/>
                <a:sym typeface="Roboto"/>
              </a:endParaRPr>
            </a:p>
            <a:p>
              <a:pPr indent="-304800" lvl="0" marL="457200" rtl="0" algn="l">
                <a:lnSpc>
                  <a:spcPct val="115000"/>
                </a:lnSpc>
                <a:spcBef>
                  <a:spcPts val="0"/>
                </a:spcBef>
                <a:spcAft>
                  <a:spcPts val="0"/>
                </a:spcAft>
                <a:buSzPts val="1200"/>
                <a:buFont typeface="Roboto"/>
                <a:buChar char="●"/>
              </a:pPr>
              <a:r>
                <a:rPr lang="en" sz="1200">
                  <a:latin typeface="Roboto"/>
                  <a:ea typeface="Roboto"/>
                  <a:cs typeface="Roboto"/>
                  <a:sym typeface="Roboto"/>
                </a:rPr>
                <a:t>APIs (Yelp, GoogleMap)</a:t>
              </a:r>
              <a:endParaRPr sz="1200">
                <a:latin typeface="Roboto"/>
                <a:ea typeface="Roboto"/>
                <a:cs typeface="Roboto"/>
                <a:sym typeface="Roboto"/>
              </a:endParaRPr>
            </a:p>
          </p:txBody>
        </p:sp>
      </p:grpSp>
      <p:cxnSp>
        <p:nvCxnSpPr>
          <p:cNvPr id="82" name="Google Shape;82;p15"/>
          <p:cNvCxnSpPr/>
          <p:nvPr/>
        </p:nvCxnSpPr>
        <p:spPr>
          <a:xfrm>
            <a:off x="330000" y="1035525"/>
            <a:ext cx="8500500" cy="11400"/>
          </a:xfrm>
          <a:prstGeom prst="straightConnector1">
            <a:avLst/>
          </a:prstGeom>
          <a:noFill/>
          <a:ln cap="flat" cmpd="sng" w="9525">
            <a:solidFill>
              <a:srgbClr val="D9D9D9"/>
            </a:solidFill>
            <a:prstDash val="solid"/>
            <a:round/>
            <a:headEnd len="med" w="med" type="none"/>
            <a:tailEnd len="med" w="med"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6"/>
                                        </p:tgtEl>
                                        <p:attrNameLst>
                                          <p:attrName>style.visibility</p:attrName>
                                        </p:attrNameLst>
                                      </p:cBhvr>
                                      <p:to>
                                        <p:strVal val="visible"/>
                                      </p:to>
                                    </p:set>
                                    <p:animEffect filter="fade" transition="in">
                                      <p:cBhvr>
                                        <p:cTn dur="1000"/>
                                        <p:tgtEl>
                                          <p:spTgt spid="7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9"/>
                                        </p:tgtEl>
                                        <p:attrNameLst>
                                          <p:attrName>style.visibility</p:attrName>
                                        </p:attrNameLst>
                                      </p:cBhvr>
                                      <p:to>
                                        <p:strVal val="visible"/>
                                      </p:to>
                                    </p:set>
                                    <p:animEffect filter="fade" transition="in">
                                      <p:cBhvr>
                                        <p:cTn dur="1000"/>
                                        <p:tgtEl>
                                          <p:spTgt spid="7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3"/>
                                        </p:tgtEl>
                                        <p:attrNameLst>
                                          <p:attrName>style.visibility</p:attrName>
                                        </p:attrNameLst>
                                      </p:cBhvr>
                                      <p:to>
                                        <p:strVal val="visible"/>
                                      </p:to>
                                    </p:set>
                                    <p:animEffect filter="fade" transition="in">
                                      <p:cBhvr>
                                        <p:cTn dur="1000"/>
                                        <p:tgtEl>
                                          <p:spTgt spid="7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 name="Shape 86"/>
        <p:cNvGrpSpPr/>
        <p:nvPr/>
      </p:nvGrpSpPr>
      <p:grpSpPr>
        <a:xfrm>
          <a:off x="0" y="0"/>
          <a:ext cx="0" cy="0"/>
          <a:chOff x="0" y="0"/>
          <a:chExt cx="0" cy="0"/>
        </a:xfrm>
      </p:grpSpPr>
      <p:sp>
        <p:nvSpPr>
          <p:cNvPr id="87" name="Google Shape;87;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Foot Traffic Map - Train Stations </a:t>
            </a:r>
            <a:endParaRPr/>
          </a:p>
        </p:txBody>
      </p:sp>
      <p:sp>
        <p:nvSpPr>
          <p:cNvPr id="88" name="Google Shape;88;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89" name="Google Shape;89;p16"/>
          <p:cNvPicPr preferRelativeResize="0"/>
          <p:nvPr/>
        </p:nvPicPr>
        <p:blipFill>
          <a:blip r:embed="rId3">
            <a:alphaModFix/>
          </a:blip>
          <a:stretch>
            <a:fillRect/>
          </a:stretch>
        </p:blipFill>
        <p:spPr>
          <a:xfrm>
            <a:off x="311700" y="1152475"/>
            <a:ext cx="8520601" cy="3531775"/>
          </a:xfrm>
          <a:prstGeom prst="rect">
            <a:avLst/>
          </a:prstGeom>
          <a:noFill/>
          <a:ln>
            <a:noFill/>
          </a:ln>
        </p:spPr>
      </p:pic>
      <p:cxnSp>
        <p:nvCxnSpPr>
          <p:cNvPr id="90" name="Google Shape;90;p16"/>
          <p:cNvCxnSpPr/>
          <p:nvPr/>
        </p:nvCxnSpPr>
        <p:spPr>
          <a:xfrm>
            <a:off x="330000" y="1035525"/>
            <a:ext cx="8500500" cy="11400"/>
          </a:xfrm>
          <a:prstGeom prst="straightConnector1">
            <a:avLst/>
          </a:prstGeom>
          <a:noFill/>
          <a:ln cap="flat" cmpd="sng" w="9525">
            <a:solidFill>
              <a:srgbClr val="D9D9D9"/>
            </a:solidFill>
            <a:prstDash val="solid"/>
            <a:round/>
            <a:headEnd len="med" w="med" type="none"/>
            <a:tailEnd len="med" w="med" type="non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pic>
        <p:nvPicPr>
          <p:cNvPr id="95" name="Google Shape;95;p17"/>
          <p:cNvPicPr preferRelativeResize="0"/>
          <p:nvPr/>
        </p:nvPicPr>
        <p:blipFill>
          <a:blip r:embed="rId3">
            <a:alphaModFix/>
          </a:blip>
          <a:stretch>
            <a:fillRect/>
          </a:stretch>
        </p:blipFill>
        <p:spPr>
          <a:xfrm>
            <a:off x="235500" y="1725050"/>
            <a:ext cx="4113451" cy="3200400"/>
          </a:xfrm>
          <a:prstGeom prst="rect">
            <a:avLst/>
          </a:prstGeom>
          <a:noFill/>
          <a:ln>
            <a:noFill/>
          </a:ln>
        </p:spPr>
      </p:pic>
      <p:cxnSp>
        <p:nvCxnSpPr>
          <p:cNvPr id="96" name="Google Shape;96;p17"/>
          <p:cNvCxnSpPr>
            <a:stCxn id="97" idx="0"/>
          </p:cNvCxnSpPr>
          <p:nvPr/>
        </p:nvCxnSpPr>
        <p:spPr>
          <a:xfrm>
            <a:off x="4572000" y="445025"/>
            <a:ext cx="2400" cy="4490100"/>
          </a:xfrm>
          <a:prstGeom prst="straightConnector1">
            <a:avLst/>
          </a:prstGeom>
          <a:noFill/>
          <a:ln cap="flat" cmpd="sng" w="9525">
            <a:solidFill>
              <a:srgbClr val="D9D9D9"/>
            </a:solidFill>
            <a:prstDash val="solid"/>
            <a:round/>
            <a:headEnd len="med" w="med" type="none"/>
            <a:tailEnd len="med" w="med" type="none"/>
          </a:ln>
        </p:spPr>
      </p:cxnSp>
      <p:sp>
        <p:nvSpPr>
          <p:cNvPr id="97" name="Google Shape;97;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Insights</a:t>
            </a:r>
            <a:endParaRPr/>
          </a:p>
        </p:txBody>
      </p:sp>
      <p:sp>
        <p:nvSpPr>
          <p:cNvPr id="98" name="Google Shape;98;p17"/>
          <p:cNvSpPr txBox="1"/>
          <p:nvPr>
            <p:ph type="title"/>
          </p:nvPr>
        </p:nvSpPr>
        <p:spPr>
          <a:xfrm>
            <a:off x="506550" y="1092625"/>
            <a:ext cx="36627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800"/>
              <a:t>Top 10 Stations - Weekly Count</a:t>
            </a:r>
            <a:endParaRPr sz="1800"/>
          </a:p>
          <a:p>
            <a:pPr indent="0" lvl="0" marL="0" rtl="0" algn="ctr">
              <a:spcBef>
                <a:spcPts val="0"/>
              </a:spcBef>
              <a:spcAft>
                <a:spcPts val="0"/>
              </a:spcAft>
              <a:buNone/>
            </a:pPr>
            <a:r>
              <a:t/>
            </a:r>
            <a:endParaRPr sz="1800"/>
          </a:p>
        </p:txBody>
      </p:sp>
      <p:sp>
        <p:nvSpPr>
          <p:cNvPr id="99" name="Google Shape;99;p17"/>
          <p:cNvSpPr txBox="1"/>
          <p:nvPr>
            <p:ph type="title"/>
          </p:nvPr>
        </p:nvSpPr>
        <p:spPr>
          <a:xfrm>
            <a:off x="5345838" y="1092622"/>
            <a:ext cx="30003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800"/>
              <a:t>Daily Average Count</a:t>
            </a:r>
            <a:endParaRPr sz="1800"/>
          </a:p>
        </p:txBody>
      </p:sp>
      <p:cxnSp>
        <p:nvCxnSpPr>
          <p:cNvPr id="100" name="Google Shape;100;p17"/>
          <p:cNvCxnSpPr/>
          <p:nvPr/>
        </p:nvCxnSpPr>
        <p:spPr>
          <a:xfrm>
            <a:off x="330000" y="1035525"/>
            <a:ext cx="8500500" cy="11400"/>
          </a:xfrm>
          <a:prstGeom prst="straightConnector1">
            <a:avLst/>
          </a:prstGeom>
          <a:noFill/>
          <a:ln cap="flat" cmpd="sng" w="9525">
            <a:solidFill>
              <a:srgbClr val="D9D9D9"/>
            </a:solidFill>
            <a:prstDash val="solid"/>
            <a:round/>
            <a:headEnd len="med" w="med" type="none"/>
            <a:tailEnd len="med" w="med" type="none"/>
          </a:ln>
        </p:spPr>
      </p:cxnSp>
      <p:pic>
        <p:nvPicPr>
          <p:cNvPr id="101" name="Google Shape;101;p17"/>
          <p:cNvPicPr preferRelativeResize="0"/>
          <p:nvPr/>
        </p:nvPicPr>
        <p:blipFill>
          <a:blip r:embed="rId4">
            <a:alphaModFix/>
          </a:blip>
          <a:stretch>
            <a:fillRect/>
          </a:stretch>
        </p:blipFill>
        <p:spPr>
          <a:xfrm>
            <a:off x="4880400" y="1728216"/>
            <a:ext cx="4114801" cy="32004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sp>
        <p:nvSpPr>
          <p:cNvPr id="106" name="Google Shape;106;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Top 10 Stations Recommendation</a:t>
            </a:r>
            <a:endParaRPr/>
          </a:p>
        </p:txBody>
      </p:sp>
      <p:sp>
        <p:nvSpPr>
          <p:cNvPr id="107" name="Google Shape;107;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08" name="Google Shape;108;p18"/>
          <p:cNvPicPr preferRelativeResize="0"/>
          <p:nvPr/>
        </p:nvPicPr>
        <p:blipFill>
          <a:blip r:embed="rId3">
            <a:alphaModFix/>
          </a:blip>
          <a:stretch>
            <a:fillRect/>
          </a:stretch>
        </p:blipFill>
        <p:spPr>
          <a:xfrm>
            <a:off x="311700" y="1152475"/>
            <a:ext cx="8520600" cy="3399394"/>
          </a:xfrm>
          <a:prstGeom prst="rect">
            <a:avLst/>
          </a:prstGeom>
          <a:noFill/>
          <a:ln>
            <a:noFill/>
          </a:ln>
        </p:spPr>
      </p:pic>
      <p:cxnSp>
        <p:nvCxnSpPr>
          <p:cNvPr id="109" name="Google Shape;109;p18"/>
          <p:cNvCxnSpPr/>
          <p:nvPr/>
        </p:nvCxnSpPr>
        <p:spPr>
          <a:xfrm>
            <a:off x="330000" y="1035525"/>
            <a:ext cx="8500500" cy="11400"/>
          </a:xfrm>
          <a:prstGeom prst="straightConnector1">
            <a:avLst/>
          </a:prstGeom>
          <a:noFill/>
          <a:ln cap="flat" cmpd="sng" w="9525">
            <a:solidFill>
              <a:srgbClr val="D9D9D9"/>
            </a:solidFill>
            <a:prstDash val="solid"/>
            <a:round/>
            <a:headEnd len="med" w="med" type="none"/>
            <a:tailEnd len="med" w="med" type="none"/>
          </a:ln>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Google Shape;114;p19"/>
          <p:cNvSpPr txBox="1"/>
          <p:nvPr>
            <p:ph type="title"/>
          </p:nvPr>
        </p:nvSpPr>
        <p:spPr>
          <a:xfrm>
            <a:off x="854700" y="1092635"/>
            <a:ext cx="30003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800"/>
              <a:t>Traffic Workweek</a:t>
            </a:r>
            <a:endParaRPr sz="1800"/>
          </a:p>
        </p:txBody>
      </p:sp>
      <p:pic>
        <p:nvPicPr>
          <p:cNvPr id="115" name="Google Shape;115;p19"/>
          <p:cNvPicPr preferRelativeResize="0"/>
          <p:nvPr/>
        </p:nvPicPr>
        <p:blipFill>
          <a:blip r:embed="rId3">
            <a:alphaModFix/>
          </a:blip>
          <a:stretch>
            <a:fillRect/>
          </a:stretch>
        </p:blipFill>
        <p:spPr>
          <a:xfrm>
            <a:off x="213925" y="1759547"/>
            <a:ext cx="4281875" cy="3155398"/>
          </a:xfrm>
          <a:prstGeom prst="rect">
            <a:avLst/>
          </a:prstGeom>
          <a:noFill/>
          <a:ln>
            <a:noFill/>
          </a:ln>
        </p:spPr>
      </p:pic>
      <p:pic>
        <p:nvPicPr>
          <p:cNvPr id="116" name="Google Shape;116;p19"/>
          <p:cNvPicPr preferRelativeResize="0"/>
          <p:nvPr/>
        </p:nvPicPr>
        <p:blipFill>
          <a:blip r:embed="rId4">
            <a:alphaModFix/>
          </a:blip>
          <a:stretch>
            <a:fillRect/>
          </a:stretch>
        </p:blipFill>
        <p:spPr>
          <a:xfrm>
            <a:off x="4705050" y="1759547"/>
            <a:ext cx="4281875" cy="3156391"/>
          </a:xfrm>
          <a:prstGeom prst="rect">
            <a:avLst/>
          </a:prstGeom>
          <a:noFill/>
          <a:ln>
            <a:noFill/>
          </a:ln>
        </p:spPr>
      </p:pic>
      <p:sp>
        <p:nvSpPr>
          <p:cNvPr id="117" name="Google Shape;117;p19"/>
          <p:cNvSpPr txBox="1"/>
          <p:nvPr>
            <p:ph type="title"/>
          </p:nvPr>
        </p:nvSpPr>
        <p:spPr>
          <a:xfrm>
            <a:off x="5345838" y="1092622"/>
            <a:ext cx="30003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800"/>
              <a:t>Traffic Weekend</a:t>
            </a:r>
            <a:endParaRPr sz="1800"/>
          </a:p>
        </p:txBody>
      </p:sp>
      <p:sp>
        <p:nvSpPr>
          <p:cNvPr id="118" name="Google Shape;118;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Recommendations</a:t>
            </a:r>
            <a:endParaRPr/>
          </a:p>
        </p:txBody>
      </p:sp>
      <p:cxnSp>
        <p:nvCxnSpPr>
          <p:cNvPr id="119" name="Google Shape;119;p19"/>
          <p:cNvCxnSpPr/>
          <p:nvPr/>
        </p:nvCxnSpPr>
        <p:spPr>
          <a:xfrm>
            <a:off x="330000" y="1035525"/>
            <a:ext cx="8500500" cy="11400"/>
          </a:xfrm>
          <a:prstGeom prst="straightConnector1">
            <a:avLst/>
          </a:prstGeom>
          <a:noFill/>
          <a:ln cap="flat" cmpd="sng" w="9525">
            <a:solidFill>
              <a:srgbClr val="D9D9D9"/>
            </a:solidFill>
            <a:prstDash val="solid"/>
            <a:round/>
            <a:headEnd len="med" w="med" type="none"/>
            <a:tailEnd len="med" w="med"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4"/>
                                        </p:tgtEl>
                                        <p:attrNameLst>
                                          <p:attrName>style.visibility</p:attrName>
                                        </p:attrNameLst>
                                      </p:cBhvr>
                                      <p:to>
                                        <p:strVal val="visible"/>
                                      </p:to>
                                    </p:set>
                                    <p:animEffect filter="fade" transition="in">
                                      <p:cBhvr>
                                        <p:cTn dur="1000"/>
                                        <p:tgtEl>
                                          <p:spTgt spid="114"/>
                                        </p:tgtEl>
                                      </p:cBhvr>
                                    </p:animEffect>
                                  </p:childTnLst>
                                </p:cTn>
                              </p:par>
                              <p:par>
                                <p:cTn fill="hold" nodeType="withEffect" presetClass="entr" presetID="10" presetSubtype="0">
                                  <p:stCondLst>
                                    <p:cond delay="0"/>
                                  </p:stCondLst>
                                  <p:childTnLst>
                                    <p:set>
                                      <p:cBhvr>
                                        <p:cTn dur="1" fill="hold">
                                          <p:stCondLst>
                                            <p:cond delay="0"/>
                                          </p:stCondLst>
                                        </p:cTn>
                                        <p:tgtEl>
                                          <p:spTgt spid="115"/>
                                        </p:tgtEl>
                                        <p:attrNameLst>
                                          <p:attrName>style.visibility</p:attrName>
                                        </p:attrNameLst>
                                      </p:cBhvr>
                                      <p:to>
                                        <p:strVal val="visible"/>
                                      </p:to>
                                    </p:set>
                                    <p:animEffect filter="fade" transition="in">
                                      <p:cBhvr>
                                        <p:cTn dur="1000"/>
                                        <p:tgtEl>
                                          <p:spTgt spid="11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7"/>
                                        </p:tgtEl>
                                        <p:attrNameLst>
                                          <p:attrName>style.visibility</p:attrName>
                                        </p:attrNameLst>
                                      </p:cBhvr>
                                      <p:to>
                                        <p:strVal val="visible"/>
                                      </p:to>
                                    </p:set>
                                    <p:animEffect filter="fade" transition="in">
                                      <p:cBhvr>
                                        <p:cTn dur="1000"/>
                                        <p:tgtEl>
                                          <p:spTgt spid="117"/>
                                        </p:tgtEl>
                                      </p:cBhvr>
                                    </p:animEffect>
                                  </p:childTnLst>
                                </p:cTn>
                              </p:par>
                              <p:par>
                                <p:cTn fill="hold" nodeType="withEffect" presetClass="entr" presetID="10" presetSubtype="0">
                                  <p:stCondLst>
                                    <p:cond delay="0"/>
                                  </p:stCondLst>
                                  <p:childTnLst>
                                    <p:set>
                                      <p:cBhvr>
                                        <p:cTn dur="1" fill="hold">
                                          <p:stCondLst>
                                            <p:cond delay="0"/>
                                          </p:stCondLst>
                                        </p:cTn>
                                        <p:tgtEl>
                                          <p:spTgt spid="116"/>
                                        </p:tgtEl>
                                        <p:attrNameLst>
                                          <p:attrName>style.visibility</p:attrName>
                                        </p:attrNameLst>
                                      </p:cBhvr>
                                      <p:to>
                                        <p:strVal val="visible"/>
                                      </p:to>
                                    </p:set>
                                    <p:animEffect filter="fade" transition="in">
                                      <p:cBhvr>
                                        <p:cTn dur="1000"/>
                                        <p:tgtEl>
                                          <p:spTgt spid="11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Google Shape;124;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Popular Cuisines Near Popular Stations</a:t>
            </a:r>
            <a:endParaRPr/>
          </a:p>
        </p:txBody>
      </p:sp>
      <p:grpSp>
        <p:nvGrpSpPr>
          <p:cNvPr id="125" name="Google Shape;125;p20"/>
          <p:cNvGrpSpPr/>
          <p:nvPr/>
        </p:nvGrpSpPr>
        <p:grpSpPr>
          <a:xfrm>
            <a:off x="808653" y="3566023"/>
            <a:ext cx="7057817" cy="1051543"/>
            <a:chOff x="1593000" y="2322568"/>
            <a:chExt cx="5957975" cy="643500"/>
          </a:xfrm>
        </p:grpSpPr>
        <p:sp>
          <p:nvSpPr>
            <p:cNvPr id="126" name="Google Shape;126;p20"/>
            <p:cNvSpPr/>
            <p:nvPr/>
          </p:nvSpPr>
          <p:spPr>
            <a:xfrm>
              <a:off x="3728375" y="2322568"/>
              <a:ext cx="3822600" cy="643500"/>
            </a:xfrm>
            <a:prstGeom prst="rect">
              <a:avLst/>
            </a:pr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20"/>
            <p:cNvSpPr/>
            <p:nvPr/>
          </p:nvSpPr>
          <p:spPr>
            <a:xfrm flipH="1">
              <a:off x="2283025" y="2322575"/>
              <a:ext cx="1844400" cy="642600"/>
            </a:xfrm>
            <a:prstGeom prst="rect">
              <a:avLst/>
            </a:prstGeom>
            <a:solidFill>
              <a:srgbClr val="A72A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20"/>
            <p:cNvSpPr/>
            <p:nvPr/>
          </p:nvSpPr>
          <p:spPr>
            <a:xfrm rot="-5400000">
              <a:off x="3501574" y="1934671"/>
              <a:ext cx="643356" cy="1419149"/>
            </a:xfrm>
            <a:prstGeom prst="flowChartOffpageConnector">
              <a:avLst/>
            </a:prstGeom>
            <a:solidFill>
              <a:srgbClr val="A72A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20"/>
            <p:cNvSpPr/>
            <p:nvPr/>
          </p:nvSpPr>
          <p:spPr>
            <a:xfrm>
              <a:off x="2342625" y="2399951"/>
              <a:ext cx="1940700" cy="4959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1800">
                  <a:solidFill>
                    <a:srgbClr val="FFFFFF"/>
                  </a:solidFill>
                  <a:latin typeface="Roboto Medium"/>
                  <a:ea typeface="Roboto Medium"/>
                  <a:cs typeface="Roboto Medium"/>
                  <a:sym typeface="Roboto Medium"/>
                </a:rPr>
                <a:t>14 St- Union Square</a:t>
              </a:r>
              <a:endParaRPr sz="1800">
                <a:solidFill>
                  <a:srgbClr val="FFFFFF"/>
                </a:solidFill>
                <a:latin typeface="Roboto"/>
                <a:ea typeface="Roboto"/>
                <a:cs typeface="Roboto"/>
                <a:sym typeface="Roboto"/>
              </a:endParaRPr>
            </a:p>
          </p:txBody>
        </p:sp>
        <p:sp>
          <p:nvSpPr>
            <p:cNvPr id="130" name="Google Shape;130;p20"/>
            <p:cNvSpPr/>
            <p:nvPr/>
          </p:nvSpPr>
          <p:spPr>
            <a:xfrm>
              <a:off x="1593000" y="2322568"/>
              <a:ext cx="690000" cy="642300"/>
            </a:xfrm>
            <a:prstGeom prst="rect">
              <a:avLst/>
            </a:prstGeom>
            <a:solidFill>
              <a:srgbClr val="B02C20"/>
            </a:solidFill>
            <a:ln>
              <a:noFill/>
            </a:ln>
            <a:effectLst>
              <a:outerShdw blurRad="71438" rotWithShape="0" algn="bl" dir="2700000" dist="28575">
                <a:srgbClr val="000000">
                  <a:alpha val="1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20"/>
            <p:cNvSpPr/>
            <p:nvPr/>
          </p:nvSpPr>
          <p:spPr>
            <a:xfrm>
              <a:off x="1593000" y="2322575"/>
              <a:ext cx="690000" cy="642600"/>
            </a:xfrm>
            <a:prstGeom prst="rect">
              <a:avLst/>
            </a:prstGeom>
            <a:solidFill>
              <a:srgbClr val="BE2F2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600">
                <a:solidFill>
                  <a:srgbClr val="FFFFFF"/>
                </a:solidFill>
                <a:latin typeface="Roboto Thin"/>
                <a:ea typeface="Roboto Thin"/>
                <a:cs typeface="Roboto Thin"/>
                <a:sym typeface="Roboto Thin"/>
              </a:endParaRPr>
            </a:p>
          </p:txBody>
        </p:sp>
        <p:sp>
          <p:nvSpPr>
            <p:cNvPr id="132" name="Google Shape;132;p20"/>
            <p:cNvSpPr/>
            <p:nvPr/>
          </p:nvSpPr>
          <p:spPr>
            <a:xfrm>
              <a:off x="4532836" y="2323159"/>
              <a:ext cx="2971200" cy="642300"/>
            </a:xfrm>
            <a:prstGeom prst="rect">
              <a:avLst/>
            </a:prstGeom>
            <a:noFill/>
            <a:ln>
              <a:noFill/>
            </a:ln>
          </p:spPr>
          <p:txBody>
            <a:bodyPr anchorCtr="0" anchor="ctr" bIns="91425" lIns="91425" spcFirstLastPara="1" rIns="91425" wrap="square" tIns="91425">
              <a:noAutofit/>
            </a:bodyPr>
            <a:lstStyle/>
            <a:p>
              <a:pPr indent="-342900" lvl="0" marL="457200" rtl="0" algn="l">
                <a:lnSpc>
                  <a:spcPct val="115000"/>
                </a:lnSpc>
                <a:spcBef>
                  <a:spcPts val="0"/>
                </a:spcBef>
                <a:spcAft>
                  <a:spcPts val="0"/>
                </a:spcAft>
                <a:buSzPts val="1800"/>
                <a:buFont typeface="Roboto"/>
                <a:buAutoNum type="arabicPeriod"/>
              </a:pPr>
              <a:r>
                <a:rPr lang="en" sz="1800">
                  <a:latin typeface="Roboto"/>
                  <a:ea typeface="Roboto"/>
                  <a:cs typeface="Roboto"/>
                  <a:sym typeface="Roboto"/>
                </a:rPr>
                <a:t>New American</a:t>
              </a:r>
              <a:endParaRPr sz="1800">
                <a:latin typeface="Roboto"/>
                <a:ea typeface="Roboto"/>
                <a:cs typeface="Roboto"/>
                <a:sym typeface="Roboto"/>
              </a:endParaRPr>
            </a:p>
            <a:p>
              <a:pPr indent="-342900" lvl="0" marL="457200" rtl="0" algn="l">
                <a:lnSpc>
                  <a:spcPct val="115000"/>
                </a:lnSpc>
                <a:spcBef>
                  <a:spcPts val="0"/>
                </a:spcBef>
                <a:spcAft>
                  <a:spcPts val="0"/>
                </a:spcAft>
                <a:buSzPts val="1800"/>
                <a:buFont typeface="Roboto"/>
                <a:buAutoNum type="arabicPeriod"/>
              </a:pPr>
              <a:r>
                <a:rPr lang="en" sz="1800">
                  <a:latin typeface="Roboto"/>
                  <a:ea typeface="Roboto"/>
                  <a:cs typeface="Roboto"/>
                  <a:sym typeface="Roboto"/>
                </a:rPr>
                <a:t>Japanese</a:t>
              </a:r>
              <a:endParaRPr sz="1800">
                <a:latin typeface="Roboto"/>
                <a:ea typeface="Roboto"/>
                <a:cs typeface="Roboto"/>
                <a:sym typeface="Roboto"/>
              </a:endParaRPr>
            </a:p>
            <a:p>
              <a:pPr indent="-342900" lvl="0" marL="457200" rtl="0" algn="l">
                <a:lnSpc>
                  <a:spcPct val="115000"/>
                </a:lnSpc>
                <a:spcBef>
                  <a:spcPts val="0"/>
                </a:spcBef>
                <a:spcAft>
                  <a:spcPts val="0"/>
                </a:spcAft>
                <a:buSzPts val="1800"/>
                <a:buFont typeface="Roboto"/>
                <a:buAutoNum type="arabicPeriod"/>
              </a:pPr>
              <a:r>
                <a:rPr lang="en" sz="1800">
                  <a:latin typeface="Roboto"/>
                  <a:ea typeface="Roboto"/>
                  <a:cs typeface="Roboto"/>
                  <a:sym typeface="Roboto"/>
                </a:rPr>
                <a:t>Seafood</a:t>
              </a:r>
              <a:endParaRPr sz="1800">
                <a:latin typeface="Roboto"/>
                <a:ea typeface="Roboto"/>
                <a:cs typeface="Roboto"/>
                <a:sym typeface="Roboto"/>
              </a:endParaRPr>
            </a:p>
          </p:txBody>
        </p:sp>
      </p:grpSp>
      <p:grpSp>
        <p:nvGrpSpPr>
          <p:cNvPr id="133" name="Google Shape;133;p20"/>
          <p:cNvGrpSpPr/>
          <p:nvPr/>
        </p:nvGrpSpPr>
        <p:grpSpPr>
          <a:xfrm>
            <a:off x="808662" y="2490626"/>
            <a:ext cx="7057817" cy="1051543"/>
            <a:chOff x="1593000" y="2322568"/>
            <a:chExt cx="5957975" cy="643500"/>
          </a:xfrm>
        </p:grpSpPr>
        <p:sp>
          <p:nvSpPr>
            <p:cNvPr id="134" name="Google Shape;134;p20"/>
            <p:cNvSpPr/>
            <p:nvPr/>
          </p:nvSpPr>
          <p:spPr>
            <a:xfrm>
              <a:off x="3728375" y="2322568"/>
              <a:ext cx="3822600" cy="643500"/>
            </a:xfrm>
            <a:prstGeom prst="rect">
              <a:avLst/>
            </a:pr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20"/>
            <p:cNvSpPr/>
            <p:nvPr/>
          </p:nvSpPr>
          <p:spPr>
            <a:xfrm flipH="1">
              <a:off x="2283025" y="2322575"/>
              <a:ext cx="1844400" cy="642600"/>
            </a:xfrm>
            <a:prstGeom prst="rect">
              <a:avLst/>
            </a:prstGeom>
            <a:solidFill>
              <a:srgbClr val="A72A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20"/>
            <p:cNvSpPr/>
            <p:nvPr/>
          </p:nvSpPr>
          <p:spPr>
            <a:xfrm rot="-5400000">
              <a:off x="3501574" y="1934671"/>
              <a:ext cx="643356" cy="1419149"/>
            </a:xfrm>
            <a:prstGeom prst="flowChartOffpageConnector">
              <a:avLst/>
            </a:prstGeom>
            <a:solidFill>
              <a:srgbClr val="A72A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20"/>
            <p:cNvSpPr/>
            <p:nvPr/>
          </p:nvSpPr>
          <p:spPr>
            <a:xfrm>
              <a:off x="2342625" y="2399951"/>
              <a:ext cx="1940700" cy="4959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1800">
                  <a:solidFill>
                    <a:srgbClr val="FFFFFF"/>
                  </a:solidFill>
                  <a:latin typeface="Roboto Medium"/>
                  <a:ea typeface="Roboto Medium"/>
                  <a:cs typeface="Roboto Medium"/>
                  <a:sym typeface="Roboto Medium"/>
                </a:rPr>
                <a:t>34th St- Herald Square/Penn Station</a:t>
              </a:r>
              <a:endParaRPr sz="1800">
                <a:solidFill>
                  <a:srgbClr val="FFFFFF"/>
                </a:solidFill>
                <a:latin typeface="Roboto"/>
                <a:ea typeface="Roboto"/>
                <a:cs typeface="Roboto"/>
                <a:sym typeface="Roboto"/>
              </a:endParaRPr>
            </a:p>
          </p:txBody>
        </p:sp>
        <p:sp>
          <p:nvSpPr>
            <p:cNvPr id="138" name="Google Shape;138;p20"/>
            <p:cNvSpPr/>
            <p:nvPr/>
          </p:nvSpPr>
          <p:spPr>
            <a:xfrm>
              <a:off x="1593000" y="2322568"/>
              <a:ext cx="690000" cy="642300"/>
            </a:xfrm>
            <a:prstGeom prst="rect">
              <a:avLst/>
            </a:prstGeom>
            <a:solidFill>
              <a:srgbClr val="B02C20"/>
            </a:solidFill>
            <a:ln>
              <a:noFill/>
            </a:ln>
            <a:effectLst>
              <a:outerShdw blurRad="71438" rotWithShape="0" algn="bl" dir="2700000" dist="28575">
                <a:srgbClr val="000000">
                  <a:alpha val="1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20"/>
            <p:cNvSpPr/>
            <p:nvPr/>
          </p:nvSpPr>
          <p:spPr>
            <a:xfrm>
              <a:off x="1593000" y="2322575"/>
              <a:ext cx="690000" cy="642600"/>
            </a:xfrm>
            <a:prstGeom prst="rect">
              <a:avLst/>
            </a:prstGeom>
            <a:solidFill>
              <a:srgbClr val="BE2F2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600">
                <a:solidFill>
                  <a:srgbClr val="FFFFFF"/>
                </a:solidFill>
                <a:latin typeface="Roboto Thin"/>
                <a:ea typeface="Roboto Thin"/>
                <a:cs typeface="Roboto Thin"/>
                <a:sym typeface="Roboto Thin"/>
              </a:endParaRPr>
            </a:p>
          </p:txBody>
        </p:sp>
        <p:sp>
          <p:nvSpPr>
            <p:cNvPr id="140" name="Google Shape;140;p20"/>
            <p:cNvSpPr/>
            <p:nvPr/>
          </p:nvSpPr>
          <p:spPr>
            <a:xfrm>
              <a:off x="4532815" y="2323165"/>
              <a:ext cx="2971200" cy="642300"/>
            </a:xfrm>
            <a:prstGeom prst="rect">
              <a:avLst/>
            </a:prstGeom>
            <a:noFill/>
            <a:ln>
              <a:noFill/>
            </a:ln>
          </p:spPr>
          <p:txBody>
            <a:bodyPr anchorCtr="0" anchor="ctr" bIns="91425" lIns="91425" spcFirstLastPara="1" rIns="91425" wrap="square" tIns="91425">
              <a:noAutofit/>
            </a:bodyPr>
            <a:lstStyle/>
            <a:p>
              <a:pPr indent="-342900" lvl="0" marL="457200" rtl="0" algn="l">
                <a:lnSpc>
                  <a:spcPct val="115000"/>
                </a:lnSpc>
                <a:spcBef>
                  <a:spcPts val="0"/>
                </a:spcBef>
                <a:spcAft>
                  <a:spcPts val="0"/>
                </a:spcAft>
                <a:buSzPts val="1800"/>
                <a:buFont typeface="Roboto"/>
                <a:buAutoNum type="arabicPeriod"/>
              </a:pPr>
              <a:r>
                <a:rPr lang="en" sz="1800">
                  <a:latin typeface="Roboto"/>
                  <a:ea typeface="Roboto"/>
                  <a:cs typeface="Roboto"/>
                  <a:sym typeface="Roboto"/>
                </a:rPr>
                <a:t>Italian</a:t>
              </a:r>
              <a:endParaRPr sz="1800">
                <a:latin typeface="Roboto"/>
                <a:ea typeface="Roboto"/>
                <a:cs typeface="Roboto"/>
                <a:sym typeface="Roboto"/>
              </a:endParaRPr>
            </a:p>
            <a:p>
              <a:pPr indent="-342900" lvl="0" marL="457200" rtl="0" algn="l">
                <a:lnSpc>
                  <a:spcPct val="115000"/>
                </a:lnSpc>
                <a:spcBef>
                  <a:spcPts val="0"/>
                </a:spcBef>
                <a:spcAft>
                  <a:spcPts val="0"/>
                </a:spcAft>
                <a:buSzPts val="1800"/>
                <a:buFont typeface="Roboto"/>
                <a:buAutoNum type="arabicPeriod"/>
              </a:pPr>
              <a:r>
                <a:rPr lang="en" sz="1800">
                  <a:latin typeface="Roboto"/>
                  <a:ea typeface="Roboto"/>
                  <a:cs typeface="Roboto"/>
                  <a:sym typeface="Roboto"/>
                </a:rPr>
                <a:t>New American</a:t>
              </a:r>
              <a:endParaRPr sz="1800">
                <a:latin typeface="Roboto"/>
                <a:ea typeface="Roboto"/>
                <a:cs typeface="Roboto"/>
                <a:sym typeface="Roboto"/>
              </a:endParaRPr>
            </a:p>
            <a:p>
              <a:pPr indent="-342900" lvl="0" marL="457200" rtl="0" algn="l">
                <a:lnSpc>
                  <a:spcPct val="115000"/>
                </a:lnSpc>
                <a:spcBef>
                  <a:spcPts val="0"/>
                </a:spcBef>
                <a:spcAft>
                  <a:spcPts val="0"/>
                </a:spcAft>
                <a:buSzPts val="1800"/>
                <a:buFont typeface="Roboto"/>
                <a:buAutoNum type="arabicPeriod"/>
              </a:pPr>
              <a:r>
                <a:rPr lang="en" sz="1800">
                  <a:latin typeface="Roboto"/>
                  <a:ea typeface="Roboto"/>
                  <a:cs typeface="Roboto"/>
                  <a:sym typeface="Roboto"/>
                </a:rPr>
                <a:t>Korean</a:t>
              </a:r>
              <a:endParaRPr sz="1800">
                <a:latin typeface="Roboto"/>
                <a:ea typeface="Roboto"/>
                <a:cs typeface="Roboto"/>
                <a:sym typeface="Roboto"/>
              </a:endParaRPr>
            </a:p>
          </p:txBody>
        </p:sp>
      </p:grpSp>
      <p:grpSp>
        <p:nvGrpSpPr>
          <p:cNvPr id="141" name="Google Shape;141;p20"/>
          <p:cNvGrpSpPr/>
          <p:nvPr/>
        </p:nvGrpSpPr>
        <p:grpSpPr>
          <a:xfrm>
            <a:off x="814392" y="1411561"/>
            <a:ext cx="7059009" cy="1055211"/>
            <a:chOff x="1593000" y="2322568"/>
            <a:chExt cx="5957975" cy="643500"/>
          </a:xfrm>
        </p:grpSpPr>
        <p:sp>
          <p:nvSpPr>
            <p:cNvPr id="142" name="Google Shape;142;p20"/>
            <p:cNvSpPr/>
            <p:nvPr/>
          </p:nvSpPr>
          <p:spPr>
            <a:xfrm>
              <a:off x="3728375" y="2322568"/>
              <a:ext cx="3822600" cy="643500"/>
            </a:xfrm>
            <a:prstGeom prst="rect">
              <a:avLst/>
            </a:pr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20"/>
            <p:cNvSpPr/>
            <p:nvPr/>
          </p:nvSpPr>
          <p:spPr>
            <a:xfrm flipH="1">
              <a:off x="2283025" y="2322575"/>
              <a:ext cx="1844400" cy="642600"/>
            </a:xfrm>
            <a:prstGeom prst="rect">
              <a:avLst/>
            </a:prstGeom>
            <a:solidFill>
              <a:srgbClr val="A72A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20"/>
            <p:cNvSpPr/>
            <p:nvPr/>
          </p:nvSpPr>
          <p:spPr>
            <a:xfrm rot="-5400000">
              <a:off x="3501574" y="1934671"/>
              <a:ext cx="643356" cy="1419149"/>
            </a:xfrm>
            <a:prstGeom prst="flowChartOffpageConnector">
              <a:avLst/>
            </a:prstGeom>
            <a:solidFill>
              <a:srgbClr val="A72A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20"/>
            <p:cNvSpPr/>
            <p:nvPr/>
          </p:nvSpPr>
          <p:spPr>
            <a:xfrm>
              <a:off x="2342625" y="2399951"/>
              <a:ext cx="1940700" cy="4959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1800">
                  <a:solidFill>
                    <a:srgbClr val="FFFFFF"/>
                  </a:solidFill>
                  <a:latin typeface="Roboto Medium"/>
                  <a:ea typeface="Roboto Medium"/>
                  <a:cs typeface="Roboto Medium"/>
                  <a:sym typeface="Roboto Medium"/>
                </a:rPr>
                <a:t>Grand-Central - 42nd Street</a:t>
              </a:r>
              <a:endParaRPr sz="1800">
                <a:solidFill>
                  <a:srgbClr val="FFFFFF"/>
                </a:solidFill>
                <a:latin typeface="Roboto"/>
                <a:ea typeface="Roboto"/>
                <a:cs typeface="Roboto"/>
                <a:sym typeface="Roboto"/>
              </a:endParaRPr>
            </a:p>
          </p:txBody>
        </p:sp>
        <p:sp>
          <p:nvSpPr>
            <p:cNvPr id="146" name="Google Shape;146;p20"/>
            <p:cNvSpPr/>
            <p:nvPr/>
          </p:nvSpPr>
          <p:spPr>
            <a:xfrm>
              <a:off x="1593000" y="2322568"/>
              <a:ext cx="690000" cy="642300"/>
            </a:xfrm>
            <a:prstGeom prst="rect">
              <a:avLst/>
            </a:prstGeom>
            <a:solidFill>
              <a:srgbClr val="B02C20"/>
            </a:solidFill>
            <a:ln>
              <a:noFill/>
            </a:ln>
            <a:effectLst>
              <a:outerShdw blurRad="71438" rotWithShape="0" algn="bl" dir="2700000" dist="28575">
                <a:srgbClr val="000000">
                  <a:alpha val="1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20"/>
            <p:cNvSpPr/>
            <p:nvPr/>
          </p:nvSpPr>
          <p:spPr>
            <a:xfrm>
              <a:off x="1593000" y="2322575"/>
              <a:ext cx="690000" cy="642600"/>
            </a:xfrm>
            <a:prstGeom prst="rect">
              <a:avLst/>
            </a:prstGeom>
            <a:solidFill>
              <a:srgbClr val="BE2F2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600">
                <a:solidFill>
                  <a:srgbClr val="FFFFFF"/>
                </a:solidFill>
                <a:latin typeface="Roboto Thin"/>
                <a:ea typeface="Roboto Thin"/>
                <a:cs typeface="Roboto Thin"/>
                <a:sym typeface="Roboto Thin"/>
              </a:endParaRPr>
            </a:p>
          </p:txBody>
        </p:sp>
        <p:sp>
          <p:nvSpPr>
            <p:cNvPr id="148" name="Google Shape;148;p20"/>
            <p:cNvSpPr/>
            <p:nvPr/>
          </p:nvSpPr>
          <p:spPr>
            <a:xfrm>
              <a:off x="4532815" y="2323163"/>
              <a:ext cx="2971200" cy="642300"/>
            </a:xfrm>
            <a:prstGeom prst="rect">
              <a:avLst/>
            </a:prstGeom>
            <a:noFill/>
            <a:ln>
              <a:noFill/>
            </a:ln>
          </p:spPr>
          <p:txBody>
            <a:bodyPr anchorCtr="0" anchor="ctr" bIns="91425" lIns="91425" spcFirstLastPara="1" rIns="91425" wrap="square" tIns="91425">
              <a:noAutofit/>
            </a:bodyPr>
            <a:lstStyle/>
            <a:p>
              <a:pPr indent="-342900" lvl="0" marL="457200" rtl="0" algn="l">
                <a:lnSpc>
                  <a:spcPct val="115000"/>
                </a:lnSpc>
                <a:spcBef>
                  <a:spcPts val="0"/>
                </a:spcBef>
                <a:spcAft>
                  <a:spcPts val="0"/>
                </a:spcAft>
                <a:buSzPts val="1800"/>
                <a:buFont typeface="Roboto"/>
                <a:buAutoNum type="arabicPeriod"/>
              </a:pPr>
              <a:r>
                <a:rPr lang="en" sz="1800">
                  <a:latin typeface="Roboto"/>
                  <a:ea typeface="Roboto"/>
                  <a:cs typeface="Roboto"/>
                  <a:sym typeface="Roboto"/>
                </a:rPr>
                <a:t>Japanese</a:t>
              </a:r>
              <a:endParaRPr sz="1800">
                <a:latin typeface="Roboto"/>
                <a:ea typeface="Roboto"/>
                <a:cs typeface="Roboto"/>
                <a:sym typeface="Roboto"/>
              </a:endParaRPr>
            </a:p>
            <a:p>
              <a:pPr indent="-342900" lvl="0" marL="457200" rtl="0" algn="l">
                <a:lnSpc>
                  <a:spcPct val="115000"/>
                </a:lnSpc>
                <a:spcBef>
                  <a:spcPts val="0"/>
                </a:spcBef>
                <a:spcAft>
                  <a:spcPts val="0"/>
                </a:spcAft>
                <a:buSzPts val="1800"/>
                <a:buFont typeface="Roboto"/>
                <a:buAutoNum type="arabicPeriod"/>
              </a:pPr>
              <a:r>
                <a:rPr lang="en" sz="1800">
                  <a:latin typeface="Roboto"/>
                  <a:ea typeface="Roboto"/>
                  <a:cs typeface="Roboto"/>
                  <a:sym typeface="Roboto"/>
                </a:rPr>
                <a:t>Italian</a:t>
              </a:r>
              <a:endParaRPr sz="1800">
                <a:latin typeface="Roboto"/>
                <a:ea typeface="Roboto"/>
                <a:cs typeface="Roboto"/>
                <a:sym typeface="Roboto"/>
              </a:endParaRPr>
            </a:p>
            <a:p>
              <a:pPr indent="-342900" lvl="0" marL="457200" rtl="0" algn="l">
                <a:lnSpc>
                  <a:spcPct val="115000"/>
                </a:lnSpc>
                <a:spcBef>
                  <a:spcPts val="0"/>
                </a:spcBef>
                <a:spcAft>
                  <a:spcPts val="0"/>
                </a:spcAft>
                <a:buSzPts val="1800"/>
                <a:buFont typeface="Roboto"/>
                <a:buAutoNum type="arabicPeriod"/>
              </a:pPr>
              <a:r>
                <a:rPr lang="en" sz="1800">
                  <a:latin typeface="Roboto"/>
                  <a:ea typeface="Roboto"/>
                  <a:cs typeface="Roboto"/>
                  <a:sym typeface="Roboto"/>
                </a:rPr>
                <a:t>New American</a:t>
              </a:r>
              <a:endParaRPr sz="1800">
                <a:latin typeface="Roboto"/>
                <a:ea typeface="Roboto"/>
                <a:cs typeface="Roboto"/>
                <a:sym typeface="Roboto"/>
              </a:endParaRPr>
            </a:p>
          </p:txBody>
        </p:sp>
      </p:grpSp>
      <p:cxnSp>
        <p:nvCxnSpPr>
          <p:cNvPr id="149" name="Google Shape;149;p20"/>
          <p:cNvCxnSpPr/>
          <p:nvPr/>
        </p:nvCxnSpPr>
        <p:spPr>
          <a:xfrm>
            <a:off x="330000" y="1035525"/>
            <a:ext cx="8500500" cy="11400"/>
          </a:xfrm>
          <a:prstGeom prst="straightConnector1">
            <a:avLst/>
          </a:prstGeom>
          <a:noFill/>
          <a:ln cap="flat" cmpd="sng" w="9525">
            <a:solidFill>
              <a:srgbClr val="D9D9D9"/>
            </a:solidFill>
            <a:prstDash val="solid"/>
            <a:round/>
            <a:headEnd len="med" w="med" type="none"/>
            <a:tailEnd len="med" w="med"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1"/>
                                        </p:tgtEl>
                                        <p:attrNameLst>
                                          <p:attrName>style.visibility</p:attrName>
                                        </p:attrNameLst>
                                      </p:cBhvr>
                                      <p:to>
                                        <p:strVal val="visible"/>
                                      </p:to>
                                    </p:set>
                                    <p:animEffect filter="fade" transition="in">
                                      <p:cBhvr>
                                        <p:cTn dur="1000"/>
                                        <p:tgtEl>
                                          <p:spTgt spid="14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3"/>
                                        </p:tgtEl>
                                        <p:attrNameLst>
                                          <p:attrName>style.visibility</p:attrName>
                                        </p:attrNameLst>
                                      </p:cBhvr>
                                      <p:to>
                                        <p:strVal val="visible"/>
                                      </p:to>
                                    </p:set>
                                    <p:animEffect filter="fade" transition="in">
                                      <p:cBhvr>
                                        <p:cTn dur="1000"/>
                                        <p:tgtEl>
                                          <p:spTgt spid="13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5"/>
                                        </p:tgtEl>
                                        <p:attrNameLst>
                                          <p:attrName>style.visibility</p:attrName>
                                        </p:attrNameLst>
                                      </p:cBhvr>
                                      <p:to>
                                        <p:strVal val="visible"/>
                                      </p:to>
                                    </p:set>
                                    <p:animEffect filter="fade" transition="in">
                                      <p:cBhvr>
                                        <p:cTn dur="1000"/>
                                        <p:tgtEl>
                                          <p:spTgt spid="12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Google Shape;154;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Main Takeaways</a:t>
            </a:r>
            <a:endParaRPr/>
          </a:p>
        </p:txBody>
      </p:sp>
      <p:cxnSp>
        <p:nvCxnSpPr>
          <p:cNvPr id="155" name="Google Shape;155;p21"/>
          <p:cNvCxnSpPr/>
          <p:nvPr/>
        </p:nvCxnSpPr>
        <p:spPr>
          <a:xfrm>
            <a:off x="330000" y="1035525"/>
            <a:ext cx="8500500" cy="11400"/>
          </a:xfrm>
          <a:prstGeom prst="straightConnector1">
            <a:avLst/>
          </a:prstGeom>
          <a:noFill/>
          <a:ln cap="flat" cmpd="sng" w="9525">
            <a:solidFill>
              <a:srgbClr val="D9D9D9"/>
            </a:solidFill>
            <a:prstDash val="solid"/>
            <a:round/>
            <a:headEnd len="med" w="med" type="none"/>
            <a:tailEnd len="med" w="med" type="none"/>
          </a:ln>
        </p:spPr>
      </p:cxnSp>
      <p:pic>
        <p:nvPicPr>
          <p:cNvPr id="156" name="Google Shape;156;p21"/>
          <p:cNvPicPr preferRelativeResize="0"/>
          <p:nvPr/>
        </p:nvPicPr>
        <p:blipFill>
          <a:blip r:embed="rId3">
            <a:alphaModFix/>
          </a:blip>
          <a:stretch>
            <a:fillRect/>
          </a:stretch>
        </p:blipFill>
        <p:spPr>
          <a:xfrm>
            <a:off x="931700" y="1405050"/>
            <a:ext cx="572700" cy="572700"/>
          </a:xfrm>
          <a:prstGeom prst="rect">
            <a:avLst/>
          </a:prstGeom>
          <a:noFill/>
          <a:ln>
            <a:noFill/>
          </a:ln>
        </p:spPr>
      </p:pic>
      <p:cxnSp>
        <p:nvCxnSpPr>
          <p:cNvPr id="157" name="Google Shape;157;p21"/>
          <p:cNvCxnSpPr/>
          <p:nvPr/>
        </p:nvCxnSpPr>
        <p:spPr>
          <a:xfrm>
            <a:off x="519550" y="2415875"/>
            <a:ext cx="8130900" cy="26100"/>
          </a:xfrm>
          <a:prstGeom prst="straightConnector1">
            <a:avLst/>
          </a:prstGeom>
          <a:noFill/>
          <a:ln cap="flat" cmpd="sng" w="9525">
            <a:solidFill>
              <a:schemeClr val="dk2"/>
            </a:solidFill>
            <a:prstDash val="solid"/>
            <a:round/>
            <a:headEnd len="med" w="med" type="none"/>
            <a:tailEnd len="med" w="med" type="none"/>
          </a:ln>
        </p:spPr>
      </p:cxnSp>
      <p:sp>
        <p:nvSpPr>
          <p:cNvPr id="158" name="Google Shape;158;p21"/>
          <p:cNvSpPr txBox="1"/>
          <p:nvPr/>
        </p:nvSpPr>
        <p:spPr>
          <a:xfrm>
            <a:off x="1714525" y="1352550"/>
            <a:ext cx="6845100" cy="677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t>High amount of foot traffic in </a:t>
            </a:r>
            <a:r>
              <a:rPr b="1" lang="en" sz="1800"/>
              <a:t>Midtown</a:t>
            </a:r>
            <a:endParaRPr b="1" sz="1800"/>
          </a:p>
        </p:txBody>
      </p:sp>
      <p:pic>
        <p:nvPicPr>
          <p:cNvPr id="159" name="Google Shape;159;p21"/>
          <p:cNvPicPr preferRelativeResize="0"/>
          <p:nvPr/>
        </p:nvPicPr>
        <p:blipFill>
          <a:blip r:embed="rId4">
            <a:alphaModFix/>
          </a:blip>
          <a:stretch>
            <a:fillRect/>
          </a:stretch>
        </p:blipFill>
        <p:spPr>
          <a:xfrm>
            <a:off x="930013" y="2766575"/>
            <a:ext cx="576072" cy="576072"/>
          </a:xfrm>
          <a:prstGeom prst="rect">
            <a:avLst/>
          </a:prstGeom>
          <a:noFill/>
          <a:ln>
            <a:noFill/>
          </a:ln>
        </p:spPr>
      </p:pic>
      <p:sp>
        <p:nvSpPr>
          <p:cNvPr id="160" name="Google Shape;160;p21"/>
          <p:cNvSpPr txBox="1"/>
          <p:nvPr/>
        </p:nvSpPr>
        <p:spPr>
          <a:xfrm>
            <a:off x="1714525" y="2724150"/>
            <a:ext cx="6845100" cy="677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t>Top Stations:</a:t>
            </a:r>
            <a:r>
              <a:rPr lang="en" sz="1800"/>
              <a:t> </a:t>
            </a:r>
            <a:endParaRPr sz="1800"/>
          </a:p>
          <a:p>
            <a:pPr indent="-342900" lvl="0" marL="457200" rtl="0" algn="l">
              <a:spcBef>
                <a:spcPts val="0"/>
              </a:spcBef>
              <a:spcAft>
                <a:spcPts val="0"/>
              </a:spcAft>
              <a:buSzPts val="1800"/>
              <a:buChar char="➔"/>
            </a:pPr>
            <a:r>
              <a:rPr lang="en" sz="1800"/>
              <a:t>Grand Central - 42nd Street</a:t>
            </a:r>
            <a:endParaRPr sz="1800"/>
          </a:p>
          <a:p>
            <a:pPr indent="-342900" lvl="0" marL="457200" rtl="0" algn="l">
              <a:spcBef>
                <a:spcPts val="0"/>
              </a:spcBef>
              <a:spcAft>
                <a:spcPts val="0"/>
              </a:spcAft>
              <a:buSzPts val="1800"/>
              <a:buChar char="➔"/>
            </a:pPr>
            <a:r>
              <a:rPr lang="en" sz="1800"/>
              <a:t>34th St - Herald Sq / Penn Station</a:t>
            </a:r>
            <a:endParaRPr sz="1800"/>
          </a:p>
          <a:p>
            <a:pPr indent="-342900" lvl="0" marL="457200" rtl="0" algn="l">
              <a:spcBef>
                <a:spcPts val="0"/>
              </a:spcBef>
              <a:spcAft>
                <a:spcPts val="0"/>
              </a:spcAft>
              <a:buSzPts val="1800"/>
              <a:buChar char="➔"/>
            </a:pPr>
            <a:r>
              <a:rPr lang="en" sz="1800"/>
              <a:t>14 St - Union Square</a:t>
            </a:r>
            <a:endParaRPr sz="1800"/>
          </a:p>
        </p:txBody>
      </p:sp>
      <p:cxnSp>
        <p:nvCxnSpPr>
          <p:cNvPr id="161" name="Google Shape;161;p21"/>
          <p:cNvCxnSpPr/>
          <p:nvPr/>
        </p:nvCxnSpPr>
        <p:spPr>
          <a:xfrm>
            <a:off x="506550" y="3840125"/>
            <a:ext cx="8130900" cy="26100"/>
          </a:xfrm>
          <a:prstGeom prst="straightConnector1">
            <a:avLst/>
          </a:prstGeom>
          <a:noFill/>
          <a:ln cap="flat" cmpd="sng" w="9525">
            <a:solidFill>
              <a:schemeClr val="dk2"/>
            </a:solidFill>
            <a:prstDash val="solid"/>
            <a:round/>
            <a:headEnd len="med" w="med" type="none"/>
            <a:tailEnd len="med" w="med" type="none"/>
          </a:ln>
        </p:spPr>
      </p:cxnSp>
      <p:pic>
        <p:nvPicPr>
          <p:cNvPr id="162" name="Google Shape;162;p21"/>
          <p:cNvPicPr preferRelativeResize="0"/>
          <p:nvPr/>
        </p:nvPicPr>
        <p:blipFill>
          <a:blip r:embed="rId5">
            <a:alphaModFix/>
          </a:blip>
          <a:stretch>
            <a:fillRect/>
          </a:stretch>
        </p:blipFill>
        <p:spPr>
          <a:xfrm>
            <a:off x="769439" y="4060787"/>
            <a:ext cx="897225" cy="897225"/>
          </a:xfrm>
          <a:prstGeom prst="rect">
            <a:avLst/>
          </a:prstGeom>
          <a:noFill/>
          <a:ln>
            <a:noFill/>
          </a:ln>
        </p:spPr>
      </p:pic>
      <p:sp>
        <p:nvSpPr>
          <p:cNvPr id="163" name="Google Shape;163;p21"/>
          <p:cNvSpPr txBox="1"/>
          <p:nvPr/>
        </p:nvSpPr>
        <p:spPr>
          <a:xfrm>
            <a:off x="1714525" y="4170550"/>
            <a:ext cx="6845100" cy="677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t>Japanese</a:t>
            </a:r>
            <a:r>
              <a:rPr lang="en" sz="1800"/>
              <a:t>, </a:t>
            </a:r>
            <a:r>
              <a:rPr b="1" lang="en" sz="1800"/>
              <a:t>New American</a:t>
            </a:r>
            <a:r>
              <a:rPr lang="en" sz="1800"/>
              <a:t> and </a:t>
            </a:r>
            <a:r>
              <a:rPr b="1" lang="en" sz="1800"/>
              <a:t>Italian</a:t>
            </a:r>
            <a:r>
              <a:rPr lang="en" sz="1800"/>
              <a:t> as </a:t>
            </a:r>
            <a:r>
              <a:rPr b="1" lang="en" sz="1800"/>
              <a:t>most popular cuisine</a:t>
            </a:r>
            <a:endParaRPr b="1" sz="18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6"/>
                                        </p:tgtEl>
                                        <p:attrNameLst>
                                          <p:attrName>style.visibility</p:attrName>
                                        </p:attrNameLst>
                                      </p:cBhvr>
                                      <p:to>
                                        <p:strVal val="visible"/>
                                      </p:to>
                                    </p:set>
                                    <p:animEffect filter="fade" transition="in">
                                      <p:cBhvr>
                                        <p:cTn dur="1000"/>
                                        <p:tgtEl>
                                          <p:spTgt spid="156"/>
                                        </p:tgtEl>
                                      </p:cBhvr>
                                    </p:animEffect>
                                  </p:childTnLst>
                                </p:cTn>
                              </p:par>
                              <p:par>
                                <p:cTn fill="hold" nodeType="withEffect" presetClass="entr" presetID="10" presetSubtype="0">
                                  <p:stCondLst>
                                    <p:cond delay="0"/>
                                  </p:stCondLst>
                                  <p:childTnLst>
                                    <p:set>
                                      <p:cBhvr>
                                        <p:cTn dur="1" fill="hold">
                                          <p:stCondLst>
                                            <p:cond delay="0"/>
                                          </p:stCondLst>
                                        </p:cTn>
                                        <p:tgtEl>
                                          <p:spTgt spid="158"/>
                                        </p:tgtEl>
                                        <p:attrNameLst>
                                          <p:attrName>style.visibility</p:attrName>
                                        </p:attrNameLst>
                                      </p:cBhvr>
                                      <p:to>
                                        <p:strVal val="visible"/>
                                      </p:to>
                                    </p:set>
                                    <p:animEffect filter="fade" transition="in">
                                      <p:cBhvr>
                                        <p:cTn dur="1000"/>
                                        <p:tgtEl>
                                          <p:spTgt spid="15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7"/>
                                        </p:tgtEl>
                                        <p:attrNameLst>
                                          <p:attrName>style.visibility</p:attrName>
                                        </p:attrNameLst>
                                      </p:cBhvr>
                                      <p:to>
                                        <p:strVal val="visible"/>
                                      </p:to>
                                    </p:set>
                                    <p:animEffect filter="fade" transition="in">
                                      <p:cBhvr>
                                        <p:cTn dur="1000"/>
                                        <p:tgtEl>
                                          <p:spTgt spid="157"/>
                                        </p:tgtEl>
                                      </p:cBhvr>
                                    </p:animEffect>
                                  </p:childTnLst>
                                </p:cTn>
                              </p:par>
                              <p:par>
                                <p:cTn fill="hold" nodeType="withEffect" presetClass="entr" presetID="10" presetSubtype="0">
                                  <p:stCondLst>
                                    <p:cond delay="0"/>
                                  </p:stCondLst>
                                  <p:childTnLst>
                                    <p:set>
                                      <p:cBhvr>
                                        <p:cTn dur="1" fill="hold">
                                          <p:stCondLst>
                                            <p:cond delay="0"/>
                                          </p:stCondLst>
                                        </p:cTn>
                                        <p:tgtEl>
                                          <p:spTgt spid="159"/>
                                        </p:tgtEl>
                                        <p:attrNameLst>
                                          <p:attrName>style.visibility</p:attrName>
                                        </p:attrNameLst>
                                      </p:cBhvr>
                                      <p:to>
                                        <p:strVal val="visible"/>
                                      </p:to>
                                    </p:set>
                                    <p:animEffect filter="fade" transition="in">
                                      <p:cBhvr>
                                        <p:cTn dur="1000"/>
                                        <p:tgtEl>
                                          <p:spTgt spid="159"/>
                                        </p:tgtEl>
                                      </p:cBhvr>
                                    </p:animEffect>
                                  </p:childTnLst>
                                </p:cTn>
                              </p:par>
                              <p:par>
                                <p:cTn fill="hold" nodeType="withEffect" presetClass="entr" presetID="10" presetSubtype="0">
                                  <p:stCondLst>
                                    <p:cond delay="0"/>
                                  </p:stCondLst>
                                  <p:childTnLst>
                                    <p:set>
                                      <p:cBhvr>
                                        <p:cTn dur="1" fill="hold">
                                          <p:stCondLst>
                                            <p:cond delay="0"/>
                                          </p:stCondLst>
                                        </p:cTn>
                                        <p:tgtEl>
                                          <p:spTgt spid="160"/>
                                        </p:tgtEl>
                                        <p:attrNameLst>
                                          <p:attrName>style.visibility</p:attrName>
                                        </p:attrNameLst>
                                      </p:cBhvr>
                                      <p:to>
                                        <p:strVal val="visible"/>
                                      </p:to>
                                    </p:set>
                                    <p:animEffect filter="fade" transition="in">
                                      <p:cBhvr>
                                        <p:cTn dur="1000"/>
                                        <p:tgtEl>
                                          <p:spTgt spid="16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1"/>
                                        </p:tgtEl>
                                        <p:attrNameLst>
                                          <p:attrName>style.visibility</p:attrName>
                                        </p:attrNameLst>
                                      </p:cBhvr>
                                      <p:to>
                                        <p:strVal val="visible"/>
                                      </p:to>
                                    </p:set>
                                    <p:animEffect filter="fade" transition="in">
                                      <p:cBhvr>
                                        <p:cTn dur="1000"/>
                                        <p:tgtEl>
                                          <p:spTgt spid="161"/>
                                        </p:tgtEl>
                                      </p:cBhvr>
                                    </p:animEffect>
                                  </p:childTnLst>
                                </p:cTn>
                              </p:par>
                              <p:par>
                                <p:cTn fill="hold" nodeType="withEffect" presetClass="entr" presetID="10" presetSubtype="0">
                                  <p:stCondLst>
                                    <p:cond delay="0"/>
                                  </p:stCondLst>
                                  <p:childTnLst>
                                    <p:set>
                                      <p:cBhvr>
                                        <p:cTn dur="1" fill="hold">
                                          <p:stCondLst>
                                            <p:cond delay="0"/>
                                          </p:stCondLst>
                                        </p:cTn>
                                        <p:tgtEl>
                                          <p:spTgt spid="162"/>
                                        </p:tgtEl>
                                        <p:attrNameLst>
                                          <p:attrName>style.visibility</p:attrName>
                                        </p:attrNameLst>
                                      </p:cBhvr>
                                      <p:to>
                                        <p:strVal val="visible"/>
                                      </p:to>
                                    </p:set>
                                    <p:animEffect filter="fade" transition="in">
                                      <p:cBhvr>
                                        <p:cTn dur="1000"/>
                                        <p:tgtEl>
                                          <p:spTgt spid="162"/>
                                        </p:tgtEl>
                                      </p:cBhvr>
                                    </p:animEffect>
                                  </p:childTnLst>
                                </p:cTn>
                              </p:par>
                              <p:par>
                                <p:cTn fill="hold" nodeType="withEffect" presetClass="entr" presetID="10" presetSubtype="0">
                                  <p:stCondLst>
                                    <p:cond delay="0"/>
                                  </p:stCondLst>
                                  <p:childTnLst>
                                    <p:set>
                                      <p:cBhvr>
                                        <p:cTn dur="1" fill="hold">
                                          <p:stCondLst>
                                            <p:cond delay="0"/>
                                          </p:stCondLst>
                                        </p:cTn>
                                        <p:tgtEl>
                                          <p:spTgt spid="163"/>
                                        </p:tgtEl>
                                        <p:attrNameLst>
                                          <p:attrName>style.visibility</p:attrName>
                                        </p:attrNameLst>
                                      </p:cBhvr>
                                      <p:to>
                                        <p:strVal val="visible"/>
                                      </p:to>
                                    </p:set>
                                    <p:animEffect filter="fade" transition="in">
                                      <p:cBhvr>
                                        <p:cTn dur="1000"/>
                                        <p:tgtEl>
                                          <p:spTgt spid="16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