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4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7.xml.rels" ContentType="application/vnd.openxmlformats-package.relationships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0.png" ContentType="image/png"/>
  <Override PartName="/ppt/media/image87.png" ContentType="image/png"/>
  <Override PartName="/ppt/media/image86.png" ContentType="image/png"/>
  <Override PartName="/ppt/media/image85.png" ContentType="image/png"/>
  <Override PartName="/ppt/media/image84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9.png" ContentType="image/png"/>
  <Override PartName="/ppt/media/image56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79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93.png" ContentType="image/png"/>
  <Override PartName="/ppt/media/image18.png" ContentType="image/png"/>
  <Override PartName="/ppt/media/image2.jpeg" ContentType="image/jpeg"/>
  <Override PartName="/ppt/media/image92.png" ContentType="image/png"/>
  <Override PartName="/ppt/media/image17.png" ContentType="image/png"/>
  <Override PartName="/ppt/media/image31.png" ContentType="image/png"/>
  <Override PartName="/ppt/media/image14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54.png" ContentType="image/png"/>
  <Override PartName="/ppt/media/image4.png" ContentType="image/png"/>
  <Override PartName="/ppt/media/image39.png" ContentType="image/png"/>
  <Override PartName="/ppt/media/image91.png" ContentType="image/png"/>
  <Override PartName="/ppt/media/image16.png" ContentType="image/png"/>
  <Override PartName="/ppt/media/image3.jpeg" ContentType="image/jpeg"/>
  <Override PartName="/ppt/media/image28.png" ContentType="image/png"/>
  <Override PartName="/ppt/media/image21.png" ContentType="image/png"/>
  <Override PartName="/ppt/media/image11.png" ContentType="image/png"/>
  <Override PartName="/ppt/media/image83.png" ContentType="image/png"/>
  <Override PartName="/ppt/media/image1.jpeg" ContentType="image/jpeg"/>
  <Override PartName="/ppt/media/image41.png" ContentType="image/png"/>
  <Override PartName="/ppt/media/image69.png" ContentType="image/png"/>
  <Override PartName="/ppt/media/image10.png" ContentType="image/png"/>
  <Override PartName="/ppt/media/image88.png" ContentType="image/png"/>
  <Override PartName="/ppt/media/image9.jpeg" ContentType="image/jpeg"/>
  <Override PartName="/ppt/media/image35.png" ContentType="image/png"/>
  <Override PartName="/ppt/media/image58.png" ContentType="image/png"/>
  <Override PartName="/ppt/media/image6.jpeg" ContentType="image/jpeg"/>
  <Override PartName="/ppt/media/image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89.png" ContentType="image/png"/>
  <Override PartName="/ppt/media/image30.png" ContentType="image/png"/>
  <Override PartName="/ppt/media/image32.png" ContentType="image/png"/>
  <Override PartName="/ppt/media/image15.jpeg" ContentType="image/jpeg"/>
  <Override PartName="/ppt/media/image33.png" ContentType="image/png"/>
  <Override PartName="/ppt/media/image34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8C58FE-4B40-493D-8BE4-44D18B76D8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6A94032-345E-4246-A6BF-EF59A91535D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D45969C-F658-4F91-9CF0-2A0353C0208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763F6D2-833A-440B-836B-C69AE2F6D0D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3426225-076B-4A20-8E7F-F4F3567D258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474B3F5-4B8C-4F60-A3DA-E8069B9FCBA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AA2489C-0851-4DE8-877E-684C2CF72AF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814129A-CC06-4DAF-9D1C-CD85E6490E2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4A990BA-1AE9-4444-9C8F-1556B37D61E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B0545F4-2D6C-4949-BFE2-8FC5AB234B3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D69592D-3AA7-41FB-B608-68BAA680EF1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C7A420B-9DC0-425B-87B4-9EF0A7DEECC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312F75B-2F29-45DC-8A7C-CC1DE160B05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622A4AD-F6CA-48C4-BD41-C9EC94CEFE5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364389F-F0CF-446C-BCF5-81C1AF7BDD7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B807E9F-E903-42ED-947C-49E791CA470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9A373EED-98E3-48AB-BE5B-A28517ED0D5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5C2542F-B1BE-4BD8-92AB-C975457D92B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4C1B107-025B-49EB-9840-71CD8242FAA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EF869E4-6DFA-4E6E-A186-AF51586FEA6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357BF12-439C-4E09-9F27-9C8179ADCB1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9FCFB95-0E3B-4865-9F6F-BF8C9F89189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B7007DA-EBB4-4BDE-8C9F-7CEFD46E015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501C188-DBC0-4675-9321-BF453E25F9E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5566F76-AD88-4B20-8131-B3594577578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3A2D43E-8E9A-4535-8709-7D0C297456A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F917DD8D-AB6F-48EE-A2E8-A9D2C49EE6D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557DE16-FB7D-4601-893F-D291EEC87A8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8BBBEC7-1177-45B9-B084-463FA2B19F2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012AFF1-B4E1-4925-B2D0-00874A392CE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50C70D2-FD33-4723-9A67-B6A6F011DFC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02BF756-4AC0-446A-9D5C-79C3BFEE85F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FAFC0099-9BFD-41F5-8322-852616CE890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16283A2-95FA-41E3-80A9-FFCFCB45F9E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73B2392-D0C3-4C9B-90FE-E12D9D4EB9F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36B1BA3-CE26-41A0-B3E4-487BCC7D193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F8E502F-D54D-4D99-B5DD-08912CB6923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268B3CC-6D8D-4AAC-83F9-C5D38A95523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ED8141A-1B34-4BBA-8586-1183A05B09E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97B70ED-E38C-4C02-B953-96E877CC453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95E3F79A-81C7-4B7E-A973-C8D44118737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6D72299-01F0-4E1A-9122-DEDAF450799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ECDACDF-EF11-49F8-A449-9D713F616A9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2ECD0B3-053F-46BB-8471-93FB11AF68E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E1E6790-D7A6-4C7C-82D7-AF88B6076F2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6132856-097F-4C96-955A-443D3EB4A92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3302D65-720B-427C-9B46-92E58D5C827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67C2130-546B-49A5-929C-A369C378B45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EB13F3B-44AA-4C1E-A71F-64ED213553B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97B03E3B-2BA6-49DF-8897-5C2814D91C7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14A8DA9-D759-4C8A-95C0-47C148E26F0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1EDD772-FB2C-4E37-8063-BDE738074A9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9A271AB-2F1B-4E51-9000-D2471F63318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FF59872-922F-483C-A04E-BCFDF8B0FD2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CC1729E-A755-4AA3-8D76-8E12C65637C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C9F95CF-C70F-42C5-AD9B-2F219DC3856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6C8CB09-4D2C-43D1-B464-5769657207F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67E7E34-8E39-48CC-8FFE-00EF079DC09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0EB2BAC-3747-4109-AE25-EEFD967FA0A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BD4DB2A-C9C8-49F7-8E93-14C9AD74504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5979AD5-5CA8-4CDA-997C-8DE1AF97860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7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896DE32C-F891-4BD4-AB7B-778D7968C4C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9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B9C1E0E-BE76-4DD8-B6AA-02869A36E2A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1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619A8E1-BF18-4C14-A681-64EB664551C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24000" y="152280"/>
            <a:ext cx="8534160" cy="35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24000" y="152280"/>
            <a:ext cx="8534160" cy="35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24000" y="152280"/>
            <a:ext cx="8534160" cy="35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1218600" y="1144440"/>
            <a:ext cx="6743880" cy="538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24000" y="152280"/>
            <a:ext cx="8534160" cy="35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2400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538020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96920" y="395496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400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96920" y="1144800"/>
            <a:ext cx="416448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24000" y="3954960"/>
            <a:ext cx="8533800" cy="25660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/>
          <a:stretch/>
        </p:blipFill>
        <p:spPr>
          <a:xfrm>
            <a:off x="-6480" y="866880"/>
            <a:ext cx="9154800" cy="123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09720" y="2209680"/>
            <a:ext cx="807696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9" descr=""/>
          <p:cNvPicPr/>
          <p:nvPr/>
        </p:nvPicPr>
        <p:blipFill>
          <a:blip r:embed="rId3"/>
          <a:stretch/>
        </p:blipFill>
        <p:spPr>
          <a:xfrm>
            <a:off x="0" y="5011560"/>
            <a:ext cx="4425480" cy="184608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4500720" y="5429160"/>
            <a:ext cx="4657320" cy="116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Informatics 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Software Technology  and Interactive Systems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 Wien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Favoritenstraße 9-11/188-3, 1040 Vienna, Austria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phone: +43 (1) 58801-18804 (secretary), fax: +43 (1) 58801-18896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office@big.tuwien.ac.at, www.big.tuwien.ac.at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910800" y="4071960"/>
            <a:ext cx="8071920" cy="57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LevelTextmasterformate durch Klicken bearbeiten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00000" y="5143680"/>
            <a:ext cx="4428720" cy="2854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LevelTextmasterformate durch Klicken bearbeiten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18" descr=""/>
          <p:cNvPicPr/>
          <p:nvPr/>
        </p:nvPicPr>
        <p:blipFill>
          <a:blip r:embed="rId4"/>
          <a:srcRect l="0" t="0" r="0" b="18301"/>
          <a:stretch/>
        </p:blipFill>
        <p:spPr>
          <a:xfrm>
            <a:off x="1440" y="0"/>
            <a:ext cx="9142200" cy="177228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962640" y="404640"/>
            <a:ext cx="1736640" cy="86364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2" descr=""/>
          <p:cNvPicPr/>
          <p:nvPr/>
        </p:nvPicPr>
        <p:blipFill>
          <a:blip r:embed="rId5"/>
          <a:stretch/>
        </p:blipFill>
        <p:spPr>
          <a:xfrm>
            <a:off x="1848960" y="434520"/>
            <a:ext cx="778320" cy="774720"/>
          </a:xfrm>
          <a:prstGeom prst="rect">
            <a:avLst/>
          </a:prstGeom>
          <a:ln>
            <a:noFill/>
          </a:ln>
        </p:spPr>
      </p:pic>
      <p:pic>
        <p:nvPicPr>
          <p:cNvPr id="9" name="Picture 3" descr=""/>
          <p:cNvPicPr/>
          <p:nvPr/>
        </p:nvPicPr>
        <p:blipFill>
          <a:blip r:embed="rId6"/>
          <a:stretch/>
        </p:blipFill>
        <p:spPr>
          <a:xfrm>
            <a:off x="962640" y="434520"/>
            <a:ext cx="815400" cy="774720"/>
          </a:xfrm>
          <a:prstGeom prst="rect">
            <a:avLst/>
          </a:prstGeom>
          <a:ln>
            <a:noFill/>
          </a:ln>
        </p:spPr>
      </p:pic>
      <p:pic>
        <p:nvPicPr>
          <p:cNvPr id="10" name="Picture 18" descr=""/>
          <p:cNvPicPr/>
          <p:nvPr/>
        </p:nvPicPr>
        <p:blipFill>
          <a:blip r:embed="rId7"/>
          <a:srcRect l="29634" t="43753" r="0" b="36336"/>
          <a:stretch/>
        </p:blipFill>
        <p:spPr>
          <a:xfrm>
            <a:off x="2710800" y="1262160"/>
            <a:ext cx="6432840" cy="431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5" descr=""/>
          <p:cNvPicPr/>
          <p:nvPr/>
        </p:nvPicPr>
        <p:blipFill>
          <a:blip r:embed="rId2"/>
          <a:stretch/>
        </p:blipFill>
        <p:spPr>
          <a:xfrm>
            <a:off x="-6480" y="866880"/>
            <a:ext cx="9154800" cy="12348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bearbeiten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/>
          </p:nvPr>
        </p:nvSpPr>
        <p:spPr>
          <a:xfrm>
            <a:off x="7572240" y="6215040"/>
            <a:ext cx="106632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297B643-F2ED-42A0-8067-F8F73CDCB98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802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LevelTextmasterformate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430280" indent="-164880">
              <a:lnSpc>
                <a:spcPct val="100000"/>
              </a:lnSpc>
              <a:buClr>
                <a:srgbClr val="77795a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819440" indent="-163080">
              <a:lnSpc>
                <a:spcPct val="100000"/>
              </a:lnSpc>
              <a:buClr>
                <a:srgbClr val="77795a"/>
              </a:buClr>
              <a:buFont typeface="Wingdings" charset="2"/>
              <a:buChar char=""/>
            </a:pPr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5" descr=""/>
          <p:cNvPicPr/>
          <p:nvPr/>
        </p:nvPicPr>
        <p:blipFill>
          <a:blip r:embed="rId2"/>
          <a:stretch/>
        </p:blipFill>
        <p:spPr>
          <a:xfrm>
            <a:off x="-6480" y="866880"/>
            <a:ext cx="9154800" cy="12348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418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/>
          </p:nvPr>
        </p:nvSpPr>
        <p:spPr>
          <a:xfrm>
            <a:off x="7572240" y="6215040"/>
            <a:ext cx="106632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58758DC-8549-4DA1-8B5F-9ED50D40FD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4000" y="571320"/>
            <a:ext cx="8533800" cy="356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082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LevelTextmasterformate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430280" indent="-164880">
              <a:lnSpc>
                <a:spcPct val="100000"/>
              </a:lnSpc>
              <a:buClr>
                <a:srgbClr val="77795a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819440" indent="-163080">
              <a:lnSpc>
                <a:spcPct val="100000"/>
              </a:lnSpc>
              <a:buClr>
                <a:srgbClr val="77795a"/>
              </a:buClr>
              <a:buFont typeface="Wingdings" charset="2"/>
              <a:buChar char=""/>
            </a:pPr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5" descr=""/>
          <p:cNvPicPr/>
          <p:nvPr/>
        </p:nvPicPr>
        <p:blipFill>
          <a:blip r:embed="rId2"/>
          <a:stretch/>
        </p:blipFill>
        <p:spPr>
          <a:xfrm>
            <a:off x="-6480" y="866880"/>
            <a:ext cx="9154800" cy="12348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4000" y="152280"/>
            <a:ext cx="8534160" cy="775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/>
          </p:nvPr>
        </p:nvSpPr>
        <p:spPr>
          <a:xfrm>
            <a:off x="7572240" y="6215040"/>
            <a:ext cx="106632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7B2DE16D-FCA8-4F14-824A-9E683D92E5C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4000" y="1144800"/>
            <a:ext cx="8533800" cy="53082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Times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LevelTextmasterformate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Arial"/>
              <a:buAutoNum type="alphaLcPeriod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Arial"/>
              <a:buAutoNum type="romanU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430280" indent="-164880">
              <a:lnSpc>
                <a:spcPct val="100000"/>
              </a:lnSpc>
              <a:buClr>
                <a:srgbClr val="77795a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819440" indent="-163080">
              <a:lnSpc>
                <a:spcPct val="100000"/>
              </a:lnSpc>
              <a:buClr>
                <a:srgbClr val="77795a"/>
              </a:buClr>
              <a:buFont typeface="Times"/>
              <a:buChar char="•"/>
            </a:pPr>
            <a:r>
              <a:rPr b="0" lang="de-DE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eclipse.org/modeling/gmp/" TargetMode="External"/><Relationship Id="rId2" Type="http://schemas.openxmlformats.org/officeDocument/2006/relationships/hyperlink" Target="http://www.eclipse.org/modeling/gmp/" TargetMode="External"/><Relationship Id="rId3" Type="http://schemas.openxmlformats.org/officeDocument/2006/relationships/hyperlink" Target="http://www.eclipse.org/modeling/gmp/" TargetMode="External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eclipse.org/epsilon/doc/eugenia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clipse.org/graphiti" TargetMode="External"/><Relationship Id="rId2" Type="http://schemas.openxmlformats.org/officeDocument/2006/relationships/hyperlink" Target="https://eclipse.org/graphiti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ww.eclipse.org/sirius/" TargetMode="External"/><Relationship Id="rId2" Type="http://schemas.openxmlformats.org/officeDocument/2006/relationships/hyperlink" Target="http://www.eclipse.org/sirius/" TargetMode="External"/><Relationship Id="rId3" Type="http://schemas.openxmlformats.org/officeDocument/2006/relationships/hyperlink" Target="http://www.eclipse.org/sirius/" TargetMode="External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hyperlink" Target="http://www.eclipse.org/sirius/" TargetMode="External"/><Relationship Id="rId2" Type="http://schemas.openxmlformats.org/officeDocument/2006/relationships/hyperlink" Target="http://www.eclipse.org/sirius/" TargetMode="External"/><Relationship Id="rId3" Type="http://schemas.openxmlformats.org/officeDocument/2006/relationships/hyperlink" Target="http://www.eclipse.org/sirius/" TargetMode="External"/><Relationship Id="rId4" Type="http://schemas.openxmlformats.org/officeDocument/2006/relationships/hyperlink" Target="http://www.eclipse.org/sirius/doc/" TargetMode="External"/><Relationship Id="rId5" Type="http://schemas.openxmlformats.org/officeDocument/2006/relationships/hyperlink" Target="http://www.eclipse.org/sirius/doc/" TargetMode="External"/><Relationship Id="rId6" Type="http://schemas.openxmlformats.org/officeDocument/2006/relationships/hyperlink" Target="http://www.eclipse.org/sirius/doc/" TargetMode="External"/><Relationship Id="rId7" Type="http://schemas.openxmlformats.org/officeDocument/2006/relationships/hyperlink" Target="https://wiki.eclipse.org/Sirius/Tutorials/StarterTutorial" TargetMode="External"/><Relationship Id="rId8" Type="http://schemas.openxmlformats.org/officeDocument/2006/relationships/hyperlink" Target="https://wiki.eclipse.org/Sirius/Tutorials/StarterTutorial" TargetMode="External"/><Relationship Id="rId9" Type="http://schemas.openxmlformats.org/officeDocument/2006/relationships/hyperlink" Target="https://wiki.eclipse.org/Sirius/Tutorials/StarterTutorial" TargetMode="External"/><Relationship Id="rId10" Type="http://schemas.openxmlformats.org/officeDocument/2006/relationships/hyperlink" Target="https://wiki.eclipse.org/Sirius/Tutorials/AdvancedTutorial" TargetMode="External"/><Relationship Id="rId11" Type="http://schemas.openxmlformats.org/officeDocument/2006/relationships/hyperlink" Target="https://wiki.eclipse.org/Sirius/Tutorials/AdvancedTutorial" TargetMode="External"/><Relationship Id="rId12" Type="http://schemas.openxmlformats.org/officeDocument/2006/relationships/hyperlink" Target="https://wiki.eclipse.org/Sirius/Tutorials/AdvancedTutorial" TargetMode="External"/><Relationship Id="rId13" Type="http://schemas.openxmlformats.org/officeDocument/2006/relationships/hyperlink" Target="https://www.eclipse.org/sirius/gallery.html" TargetMode="External"/><Relationship Id="rId14" Type="http://schemas.openxmlformats.org/officeDocument/2006/relationships/hyperlink" Target="https://www.eclipse.org/sirius/gallery.html" TargetMode="External"/><Relationship Id="rId15" Type="http://schemas.openxmlformats.org/officeDocument/2006/relationships/hyperlink" Target="http://help.eclipse.org/oxygen/topic/org.eclipse.acceleo.doc/pages/reference/operations.html?cp=5_3_2" TargetMode="External"/><Relationship Id="rId16" Type="http://schemas.openxmlformats.org/officeDocument/2006/relationships/hyperlink" Target="http://help.eclipse.org/oxygen/topic/org.eclipse.acceleo.doc/pages/reference/operations.html?cp=5_3_2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notesSlide" Target="../notesSlides/notesSlide6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09720" y="2209680"/>
            <a:ext cx="807696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M6: Graphical Modeling Languages </a:t>
            </a: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911160" y="3276720"/>
            <a:ext cx="8079840" cy="7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910800" y="4071960"/>
            <a:ext cx="8071920" cy="57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4500000" y="5143680"/>
            <a:ext cx="4428720" cy="285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GCS Approaches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324000" y="1144800"/>
            <a:ext cx="4694040" cy="515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Mapping-based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Explicit mapping model between abstract syntax, i.e., the metamodel, and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concrete syntax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GMF, </a:t>
            </a:r>
            <a:r>
              <a:rPr b="1" lang="de-DE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Annotation-based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metamodel is annotated with concrete syntax information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Eugenia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Concrete syntax is described by a programming language using a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dedicated API for graphical modeling editors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Graphiti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5157000" y="1330560"/>
            <a:ext cx="1691640" cy="3337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7313760" y="1330560"/>
            <a:ext cx="1691640" cy="3337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Concrete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6380280" y="1835280"/>
            <a:ext cx="1258560" cy="333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/>
          </a:gra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AS2CS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 flipV="1">
            <a:off x="7639200" y="1679760"/>
            <a:ext cx="520560" cy="329760"/>
          </a:xfrm>
          <a:prstGeom prst="bentConnector2">
            <a:avLst/>
          </a:prstGeom>
          <a:noFill/>
          <a:ln w="1584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7"/>
          <p:cNvSpPr/>
          <p:nvPr/>
        </p:nvSpPr>
        <p:spPr>
          <a:xfrm rot="10800000">
            <a:off x="6380280" y="2009880"/>
            <a:ext cx="376920" cy="329760"/>
          </a:xfrm>
          <a:prstGeom prst="bentConnector2">
            <a:avLst/>
          </a:prstGeom>
          <a:noFill/>
          <a:ln w="1584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8"/>
          <p:cNvSpPr/>
          <p:nvPr/>
        </p:nvSpPr>
        <p:spPr>
          <a:xfrm>
            <a:off x="5407200" y="3085200"/>
            <a:ext cx="2314800" cy="5331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7139520" y="3173760"/>
            <a:ext cx="1863000" cy="333720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Concrete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0"/>
          <p:cNvSpPr/>
          <p:nvPr/>
        </p:nvSpPr>
        <p:spPr>
          <a:xfrm>
            <a:off x="5317200" y="4447800"/>
            <a:ext cx="1694520" cy="3337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1"/>
          <p:cNvSpPr/>
          <p:nvPr/>
        </p:nvSpPr>
        <p:spPr>
          <a:xfrm>
            <a:off x="7328520" y="5233680"/>
            <a:ext cx="1708200" cy="403560"/>
          </a:xfrm>
          <a:prstGeom prst="foldedCorner">
            <a:avLst>
              <a:gd name="adj" fmla="val 27193"/>
            </a:avLst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72000" rIns="72000" tIns="72000" bIns="72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Concrete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2"/>
          <p:cNvSpPr/>
          <p:nvPr/>
        </p:nvSpPr>
        <p:spPr>
          <a:xfrm rot="10800000">
            <a:off x="7328520" y="5435640"/>
            <a:ext cx="519480" cy="3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custDash>
              <a:ds d="3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3"/>
          <p:cNvSpPr/>
          <p:nvPr/>
        </p:nvSpPr>
        <p:spPr>
          <a:xfrm>
            <a:off x="5520240" y="5177880"/>
            <a:ext cx="1287720" cy="515520"/>
          </a:xfrm>
          <a:prstGeom prst="foldedCorner">
            <a:avLst>
              <a:gd name="adj" fmla="val 27193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Metamodel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4"/>
          <p:cNvSpPr/>
          <p:nvPr/>
        </p:nvSpPr>
        <p:spPr>
          <a:xfrm>
            <a:off x="5977080" y="4867560"/>
            <a:ext cx="374040" cy="262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Shape 15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C9E618F-105A-4100-AE2C-EECAEAB1CA1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Mapping-based Approach: GMF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</a:t>
            </a: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://www.eclipse.org/modeling/gmp</a:t>
            </a: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/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2384640" y="1628280"/>
            <a:ext cx="122508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Domain Model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Ecore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053080" y="1628280"/>
            <a:ext cx="366480" cy="456840"/>
          </a:xfrm>
          <a:prstGeom prst="can">
            <a:avLst>
              <a:gd name="adj" fmla="val 31579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5"/>
          <p:cNvSpPr/>
          <p:nvPr/>
        </p:nvSpPr>
        <p:spPr>
          <a:xfrm>
            <a:off x="2126520" y="1785240"/>
            <a:ext cx="7236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6"/>
          <p:cNvSpPr/>
          <p:nvPr/>
        </p:nvSpPr>
        <p:spPr>
          <a:xfrm>
            <a:off x="2273040" y="1856880"/>
            <a:ext cx="7236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7"/>
          <p:cNvSpPr/>
          <p:nvPr/>
        </p:nvSpPr>
        <p:spPr>
          <a:xfrm>
            <a:off x="2162880" y="1945800"/>
            <a:ext cx="7236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8"/>
          <p:cNvSpPr/>
          <p:nvPr/>
        </p:nvSpPr>
        <p:spPr>
          <a:xfrm>
            <a:off x="2195640" y="1828800"/>
            <a:ext cx="77040" cy="44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9"/>
          <p:cNvSpPr/>
          <p:nvPr/>
        </p:nvSpPr>
        <p:spPr>
          <a:xfrm flipH="1">
            <a:off x="2230920" y="1917720"/>
            <a:ext cx="51480" cy="44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0"/>
          <p:cNvSpPr/>
          <p:nvPr/>
        </p:nvSpPr>
        <p:spPr>
          <a:xfrm>
            <a:off x="4932720" y="1685520"/>
            <a:ext cx="160920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CodeGen Model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EMF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GenModel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1"/>
          <p:cNvSpPr/>
          <p:nvPr/>
        </p:nvSpPr>
        <p:spPr>
          <a:xfrm>
            <a:off x="3708720" y="177264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2"/>
          <p:cNvSpPr/>
          <p:nvPr/>
        </p:nvSpPr>
        <p:spPr>
          <a:xfrm>
            <a:off x="4570920" y="1628280"/>
            <a:ext cx="361440" cy="456840"/>
          </a:xfrm>
          <a:prstGeom prst="can">
            <a:avLst>
              <a:gd name="adj" fmla="val 31579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3"/>
          <p:cNvSpPr/>
          <p:nvPr/>
        </p:nvSpPr>
        <p:spPr>
          <a:xfrm>
            <a:off x="4643280" y="178524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4"/>
          <p:cNvSpPr/>
          <p:nvPr/>
        </p:nvSpPr>
        <p:spPr>
          <a:xfrm>
            <a:off x="4788000" y="185688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5"/>
          <p:cNvSpPr/>
          <p:nvPr/>
        </p:nvSpPr>
        <p:spPr>
          <a:xfrm>
            <a:off x="4679280" y="194580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16"/>
          <p:cNvSpPr/>
          <p:nvPr/>
        </p:nvSpPr>
        <p:spPr>
          <a:xfrm>
            <a:off x="4711680" y="1828800"/>
            <a:ext cx="75960" cy="44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7"/>
          <p:cNvSpPr/>
          <p:nvPr/>
        </p:nvSpPr>
        <p:spPr>
          <a:xfrm flipH="1">
            <a:off x="4746600" y="1917720"/>
            <a:ext cx="50760" cy="44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8"/>
          <p:cNvSpPr/>
          <p:nvPr/>
        </p:nvSpPr>
        <p:spPr>
          <a:xfrm>
            <a:off x="7847280" y="1699560"/>
            <a:ext cx="920520" cy="34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Java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9"/>
          <p:cNvSpPr/>
          <p:nvPr/>
        </p:nvSpPr>
        <p:spPr>
          <a:xfrm>
            <a:off x="6694920" y="177264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0"/>
          <p:cNvSpPr/>
          <p:nvPr/>
        </p:nvSpPr>
        <p:spPr>
          <a:xfrm>
            <a:off x="7413840" y="1699560"/>
            <a:ext cx="398160" cy="342720"/>
          </a:xfrm>
          <a:prstGeom prst="flowChartMultidocumen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1"/>
          <p:cNvSpPr/>
          <p:nvPr/>
        </p:nvSpPr>
        <p:spPr>
          <a:xfrm>
            <a:off x="4932720" y="4019400"/>
            <a:ext cx="1568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Generator Model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GMFGenModel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2"/>
          <p:cNvSpPr/>
          <p:nvPr/>
        </p:nvSpPr>
        <p:spPr>
          <a:xfrm>
            <a:off x="4570920" y="4019400"/>
            <a:ext cx="361440" cy="456840"/>
          </a:xfrm>
          <a:prstGeom prst="can">
            <a:avLst>
              <a:gd name="adj" fmla="val 31579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3"/>
          <p:cNvSpPr/>
          <p:nvPr/>
        </p:nvSpPr>
        <p:spPr>
          <a:xfrm>
            <a:off x="4643280" y="417636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4"/>
          <p:cNvSpPr/>
          <p:nvPr/>
        </p:nvSpPr>
        <p:spPr>
          <a:xfrm>
            <a:off x="4788000" y="424800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5"/>
          <p:cNvSpPr/>
          <p:nvPr/>
        </p:nvSpPr>
        <p:spPr>
          <a:xfrm>
            <a:off x="4679280" y="433692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26"/>
          <p:cNvSpPr/>
          <p:nvPr/>
        </p:nvSpPr>
        <p:spPr>
          <a:xfrm>
            <a:off x="4711680" y="4219920"/>
            <a:ext cx="75960" cy="44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7"/>
          <p:cNvSpPr/>
          <p:nvPr/>
        </p:nvSpPr>
        <p:spPr>
          <a:xfrm flipH="1">
            <a:off x="4746600" y="4308840"/>
            <a:ext cx="50760" cy="44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8"/>
          <p:cNvSpPr/>
          <p:nvPr/>
        </p:nvSpPr>
        <p:spPr>
          <a:xfrm>
            <a:off x="3708720" y="416412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9"/>
          <p:cNvSpPr/>
          <p:nvPr/>
        </p:nvSpPr>
        <p:spPr>
          <a:xfrm>
            <a:off x="6694920" y="4164120"/>
            <a:ext cx="471240" cy="228240"/>
          </a:xfrm>
          <a:prstGeom prst="rightArrow">
            <a:avLst>
              <a:gd name="adj1" fmla="val 38889"/>
              <a:gd name="adj2" fmla="val 39503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0"/>
          <p:cNvSpPr/>
          <p:nvPr/>
        </p:nvSpPr>
        <p:spPr>
          <a:xfrm>
            <a:off x="7847280" y="4092480"/>
            <a:ext cx="1006200" cy="34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Java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31"/>
          <p:cNvSpPr/>
          <p:nvPr/>
        </p:nvSpPr>
        <p:spPr>
          <a:xfrm>
            <a:off x="7413840" y="4092480"/>
            <a:ext cx="398160" cy="342720"/>
          </a:xfrm>
          <a:prstGeom prst="flowChartMultidocumen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2"/>
          <p:cNvSpPr/>
          <p:nvPr/>
        </p:nvSpPr>
        <p:spPr>
          <a:xfrm>
            <a:off x="3061080" y="5172120"/>
            <a:ext cx="13028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Tool Definition (GMFTool)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33"/>
          <p:cNvSpPr/>
          <p:nvPr/>
        </p:nvSpPr>
        <p:spPr>
          <a:xfrm>
            <a:off x="2062440" y="4243320"/>
            <a:ext cx="361440" cy="456840"/>
          </a:xfrm>
          <a:prstGeom prst="can">
            <a:avLst>
              <a:gd name="adj" fmla="val 31579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4"/>
          <p:cNvSpPr/>
          <p:nvPr/>
        </p:nvSpPr>
        <p:spPr>
          <a:xfrm>
            <a:off x="2134800" y="440028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5"/>
          <p:cNvSpPr/>
          <p:nvPr/>
        </p:nvSpPr>
        <p:spPr>
          <a:xfrm>
            <a:off x="2279880" y="447192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6"/>
          <p:cNvSpPr/>
          <p:nvPr/>
        </p:nvSpPr>
        <p:spPr>
          <a:xfrm>
            <a:off x="2171160" y="456084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7"/>
          <p:cNvSpPr/>
          <p:nvPr/>
        </p:nvSpPr>
        <p:spPr>
          <a:xfrm>
            <a:off x="2203200" y="4443840"/>
            <a:ext cx="76320" cy="44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38"/>
          <p:cNvSpPr/>
          <p:nvPr/>
        </p:nvSpPr>
        <p:spPr>
          <a:xfrm flipH="1">
            <a:off x="2238120" y="4532760"/>
            <a:ext cx="50760" cy="44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9"/>
          <p:cNvSpPr/>
          <p:nvPr/>
        </p:nvSpPr>
        <p:spPr>
          <a:xfrm>
            <a:off x="1503720" y="4713120"/>
            <a:ext cx="158400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Graphical Definition (GMFGraph)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0"/>
          <p:cNvSpPr/>
          <p:nvPr/>
        </p:nvSpPr>
        <p:spPr>
          <a:xfrm>
            <a:off x="2984760" y="4421160"/>
            <a:ext cx="1483920" cy="34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Mapping (GMFMap)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41"/>
          <p:cNvSpPr/>
          <p:nvPr/>
        </p:nvSpPr>
        <p:spPr>
          <a:xfrm>
            <a:off x="2387880" y="3319560"/>
            <a:ext cx="87588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Domain Model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Ecore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2"/>
          <p:cNvSpPr/>
          <p:nvPr/>
        </p:nvSpPr>
        <p:spPr>
          <a:xfrm>
            <a:off x="2053080" y="3443400"/>
            <a:ext cx="361440" cy="456840"/>
          </a:xfrm>
          <a:prstGeom prst="can">
            <a:avLst>
              <a:gd name="adj" fmla="val 31579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3"/>
          <p:cNvSpPr/>
          <p:nvPr/>
        </p:nvSpPr>
        <p:spPr>
          <a:xfrm>
            <a:off x="2125440" y="360000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4"/>
          <p:cNvSpPr/>
          <p:nvPr/>
        </p:nvSpPr>
        <p:spPr>
          <a:xfrm>
            <a:off x="2270160" y="367200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5"/>
          <p:cNvSpPr/>
          <p:nvPr/>
        </p:nvSpPr>
        <p:spPr>
          <a:xfrm>
            <a:off x="2161440" y="376092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46"/>
          <p:cNvSpPr/>
          <p:nvPr/>
        </p:nvSpPr>
        <p:spPr>
          <a:xfrm>
            <a:off x="2193840" y="3643560"/>
            <a:ext cx="76320" cy="44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47"/>
          <p:cNvSpPr/>
          <p:nvPr/>
        </p:nvSpPr>
        <p:spPr>
          <a:xfrm flipH="1">
            <a:off x="2228760" y="3732480"/>
            <a:ext cx="50760" cy="44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8"/>
          <p:cNvSpPr/>
          <p:nvPr/>
        </p:nvSpPr>
        <p:spPr>
          <a:xfrm>
            <a:off x="2750040" y="5043600"/>
            <a:ext cx="361440" cy="456840"/>
          </a:xfrm>
          <a:prstGeom prst="can">
            <a:avLst>
              <a:gd name="adj" fmla="val 31579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9"/>
          <p:cNvSpPr/>
          <p:nvPr/>
        </p:nvSpPr>
        <p:spPr>
          <a:xfrm>
            <a:off x="2822400" y="520020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0"/>
          <p:cNvSpPr/>
          <p:nvPr/>
        </p:nvSpPr>
        <p:spPr>
          <a:xfrm>
            <a:off x="2967120" y="527220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51"/>
          <p:cNvSpPr/>
          <p:nvPr/>
        </p:nvSpPr>
        <p:spPr>
          <a:xfrm>
            <a:off x="2858400" y="5361120"/>
            <a:ext cx="71280" cy="712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52"/>
          <p:cNvSpPr/>
          <p:nvPr/>
        </p:nvSpPr>
        <p:spPr>
          <a:xfrm>
            <a:off x="2890800" y="5243760"/>
            <a:ext cx="75960" cy="44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53"/>
          <p:cNvSpPr/>
          <p:nvPr/>
        </p:nvSpPr>
        <p:spPr>
          <a:xfrm flipH="1">
            <a:off x="2925720" y="5332680"/>
            <a:ext cx="50760" cy="44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4"/>
          <p:cNvSpPr/>
          <p:nvPr/>
        </p:nvSpPr>
        <p:spPr>
          <a:xfrm>
            <a:off x="2750040" y="4014720"/>
            <a:ext cx="361440" cy="456840"/>
          </a:xfrm>
          <a:prstGeom prst="can">
            <a:avLst>
              <a:gd name="adj" fmla="val 31579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5"/>
          <p:cNvSpPr/>
          <p:nvPr/>
        </p:nvSpPr>
        <p:spPr>
          <a:xfrm>
            <a:off x="2822400" y="4171680"/>
            <a:ext cx="71280" cy="712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6"/>
          <p:cNvSpPr/>
          <p:nvPr/>
        </p:nvSpPr>
        <p:spPr>
          <a:xfrm>
            <a:off x="2967120" y="4243320"/>
            <a:ext cx="71280" cy="712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7"/>
          <p:cNvSpPr/>
          <p:nvPr/>
        </p:nvSpPr>
        <p:spPr>
          <a:xfrm>
            <a:off x="2858400" y="4332240"/>
            <a:ext cx="71280" cy="712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58"/>
          <p:cNvSpPr/>
          <p:nvPr/>
        </p:nvSpPr>
        <p:spPr>
          <a:xfrm>
            <a:off x="2890800" y="4215240"/>
            <a:ext cx="75960" cy="44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59"/>
          <p:cNvSpPr/>
          <p:nvPr/>
        </p:nvSpPr>
        <p:spPr>
          <a:xfrm flipH="1">
            <a:off x="2925720" y="4304160"/>
            <a:ext cx="50760" cy="44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60"/>
          <p:cNvSpPr/>
          <p:nvPr/>
        </p:nvSpPr>
        <p:spPr>
          <a:xfrm>
            <a:off x="2424240" y="3786120"/>
            <a:ext cx="325440" cy="342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61"/>
          <p:cNvSpPr/>
          <p:nvPr/>
        </p:nvSpPr>
        <p:spPr>
          <a:xfrm flipV="1">
            <a:off x="2424240" y="4243320"/>
            <a:ext cx="325440" cy="342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62"/>
          <p:cNvSpPr/>
          <p:nvPr/>
        </p:nvSpPr>
        <p:spPr>
          <a:xfrm flipH="1" flipV="1">
            <a:off x="2930760" y="4471920"/>
            <a:ext cx="1440" cy="571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3"/>
          <p:cNvSpPr/>
          <p:nvPr/>
        </p:nvSpPr>
        <p:spPr>
          <a:xfrm>
            <a:off x="611640" y="1556640"/>
            <a:ext cx="1007640" cy="395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64"/>
          <p:cNvSpPr/>
          <p:nvPr/>
        </p:nvSpPr>
        <p:spPr>
          <a:xfrm>
            <a:off x="611640" y="4091040"/>
            <a:ext cx="1007640" cy="395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GMF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Line 65"/>
          <p:cNvSpPr/>
          <p:nvPr/>
        </p:nvSpPr>
        <p:spPr>
          <a:xfrm flipV="1">
            <a:off x="7612920" y="2042280"/>
            <a:ext cx="360" cy="20484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6"/>
          <p:cNvSpPr/>
          <p:nvPr/>
        </p:nvSpPr>
        <p:spPr>
          <a:xfrm>
            <a:off x="6501240" y="1434960"/>
            <a:ext cx="792360" cy="3027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67"/>
          <p:cNvSpPr/>
          <p:nvPr/>
        </p:nvSpPr>
        <p:spPr>
          <a:xfrm>
            <a:off x="6501240" y="3899160"/>
            <a:ext cx="792360" cy="3027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68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8C90EA5-9740-4128-9647-0BD6155F3E8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Annotation-based Approach: Eugenia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Ecore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metamodels are </a:t>
            </a: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annotated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GCS information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the annotated metamodels, a </a:t>
            </a: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generator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produces GMF models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GMF generators are reused to produce the actual modeling editors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http://www.eclipse.org/epsilon/doc/eugenia/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90BC8C3-F35B-49F8-93B0-CCD9B03E6CC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Annotation-based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Approach: Eugenia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Eugenia Annotations (Excerpt)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marking the root class of the metamodel that directly or transitively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other classes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Represents the modeling canvas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marking classes that should be represented by nodes such as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rectangles, circles, …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marking references or classes that should be visualized as lines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two nodes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Compartment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marking elements that may be nested in their containers directly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marking attributes that should be shown in the diagram representation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models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F2FA863-EFFA-40CA-BA86-77AD4BF5CD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568880" y="2734560"/>
            <a:ext cx="1447920" cy="357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FSAModel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32080" y="2910600"/>
            <a:ext cx="2194560" cy="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1271160" y="3443400"/>
            <a:ext cx="1635120" cy="358560"/>
          </a:xfrm>
          <a:prstGeom prst="foldedCorner">
            <a:avLst>
              <a:gd name="adj" fmla="val 16667"/>
            </a:avLst>
          </a:prstGeom>
          <a:noFill/>
          <a:ln w="9360">
            <a:solidFill>
              <a:schemeClr val="tx1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@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gmf.diagram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5427000" y="2734560"/>
            <a:ext cx="1780200" cy="357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3335400" y="3450600"/>
            <a:ext cx="2117520" cy="358560"/>
          </a:xfrm>
          <a:prstGeom prst="foldedCorner">
            <a:avLst>
              <a:gd name="adj" fmla="val 16667"/>
            </a:avLst>
          </a:prstGeom>
          <a:noFill/>
          <a:ln w="9360">
            <a:solidFill>
              <a:schemeClr val="tx1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@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gmf.compartment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4031640" y="2602800"/>
            <a:ext cx="140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7"/>
          <p:cNvSpPr/>
          <p:nvPr/>
        </p:nvSpPr>
        <p:spPr>
          <a:xfrm>
            <a:off x="3023280" y="2820960"/>
            <a:ext cx="208440" cy="17856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"/>
          <p:cNvSpPr/>
          <p:nvPr/>
        </p:nvSpPr>
        <p:spPr>
          <a:xfrm>
            <a:off x="4875120" y="2913840"/>
            <a:ext cx="560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0..*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9"/>
          <p:cNvSpPr/>
          <p:nvPr/>
        </p:nvSpPr>
        <p:spPr>
          <a:xfrm>
            <a:off x="5707800" y="3322800"/>
            <a:ext cx="1778760" cy="539280"/>
          </a:xfrm>
          <a:prstGeom prst="foldedCorner">
            <a:avLst>
              <a:gd name="adj" fmla="val 16667"/>
            </a:avLst>
          </a:prstGeom>
          <a:noFill/>
          <a:ln w="9360">
            <a:solidFill>
              <a:schemeClr val="tx1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@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gmf.node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(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  <a:ea typeface="Verdana"/>
              </a:rPr>
              <a:t>figure="rectangle")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0"/>
          <p:cNvSpPr/>
          <p:nvPr/>
        </p:nvSpPr>
        <p:spPr>
          <a:xfrm>
            <a:off x="5725440" y="4950360"/>
            <a:ext cx="2230560" cy="1070280"/>
          </a:xfrm>
          <a:prstGeom prst="rect">
            <a:avLst/>
          </a:prstGeom>
          <a:pattFill prst="wdUpDiag">
            <a:fgClr>
              <a:srgbClr val="343434"/>
            </a:fgClr>
            <a:bgClr>
              <a:srgbClr val="ffffff"/>
            </a:bgClr>
          </a:patt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1"/>
          <p:cNvSpPr/>
          <p:nvPr/>
        </p:nvSpPr>
        <p:spPr>
          <a:xfrm>
            <a:off x="6355800" y="5327280"/>
            <a:ext cx="880200" cy="3081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S0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Line 12"/>
          <p:cNvSpPr/>
          <p:nvPr/>
        </p:nvSpPr>
        <p:spPr>
          <a:xfrm>
            <a:off x="750240" y="4279320"/>
            <a:ext cx="764316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3"/>
          <p:cNvSpPr/>
          <p:nvPr/>
        </p:nvSpPr>
        <p:spPr>
          <a:xfrm>
            <a:off x="911520" y="5589720"/>
            <a:ext cx="1670040" cy="3578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fsa :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FSAModel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4"/>
          <p:cNvSpPr/>
          <p:nvPr/>
        </p:nvSpPr>
        <p:spPr>
          <a:xfrm flipH="1" flipV="1" rot="5400000">
            <a:off x="1214280" y="5274720"/>
            <a:ext cx="406800" cy="221400"/>
          </a:xfrm>
          <a:prstGeom prst="bentConnector2">
            <a:avLst/>
          </a:prstGeom>
          <a:noFill/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5"/>
          <p:cNvSpPr/>
          <p:nvPr/>
        </p:nvSpPr>
        <p:spPr>
          <a:xfrm>
            <a:off x="1529280" y="5003280"/>
            <a:ext cx="1960920" cy="3578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S0 :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6"/>
          <p:cNvSpPr/>
          <p:nvPr/>
        </p:nvSpPr>
        <p:spPr>
          <a:xfrm>
            <a:off x="2052720" y="2162880"/>
            <a:ext cx="4388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Metamodel with EuGENia annotations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7"/>
          <p:cNvSpPr/>
          <p:nvPr/>
        </p:nvSpPr>
        <p:spPr>
          <a:xfrm>
            <a:off x="900360" y="4570200"/>
            <a:ext cx="2386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Model fragment in AS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8"/>
          <p:cNvSpPr/>
          <p:nvPr/>
        </p:nvSpPr>
        <p:spPr>
          <a:xfrm>
            <a:off x="5670720" y="4572000"/>
            <a:ext cx="2640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Model fragment in GCS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9"/>
          <p:cNvSpPr/>
          <p:nvPr/>
        </p:nvSpPr>
        <p:spPr>
          <a:xfrm rot="16200000">
            <a:off x="1195560" y="5396040"/>
            <a:ext cx="223560" cy="16668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20"/>
          <p:cNvSpPr/>
          <p:nvPr/>
        </p:nvSpPr>
        <p:spPr>
          <a:xfrm flipH="1" flipV="1">
            <a:off x="6539400" y="3133440"/>
            <a:ext cx="57600" cy="189360"/>
          </a:xfrm>
          <a:prstGeom prst="line">
            <a:avLst/>
          </a:prstGeom>
          <a:ln w="9360">
            <a:solidFill>
              <a:schemeClr val="tx1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21"/>
          <p:cNvSpPr/>
          <p:nvPr/>
        </p:nvSpPr>
        <p:spPr>
          <a:xfrm flipV="1">
            <a:off x="4394160" y="2962800"/>
            <a:ext cx="74520" cy="487800"/>
          </a:xfrm>
          <a:prstGeom prst="line">
            <a:avLst/>
          </a:prstGeom>
          <a:ln w="9360">
            <a:solidFill>
              <a:schemeClr val="tx1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22"/>
          <p:cNvSpPr/>
          <p:nvPr/>
        </p:nvSpPr>
        <p:spPr>
          <a:xfrm flipV="1">
            <a:off x="2088720" y="3143520"/>
            <a:ext cx="177840" cy="299520"/>
          </a:xfrm>
          <a:prstGeom prst="line">
            <a:avLst/>
          </a:prstGeom>
          <a:ln w="9360">
            <a:solidFill>
              <a:schemeClr val="tx1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3"/>
          <p:cNvSpPr/>
          <p:nvPr/>
        </p:nvSpPr>
        <p:spPr>
          <a:xfrm>
            <a:off x="6493680" y="3030840"/>
            <a:ext cx="92160" cy="102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24"/>
          <p:cNvSpPr/>
          <p:nvPr/>
        </p:nvSpPr>
        <p:spPr>
          <a:xfrm>
            <a:off x="4422960" y="2860560"/>
            <a:ext cx="92160" cy="102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5"/>
          <p:cNvSpPr/>
          <p:nvPr/>
        </p:nvSpPr>
        <p:spPr>
          <a:xfrm>
            <a:off x="2220480" y="3040920"/>
            <a:ext cx="92160" cy="1022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6"/>
          <p:cNvSpPr/>
          <p:nvPr/>
        </p:nvSpPr>
        <p:spPr>
          <a:xfrm>
            <a:off x="5686200" y="4952160"/>
            <a:ext cx="1660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Modeling Canvas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TextShape 27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Annotation-based Approach: Eugenia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8" name="TextShape 28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Eugenia Example #1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9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9749230-B911-46CF-9F86-94763993A7F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0" name="CustomShape 30"/>
          <p:cNvSpPr/>
          <p:nvPr/>
        </p:nvSpPr>
        <p:spPr>
          <a:xfrm>
            <a:off x="3490560" y="5182200"/>
            <a:ext cx="2864880" cy="29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custDash>
              <a:ds d="500000" sp="400000"/>
            </a:custDash>
            <a:round/>
            <a:headEnd len="med" type="arrow" w="med"/>
            <a:tailEnd len="med" type="arrow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31" name="CustomShape 31"/>
          <p:cNvSpPr/>
          <p:nvPr/>
        </p:nvSpPr>
        <p:spPr>
          <a:xfrm flipV="1">
            <a:off x="2581560" y="5747400"/>
            <a:ext cx="31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custDash>
              <a:ds d="500000" sp="400000"/>
            </a:custDash>
            <a:round/>
            <a:headEnd len="med" type="arrow" w="med"/>
            <a:tailEnd len="med" type="arrow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 Approach: Graphiti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324000" y="1144800"/>
            <a:ext cx="8533800" cy="449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Powerful </a:t>
            </a: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framework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developing graphical modeling editors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hides complexity of GEF and Draw2D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follows a programming model that is based on 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Incremental development using default implementations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first results fast using default implementations: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Move, resize, delete, ... etc. work immediately for added elements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feature by feature through adding custom implementations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</a:t>
            </a: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eclipse.org/graphiti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ABBDC7C-C5D2-4AF8-9BF4-CD5D5A328B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 Approach: Graphiti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05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the data to be visualized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(i.e., the EMF-based model)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Pictogram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Describes the visualization and the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hierarchy of concrete syntax elements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Connects the domain model and the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pictogram 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Picture 4" descr=""/>
          <p:cNvPicPr/>
          <p:nvPr/>
        </p:nvPicPr>
        <p:blipFill>
          <a:blip r:embed="rId1"/>
          <a:stretch/>
        </p:blipFill>
        <p:spPr>
          <a:xfrm>
            <a:off x="5571360" y="1157400"/>
            <a:ext cx="3358800" cy="3303720"/>
          </a:xfrm>
          <a:prstGeom prst="rect">
            <a:avLst/>
          </a:prstGeom>
          <a:ln>
            <a:noFill/>
          </a:ln>
        </p:spPr>
      </p:pic>
      <p:sp>
        <p:nvSpPr>
          <p:cNvPr id="439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C3D2867-34AF-45A1-8D5B-A364CCD8239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 Approach: Graphiti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Type Agent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Agent Type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manage (create, delete, ...) pictogram, link, and domain model elements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have to be implemented (by sub-classing base features) and added to the feature provider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3" name="Picture 4" descr=""/>
          <p:cNvPicPr/>
          <p:nvPr/>
        </p:nvPicPr>
        <p:blipFill>
          <a:blip r:embed="rId1"/>
          <a:stretch/>
        </p:blipFill>
        <p:spPr>
          <a:xfrm>
            <a:off x="5571360" y="1157400"/>
            <a:ext cx="3358800" cy="3303720"/>
          </a:xfrm>
          <a:prstGeom prst="rect">
            <a:avLst/>
          </a:prstGeom>
          <a:ln>
            <a:noFill/>
          </a:ln>
        </p:spPr>
      </p:pic>
      <p:pic>
        <p:nvPicPr>
          <p:cNvPr id="444" name="Picture 6" descr=""/>
          <p:cNvPicPr/>
          <p:nvPr/>
        </p:nvPicPr>
        <p:blipFill>
          <a:blip r:embed="rId2"/>
          <a:stretch/>
        </p:blipFill>
        <p:spPr>
          <a:xfrm>
            <a:off x="494280" y="1157400"/>
            <a:ext cx="4048200" cy="2701800"/>
          </a:xfrm>
          <a:prstGeom prst="rect">
            <a:avLst/>
          </a:prstGeom>
          <a:ln>
            <a:noFill/>
          </a:ln>
        </p:spPr>
      </p:pic>
      <p:sp>
        <p:nvSpPr>
          <p:cNvPr id="445" name="Line 4"/>
          <p:cNvSpPr/>
          <p:nvPr/>
        </p:nvSpPr>
        <p:spPr>
          <a:xfrm flipH="1" flipV="1">
            <a:off x="4319280" y="1299960"/>
            <a:ext cx="2390760" cy="1938240"/>
          </a:xfrm>
          <a:prstGeom prst="line">
            <a:avLst/>
          </a:prstGeom>
          <a:ln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Line 5"/>
          <p:cNvSpPr/>
          <p:nvPr/>
        </p:nvSpPr>
        <p:spPr>
          <a:xfrm flipH="1">
            <a:off x="4071600" y="3676320"/>
            <a:ext cx="2643480" cy="104760"/>
          </a:xfrm>
          <a:prstGeom prst="line">
            <a:avLst/>
          </a:prstGeom>
          <a:ln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TextShape 6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C013585-D2F6-42AE-97D5-D1C48D0B4F9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 Approach: Graphiti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Graphiti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Add feature for initial nodes of activity diagrams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Adds the graphical representation of an initial node to an activity diagram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1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b="0" lang="de-DE" sz="2500" spc="-1" strike="noStrike">
                <a:solidFill>
                  <a:srgbClr val="7f008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1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AddInitialNodeFeature 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1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extends</a:t>
            </a:r>
            <a:r>
              <a:rPr b="0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AbstractAddFeature {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b="0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PictogramElement add(IAddContext context) {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Object initialNode = context.getNewObject();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ContainerShape targetContainer = (ContainerShape) context.getTargetContainer();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Shape initialNodeShape = getPeCreateService().createShape(targetContainer, </a:t>
            </a:r>
            <a:r>
              <a:rPr b="1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Ellipse initialNodeEllipse = getGaService().createEllipse(initialNodeShape);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getGaService().setLocationAndSize(initialNodeEllipse, context.getX(), context.getY(), </a:t>
            </a:r>
            <a:r>
              <a:rPr b="1" i="1" lang="de-DE" sz="25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INITIAL_NODE_SIZE</a:t>
            </a:r>
            <a:r>
              <a:rPr b="0" i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b="1" i="1" lang="de-DE" sz="25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INITIAL_NODE_SIZE</a:t>
            </a:r>
            <a:r>
              <a:rPr b="0" i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link(initialNodeShape, initialNode);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</a:t>
            </a:r>
            <a:r>
              <a:rPr b="0" lang="de-DE" sz="25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initialNodeShape;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...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0360" indent="-630000">
              <a:lnSpc>
                <a:spcPct val="100000"/>
              </a:lnSpc>
            </a:pPr>
            <a:r>
              <a:rPr b="0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6175440" y="83160"/>
            <a:ext cx="2682360" cy="65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0" rIns="0" tIns="108000" bIns="45000"/>
          <a:p>
            <a:pPr marL="54144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representation of initial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6314760" y="171720"/>
            <a:ext cx="242640" cy="24084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6"/>
          <p:cNvSpPr/>
          <p:nvPr/>
        </p:nvSpPr>
        <p:spPr>
          <a:xfrm>
            <a:off x="6314760" y="171720"/>
            <a:ext cx="242640" cy="240840"/>
          </a:xfrm>
          <a:custGeom>
            <a:avLst/>
            <a:gdLst/>
            <a:ahLst/>
            <a:rect l="l" t="t" r="r" b="b"/>
            <a:pathLst>
              <a:path w="153" h="152">
                <a:moveTo>
                  <a:pt x="153" y="76"/>
                </a:moveTo>
                <a:cubicBezTo>
                  <a:pt x="153" y="34"/>
                  <a:pt x="119" y="0"/>
                  <a:pt x="76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8"/>
                  <a:pt x="35" y="152"/>
                  <a:pt x="76" y="152"/>
                </a:cubicBezTo>
                <a:cubicBezTo>
                  <a:pt x="119" y="152"/>
                  <a:pt x="153" y="118"/>
                  <a:pt x="153" y="76"/>
                </a:cubicBez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Shape 7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F080DF7-8692-42B8-88D9-EDC03E440E2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CustomShape 8"/>
          <p:cNvSpPr/>
          <p:nvPr/>
        </p:nvSpPr>
        <p:spPr>
          <a:xfrm>
            <a:off x="719640" y="4669200"/>
            <a:ext cx="3600000" cy="215640"/>
          </a:xfrm>
          <a:prstGeom prst="rect">
            <a:avLst/>
          </a:prstGeom>
          <a:noFill/>
          <a:ln w="1908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9"/>
          <p:cNvSpPr/>
          <p:nvPr/>
        </p:nvSpPr>
        <p:spPr>
          <a:xfrm>
            <a:off x="673920" y="3645000"/>
            <a:ext cx="8002440" cy="816480"/>
          </a:xfrm>
          <a:prstGeom prst="rect">
            <a:avLst/>
          </a:prstGeom>
          <a:noFill/>
          <a:ln w="1908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0"/>
          <p:cNvSpPr/>
          <p:nvPr/>
        </p:nvSpPr>
        <p:spPr>
          <a:xfrm>
            <a:off x="706680" y="3006000"/>
            <a:ext cx="4404960" cy="215640"/>
          </a:xfrm>
          <a:prstGeom prst="rect">
            <a:avLst/>
          </a:prstGeom>
          <a:noFill/>
          <a:ln w="1908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1"/>
          <p:cNvSpPr/>
          <p:nvPr/>
        </p:nvSpPr>
        <p:spPr>
          <a:xfrm>
            <a:off x="5494680" y="2143440"/>
            <a:ext cx="3543120" cy="444240"/>
          </a:xfrm>
          <a:prstGeom prst="wedgeRectCallout">
            <a:avLst>
              <a:gd name="adj1" fmla="val -58795"/>
              <a:gd name="adj2" fmla="val 142234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element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which a graphical representation should be added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12"/>
          <p:cNvSpPr/>
          <p:nvPr/>
        </p:nvSpPr>
        <p:spPr>
          <a:xfrm>
            <a:off x="7133400" y="4691880"/>
            <a:ext cx="1904760" cy="444240"/>
          </a:xfrm>
          <a:prstGeom prst="wedgeRectCallout">
            <a:avLst>
              <a:gd name="adj1" fmla="val 18730"/>
              <a:gd name="adj2" fmla="val -126479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the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3"/>
          <p:cNvSpPr/>
          <p:nvPr/>
        </p:nvSpPr>
        <p:spPr>
          <a:xfrm>
            <a:off x="3741480" y="4906440"/>
            <a:ext cx="2813040" cy="444240"/>
          </a:xfrm>
          <a:prstGeom prst="wedgeRectCallout">
            <a:avLst>
              <a:gd name="adj1" fmla="val -35314"/>
              <a:gd name="adj2" fmla="val -83353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graphical representation to the model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M7: Graphical Modeling Languages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9898750-022F-4938-8169-0CA12846E89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Graphical Modeling Languages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Concrete Syntax Approaches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Annotation-based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 Sirius Framework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Recap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 flipH="1">
            <a:off x="1856160" y="3949200"/>
            <a:ext cx="360" cy="4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00000"/>
            </a:solidFill>
            <a:custDash>
              <a:ds d="500000" sp="4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663840" y="6171840"/>
            <a:ext cx="23850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 EMF Tree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62880" y="1351440"/>
            <a:ext cx="2987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Defines Abstract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870080" y="1351440"/>
            <a:ext cx="3763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Follows Graphical Concrete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987800" y="3832560"/>
            <a:ext cx="3528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Textual Editor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Follows Textual Concrete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880160" y="1296720"/>
            <a:ext cx="3744000" cy="2347920"/>
          </a:xfrm>
          <a:prstGeom prst="roundRect">
            <a:avLst>
              <a:gd name="adj" fmla="val 16667"/>
            </a:avLst>
          </a:prstGeom>
          <a:noFill/>
          <a:ln w="4752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rafik 1" descr=""/>
          <p:cNvPicPr/>
          <p:nvPr/>
        </p:nvPicPr>
        <p:blipFill>
          <a:blip r:embed="rId1"/>
          <a:stretch/>
        </p:blipFill>
        <p:spPr>
          <a:xfrm>
            <a:off x="221400" y="1967040"/>
            <a:ext cx="3269880" cy="19818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77" name="Grafik 2" descr=""/>
          <p:cNvPicPr/>
          <p:nvPr/>
        </p:nvPicPr>
        <p:blipFill>
          <a:blip r:embed="rId2"/>
          <a:stretch/>
        </p:blipFill>
        <p:spPr>
          <a:xfrm>
            <a:off x="429120" y="4392720"/>
            <a:ext cx="2855160" cy="16282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78" name="Grafik 3" descr=""/>
          <p:cNvPicPr/>
          <p:nvPr/>
        </p:nvPicPr>
        <p:blipFill>
          <a:blip r:embed="rId3"/>
          <a:stretch/>
        </p:blipFill>
        <p:spPr>
          <a:xfrm>
            <a:off x="4942800" y="4392720"/>
            <a:ext cx="3618360" cy="2079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79" name="Grafik 4" descr=""/>
          <p:cNvPicPr/>
          <p:nvPr/>
        </p:nvPicPr>
        <p:blipFill>
          <a:blip r:embed="rId4"/>
          <a:stretch/>
        </p:blipFill>
        <p:spPr>
          <a:xfrm>
            <a:off x="5026680" y="1967040"/>
            <a:ext cx="3450600" cy="14824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80" name="CustomShape 8"/>
          <p:cNvSpPr/>
          <p:nvPr/>
        </p:nvSpPr>
        <p:spPr>
          <a:xfrm flipV="1">
            <a:off x="3492000" y="2707560"/>
            <a:ext cx="1534680" cy="24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>
                <a:lumMod val="75000"/>
              </a:schemeClr>
            </a:solidFill>
            <a:custDash>
              <a:ds d="500000" sp="4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9"/>
          <p:cNvSpPr/>
          <p:nvPr/>
        </p:nvSpPr>
        <p:spPr>
          <a:xfrm>
            <a:off x="3492000" y="2958120"/>
            <a:ext cx="1450800" cy="247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>
                <a:lumMod val="75000"/>
              </a:schemeClr>
            </a:solidFill>
            <a:custDash>
              <a:ds d="500000" sp="4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 Sirius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BA088FB-0094-4044-837D-9687D1B5BC1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TextShape 4"/>
          <p:cNvSpPr txBox="1"/>
          <p:nvPr/>
        </p:nvSpPr>
        <p:spPr>
          <a:xfrm>
            <a:off x="324000" y="1144800"/>
            <a:ext cx="8640000" cy="5527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Mapping-based approach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defining the graphical concrete syntax of EMF-based modeling languages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Model-based approach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i.e., the graphical concrete syntax of a modeling language is defined in a model (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 Specification Model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 Specification Model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defines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symbols (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Composition rules (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Mappings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Mappings (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Mappings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Editing behavior (</a:t>
            </a: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 Specification Model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interpreted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the Sirius runtime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code generation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representations are automatically updated in response to changes of the graphical concrete syntax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</a:t>
            </a: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://www.eclipse.org/sirius</a:t>
            </a:r>
            <a:r>
              <a:rPr b="0" lang="de-DE" sz="20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/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 State Automata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Concrete Syntax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Syntax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in Concrete Syntax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1" name="Grafik 6" descr=""/>
          <p:cNvPicPr/>
          <p:nvPr/>
        </p:nvPicPr>
        <p:blipFill>
          <a:blip r:embed="rId1"/>
          <a:stretch/>
        </p:blipFill>
        <p:spPr>
          <a:xfrm>
            <a:off x="4172040" y="2071440"/>
            <a:ext cx="4590720" cy="2066400"/>
          </a:xfrm>
          <a:prstGeom prst="rect">
            <a:avLst/>
          </a:prstGeom>
          <a:ln>
            <a:noFill/>
          </a:ln>
        </p:spPr>
      </p:pic>
      <p:pic>
        <p:nvPicPr>
          <p:cNvPr id="472" name="Grafik 8" descr=""/>
          <p:cNvPicPr/>
          <p:nvPr/>
        </p:nvPicPr>
        <p:blipFill>
          <a:blip r:embed="rId2"/>
          <a:stretch/>
        </p:blipFill>
        <p:spPr>
          <a:xfrm>
            <a:off x="537480" y="5104080"/>
            <a:ext cx="7362360" cy="1095120"/>
          </a:xfrm>
          <a:prstGeom prst="rect">
            <a:avLst/>
          </a:prstGeom>
          <a:ln>
            <a:noFill/>
          </a:ln>
        </p:spPr>
      </p:pic>
      <p:pic>
        <p:nvPicPr>
          <p:cNvPr id="473" name="Grafik 11" descr=""/>
          <p:cNvPicPr/>
          <p:nvPr/>
        </p:nvPicPr>
        <p:blipFill>
          <a:blip r:embed="rId3"/>
          <a:stretch/>
        </p:blipFill>
        <p:spPr>
          <a:xfrm>
            <a:off x="2099520" y="2556360"/>
            <a:ext cx="1018800" cy="485280"/>
          </a:xfrm>
          <a:prstGeom prst="rect">
            <a:avLst/>
          </a:prstGeom>
          <a:ln>
            <a:noFill/>
          </a:ln>
        </p:spPr>
      </p:pic>
      <p:sp>
        <p:nvSpPr>
          <p:cNvPr id="474" name="CustomShape 3"/>
          <p:cNvSpPr/>
          <p:nvPr/>
        </p:nvSpPr>
        <p:spPr>
          <a:xfrm>
            <a:off x="655920" y="2556360"/>
            <a:ext cx="71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5" name="Grafik 10" descr=""/>
          <p:cNvPicPr/>
          <p:nvPr/>
        </p:nvPicPr>
        <p:blipFill>
          <a:blip r:embed="rId4"/>
          <a:stretch/>
        </p:blipFill>
        <p:spPr>
          <a:xfrm>
            <a:off x="2099520" y="3136680"/>
            <a:ext cx="1104480" cy="504360"/>
          </a:xfrm>
          <a:prstGeom prst="rect">
            <a:avLst/>
          </a:prstGeom>
          <a:ln>
            <a:noFill/>
          </a:ln>
        </p:spPr>
      </p:pic>
      <p:sp>
        <p:nvSpPr>
          <p:cNvPr id="476" name="CustomShape 4"/>
          <p:cNvSpPr/>
          <p:nvPr/>
        </p:nvSpPr>
        <p:spPr>
          <a:xfrm>
            <a:off x="659520" y="3136680"/>
            <a:ext cx="131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7" name="Grafik 12" descr=""/>
          <p:cNvPicPr/>
          <p:nvPr/>
        </p:nvPicPr>
        <p:blipFill>
          <a:blip r:embed="rId5"/>
          <a:stretch/>
        </p:blipFill>
        <p:spPr>
          <a:xfrm>
            <a:off x="2099520" y="3735720"/>
            <a:ext cx="1028520" cy="495000"/>
          </a:xfrm>
          <a:prstGeom prst="rect">
            <a:avLst/>
          </a:prstGeom>
          <a:ln>
            <a:noFill/>
          </a:ln>
        </p:spPr>
      </p:pic>
      <p:sp>
        <p:nvSpPr>
          <p:cNvPr id="478" name="CustomShape 5"/>
          <p:cNvSpPr/>
          <p:nvPr/>
        </p:nvSpPr>
        <p:spPr>
          <a:xfrm>
            <a:off x="659160" y="3735720"/>
            <a:ext cx="127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9" name="Grafik 13" descr=""/>
          <p:cNvPicPr/>
          <p:nvPr/>
        </p:nvPicPr>
        <p:blipFill>
          <a:blip r:embed="rId6"/>
          <a:stretch/>
        </p:blipFill>
        <p:spPr>
          <a:xfrm>
            <a:off x="2099520" y="4325400"/>
            <a:ext cx="1333080" cy="466200"/>
          </a:xfrm>
          <a:prstGeom prst="rect">
            <a:avLst/>
          </a:prstGeom>
          <a:ln>
            <a:noFill/>
          </a:ln>
        </p:spPr>
      </p:pic>
      <p:sp>
        <p:nvSpPr>
          <p:cNvPr id="480" name="CustomShape 6"/>
          <p:cNvSpPr/>
          <p:nvPr/>
        </p:nvSpPr>
        <p:spPr>
          <a:xfrm>
            <a:off x="659520" y="4325400"/>
            <a:ext cx="117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7"/>
          <p:cNvSpPr/>
          <p:nvPr/>
        </p:nvSpPr>
        <p:spPr>
          <a:xfrm>
            <a:off x="658080" y="209268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8"/>
          <p:cNvSpPr/>
          <p:nvPr/>
        </p:nvSpPr>
        <p:spPr>
          <a:xfrm>
            <a:off x="2038320" y="2092680"/>
            <a:ext cx="110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Line 9"/>
          <p:cNvSpPr/>
          <p:nvPr/>
        </p:nvSpPr>
        <p:spPr>
          <a:xfrm>
            <a:off x="585000" y="2508840"/>
            <a:ext cx="2867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Line 10"/>
          <p:cNvSpPr/>
          <p:nvPr/>
        </p:nvSpPr>
        <p:spPr>
          <a:xfrm>
            <a:off x="585000" y="3089160"/>
            <a:ext cx="2867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Line 11"/>
          <p:cNvSpPr/>
          <p:nvPr/>
        </p:nvSpPr>
        <p:spPr>
          <a:xfrm>
            <a:off x="585000" y="3688560"/>
            <a:ext cx="2867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Line 12"/>
          <p:cNvSpPr/>
          <p:nvPr/>
        </p:nvSpPr>
        <p:spPr>
          <a:xfrm>
            <a:off x="585000" y="4278240"/>
            <a:ext cx="2867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Line 13"/>
          <p:cNvSpPr/>
          <p:nvPr/>
        </p:nvSpPr>
        <p:spPr>
          <a:xfrm>
            <a:off x="585000" y="4839120"/>
            <a:ext cx="2867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Line 14"/>
          <p:cNvSpPr/>
          <p:nvPr/>
        </p:nvSpPr>
        <p:spPr>
          <a:xfrm>
            <a:off x="1971000" y="2092320"/>
            <a:ext cx="360" cy="27468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5"/>
          <p:cNvSpPr/>
          <p:nvPr/>
        </p:nvSpPr>
        <p:spPr>
          <a:xfrm>
            <a:off x="585000" y="2092680"/>
            <a:ext cx="2866680" cy="2746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TextShape 16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DDF910E-B18A-479A-9CA1-CFEAABE293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191160" y="1434960"/>
            <a:ext cx="1007640" cy="395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6800400" y="177264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"/>
          <p:cNvSpPr/>
          <p:nvPr/>
        </p:nvSpPr>
        <p:spPr>
          <a:xfrm>
            <a:off x="6639120" y="1434960"/>
            <a:ext cx="792360" cy="30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3896280" y="177264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6"/>
          <p:cNvSpPr/>
          <p:nvPr/>
        </p:nvSpPr>
        <p:spPr>
          <a:xfrm>
            <a:off x="3735000" y="1434960"/>
            <a:ext cx="792360" cy="30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7"/>
          <p:cNvSpPr/>
          <p:nvPr/>
        </p:nvSpPr>
        <p:spPr>
          <a:xfrm>
            <a:off x="2298960" y="1682280"/>
            <a:ext cx="14533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Metamodel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Ecore Model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8"/>
          <p:cNvSpPr/>
          <p:nvPr/>
        </p:nvSpPr>
        <p:spPr>
          <a:xfrm>
            <a:off x="1739880" y="1628280"/>
            <a:ext cx="537840" cy="5652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9"/>
          <p:cNvSpPr/>
          <p:nvPr/>
        </p:nvSpPr>
        <p:spPr>
          <a:xfrm>
            <a:off x="1861200" y="175464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0"/>
          <p:cNvSpPr/>
          <p:nvPr/>
        </p:nvSpPr>
        <p:spPr>
          <a:xfrm>
            <a:off x="2058840" y="185112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1"/>
          <p:cNvSpPr/>
          <p:nvPr/>
        </p:nvSpPr>
        <p:spPr>
          <a:xfrm>
            <a:off x="1910880" y="197100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12"/>
          <p:cNvSpPr/>
          <p:nvPr/>
        </p:nvSpPr>
        <p:spPr>
          <a:xfrm>
            <a:off x="1954800" y="1813320"/>
            <a:ext cx="103680" cy="60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13"/>
          <p:cNvSpPr/>
          <p:nvPr/>
        </p:nvSpPr>
        <p:spPr>
          <a:xfrm flipH="1">
            <a:off x="2002320" y="1933200"/>
            <a:ext cx="69120" cy="59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4"/>
          <p:cNvSpPr/>
          <p:nvPr/>
        </p:nvSpPr>
        <p:spPr>
          <a:xfrm>
            <a:off x="5047200" y="1693080"/>
            <a:ext cx="160920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CodeGen Model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EMF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GenModel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15"/>
          <p:cNvSpPr/>
          <p:nvPr/>
        </p:nvSpPr>
        <p:spPr>
          <a:xfrm>
            <a:off x="4509720" y="1639080"/>
            <a:ext cx="537840" cy="5652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16"/>
          <p:cNvSpPr/>
          <p:nvPr/>
        </p:nvSpPr>
        <p:spPr>
          <a:xfrm>
            <a:off x="4631040" y="176544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7"/>
          <p:cNvSpPr/>
          <p:nvPr/>
        </p:nvSpPr>
        <p:spPr>
          <a:xfrm>
            <a:off x="4828680" y="186192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8"/>
          <p:cNvSpPr/>
          <p:nvPr/>
        </p:nvSpPr>
        <p:spPr>
          <a:xfrm>
            <a:off x="4680360" y="198180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19"/>
          <p:cNvSpPr/>
          <p:nvPr/>
        </p:nvSpPr>
        <p:spPr>
          <a:xfrm>
            <a:off x="4724280" y="1824120"/>
            <a:ext cx="104040" cy="59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20"/>
          <p:cNvSpPr/>
          <p:nvPr/>
        </p:nvSpPr>
        <p:spPr>
          <a:xfrm flipH="1">
            <a:off x="4772160" y="1944000"/>
            <a:ext cx="69120" cy="59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1"/>
          <p:cNvSpPr/>
          <p:nvPr/>
        </p:nvSpPr>
        <p:spPr>
          <a:xfrm>
            <a:off x="1674000" y="3690720"/>
            <a:ext cx="2151720" cy="1967040"/>
          </a:xfrm>
          <a:prstGeom prst="foldedCorner">
            <a:avLst>
              <a:gd name="adj" fmla="val 9889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22"/>
          <p:cNvSpPr/>
          <p:nvPr/>
        </p:nvSpPr>
        <p:spPr>
          <a:xfrm>
            <a:off x="2217600" y="3891240"/>
            <a:ext cx="954000" cy="27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23"/>
          <p:cNvSpPr/>
          <p:nvPr/>
        </p:nvSpPr>
        <p:spPr>
          <a:xfrm>
            <a:off x="3826080" y="3690000"/>
            <a:ext cx="2301120" cy="53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Viewpoint Specification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4"/>
          <p:cNvSpPr/>
          <p:nvPr/>
        </p:nvSpPr>
        <p:spPr>
          <a:xfrm>
            <a:off x="2217600" y="4591080"/>
            <a:ext cx="1668240" cy="473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(Concrete Syntax)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25"/>
          <p:cNvSpPr/>
          <p:nvPr/>
        </p:nvSpPr>
        <p:spPr>
          <a:xfrm>
            <a:off x="191160" y="3490560"/>
            <a:ext cx="1007640" cy="395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26"/>
          <p:cNvSpPr/>
          <p:nvPr/>
        </p:nvSpPr>
        <p:spPr>
          <a:xfrm>
            <a:off x="1784160" y="3864960"/>
            <a:ext cx="417600" cy="4388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27"/>
          <p:cNvSpPr/>
          <p:nvPr/>
        </p:nvSpPr>
        <p:spPr>
          <a:xfrm>
            <a:off x="1878480" y="396324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8"/>
          <p:cNvSpPr/>
          <p:nvPr/>
        </p:nvSpPr>
        <p:spPr>
          <a:xfrm>
            <a:off x="2031840" y="403812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29"/>
          <p:cNvSpPr/>
          <p:nvPr/>
        </p:nvSpPr>
        <p:spPr>
          <a:xfrm>
            <a:off x="1916640" y="413100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30"/>
          <p:cNvSpPr/>
          <p:nvPr/>
        </p:nvSpPr>
        <p:spPr>
          <a:xfrm>
            <a:off x="1950840" y="4008960"/>
            <a:ext cx="80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31"/>
          <p:cNvSpPr/>
          <p:nvPr/>
        </p:nvSpPr>
        <p:spPr>
          <a:xfrm flipH="1">
            <a:off x="1987920" y="4101840"/>
            <a:ext cx="53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2"/>
          <p:cNvSpPr/>
          <p:nvPr/>
        </p:nvSpPr>
        <p:spPr>
          <a:xfrm>
            <a:off x="1784160" y="4578480"/>
            <a:ext cx="417240" cy="4388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33"/>
          <p:cNvSpPr/>
          <p:nvPr/>
        </p:nvSpPr>
        <p:spPr>
          <a:xfrm>
            <a:off x="1878480" y="467676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4"/>
          <p:cNvSpPr/>
          <p:nvPr/>
        </p:nvSpPr>
        <p:spPr>
          <a:xfrm>
            <a:off x="2031480" y="475164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5"/>
          <p:cNvSpPr/>
          <p:nvPr/>
        </p:nvSpPr>
        <p:spPr>
          <a:xfrm>
            <a:off x="1916640" y="484452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36"/>
          <p:cNvSpPr/>
          <p:nvPr/>
        </p:nvSpPr>
        <p:spPr>
          <a:xfrm>
            <a:off x="1950840" y="4722120"/>
            <a:ext cx="80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37"/>
          <p:cNvSpPr/>
          <p:nvPr/>
        </p:nvSpPr>
        <p:spPr>
          <a:xfrm flipH="1">
            <a:off x="1987560" y="4815000"/>
            <a:ext cx="5400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8"/>
          <p:cNvSpPr/>
          <p:nvPr/>
        </p:nvSpPr>
        <p:spPr>
          <a:xfrm rot="5400000">
            <a:off x="1855800" y="4440960"/>
            <a:ext cx="27396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39"/>
          <p:cNvSpPr/>
          <p:nvPr/>
        </p:nvSpPr>
        <p:spPr>
          <a:xfrm flipH="1" flipV="1" rot="5400000">
            <a:off x="1172520" y="3028320"/>
            <a:ext cx="167076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40"/>
          <p:cNvSpPr/>
          <p:nvPr/>
        </p:nvSpPr>
        <p:spPr>
          <a:xfrm>
            <a:off x="2217600" y="5184360"/>
            <a:ext cx="1727640" cy="32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41"/>
          <p:cNvSpPr/>
          <p:nvPr/>
        </p:nvSpPr>
        <p:spPr>
          <a:xfrm>
            <a:off x="1782360" y="5128200"/>
            <a:ext cx="417240" cy="4388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42"/>
          <p:cNvSpPr/>
          <p:nvPr/>
        </p:nvSpPr>
        <p:spPr>
          <a:xfrm>
            <a:off x="1876680" y="522612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43"/>
          <p:cNvSpPr/>
          <p:nvPr/>
        </p:nvSpPr>
        <p:spPr>
          <a:xfrm>
            <a:off x="2029680" y="530136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44"/>
          <p:cNvSpPr/>
          <p:nvPr/>
        </p:nvSpPr>
        <p:spPr>
          <a:xfrm>
            <a:off x="1914840" y="539424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45"/>
          <p:cNvSpPr/>
          <p:nvPr/>
        </p:nvSpPr>
        <p:spPr>
          <a:xfrm>
            <a:off x="1949040" y="5271840"/>
            <a:ext cx="80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46"/>
          <p:cNvSpPr/>
          <p:nvPr/>
        </p:nvSpPr>
        <p:spPr>
          <a:xfrm flipH="1">
            <a:off x="1986120" y="5364720"/>
            <a:ext cx="53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7"/>
          <p:cNvSpPr/>
          <p:nvPr/>
        </p:nvSpPr>
        <p:spPr>
          <a:xfrm>
            <a:off x="7847280" y="1699560"/>
            <a:ext cx="1153440" cy="34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Java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48"/>
          <p:cNvSpPr/>
          <p:nvPr/>
        </p:nvSpPr>
        <p:spPr>
          <a:xfrm>
            <a:off x="7413840" y="1699560"/>
            <a:ext cx="398160" cy="342720"/>
          </a:xfrm>
          <a:prstGeom prst="flowChartMultidocumen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9"/>
          <p:cNvSpPr/>
          <p:nvPr/>
        </p:nvSpPr>
        <p:spPr>
          <a:xfrm>
            <a:off x="6059520" y="5232240"/>
            <a:ext cx="3527640" cy="109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Model-to-Model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Model-to-Text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50"/>
          <p:cNvSpPr/>
          <p:nvPr/>
        </p:nvSpPr>
        <p:spPr>
          <a:xfrm>
            <a:off x="6118560" y="553860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51"/>
          <p:cNvSpPr/>
          <p:nvPr/>
        </p:nvSpPr>
        <p:spPr>
          <a:xfrm flipH="1" flipV="1" rot="10800000">
            <a:off x="6589440" y="5373000"/>
            <a:ext cx="47124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TextShape 52"/>
          <p:cNvSpPr txBox="1"/>
          <p:nvPr/>
        </p:nvSpPr>
        <p:spPr>
          <a:xfrm>
            <a:off x="7572240" y="63968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3D5C4B3-9CE1-44DC-AD60-98612128794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1674000" y="3690720"/>
            <a:ext cx="2152440" cy="1967040"/>
          </a:xfrm>
          <a:prstGeom prst="foldedCorner">
            <a:avLst>
              <a:gd name="adj" fmla="val 9889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4"/>
          <p:cNvSpPr/>
          <p:nvPr/>
        </p:nvSpPr>
        <p:spPr>
          <a:xfrm>
            <a:off x="3826080" y="3690000"/>
            <a:ext cx="2301120" cy="53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Viewpoint Specification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5"/>
          <p:cNvSpPr/>
          <p:nvPr/>
        </p:nvSpPr>
        <p:spPr>
          <a:xfrm>
            <a:off x="191160" y="3490560"/>
            <a:ext cx="1007640" cy="395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6"/>
          <p:cNvSpPr/>
          <p:nvPr/>
        </p:nvSpPr>
        <p:spPr>
          <a:xfrm flipH="1" flipV="1" rot="5400000">
            <a:off x="1172520" y="3028320"/>
            <a:ext cx="167076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7"/>
          <p:cNvSpPr/>
          <p:nvPr/>
        </p:nvSpPr>
        <p:spPr>
          <a:xfrm>
            <a:off x="1784160" y="3864960"/>
            <a:ext cx="417600" cy="4388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8"/>
          <p:cNvSpPr/>
          <p:nvPr/>
        </p:nvSpPr>
        <p:spPr>
          <a:xfrm>
            <a:off x="1878480" y="396324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9"/>
          <p:cNvSpPr/>
          <p:nvPr/>
        </p:nvSpPr>
        <p:spPr>
          <a:xfrm>
            <a:off x="2031840" y="403812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0"/>
          <p:cNvSpPr/>
          <p:nvPr/>
        </p:nvSpPr>
        <p:spPr>
          <a:xfrm>
            <a:off x="1916640" y="413100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11"/>
          <p:cNvSpPr/>
          <p:nvPr/>
        </p:nvSpPr>
        <p:spPr>
          <a:xfrm>
            <a:off x="1950840" y="4008960"/>
            <a:ext cx="80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12"/>
          <p:cNvSpPr/>
          <p:nvPr/>
        </p:nvSpPr>
        <p:spPr>
          <a:xfrm flipH="1">
            <a:off x="1987920" y="4101840"/>
            <a:ext cx="53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3"/>
          <p:cNvSpPr/>
          <p:nvPr/>
        </p:nvSpPr>
        <p:spPr>
          <a:xfrm>
            <a:off x="1784160" y="4578480"/>
            <a:ext cx="417240" cy="4388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14"/>
          <p:cNvSpPr/>
          <p:nvPr/>
        </p:nvSpPr>
        <p:spPr>
          <a:xfrm>
            <a:off x="1878480" y="467676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5"/>
          <p:cNvSpPr/>
          <p:nvPr/>
        </p:nvSpPr>
        <p:spPr>
          <a:xfrm>
            <a:off x="2031480" y="475164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6"/>
          <p:cNvSpPr/>
          <p:nvPr/>
        </p:nvSpPr>
        <p:spPr>
          <a:xfrm>
            <a:off x="1916640" y="484452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17"/>
          <p:cNvSpPr/>
          <p:nvPr/>
        </p:nvSpPr>
        <p:spPr>
          <a:xfrm>
            <a:off x="1950840" y="4722120"/>
            <a:ext cx="80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18"/>
          <p:cNvSpPr/>
          <p:nvPr/>
        </p:nvSpPr>
        <p:spPr>
          <a:xfrm flipH="1">
            <a:off x="1987560" y="4815000"/>
            <a:ext cx="5400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9"/>
          <p:cNvSpPr/>
          <p:nvPr/>
        </p:nvSpPr>
        <p:spPr>
          <a:xfrm rot="5400000">
            <a:off x="1855800" y="4440960"/>
            <a:ext cx="27396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20"/>
          <p:cNvSpPr/>
          <p:nvPr/>
        </p:nvSpPr>
        <p:spPr>
          <a:xfrm>
            <a:off x="1782360" y="5128200"/>
            <a:ext cx="417240" cy="43884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21"/>
          <p:cNvSpPr/>
          <p:nvPr/>
        </p:nvSpPr>
        <p:spPr>
          <a:xfrm>
            <a:off x="1876680" y="522612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2"/>
          <p:cNvSpPr/>
          <p:nvPr/>
        </p:nvSpPr>
        <p:spPr>
          <a:xfrm>
            <a:off x="2029680" y="530136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3"/>
          <p:cNvSpPr/>
          <p:nvPr/>
        </p:nvSpPr>
        <p:spPr>
          <a:xfrm>
            <a:off x="1914840" y="5394240"/>
            <a:ext cx="75600" cy="745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24"/>
          <p:cNvSpPr/>
          <p:nvPr/>
        </p:nvSpPr>
        <p:spPr>
          <a:xfrm>
            <a:off x="1949040" y="5271840"/>
            <a:ext cx="80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25"/>
          <p:cNvSpPr/>
          <p:nvPr/>
        </p:nvSpPr>
        <p:spPr>
          <a:xfrm flipH="1">
            <a:off x="1986120" y="5364720"/>
            <a:ext cx="53640" cy="46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6"/>
          <p:cNvSpPr/>
          <p:nvPr/>
        </p:nvSpPr>
        <p:spPr>
          <a:xfrm>
            <a:off x="4074840" y="4279320"/>
            <a:ext cx="1666080" cy="949320"/>
          </a:xfrm>
          <a:prstGeom prst="wedgeRectCallout">
            <a:avLst>
              <a:gd name="adj1" fmla="val -68027"/>
              <a:gd name="adj2" fmla="val 145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27"/>
          <p:cNvSpPr/>
          <p:nvPr/>
        </p:nvSpPr>
        <p:spPr>
          <a:xfrm>
            <a:off x="3081600" y="2266200"/>
            <a:ext cx="1991520" cy="1136160"/>
          </a:xfrm>
          <a:prstGeom prst="wedgeRectCallout">
            <a:avLst>
              <a:gd name="adj1" fmla="val -68839"/>
              <a:gd name="adj2" fmla="val -5173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0" name="Grafik 3" descr=""/>
          <p:cNvPicPr/>
          <p:nvPr/>
        </p:nvPicPr>
        <p:blipFill>
          <a:blip r:embed="rId1"/>
          <a:stretch/>
        </p:blipFill>
        <p:spPr>
          <a:xfrm>
            <a:off x="3292200" y="2559600"/>
            <a:ext cx="1723680" cy="837720"/>
          </a:xfrm>
          <a:prstGeom prst="rect">
            <a:avLst/>
          </a:prstGeom>
          <a:ln>
            <a:noFill/>
          </a:ln>
        </p:spPr>
      </p:pic>
      <p:sp>
        <p:nvSpPr>
          <p:cNvPr id="571" name="CustomShape 28"/>
          <p:cNvSpPr/>
          <p:nvPr/>
        </p:nvSpPr>
        <p:spPr>
          <a:xfrm flipV="1">
            <a:off x="1992960" y="2977920"/>
            <a:ext cx="1298880" cy="88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29"/>
          <p:cNvSpPr/>
          <p:nvPr/>
        </p:nvSpPr>
        <p:spPr>
          <a:xfrm>
            <a:off x="1992960" y="4304160"/>
            <a:ext cx="2435400" cy="3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30"/>
          <p:cNvSpPr/>
          <p:nvPr/>
        </p:nvSpPr>
        <p:spPr>
          <a:xfrm>
            <a:off x="171360" y="4946400"/>
            <a:ext cx="1378440" cy="1254240"/>
          </a:xfrm>
          <a:prstGeom prst="wedgeRectCallout">
            <a:avLst>
              <a:gd name="adj1" fmla="val 64470"/>
              <a:gd name="adj2" fmla="val -1835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4" name="Grafik 34" descr=""/>
          <p:cNvPicPr/>
          <p:nvPr/>
        </p:nvPicPr>
        <p:blipFill>
          <a:blip r:embed="rId2"/>
          <a:stretch/>
        </p:blipFill>
        <p:spPr>
          <a:xfrm>
            <a:off x="282240" y="5207400"/>
            <a:ext cx="1190160" cy="933120"/>
          </a:xfrm>
          <a:prstGeom prst="rect">
            <a:avLst/>
          </a:prstGeom>
          <a:ln>
            <a:noFill/>
          </a:ln>
        </p:spPr>
      </p:pic>
      <p:sp>
        <p:nvSpPr>
          <p:cNvPr id="575" name="CustomShape 31"/>
          <p:cNvSpPr/>
          <p:nvPr/>
        </p:nvSpPr>
        <p:spPr>
          <a:xfrm>
            <a:off x="6059520" y="5232240"/>
            <a:ext cx="3527640" cy="109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M2M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Model-to-Model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M2T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Model-to-Text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32"/>
          <p:cNvSpPr/>
          <p:nvPr/>
        </p:nvSpPr>
        <p:spPr>
          <a:xfrm>
            <a:off x="6118560" y="553860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33"/>
          <p:cNvSpPr/>
          <p:nvPr/>
        </p:nvSpPr>
        <p:spPr>
          <a:xfrm flipH="1" flipV="1" rot="10800000">
            <a:off x="6589440" y="5373000"/>
            <a:ext cx="47124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custDash>
              <a:ds d="400000" sp="300000"/>
              <a:ds d="1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34"/>
          <p:cNvSpPr/>
          <p:nvPr/>
        </p:nvSpPr>
        <p:spPr>
          <a:xfrm>
            <a:off x="191160" y="1434960"/>
            <a:ext cx="1007640" cy="395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35"/>
          <p:cNvSpPr/>
          <p:nvPr/>
        </p:nvSpPr>
        <p:spPr>
          <a:xfrm>
            <a:off x="6800400" y="177264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36"/>
          <p:cNvSpPr/>
          <p:nvPr/>
        </p:nvSpPr>
        <p:spPr>
          <a:xfrm>
            <a:off x="6639120" y="1434960"/>
            <a:ext cx="792360" cy="30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37"/>
          <p:cNvSpPr/>
          <p:nvPr/>
        </p:nvSpPr>
        <p:spPr>
          <a:xfrm>
            <a:off x="3896280" y="1772640"/>
            <a:ext cx="469440" cy="228240"/>
          </a:xfrm>
          <a:prstGeom prst="rightArrow">
            <a:avLst>
              <a:gd name="adj1" fmla="val 38889"/>
              <a:gd name="adj2" fmla="val 3937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8"/>
          <p:cNvSpPr/>
          <p:nvPr/>
        </p:nvSpPr>
        <p:spPr>
          <a:xfrm>
            <a:off x="3735000" y="1434960"/>
            <a:ext cx="792360" cy="30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39"/>
          <p:cNvSpPr/>
          <p:nvPr/>
        </p:nvSpPr>
        <p:spPr>
          <a:xfrm>
            <a:off x="2298960" y="1682280"/>
            <a:ext cx="145332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Metamodel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Ecore Model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40"/>
          <p:cNvSpPr/>
          <p:nvPr/>
        </p:nvSpPr>
        <p:spPr>
          <a:xfrm>
            <a:off x="1739880" y="1628280"/>
            <a:ext cx="537840" cy="5652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41"/>
          <p:cNvSpPr/>
          <p:nvPr/>
        </p:nvSpPr>
        <p:spPr>
          <a:xfrm>
            <a:off x="1861200" y="175464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42"/>
          <p:cNvSpPr/>
          <p:nvPr/>
        </p:nvSpPr>
        <p:spPr>
          <a:xfrm>
            <a:off x="2058840" y="185112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43"/>
          <p:cNvSpPr/>
          <p:nvPr/>
        </p:nvSpPr>
        <p:spPr>
          <a:xfrm>
            <a:off x="1910880" y="197100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44"/>
          <p:cNvSpPr/>
          <p:nvPr/>
        </p:nvSpPr>
        <p:spPr>
          <a:xfrm>
            <a:off x="1954800" y="1813320"/>
            <a:ext cx="103680" cy="60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45"/>
          <p:cNvSpPr/>
          <p:nvPr/>
        </p:nvSpPr>
        <p:spPr>
          <a:xfrm flipH="1">
            <a:off x="2002320" y="1933200"/>
            <a:ext cx="69120" cy="59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46"/>
          <p:cNvSpPr/>
          <p:nvPr/>
        </p:nvSpPr>
        <p:spPr>
          <a:xfrm>
            <a:off x="5047200" y="1693080"/>
            <a:ext cx="160920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CodeGen Model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EMF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GenModel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47"/>
          <p:cNvSpPr/>
          <p:nvPr/>
        </p:nvSpPr>
        <p:spPr>
          <a:xfrm>
            <a:off x="4509720" y="1639080"/>
            <a:ext cx="537840" cy="5652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48"/>
          <p:cNvSpPr/>
          <p:nvPr/>
        </p:nvSpPr>
        <p:spPr>
          <a:xfrm>
            <a:off x="4631040" y="176544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49"/>
          <p:cNvSpPr/>
          <p:nvPr/>
        </p:nvSpPr>
        <p:spPr>
          <a:xfrm>
            <a:off x="4828680" y="186192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50"/>
          <p:cNvSpPr/>
          <p:nvPr/>
        </p:nvSpPr>
        <p:spPr>
          <a:xfrm>
            <a:off x="4680360" y="1981800"/>
            <a:ext cx="97560" cy="96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51"/>
          <p:cNvSpPr/>
          <p:nvPr/>
        </p:nvSpPr>
        <p:spPr>
          <a:xfrm>
            <a:off x="4724280" y="1824120"/>
            <a:ext cx="104040" cy="59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52"/>
          <p:cNvSpPr/>
          <p:nvPr/>
        </p:nvSpPr>
        <p:spPr>
          <a:xfrm flipH="1">
            <a:off x="4772160" y="1944000"/>
            <a:ext cx="69120" cy="59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53"/>
          <p:cNvSpPr/>
          <p:nvPr/>
        </p:nvSpPr>
        <p:spPr>
          <a:xfrm>
            <a:off x="7847280" y="1699560"/>
            <a:ext cx="1153440" cy="34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Java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54"/>
          <p:cNvSpPr/>
          <p:nvPr/>
        </p:nvSpPr>
        <p:spPr>
          <a:xfrm>
            <a:off x="7413840" y="1699560"/>
            <a:ext cx="398160" cy="342720"/>
          </a:xfrm>
          <a:prstGeom prst="flowChartMultidocumen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55"/>
          <p:cNvSpPr/>
          <p:nvPr/>
        </p:nvSpPr>
        <p:spPr>
          <a:xfrm>
            <a:off x="2217600" y="3891240"/>
            <a:ext cx="954000" cy="27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56"/>
          <p:cNvSpPr/>
          <p:nvPr/>
        </p:nvSpPr>
        <p:spPr>
          <a:xfrm>
            <a:off x="2217600" y="4591080"/>
            <a:ext cx="1668240" cy="473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(Concrete Syntax)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57"/>
          <p:cNvSpPr/>
          <p:nvPr/>
        </p:nvSpPr>
        <p:spPr>
          <a:xfrm>
            <a:off x="2217600" y="5184360"/>
            <a:ext cx="1727640" cy="32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2" name="Grafik 4" descr=""/>
          <p:cNvPicPr/>
          <p:nvPr/>
        </p:nvPicPr>
        <p:blipFill>
          <a:blip r:embed="rId3"/>
          <a:stretch/>
        </p:blipFill>
        <p:spPr>
          <a:xfrm>
            <a:off x="4428720" y="4578480"/>
            <a:ext cx="1028520" cy="485280"/>
          </a:xfrm>
          <a:prstGeom prst="rect">
            <a:avLst/>
          </a:prstGeom>
          <a:ln>
            <a:noFill/>
          </a:ln>
        </p:spPr>
      </p:pic>
      <p:sp>
        <p:nvSpPr>
          <p:cNvPr id="603" name="TextShape 58"/>
          <p:cNvSpPr txBox="1"/>
          <p:nvPr/>
        </p:nvSpPr>
        <p:spPr>
          <a:xfrm>
            <a:off x="7572240" y="639792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51DF327-AAF8-4C52-86EA-D2504CB36FC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5" name="TextShape 2"/>
          <p:cNvSpPr txBox="1"/>
          <p:nvPr/>
        </p:nvSpPr>
        <p:spPr>
          <a:xfrm>
            <a:off x="324000" y="1144800"/>
            <a:ext cx="8928000" cy="571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 runtime: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Interprets viewpoint specification model and produces representation model for a user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 model: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Defines the concrete representation of a user model according to the definitions in the viewpoint specification model (representation)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editor: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Shows the representation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928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Enables </a:t>
            </a: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interactions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user model as defined in viewpoint specification model (tools)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928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Interactions may trigger </a:t>
            </a: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modifications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user model and representation 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928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editor is </a:t>
            </a: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incrementally refreshed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user model, representation model,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viewpoint specification model is modified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4572000" y="1280160"/>
            <a:ext cx="192024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4"/>
          <p:cNvSpPr/>
          <p:nvPr/>
        </p:nvSpPr>
        <p:spPr>
          <a:xfrm>
            <a:off x="2734920" y="2371680"/>
            <a:ext cx="1425240" cy="634680"/>
          </a:xfrm>
          <a:prstGeom prst="roundRect">
            <a:avLst>
              <a:gd name="adj" fmla="val 16667"/>
            </a:avLst>
          </a:prstGeom>
          <a:ln w="190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8" name="Picture 6" descr=""/>
          <p:cNvPicPr/>
          <p:nvPr/>
        </p:nvPicPr>
        <p:blipFill>
          <a:blip r:embed="rId1"/>
          <a:stretch/>
        </p:blipFill>
        <p:spPr>
          <a:xfrm>
            <a:off x="3855600" y="2404440"/>
            <a:ext cx="234720" cy="234720"/>
          </a:xfrm>
          <a:prstGeom prst="rect">
            <a:avLst/>
          </a:prstGeom>
          <a:ln>
            <a:noFill/>
          </a:ln>
        </p:spPr>
      </p:pic>
      <p:sp>
        <p:nvSpPr>
          <p:cNvPr id="609" name="CustomShape 5"/>
          <p:cNvSpPr/>
          <p:nvPr/>
        </p:nvSpPr>
        <p:spPr>
          <a:xfrm>
            <a:off x="2003400" y="1765800"/>
            <a:ext cx="1035360" cy="22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Java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6"/>
          <p:cNvSpPr/>
          <p:nvPr/>
        </p:nvSpPr>
        <p:spPr>
          <a:xfrm>
            <a:off x="1566360" y="1724400"/>
            <a:ext cx="357480" cy="307440"/>
          </a:xfrm>
          <a:prstGeom prst="flowChartMultidocumen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7"/>
          <p:cNvSpPr/>
          <p:nvPr/>
        </p:nvSpPr>
        <p:spPr>
          <a:xfrm>
            <a:off x="2003400" y="1149120"/>
            <a:ext cx="1407960" cy="41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Metamodel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Ecore Model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8"/>
          <p:cNvSpPr/>
          <p:nvPr/>
        </p:nvSpPr>
        <p:spPr>
          <a:xfrm>
            <a:off x="1503720" y="1100520"/>
            <a:ext cx="482760" cy="5076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9"/>
          <p:cNvSpPr/>
          <p:nvPr/>
        </p:nvSpPr>
        <p:spPr>
          <a:xfrm>
            <a:off x="1612800" y="121392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10"/>
          <p:cNvSpPr/>
          <p:nvPr/>
        </p:nvSpPr>
        <p:spPr>
          <a:xfrm>
            <a:off x="1789920" y="130068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1"/>
          <p:cNvSpPr/>
          <p:nvPr/>
        </p:nvSpPr>
        <p:spPr>
          <a:xfrm>
            <a:off x="1657080" y="140796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Line 12"/>
          <p:cNvSpPr/>
          <p:nvPr/>
        </p:nvSpPr>
        <p:spPr>
          <a:xfrm>
            <a:off x="1696320" y="1266840"/>
            <a:ext cx="93600" cy="53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Line 13"/>
          <p:cNvSpPr/>
          <p:nvPr/>
        </p:nvSpPr>
        <p:spPr>
          <a:xfrm flipH="1">
            <a:off x="1739160" y="1374120"/>
            <a:ext cx="62280" cy="53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14"/>
          <p:cNvSpPr/>
          <p:nvPr/>
        </p:nvSpPr>
        <p:spPr>
          <a:xfrm>
            <a:off x="5252400" y="1369080"/>
            <a:ext cx="1304640" cy="72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Viewpoint Specification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15"/>
          <p:cNvSpPr/>
          <p:nvPr/>
        </p:nvSpPr>
        <p:spPr>
          <a:xfrm>
            <a:off x="4750560" y="1446840"/>
            <a:ext cx="482760" cy="5076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16"/>
          <p:cNvSpPr/>
          <p:nvPr/>
        </p:nvSpPr>
        <p:spPr>
          <a:xfrm>
            <a:off x="4859640" y="156024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7"/>
          <p:cNvSpPr/>
          <p:nvPr/>
        </p:nvSpPr>
        <p:spPr>
          <a:xfrm>
            <a:off x="5036760" y="164700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18"/>
          <p:cNvSpPr/>
          <p:nvPr/>
        </p:nvSpPr>
        <p:spPr>
          <a:xfrm>
            <a:off x="4903920" y="175428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19"/>
          <p:cNvSpPr/>
          <p:nvPr/>
        </p:nvSpPr>
        <p:spPr>
          <a:xfrm>
            <a:off x="4943160" y="1613160"/>
            <a:ext cx="93240" cy="53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20"/>
          <p:cNvSpPr/>
          <p:nvPr/>
        </p:nvSpPr>
        <p:spPr>
          <a:xfrm flipH="1">
            <a:off x="4986000" y="1720440"/>
            <a:ext cx="62280" cy="53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1"/>
          <p:cNvSpPr/>
          <p:nvPr/>
        </p:nvSpPr>
        <p:spPr>
          <a:xfrm>
            <a:off x="5289120" y="2454480"/>
            <a:ext cx="148320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Representation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22"/>
          <p:cNvSpPr/>
          <p:nvPr/>
        </p:nvSpPr>
        <p:spPr>
          <a:xfrm>
            <a:off x="4787280" y="2435400"/>
            <a:ext cx="482760" cy="507600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627" name="CustomShape 23"/>
          <p:cNvSpPr/>
          <p:nvPr/>
        </p:nvSpPr>
        <p:spPr>
          <a:xfrm>
            <a:off x="4896360" y="254880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4"/>
          <p:cNvSpPr/>
          <p:nvPr/>
        </p:nvSpPr>
        <p:spPr>
          <a:xfrm>
            <a:off x="5073480" y="263556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5"/>
          <p:cNvSpPr/>
          <p:nvPr/>
        </p:nvSpPr>
        <p:spPr>
          <a:xfrm>
            <a:off x="4940640" y="274320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26"/>
          <p:cNvSpPr/>
          <p:nvPr/>
        </p:nvSpPr>
        <p:spPr>
          <a:xfrm>
            <a:off x="4979880" y="2601720"/>
            <a:ext cx="93240" cy="53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27"/>
          <p:cNvSpPr/>
          <p:nvPr/>
        </p:nvSpPr>
        <p:spPr>
          <a:xfrm flipH="1">
            <a:off x="5022720" y="2709000"/>
            <a:ext cx="62280" cy="54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28"/>
          <p:cNvSpPr/>
          <p:nvPr/>
        </p:nvSpPr>
        <p:spPr>
          <a:xfrm>
            <a:off x="939600" y="2357640"/>
            <a:ext cx="1352520" cy="72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Mincho"/>
              </a:rPr>
              <a:t>(Ecore Model Instance)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29"/>
          <p:cNvSpPr/>
          <p:nvPr/>
        </p:nvSpPr>
        <p:spPr>
          <a:xfrm>
            <a:off x="437400" y="2435400"/>
            <a:ext cx="482760" cy="507600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634" name="CustomShape 30"/>
          <p:cNvSpPr/>
          <p:nvPr/>
        </p:nvSpPr>
        <p:spPr>
          <a:xfrm>
            <a:off x="546480" y="254880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31"/>
          <p:cNvSpPr/>
          <p:nvPr/>
        </p:nvSpPr>
        <p:spPr>
          <a:xfrm>
            <a:off x="723960" y="263556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2"/>
          <p:cNvSpPr/>
          <p:nvPr/>
        </p:nvSpPr>
        <p:spPr>
          <a:xfrm>
            <a:off x="591120" y="2743200"/>
            <a:ext cx="87480" cy="864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Line 33"/>
          <p:cNvSpPr/>
          <p:nvPr/>
        </p:nvSpPr>
        <p:spPr>
          <a:xfrm>
            <a:off x="630360" y="2601720"/>
            <a:ext cx="93240" cy="53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34"/>
          <p:cNvSpPr/>
          <p:nvPr/>
        </p:nvSpPr>
        <p:spPr>
          <a:xfrm flipH="1">
            <a:off x="673200" y="2709000"/>
            <a:ext cx="62280" cy="54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5"/>
          <p:cNvSpPr/>
          <p:nvPr/>
        </p:nvSpPr>
        <p:spPr>
          <a:xfrm>
            <a:off x="2521440" y="1990800"/>
            <a:ext cx="64620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CustomShape 36"/>
          <p:cNvSpPr/>
          <p:nvPr/>
        </p:nvSpPr>
        <p:spPr>
          <a:xfrm>
            <a:off x="2203200" y="2689200"/>
            <a:ext cx="45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37"/>
          <p:cNvSpPr/>
          <p:nvPr/>
        </p:nvSpPr>
        <p:spPr>
          <a:xfrm>
            <a:off x="4255560" y="2689200"/>
            <a:ext cx="45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38"/>
          <p:cNvSpPr/>
          <p:nvPr/>
        </p:nvSpPr>
        <p:spPr>
          <a:xfrm>
            <a:off x="7281000" y="2371680"/>
            <a:ext cx="1425240" cy="634680"/>
          </a:xfrm>
          <a:prstGeom prst="roundRect">
            <a:avLst>
              <a:gd name="adj" fmla="val 16667"/>
            </a:avLst>
          </a:prstGeom>
          <a:ln w="190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3" name="Picture 6" descr=""/>
          <p:cNvPicPr/>
          <p:nvPr/>
        </p:nvPicPr>
        <p:blipFill>
          <a:blip r:embed="rId2"/>
          <a:stretch/>
        </p:blipFill>
        <p:spPr>
          <a:xfrm>
            <a:off x="8401680" y="2404440"/>
            <a:ext cx="234720" cy="234720"/>
          </a:xfrm>
          <a:prstGeom prst="rect">
            <a:avLst/>
          </a:prstGeom>
          <a:ln>
            <a:noFill/>
          </a:ln>
        </p:spPr>
      </p:pic>
      <p:sp>
        <p:nvSpPr>
          <p:cNvPr id="644" name="CustomShape 39"/>
          <p:cNvSpPr/>
          <p:nvPr/>
        </p:nvSpPr>
        <p:spPr>
          <a:xfrm>
            <a:off x="6749280" y="2689200"/>
            <a:ext cx="45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40"/>
          <p:cNvSpPr/>
          <p:nvPr/>
        </p:nvSpPr>
        <p:spPr>
          <a:xfrm>
            <a:off x="6149520" y="1990800"/>
            <a:ext cx="129240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41"/>
          <p:cNvSpPr/>
          <p:nvPr/>
        </p:nvSpPr>
        <p:spPr>
          <a:xfrm flipH="1">
            <a:off x="3718080" y="1990800"/>
            <a:ext cx="90468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TextShape 42"/>
          <p:cNvSpPr txBox="1"/>
          <p:nvPr/>
        </p:nvSpPr>
        <p:spPr>
          <a:xfrm>
            <a:off x="7572240" y="639792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67DE51B-3F19-4089-B0C1-971F5C2DE1D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 Specification Model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9" name="TextShape 2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Definitions in a viewpoint specification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Set of related representations intended for a certain use case (e.g., different view points for different stakeholders)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Concrete representation of a model defining the structure and appearance of the model, and the possible interactions with the model (e.g., diagram representations)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Mapping: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Selection of model elements that should be shown in a representation (e.g., mapping of model elements to diagram nodes)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Style: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Visual appearance of model elements selected by a mapping (e.g., visualization of diagram nodes as rounded rectangles)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Tool: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Defines interactions with the model that are possible in a representation (e.g., creation tools available in tool palette for creating new model elements via diagrams)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CC46E05-BB3E-402A-BAFC-44D41994730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 Specification Model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2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3" name="Grafik 7" descr=""/>
          <p:cNvPicPr/>
          <p:nvPr/>
        </p:nvPicPr>
        <p:blipFill>
          <a:blip r:embed="rId1"/>
          <a:stretch/>
        </p:blipFill>
        <p:spPr>
          <a:xfrm>
            <a:off x="1671480" y="1193760"/>
            <a:ext cx="6355440" cy="5321160"/>
          </a:xfrm>
          <a:prstGeom prst="rect">
            <a:avLst/>
          </a:prstGeom>
          <a:ln>
            <a:noFill/>
          </a:ln>
        </p:spPr>
      </p:pic>
      <p:sp>
        <p:nvSpPr>
          <p:cNvPr id="654" name="CustomShape 3"/>
          <p:cNvSpPr/>
          <p:nvPr/>
        </p:nvSpPr>
        <p:spPr>
          <a:xfrm>
            <a:off x="212040" y="1194480"/>
            <a:ext cx="1159200" cy="356400"/>
          </a:xfrm>
          <a:prstGeom prst="wedgeRectCallout">
            <a:avLst>
              <a:gd name="adj1" fmla="val 71317"/>
              <a:gd name="adj2" fmla="val 17405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6531480" y="1229400"/>
            <a:ext cx="1688760" cy="356400"/>
          </a:xfrm>
          <a:prstGeom prst="wedgeRectCallout">
            <a:avLst>
              <a:gd name="adj1" fmla="val -62778"/>
              <a:gd name="adj2" fmla="val 22161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5"/>
          <p:cNvSpPr/>
          <p:nvPr/>
        </p:nvSpPr>
        <p:spPr>
          <a:xfrm>
            <a:off x="30240" y="2300400"/>
            <a:ext cx="1600200" cy="565920"/>
          </a:xfrm>
          <a:prstGeom prst="wedgeRectCallout">
            <a:avLst>
              <a:gd name="adj1" fmla="val 57542"/>
              <a:gd name="adj2" fmla="val -4380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6"/>
          <p:cNvSpPr/>
          <p:nvPr/>
        </p:nvSpPr>
        <p:spPr>
          <a:xfrm>
            <a:off x="3075840" y="5550840"/>
            <a:ext cx="1407240" cy="777600"/>
          </a:xfrm>
          <a:prstGeom prst="wedgeRectCallout">
            <a:avLst>
              <a:gd name="adj1" fmla="val 26607"/>
              <a:gd name="adj2" fmla="val -84692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7"/>
          <p:cNvSpPr/>
          <p:nvPr/>
        </p:nvSpPr>
        <p:spPr>
          <a:xfrm>
            <a:off x="48240" y="4846320"/>
            <a:ext cx="1539720" cy="768600"/>
          </a:xfrm>
          <a:prstGeom prst="wedgeRectCallout">
            <a:avLst>
              <a:gd name="adj1" fmla="val 51007"/>
              <a:gd name="adj2" fmla="val -76725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 of Diagram Node Mappings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8"/>
          <p:cNvSpPr/>
          <p:nvPr/>
        </p:nvSpPr>
        <p:spPr>
          <a:xfrm>
            <a:off x="7883280" y="4331160"/>
            <a:ext cx="1153800" cy="1006200"/>
          </a:xfrm>
          <a:prstGeom prst="wedgeRectCallout">
            <a:avLst>
              <a:gd name="adj1" fmla="val -36982"/>
              <a:gd name="adj2" fmla="val 76363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for Creating Diagram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TextShape 9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6A9561D-F5E8-49F0-A632-B8C56E9CF37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rafik 19" descr=""/>
          <p:cNvPicPr/>
          <p:nvPr/>
        </p:nvPicPr>
        <p:blipFill>
          <a:blip r:embed="rId1"/>
          <a:stretch/>
        </p:blipFill>
        <p:spPr>
          <a:xfrm>
            <a:off x="1118160" y="202356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662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 Specification Model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1184760" y="1347840"/>
            <a:ext cx="1549080" cy="435240"/>
          </a:xfrm>
          <a:prstGeom prst="wedgeRectCallout">
            <a:avLst>
              <a:gd name="adj1" fmla="val -16938"/>
              <a:gd name="adj2" fmla="val 89526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extension: .odesign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2225160" y="2785320"/>
            <a:ext cx="1048680" cy="215640"/>
          </a:xfrm>
          <a:prstGeom prst="wedgeRectCallout">
            <a:avLst>
              <a:gd name="adj1" fmla="val -61708"/>
              <a:gd name="adj2" fmla="val 22806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5"/>
          <p:cNvSpPr/>
          <p:nvPr/>
        </p:nvSpPr>
        <p:spPr>
          <a:xfrm>
            <a:off x="3408840" y="2909160"/>
            <a:ext cx="2149920" cy="215640"/>
          </a:xfrm>
          <a:prstGeom prst="wedgeRectCallout">
            <a:avLst>
              <a:gd name="adj1" fmla="val -79867"/>
              <a:gd name="adj2" fmla="val 42977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6"/>
          <p:cNvSpPr/>
          <p:nvPr/>
        </p:nvSpPr>
        <p:spPr>
          <a:xfrm>
            <a:off x="2810160" y="3143520"/>
            <a:ext cx="611640" cy="215640"/>
          </a:xfrm>
          <a:prstGeom prst="wedgeRectCallout">
            <a:avLst>
              <a:gd name="adj1" fmla="val -69844"/>
              <a:gd name="adj2" fmla="val 19984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7"/>
          <p:cNvSpPr/>
          <p:nvPr/>
        </p:nvSpPr>
        <p:spPr>
          <a:xfrm>
            <a:off x="3495240" y="3300480"/>
            <a:ext cx="1356840" cy="215640"/>
          </a:xfrm>
          <a:prstGeom prst="wedgeRectCallout">
            <a:avLst>
              <a:gd name="adj1" fmla="val -68704"/>
              <a:gd name="adj2" fmla="val 20928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8"/>
          <p:cNvSpPr/>
          <p:nvPr/>
        </p:nvSpPr>
        <p:spPr>
          <a:xfrm>
            <a:off x="3495240" y="3748680"/>
            <a:ext cx="1356840" cy="215640"/>
          </a:xfrm>
          <a:prstGeom prst="wedgeRectCallout">
            <a:avLst>
              <a:gd name="adj1" fmla="val -85654"/>
              <a:gd name="adj2" fmla="val -27579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9"/>
          <p:cNvSpPr/>
          <p:nvPr/>
        </p:nvSpPr>
        <p:spPr>
          <a:xfrm>
            <a:off x="4176000" y="4011840"/>
            <a:ext cx="1748880" cy="215640"/>
          </a:xfrm>
          <a:prstGeom prst="wedgeRectCallout">
            <a:avLst>
              <a:gd name="adj1" fmla="val -64359"/>
              <a:gd name="adj2" fmla="val 4580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Creation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10"/>
          <p:cNvSpPr/>
          <p:nvPr/>
        </p:nvSpPr>
        <p:spPr>
          <a:xfrm>
            <a:off x="4176000" y="4290480"/>
            <a:ext cx="1748880" cy="215640"/>
          </a:xfrm>
          <a:prstGeom prst="wedgeRectCallout">
            <a:avLst>
              <a:gd name="adj1" fmla="val -64294"/>
              <a:gd name="adj2" fmla="val -43013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Creation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11"/>
          <p:cNvSpPr/>
          <p:nvPr/>
        </p:nvSpPr>
        <p:spPr>
          <a:xfrm>
            <a:off x="702360" y="4398120"/>
            <a:ext cx="1283760" cy="21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Sections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12"/>
          <p:cNvSpPr/>
          <p:nvPr/>
        </p:nvSpPr>
        <p:spPr>
          <a:xfrm>
            <a:off x="2035800" y="3917520"/>
            <a:ext cx="126000" cy="1176840"/>
          </a:xfrm>
          <a:prstGeom prst="leftBrace">
            <a:avLst>
              <a:gd name="adj1" fmla="val 53612"/>
              <a:gd name="adj2" fmla="val 50000"/>
            </a:avLst>
          </a:prstGeom>
          <a:noFill/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CustomShape 13"/>
          <p:cNvSpPr/>
          <p:nvPr/>
        </p:nvSpPr>
        <p:spPr>
          <a:xfrm>
            <a:off x="1030320" y="3516480"/>
            <a:ext cx="1042200" cy="215640"/>
          </a:xfrm>
          <a:prstGeom prst="wedgeRectCallout">
            <a:avLst>
              <a:gd name="adj1" fmla="val 75849"/>
              <a:gd name="adj2" fmla="val 3719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14"/>
          <p:cNvSpPr/>
          <p:nvPr/>
        </p:nvSpPr>
        <p:spPr>
          <a:xfrm>
            <a:off x="402480" y="2723040"/>
            <a:ext cx="782280" cy="215640"/>
          </a:xfrm>
          <a:prstGeom prst="wedgeRectCallout">
            <a:avLst>
              <a:gd name="adj1" fmla="val 79321"/>
              <a:gd name="adj2" fmla="val -26659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TextShape 15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B886788-3DB9-433F-B105-93F577BC57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Groups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Top-level element serving as container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Never change the name because it is part of the identification of all contained elements (representation models will break)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Defines a particular viewpoint on a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viewpoint is associated with a particular type of model, i.e., a model conforming to a particular metamodel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File Extension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Associates the viewpoint with model files having a particular file extension and, thus, with models conforming to a certain metamodel (“*” for any)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features for viewpoints and contained elements: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Mandatory identifier of the element; never change the identifier because it breaks existing representation models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Label used to display the element in the editor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A78679E-C025-4DF4-BB73-7C9015E824F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Groups and Viewpoints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1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2" name="Grafik 4" descr=""/>
          <p:cNvPicPr/>
          <p:nvPr/>
        </p:nvPicPr>
        <p:blipFill>
          <a:blip r:embed="rId1"/>
          <a:stretch/>
        </p:blipFill>
        <p:spPr>
          <a:xfrm>
            <a:off x="1118160" y="202356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683" name="CustomShape 3"/>
          <p:cNvSpPr/>
          <p:nvPr/>
        </p:nvSpPr>
        <p:spPr>
          <a:xfrm>
            <a:off x="3661920" y="2756160"/>
            <a:ext cx="2681280" cy="104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File Extension: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4"/>
          <p:cNvSpPr/>
          <p:nvPr/>
        </p:nvSpPr>
        <p:spPr>
          <a:xfrm>
            <a:off x="324000" y="1347840"/>
            <a:ext cx="1103760" cy="59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5"/>
          <p:cNvSpPr/>
          <p:nvPr/>
        </p:nvSpPr>
        <p:spPr>
          <a:xfrm>
            <a:off x="1523520" y="2687040"/>
            <a:ext cx="395280" cy="1749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6" name="CustomShape 6"/>
          <p:cNvSpPr/>
          <p:nvPr/>
        </p:nvSpPr>
        <p:spPr>
          <a:xfrm>
            <a:off x="1721520" y="2862360"/>
            <a:ext cx="395280" cy="1749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7" name="CustomShape 7"/>
          <p:cNvSpPr/>
          <p:nvPr/>
        </p:nvSpPr>
        <p:spPr>
          <a:xfrm flipH="1" rot="16200000">
            <a:off x="781920" y="2033280"/>
            <a:ext cx="835200" cy="647280"/>
          </a:xfrm>
          <a:prstGeom prst="bentConnector2">
            <a:avLst/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8"/>
          <p:cNvSpPr/>
          <p:nvPr/>
        </p:nvSpPr>
        <p:spPr>
          <a:xfrm rot="10800000">
            <a:off x="3661920" y="3277440"/>
            <a:ext cx="1544400" cy="3272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TextShape 9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658FBF9-65B4-4514-B68C-8FA14C49476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M7: Graphical Modeling Languages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8F2C631-3FC5-4ED9-90BC-0DDF5F8143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Graphical Modeling Languages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Concrete Syntax Approaches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Annotation-based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 Sirius Framework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1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 Description and Diagram Description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 Description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 indent="-266400">
              <a:lnSpc>
                <a:spcPct val="100000"/>
              </a:lnSpc>
              <a:buClr>
                <a:srgbClr val="07559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Defines a concrete representation of a 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 indent="-266400">
              <a:lnSpc>
                <a:spcPct val="100000"/>
              </a:lnSpc>
              <a:buClr>
                <a:srgbClr val="07559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Supported representations: </a:t>
            </a:r>
            <a:r>
              <a:rPr b="0" lang="de-DE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table, cross-table, tree, sequence diagram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Description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Defines a diagrammatic representation of a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diagram is always associated with a certain model element, which is usually the top-level element of your model serving as root container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Class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Metaclass that is the type of the model element to be associated with the diagram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 of a diagram description: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 defining diagram elements that should be shown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sections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rules and quick fixes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Filters of model elements to be shown on the diagram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style customizations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4"/>
          <p:cNvSpPr/>
          <p:nvPr/>
        </p:nvSpPr>
        <p:spPr>
          <a:xfrm>
            <a:off x="4243680" y="2196360"/>
            <a:ext cx="2159640" cy="359640"/>
          </a:xfrm>
          <a:prstGeom prst="wedgeRectCallout">
            <a:avLst>
              <a:gd name="adj1" fmla="val -66149"/>
              <a:gd name="adj2" fmla="val -606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Emphasis of this lecture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TextShape 5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AAD32FA-BBAB-4C64-8AD5-B34558D5021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7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Description: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8" name="Grafik 4" descr=""/>
          <p:cNvPicPr/>
          <p:nvPr/>
        </p:nvPicPr>
        <p:blipFill>
          <a:blip r:embed="rId1"/>
          <a:stretch/>
        </p:blipFill>
        <p:spPr>
          <a:xfrm>
            <a:off x="1118160" y="229032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699" name="CustomShape 4"/>
          <p:cNvSpPr/>
          <p:nvPr/>
        </p:nvSpPr>
        <p:spPr>
          <a:xfrm>
            <a:off x="3661920" y="3189240"/>
            <a:ext cx="2799000" cy="8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FSADiagram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Class: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fsa.FSAModel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5"/>
          <p:cNvSpPr/>
          <p:nvPr/>
        </p:nvSpPr>
        <p:spPr>
          <a:xfrm>
            <a:off x="1886040" y="3297240"/>
            <a:ext cx="974520" cy="1749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1" name="CustomShape 6"/>
          <p:cNvSpPr/>
          <p:nvPr/>
        </p:nvSpPr>
        <p:spPr>
          <a:xfrm rot="10800000">
            <a:off x="3661920" y="3602160"/>
            <a:ext cx="800640" cy="2167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2" name="Grafik 16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703" name="CustomShape 7"/>
          <p:cNvSpPr/>
          <p:nvPr/>
        </p:nvSpPr>
        <p:spPr>
          <a:xfrm>
            <a:off x="4936320" y="44640"/>
            <a:ext cx="1278360" cy="64224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4" name="TextShape 8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87E40AF-7B54-4853-91AA-B26E02B1ED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Descriptions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6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 and Mappings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TextShape 3"/>
          <p:cNvSpPr txBox="1"/>
          <p:nvPr/>
        </p:nvSpPr>
        <p:spPr>
          <a:xfrm>
            <a:off x="324000" y="1144800"/>
            <a:ext cx="8819640" cy="471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 indent="-266400">
              <a:lnSpc>
                <a:spcPct val="100000"/>
              </a:lnSpc>
              <a:buClr>
                <a:srgbClr val="07559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diagram elements and tools are part of a layer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 indent="-266400">
              <a:lnSpc>
                <a:spcPct val="100000"/>
              </a:lnSpc>
              <a:buClr>
                <a:srgbClr val="07559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diagram always has a default layer, which is always shown in the editor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 indent="-266400">
              <a:lnSpc>
                <a:spcPct val="100000"/>
              </a:lnSpc>
              <a:buClr>
                <a:srgbClr val="07559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layers can be enabled and disabled in the editor by the user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Selects the elements to be shown on the diagram (“diagram element”) and their graphical notation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Supported mappings: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nodes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Node: Simple node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Container: Node that may contain sub nodes, bordered nodes or other containers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edges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 based edge: Edge for representing an EReference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based edge: Edge for representing a relationship expressed by a metaclass (EClass)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D7C4209-90FC-40F7-8FC5-69855688EC2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10" name="Grafik 16" descr=""/>
          <p:cNvPicPr/>
          <p:nvPr/>
        </p:nvPicPr>
        <p:blipFill>
          <a:blip r:embed="rId1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711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Descriptions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2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 and Mappings: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3" name="Grafik 4" descr=""/>
          <p:cNvPicPr/>
          <p:nvPr/>
        </p:nvPicPr>
        <p:blipFill>
          <a:blip r:embed="rId2"/>
          <a:stretch/>
        </p:blipFill>
        <p:spPr>
          <a:xfrm>
            <a:off x="1118160" y="229032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714" name="CustomShape 4"/>
          <p:cNvSpPr/>
          <p:nvPr/>
        </p:nvSpPr>
        <p:spPr>
          <a:xfrm>
            <a:off x="3661920" y="3189240"/>
            <a:ext cx="1519560" cy="569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 (Default)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Id:</a:t>
            </a:r>
            <a:r>
              <a:rPr b="0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Default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5"/>
          <p:cNvSpPr/>
          <p:nvPr/>
        </p:nvSpPr>
        <p:spPr>
          <a:xfrm>
            <a:off x="1902600" y="3466800"/>
            <a:ext cx="974520" cy="1749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6" name="CustomShape 6"/>
          <p:cNvSpPr/>
          <p:nvPr/>
        </p:nvSpPr>
        <p:spPr>
          <a:xfrm flipV="1" rot="10800000">
            <a:off x="3661920" y="3554280"/>
            <a:ext cx="784080" cy="799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CustomShape 7"/>
          <p:cNvSpPr/>
          <p:nvPr/>
        </p:nvSpPr>
        <p:spPr>
          <a:xfrm>
            <a:off x="2131200" y="3638520"/>
            <a:ext cx="1386360" cy="1674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8" name="CustomShape 8"/>
          <p:cNvSpPr/>
          <p:nvPr/>
        </p:nvSpPr>
        <p:spPr>
          <a:xfrm>
            <a:off x="2131200" y="3976920"/>
            <a:ext cx="1386360" cy="1911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9" name="CustomShape 9"/>
          <p:cNvSpPr/>
          <p:nvPr/>
        </p:nvSpPr>
        <p:spPr>
          <a:xfrm>
            <a:off x="785520" y="3663360"/>
            <a:ext cx="635400" cy="2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10"/>
          <p:cNvSpPr/>
          <p:nvPr/>
        </p:nvSpPr>
        <p:spPr>
          <a:xfrm>
            <a:off x="800280" y="4101840"/>
            <a:ext cx="635400" cy="2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11"/>
          <p:cNvSpPr/>
          <p:nvPr/>
        </p:nvSpPr>
        <p:spPr>
          <a:xfrm flipV="1" rot="10800000">
            <a:off x="2131200" y="3805560"/>
            <a:ext cx="709560" cy="860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CustomShape 12"/>
          <p:cNvSpPr/>
          <p:nvPr/>
        </p:nvSpPr>
        <p:spPr>
          <a:xfrm flipV="1" rot="10800000">
            <a:off x="2131200" y="4244760"/>
            <a:ext cx="694800" cy="1713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TextShape 1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C8BA462-D319-4F4F-89DA-7F8F255F64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5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of Nodes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Class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Type of the model elements (metaclass) for which the node defines the graphical notation (maps the concrete syntax to the abstract syntax)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 Candidate Expression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Further restricts the model elements that should be associated with the node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Only the states of one particular FSA model should be displayed on the diagram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 Styles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(Simple) Node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7" name="Grafik 16" descr=""/>
          <p:cNvPicPr/>
          <p:nvPr/>
        </p:nvPicPr>
        <p:blipFill>
          <a:blip r:embed="rId1"/>
          <a:stretch/>
        </p:blipFill>
        <p:spPr>
          <a:xfrm>
            <a:off x="2181240" y="4221000"/>
            <a:ext cx="4533480" cy="647280"/>
          </a:xfrm>
          <a:prstGeom prst="rect">
            <a:avLst/>
          </a:prstGeom>
          <a:ln>
            <a:noFill/>
          </a:ln>
        </p:spPr>
      </p:pic>
      <p:sp>
        <p:nvSpPr>
          <p:cNvPr id="728" name="CustomShape 4"/>
          <p:cNvSpPr/>
          <p:nvPr/>
        </p:nvSpPr>
        <p:spPr>
          <a:xfrm>
            <a:off x="2104920" y="4856400"/>
            <a:ext cx="5086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Stroke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Triangle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9" name="Grafik 19" descr=""/>
          <p:cNvPicPr/>
          <p:nvPr/>
        </p:nvPicPr>
        <p:blipFill>
          <a:blip r:embed="rId2"/>
          <a:stretch/>
        </p:blipFill>
        <p:spPr>
          <a:xfrm>
            <a:off x="2200320" y="5212440"/>
            <a:ext cx="771120" cy="723600"/>
          </a:xfrm>
          <a:prstGeom prst="rect">
            <a:avLst/>
          </a:prstGeom>
          <a:ln>
            <a:noFill/>
          </a:ln>
        </p:spPr>
      </p:pic>
      <p:pic>
        <p:nvPicPr>
          <p:cNvPr id="730" name="Grafik 20" descr=""/>
          <p:cNvPicPr/>
          <p:nvPr/>
        </p:nvPicPr>
        <p:blipFill>
          <a:blip r:embed="rId3"/>
          <a:stretch/>
        </p:blipFill>
        <p:spPr>
          <a:xfrm>
            <a:off x="2200320" y="6024600"/>
            <a:ext cx="771120" cy="723600"/>
          </a:xfrm>
          <a:prstGeom prst="rect">
            <a:avLst/>
          </a:prstGeom>
          <a:ln>
            <a:noFill/>
          </a:ln>
        </p:spPr>
      </p:pic>
      <p:pic>
        <p:nvPicPr>
          <p:cNvPr id="731" name="Grafik 21" descr=""/>
          <p:cNvPicPr/>
          <p:nvPr/>
        </p:nvPicPr>
        <p:blipFill>
          <a:blip r:embed="rId4"/>
          <a:stretch/>
        </p:blipFill>
        <p:spPr>
          <a:xfrm>
            <a:off x="3986280" y="5212440"/>
            <a:ext cx="771120" cy="723600"/>
          </a:xfrm>
          <a:prstGeom prst="rect">
            <a:avLst/>
          </a:prstGeom>
          <a:ln>
            <a:noFill/>
          </a:ln>
        </p:spPr>
      </p:pic>
      <p:pic>
        <p:nvPicPr>
          <p:cNvPr id="732" name="Grafik 22" descr=""/>
          <p:cNvPicPr/>
          <p:nvPr/>
        </p:nvPicPr>
        <p:blipFill>
          <a:blip r:embed="rId5"/>
          <a:stretch/>
        </p:blipFill>
        <p:spPr>
          <a:xfrm>
            <a:off x="3986280" y="6024600"/>
            <a:ext cx="1104480" cy="723600"/>
          </a:xfrm>
          <a:prstGeom prst="rect">
            <a:avLst/>
          </a:prstGeom>
          <a:ln>
            <a:noFill/>
          </a:ln>
        </p:spPr>
      </p:pic>
      <p:pic>
        <p:nvPicPr>
          <p:cNvPr id="733" name="Grafik 24" descr=""/>
          <p:cNvPicPr/>
          <p:nvPr/>
        </p:nvPicPr>
        <p:blipFill>
          <a:blip r:embed="rId6"/>
          <a:stretch/>
        </p:blipFill>
        <p:spPr>
          <a:xfrm>
            <a:off x="6015240" y="5221440"/>
            <a:ext cx="1104480" cy="72360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5162760" y="5963760"/>
            <a:ext cx="346680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Gauge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 Style (Java implementation)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895320" y="4291560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Shape: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7"/>
          <p:cNvSpPr/>
          <p:nvPr/>
        </p:nvSpPr>
        <p:spPr>
          <a:xfrm>
            <a:off x="895320" y="5257080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8"/>
          <p:cNvSpPr/>
          <p:nvPr/>
        </p:nvSpPr>
        <p:spPr>
          <a:xfrm>
            <a:off x="895320" y="6041160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Diamond: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9"/>
          <p:cNvSpPr/>
          <p:nvPr/>
        </p:nvSpPr>
        <p:spPr>
          <a:xfrm>
            <a:off x="3166920" y="5257080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10"/>
          <p:cNvSpPr/>
          <p:nvPr/>
        </p:nvSpPr>
        <p:spPr>
          <a:xfrm>
            <a:off x="3166920" y="6041160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Ellipse: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11"/>
          <p:cNvSpPr/>
          <p:nvPr/>
        </p:nvSpPr>
        <p:spPr>
          <a:xfrm>
            <a:off x="5129280" y="5257080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TextShape 1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C1C1409-52C0-4762-AB69-A4DA0080893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3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Styles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6040" indent="-1728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</a:t>
            </a: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de-DE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de-DE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de-DE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Parallelogram</a:t>
            </a: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de-DE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de-DE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▪</a:t>
            </a:r>
            <a:r>
              <a:rPr b="1" lang="de-DE" sz="1400" spc="-1" strike="noStrike">
                <a:solidFill>
                  <a:srgbClr val="ff7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 Node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(simple) node within a container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Arrangement of nodes: free form, list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Bordered Node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(simple) node shown on the borders of a (simple) node or container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5" name="Grafik 5" descr=""/>
          <p:cNvPicPr/>
          <p:nvPr/>
        </p:nvPicPr>
        <p:blipFill>
          <a:blip r:embed="rId1"/>
          <a:stretch/>
        </p:blipFill>
        <p:spPr>
          <a:xfrm>
            <a:off x="1907640" y="1739160"/>
            <a:ext cx="1504440" cy="818640"/>
          </a:xfrm>
          <a:prstGeom prst="rect">
            <a:avLst/>
          </a:prstGeom>
          <a:ln>
            <a:noFill/>
          </a:ln>
        </p:spPr>
      </p:pic>
      <p:pic>
        <p:nvPicPr>
          <p:cNvPr id="746" name="Grafik 6" descr=""/>
          <p:cNvPicPr/>
          <p:nvPr/>
        </p:nvPicPr>
        <p:blipFill>
          <a:blip r:embed="rId2"/>
          <a:stretch/>
        </p:blipFill>
        <p:spPr>
          <a:xfrm>
            <a:off x="4933080" y="1719720"/>
            <a:ext cx="1456920" cy="694800"/>
          </a:xfrm>
          <a:prstGeom prst="rect">
            <a:avLst/>
          </a:prstGeom>
          <a:ln>
            <a:noFill/>
          </a:ln>
        </p:spPr>
      </p:pic>
      <p:pic>
        <p:nvPicPr>
          <p:cNvPr id="747" name="Grafik 7" descr=""/>
          <p:cNvPicPr/>
          <p:nvPr/>
        </p:nvPicPr>
        <p:blipFill>
          <a:blip r:embed="rId3"/>
          <a:stretch/>
        </p:blipFill>
        <p:spPr>
          <a:xfrm>
            <a:off x="1163520" y="5083200"/>
            <a:ext cx="2066400" cy="704520"/>
          </a:xfrm>
          <a:prstGeom prst="rect">
            <a:avLst/>
          </a:prstGeom>
          <a:ln>
            <a:noFill/>
          </a:ln>
        </p:spPr>
      </p:pic>
      <p:pic>
        <p:nvPicPr>
          <p:cNvPr id="748" name="Grafik 8" descr=""/>
          <p:cNvPicPr/>
          <p:nvPr/>
        </p:nvPicPr>
        <p:blipFill>
          <a:blip r:embed="rId4"/>
          <a:stretch/>
        </p:blipFill>
        <p:spPr>
          <a:xfrm>
            <a:off x="4938840" y="2946240"/>
            <a:ext cx="1447560" cy="676080"/>
          </a:xfrm>
          <a:prstGeom prst="rect">
            <a:avLst/>
          </a:prstGeom>
          <a:ln>
            <a:noFill/>
          </a:ln>
        </p:spPr>
      </p:pic>
      <p:sp>
        <p:nvSpPr>
          <p:cNvPr id="749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7163E8C-D312-428D-BF2F-9E889054A3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51" name="Grafik 4" descr=""/>
          <p:cNvPicPr/>
          <p:nvPr/>
        </p:nvPicPr>
        <p:blipFill>
          <a:blip r:embed="rId1"/>
          <a:stretch/>
        </p:blipFill>
        <p:spPr>
          <a:xfrm>
            <a:off x="1118160" y="229032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752" name="CustomShape 2"/>
          <p:cNvSpPr/>
          <p:nvPr/>
        </p:nvSpPr>
        <p:spPr>
          <a:xfrm>
            <a:off x="3657240" y="3799800"/>
            <a:ext cx="1841400" cy="54144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3" name="TextShape 3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4" name="TextShape 4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5" name="Grafik 16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756" name="CustomShape 5"/>
          <p:cNvSpPr/>
          <p:nvPr/>
        </p:nvSpPr>
        <p:spPr>
          <a:xfrm>
            <a:off x="2131200" y="3976920"/>
            <a:ext cx="968400" cy="1911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57" name="Grafik 5" descr=""/>
          <p:cNvPicPr/>
          <p:nvPr/>
        </p:nvPicPr>
        <p:blipFill>
          <a:blip r:embed="rId3"/>
          <a:stretch/>
        </p:blipFill>
        <p:spPr>
          <a:xfrm>
            <a:off x="3692160" y="3839760"/>
            <a:ext cx="1742760" cy="456840"/>
          </a:xfrm>
          <a:prstGeom prst="rect">
            <a:avLst/>
          </a:prstGeom>
          <a:ln>
            <a:noFill/>
          </a:ln>
        </p:spPr>
      </p:pic>
      <p:sp>
        <p:nvSpPr>
          <p:cNvPr id="758" name="CustomShape 6"/>
          <p:cNvSpPr/>
          <p:nvPr/>
        </p:nvSpPr>
        <p:spPr>
          <a:xfrm>
            <a:off x="3702600" y="3868920"/>
            <a:ext cx="1029600" cy="1818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9" name="CustomShape 7"/>
          <p:cNvSpPr/>
          <p:nvPr/>
        </p:nvSpPr>
        <p:spPr>
          <a:xfrm>
            <a:off x="3905640" y="4100760"/>
            <a:ext cx="1529280" cy="1818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0" name="CustomShape 8"/>
          <p:cNvSpPr/>
          <p:nvPr/>
        </p:nvSpPr>
        <p:spPr>
          <a:xfrm flipV="1" rot="10800000">
            <a:off x="3657240" y="4072320"/>
            <a:ext cx="556920" cy="18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CustomShape 9"/>
          <p:cNvSpPr/>
          <p:nvPr/>
        </p:nvSpPr>
        <p:spPr>
          <a:xfrm flipV="1" rot="10800000">
            <a:off x="5757480" y="3959280"/>
            <a:ext cx="1024560" cy="75708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10"/>
          <p:cNvSpPr/>
          <p:nvPr/>
        </p:nvSpPr>
        <p:spPr>
          <a:xfrm>
            <a:off x="5757480" y="4530600"/>
            <a:ext cx="3302280" cy="113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Color: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white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Foreground Color: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white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CustomShape 11"/>
          <p:cNvSpPr/>
          <p:nvPr/>
        </p:nvSpPr>
        <p:spPr>
          <a:xfrm rot="10800000">
            <a:off x="5757480" y="5095800"/>
            <a:ext cx="321480" cy="9039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12"/>
          <p:cNvSpPr/>
          <p:nvPr/>
        </p:nvSpPr>
        <p:spPr>
          <a:xfrm>
            <a:off x="4718160" y="1082520"/>
            <a:ext cx="1676160" cy="80532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5" name="CustomShape 13"/>
          <p:cNvSpPr/>
          <p:nvPr/>
        </p:nvSpPr>
        <p:spPr>
          <a:xfrm>
            <a:off x="4776120" y="832320"/>
            <a:ext cx="709920" cy="19440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6" name="CustomShape 14"/>
          <p:cNvSpPr/>
          <p:nvPr/>
        </p:nvSpPr>
        <p:spPr>
          <a:xfrm>
            <a:off x="5757480" y="2236680"/>
            <a:ext cx="3195720" cy="193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Class: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fsa.State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 Candidate Expression: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feature:states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is used for displaying only states of the FSA model shown in the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7" name="Grafik 56" descr=""/>
          <p:cNvPicPr/>
          <p:nvPr/>
        </p:nvPicPr>
        <p:blipFill>
          <a:blip r:embed="rId4"/>
          <a:stretch/>
        </p:blipFill>
        <p:spPr>
          <a:xfrm>
            <a:off x="7980840" y="4815360"/>
            <a:ext cx="1028520" cy="485280"/>
          </a:xfrm>
          <a:prstGeom prst="rect">
            <a:avLst/>
          </a:prstGeom>
          <a:ln>
            <a:noFill/>
          </a:ln>
        </p:spPr>
      </p:pic>
      <p:sp>
        <p:nvSpPr>
          <p:cNvPr id="768" name="CustomShape 15"/>
          <p:cNvSpPr/>
          <p:nvPr/>
        </p:nvSpPr>
        <p:spPr>
          <a:xfrm>
            <a:off x="4718160" y="1686600"/>
            <a:ext cx="1077840" cy="20124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9" name="TextShape 16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A476F0E-9544-44E6-97B7-312C5D83F83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TextShape 3"/>
          <p:cNvSpPr txBox="1"/>
          <p:nvPr/>
        </p:nvSpPr>
        <p:spPr>
          <a:xfrm>
            <a:off x="324000" y="1144800"/>
            <a:ext cx="8819640" cy="5527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Based Edge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when a model element should be displayed as an edge, i.e., if a metaclass in the metamodel represents a connection between model elements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Mapping, Target Mapping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Node mappings for the source node and the target node to be connected by the edge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Class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Type of the model element (metaclass) which defines a relationship to be represented by the edge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 Candidate Expression: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restricts the model elements associated with the edge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Finder Expression, Target Finder Expression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Expression for retrieving the model elements being the source element and target element to be connected by the edge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DE37C93-BFAB-455D-A263-6BB0AB4A4C1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1043640" y="2887920"/>
            <a:ext cx="1295640" cy="431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6"/>
          <p:cNvSpPr/>
          <p:nvPr/>
        </p:nvSpPr>
        <p:spPr>
          <a:xfrm>
            <a:off x="3438000" y="2887920"/>
            <a:ext cx="1295640" cy="431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7"/>
          <p:cNvSpPr/>
          <p:nvPr/>
        </p:nvSpPr>
        <p:spPr>
          <a:xfrm flipH="1">
            <a:off x="2338920" y="2981880"/>
            <a:ext cx="109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00000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8"/>
          <p:cNvSpPr/>
          <p:nvPr/>
        </p:nvSpPr>
        <p:spPr>
          <a:xfrm flipH="1">
            <a:off x="2338920" y="3225960"/>
            <a:ext cx="109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00000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9"/>
          <p:cNvSpPr/>
          <p:nvPr/>
        </p:nvSpPr>
        <p:spPr>
          <a:xfrm>
            <a:off x="2336760" y="2610360"/>
            <a:ext cx="79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CustomShape 10"/>
          <p:cNvSpPr/>
          <p:nvPr/>
        </p:nvSpPr>
        <p:spPr>
          <a:xfrm>
            <a:off x="2337480" y="3234600"/>
            <a:ext cx="69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81" name="Grafik 4" descr=""/>
          <p:cNvPicPr/>
          <p:nvPr/>
        </p:nvPicPr>
        <p:blipFill>
          <a:blip r:embed="rId1"/>
          <a:stretch/>
        </p:blipFill>
        <p:spPr>
          <a:xfrm>
            <a:off x="1118160" y="229032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782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3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Based Edges: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4" name="Grafik 16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785" name="CustomShape 4"/>
          <p:cNvSpPr/>
          <p:nvPr/>
        </p:nvSpPr>
        <p:spPr>
          <a:xfrm>
            <a:off x="2131200" y="3635280"/>
            <a:ext cx="1186200" cy="167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6" name="CustomShape 5"/>
          <p:cNvSpPr/>
          <p:nvPr/>
        </p:nvSpPr>
        <p:spPr>
          <a:xfrm rot="10800000">
            <a:off x="5757480" y="4261680"/>
            <a:ext cx="2439000" cy="5418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6"/>
          <p:cNvSpPr/>
          <p:nvPr/>
        </p:nvSpPr>
        <p:spPr>
          <a:xfrm>
            <a:off x="6412680" y="1314360"/>
            <a:ext cx="709920" cy="16524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8" name="CustomShape 7"/>
          <p:cNvSpPr/>
          <p:nvPr/>
        </p:nvSpPr>
        <p:spPr>
          <a:xfrm>
            <a:off x="5757480" y="2236680"/>
            <a:ext cx="3195720" cy="404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Based 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transitionEdge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Mapping: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stateNode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Mapping: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Class: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fsa.Transition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 Candidate Expression: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feature:transitions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is used for displaying only transitions of the FSA model shown in the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Finder Expression: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feature:source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e23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EReference Transition.source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Finder Expression: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feature:target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EReference Transition.source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8"/>
          <p:cNvSpPr/>
          <p:nvPr/>
        </p:nvSpPr>
        <p:spPr>
          <a:xfrm>
            <a:off x="7982280" y="1082520"/>
            <a:ext cx="1100880" cy="80532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0" name="CustomShape 9"/>
          <p:cNvSpPr/>
          <p:nvPr/>
        </p:nvSpPr>
        <p:spPr>
          <a:xfrm>
            <a:off x="6412680" y="1872000"/>
            <a:ext cx="709920" cy="1659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1" name="CustomShape 10"/>
          <p:cNvSpPr/>
          <p:nvPr/>
        </p:nvSpPr>
        <p:spPr>
          <a:xfrm>
            <a:off x="7151400" y="274320"/>
            <a:ext cx="982440" cy="16524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2" name="TextShape 11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E17DDEF-E748-4705-9742-0C052FB8A5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4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TextShape 3"/>
          <p:cNvSpPr txBox="1"/>
          <p:nvPr/>
        </p:nvSpPr>
        <p:spPr>
          <a:xfrm>
            <a:off x="324000" y="1144800"/>
            <a:ext cx="881964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 Based Edge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when a reference between two model element should be displayed as an edge, i.e., if a reference (EReference) in the metamodel represents a connection between model elements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Mapping, Target Mapping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Node mappings for the source node and the target node to be connected by the edge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Finder Expression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Reference (EReference) represented by the edge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953E0DF-DC6B-4DA0-A7B1-8263C367CE1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7" name="CustomShape 5"/>
          <p:cNvSpPr/>
          <p:nvPr/>
        </p:nvSpPr>
        <p:spPr>
          <a:xfrm>
            <a:off x="1043640" y="3429000"/>
            <a:ext cx="1295640" cy="431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6"/>
          <p:cNvSpPr/>
          <p:nvPr/>
        </p:nvSpPr>
        <p:spPr>
          <a:xfrm flipH="1" flipV="1">
            <a:off x="1690920" y="3428280"/>
            <a:ext cx="647640" cy="215640"/>
          </a:xfrm>
          <a:prstGeom prst="bentConnector4">
            <a:avLst>
              <a:gd name="adj1" fmla="val -35274"/>
              <a:gd name="adj2" fmla="val 205822"/>
            </a:avLst>
          </a:prstGeom>
          <a:solidFill>
            <a:schemeClr val="accent1"/>
          </a:solidFill>
          <a:ln w="9360">
            <a:solidFill>
              <a:srgbClr val="000000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7"/>
          <p:cNvSpPr/>
          <p:nvPr/>
        </p:nvSpPr>
        <p:spPr>
          <a:xfrm>
            <a:off x="1697040" y="2874240"/>
            <a:ext cx="1197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rafik 2" descr=""/>
          <p:cNvPicPr/>
          <p:nvPr/>
        </p:nvPicPr>
        <p:blipFill>
          <a:blip r:embed="rId1"/>
          <a:stretch/>
        </p:blipFill>
        <p:spPr>
          <a:xfrm>
            <a:off x="678960" y="1421280"/>
            <a:ext cx="7786080" cy="4689360"/>
          </a:xfrm>
          <a:prstGeom prst="rect">
            <a:avLst/>
          </a:prstGeom>
          <a:ln>
            <a:noFill/>
          </a:ln>
        </p:spPr>
      </p:pic>
      <p:sp>
        <p:nvSpPr>
          <p:cNvPr id="187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Modeling Editors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4000" y="5157360"/>
            <a:ext cx="1741320" cy="453960"/>
          </a:xfrm>
          <a:prstGeom prst="wedgeRoundRectCallout">
            <a:avLst>
              <a:gd name="adj1" fmla="val 30060"/>
              <a:gd name="adj2" fmla="val -106722"/>
              <a:gd name="adj3" fmla="val 16667"/>
            </a:avLst>
          </a:prstGeom>
          <a:solidFill>
            <a:srgbClr val="faf0db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20360" y="1047240"/>
            <a:ext cx="1741320" cy="453960"/>
          </a:xfrm>
          <a:prstGeom prst="wedgeRoundRectCallout">
            <a:avLst>
              <a:gd name="adj1" fmla="val -12448"/>
              <a:gd name="adj2" fmla="val 209027"/>
              <a:gd name="adj3" fmla="val 16667"/>
            </a:avLst>
          </a:prstGeom>
          <a:solidFill>
            <a:srgbClr val="faf0db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Palette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5273280" y="3765960"/>
            <a:ext cx="2120400" cy="453960"/>
          </a:xfrm>
          <a:prstGeom prst="wedgeRoundRectCallout">
            <a:avLst>
              <a:gd name="adj1" fmla="val -26626"/>
              <a:gd name="adj2" fmla="val -137542"/>
              <a:gd name="adj3" fmla="val 16667"/>
            </a:avLst>
          </a:prstGeom>
          <a:solidFill>
            <a:srgbClr val="faf0db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Canvas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1795320" y="1628640"/>
            <a:ext cx="1691640" cy="453960"/>
          </a:xfrm>
          <a:prstGeom prst="wedgeRoundRectCallout">
            <a:avLst>
              <a:gd name="adj1" fmla="val -49397"/>
              <a:gd name="adj2" fmla="val 144805"/>
              <a:gd name="adj3" fmla="val 16667"/>
            </a:avLst>
          </a:prstGeom>
          <a:solidFill>
            <a:srgbClr val="faf0db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284000" y="6180120"/>
            <a:ext cx="1930680" cy="453960"/>
          </a:xfrm>
          <a:prstGeom prst="wedgeRoundRectCallout">
            <a:avLst>
              <a:gd name="adj1" fmla="val 22693"/>
              <a:gd name="adj2" fmla="val -162557"/>
              <a:gd name="adj3" fmla="val 16667"/>
            </a:avLst>
          </a:prstGeom>
          <a:solidFill>
            <a:srgbClr val="faf0db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4572000" y="1274400"/>
            <a:ext cx="1331640" cy="453960"/>
          </a:xfrm>
          <a:prstGeom prst="wedgeRoundRectCallout">
            <a:avLst>
              <a:gd name="adj1" fmla="val -20338"/>
              <a:gd name="adj2" fmla="val 160214"/>
              <a:gd name="adj3" fmla="val 16667"/>
            </a:avLst>
          </a:prstGeom>
          <a:solidFill>
            <a:srgbClr val="faf0db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9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D413B3C-535A-4F5C-9653-980FFDC40C4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rafik 11" descr=""/>
          <p:cNvPicPr/>
          <p:nvPr/>
        </p:nvPicPr>
        <p:blipFill>
          <a:blip r:embed="rId1"/>
          <a:stretch/>
        </p:blipFill>
        <p:spPr>
          <a:xfrm>
            <a:off x="587520" y="1786680"/>
            <a:ext cx="5676480" cy="4076280"/>
          </a:xfrm>
          <a:prstGeom prst="rect">
            <a:avLst/>
          </a:prstGeom>
          <a:ln>
            <a:noFill/>
          </a:ln>
        </p:spPr>
      </p:pic>
      <p:sp>
        <p:nvSpPr>
          <p:cNvPr id="801" name="CustomShape 1"/>
          <p:cNvSpPr/>
          <p:nvPr/>
        </p:nvSpPr>
        <p:spPr>
          <a:xfrm>
            <a:off x="6876360" y="0"/>
            <a:ext cx="2267280" cy="1596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3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 Based Edges: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4"/>
          <p:cNvSpPr/>
          <p:nvPr/>
        </p:nvSpPr>
        <p:spPr>
          <a:xfrm>
            <a:off x="1547640" y="3429000"/>
            <a:ext cx="1421640" cy="2469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5" name="CustomShape 5"/>
          <p:cNvSpPr/>
          <p:nvPr/>
        </p:nvSpPr>
        <p:spPr>
          <a:xfrm rot="10800000">
            <a:off x="5652000" y="4092840"/>
            <a:ext cx="2682360" cy="5400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6"/>
          <p:cNvSpPr/>
          <p:nvPr/>
        </p:nvSpPr>
        <p:spPr>
          <a:xfrm>
            <a:off x="5652000" y="3172680"/>
            <a:ext cx="3195720" cy="184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 Based 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SuperClassEdge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Mapping: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ClassNode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Mapping: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Finder Expression: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feature:superClass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e23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EReference Class.superClass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7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110B80F-01B8-449E-8B1A-D1228D495B5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08" name="Grafik 22" descr=""/>
          <p:cNvPicPr/>
          <p:nvPr/>
        </p:nvPicPr>
        <p:blipFill>
          <a:blip r:embed="rId2"/>
          <a:stretch/>
        </p:blipFill>
        <p:spPr>
          <a:xfrm>
            <a:off x="7010280" y="34920"/>
            <a:ext cx="1990440" cy="1561680"/>
          </a:xfrm>
          <a:prstGeom prst="rect">
            <a:avLst/>
          </a:prstGeom>
          <a:ln>
            <a:noFill/>
          </a:ln>
        </p:spPr>
      </p:pic>
      <p:sp>
        <p:nvSpPr>
          <p:cNvPr id="809" name="CustomShape 8"/>
          <p:cNvSpPr/>
          <p:nvPr/>
        </p:nvSpPr>
        <p:spPr>
          <a:xfrm>
            <a:off x="7084080" y="61920"/>
            <a:ext cx="1071000" cy="1839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1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TextShape 3"/>
          <p:cNvSpPr txBox="1"/>
          <p:nvPr/>
        </p:nvSpPr>
        <p:spPr>
          <a:xfrm>
            <a:off x="324000" y="1144800"/>
            <a:ext cx="8819640" cy="471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Style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 style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solid, dash, dot, dash_dot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style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straight, manhattan (angles), tree (joins edges with same target)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source arrow and target arrow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CustomShape 4"/>
          <p:cNvSpPr/>
          <p:nvPr/>
        </p:nvSpPr>
        <p:spPr>
          <a:xfrm>
            <a:off x="1097280" y="3048480"/>
            <a:ext cx="205560" cy="7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CustomShape 5"/>
          <p:cNvSpPr/>
          <p:nvPr/>
        </p:nvSpPr>
        <p:spPr>
          <a:xfrm>
            <a:off x="1811160" y="3048480"/>
            <a:ext cx="205560" cy="7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CustomShape 6"/>
          <p:cNvSpPr/>
          <p:nvPr/>
        </p:nvSpPr>
        <p:spPr>
          <a:xfrm>
            <a:off x="1303200" y="3086640"/>
            <a:ext cx="50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7"/>
          <p:cNvSpPr/>
          <p:nvPr/>
        </p:nvSpPr>
        <p:spPr>
          <a:xfrm>
            <a:off x="1097280" y="3267360"/>
            <a:ext cx="205560" cy="7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CustomShape 8"/>
          <p:cNvSpPr/>
          <p:nvPr/>
        </p:nvSpPr>
        <p:spPr>
          <a:xfrm>
            <a:off x="1811160" y="3267360"/>
            <a:ext cx="205560" cy="7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9"/>
          <p:cNvSpPr/>
          <p:nvPr/>
        </p:nvSpPr>
        <p:spPr>
          <a:xfrm>
            <a:off x="1303200" y="3305520"/>
            <a:ext cx="50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CustomShape 10"/>
          <p:cNvSpPr/>
          <p:nvPr/>
        </p:nvSpPr>
        <p:spPr>
          <a:xfrm>
            <a:off x="1097280" y="3486600"/>
            <a:ext cx="205560" cy="7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11"/>
          <p:cNvSpPr/>
          <p:nvPr/>
        </p:nvSpPr>
        <p:spPr>
          <a:xfrm>
            <a:off x="1811160" y="3486600"/>
            <a:ext cx="205560" cy="7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CustomShape 12"/>
          <p:cNvSpPr/>
          <p:nvPr/>
        </p:nvSpPr>
        <p:spPr>
          <a:xfrm>
            <a:off x="1303200" y="3524760"/>
            <a:ext cx="50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lg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13"/>
          <p:cNvSpPr/>
          <p:nvPr/>
        </p:nvSpPr>
        <p:spPr>
          <a:xfrm>
            <a:off x="1249200" y="3553200"/>
            <a:ext cx="600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TextShape 1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B7A60F2-3FCE-40B5-94D4-0E57E97011A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rafik 4" descr=""/>
          <p:cNvPicPr/>
          <p:nvPr/>
        </p:nvPicPr>
        <p:blipFill>
          <a:blip r:embed="rId1"/>
          <a:stretch/>
        </p:blipFill>
        <p:spPr>
          <a:xfrm>
            <a:off x="899640" y="220500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825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6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Edges: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3"/>
          <p:cNvSpPr/>
          <p:nvPr/>
        </p:nvSpPr>
        <p:spPr>
          <a:xfrm>
            <a:off x="5383080" y="3127680"/>
            <a:ext cx="2714040" cy="2609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 Style: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solid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Arrow: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NoDecoration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Arrow: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InputArrow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Stroke Color: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style: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Straigth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4"/>
          <p:cNvSpPr/>
          <p:nvPr/>
        </p:nvSpPr>
        <p:spPr>
          <a:xfrm rot="10800000">
            <a:off x="5383080" y="4432320"/>
            <a:ext cx="2042280" cy="6296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5"/>
          <p:cNvSpPr/>
          <p:nvPr/>
        </p:nvSpPr>
        <p:spPr>
          <a:xfrm>
            <a:off x="2064960" y="3718440"/>
            <a:ext cx="1275120" cy="167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30" name="Grafik 35" descr=""/>
          <p:cNvPicPr/>
          <p:nvPr/>
        </p:nvPicPr>
        <p:blipFill>
          <a:blip r:embed="rId2"/>
          <a:stretch/>
        </p:blipFill>
        <p:spPr>
          <a:xfrm>
            <a:off x="6073920" y="5020200"/>
            <a:ext cx="1333080" cy="466200"/>
          </a:xfrm>
          <a:prstGeom prst="rect">
            <a:avLst/>
          </a:prstGeom>
          <a:ln>
            <a:noFill/>
          </a:ln>
        </p:spPr>
      </p:pic>
      <p:sp>
        <p:nvSpPr>
          <p:cNvPr id="831" name="TextShape 6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FCC35A6-BC6F-443A-B2F1-340927EFEB7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2" name="CustomShape 7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33" name="Grafik 30" descr=""/>
          <p:cNvPicPr/>
          <p:nvPr/>
        </p:nvPicPr>
        <p:blipFill>
          <a:blip r:embed="rId3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834" name="CustomShape 8"/>
          <p:cNvSpPr/>
          <p:nvPr/>
        </p:nvSpPr>
        <p:spPr>
          <a:xfrm>
            <a:off x="6412680" y="1314360"/>
            <a:ext cx="709920" cy="16524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5" name="CustomShape 9"/>
          <p:cNvSpPr/>
          <p:nvPr/>
        </p:nvSpPr>
        <p:spPr>
          <a:xfrm>
            <a:off x="7982280" y="1082520"/>
            <a:ext cx="1100880" cy="80532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6" name="CustomShape 10"/>
          <p:cNvSpPr/>
          <p:nvPr/>
        </p:nvSpPr>
        <p:spPr>
          <a:xfrm>
            <a:off x="6412680" y="1872000"/>
            <a:ext cx="709920" cy="1659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7" name="CustomShape 11"/>
          <p:cNvSpPr/>
          <p:nvPr/>
        </p:nvSpPr>
        <p:spPr>
          <a:xfrm>
            <a:off x="7151400" y="274320"/>
            <a:ext cx="982440" cy="16524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9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Styles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TextShape 3"/>
          <p:cNvSpPr txBox="1"/>
          <p:nvPr/>
        </p:nvSpPr>
        <p:spPr>
          <a:xfrm>
            <a:off x="324000" y="1144800"/>
            <a:ext cx="8819640" cy="471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Styles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Styles for nodes and edges that are applied if a certain condition is fulfilled for the represented model element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Predicate Expression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Condition on the model element under which the conditional style is applied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5A0003C-CD07-417E-9E16-3F9B2000953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3" name="Grafik 4" descr=""/>
          <p:cNvPicPr/>
          <p:nvPr/>
        </p:nvPicPr>
        <p:blipFill>
          <a:blip r:embed="rId1"/>
          <a:stretch/>
        </p:blipFill>
        <p:spPr>
          <a:xfrm>
            <a:off x="1118160" y="229032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844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5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Style: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6" name="Grafik 16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847" name="CustomShape 4"/>
          <p:cNvSpPr/>
          <p:nvPr/>
        </p:nvSpPr>
        <p:spPr>
          <a:xfrm>
            <a:off x="2131200" y="3976920"/>
            <a:ext cx="968400" cy="1911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8" name="CustomShape 5"/>
          <p:cNvSpPr/>
          <p:nvPr/>
        </p:nvSpPr>
        <p:spPr>
          <a:xfrm rot="10800000">
            <a:off x="4019400" y="4073760"/>
            <a:ext cx="919080" cy="3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6"/>
          <p:cNvSpPr/>
          <p:nvPr/>
        </p:nvSpPr>
        <p:spPr>
          <a:xfrm>
            <a:off x="4725720" y="1347840"/>
            <a:ext cx="1676160" cy="3441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0" name="CustomShape 7"/>
          <p:cNvSpPr/>
          <p:nvPr/>
        </p:nvSpPr>
        <p:spPr>
          <a:xfrm>
            <a:off x="6732720" y="2899440"/>
            <a:ext cx="2141640" cy="15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Predicate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feature:isInital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8"/>
          <p:cNvSpPr/>
          <p:nvPr/>
        </p:nvSpPr>
        <p:spPr>
          <a:xfrm>
            <a:off x="4019400" y="3516120"/>
            <a:ext cx="2314440" cy="11149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52" name="Grafik 3" descr=""/>
          <p:cNvPicPr/>
          <p:nvPr/>
        </p:nvPicPr>
        <p:blipFill>
          <a:blip r:embed="rId3"/>
          <a:stretch/>
        </p:blipFill>
        <p:spPr>
          <a:xfrm>
            <a:off x="4065480" y="3510720"/>
            <a:ext cx="2219040" cy="1133280"/>
          </a:xfrm>
          <a:prstGeom prst="rect">
            <a:avLst/>
          </a:prstGeom>
          <a:ln>
            <a:noFill/>
          </a:ln>
        </p:spPr>
      </p:pic>
      <p:sp>
        <p:nvSpPr>
          <p:cNvPr id="853" name="CustomShape 9"/>
          <p:cNvSpPr/>
          <p:nvPr/>
        </p:nvSpPr>
        <p:spPr>
          <a:xfrm>
            <a:off x="4221720" y="3925080"/>
            <a:ext cx="2010600" cy="1818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4" name="CustomShape 10"/>
          <p:cNvSpPr/>
          <p:nvPr/>
        </p:nvSpPr>
        <p:spPr>
          <a:xfrm>
            <a:off x="4221720" y="4275360"/>
            <a:ext cx="2010600" cy="1818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5" name="CustomShape 11"/>
          <p:cNvSpPr/>
          <p:nvPr/>
        </p:nvSpPr>
        <p:spPr>
          <a:xfrm flipV="1" rot="10800000">
            <a:off x="6732720" y="4016160"/>
            <a:ext cx="499680" cy="3636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12"/>
          <p:cNvSpPr/>
          <p:nvPr/>
        </p:nvSpPr>
        <p:spPr>
          <a:xfrm>
            <a:off x="6732720" y="4625640"/>
            <a:ext cx="2141640" cy="1392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Predicate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feature:isFinal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7" name="CustomShape 13"/>
          <p:cNvSpPr/>
          <p:nvPr/>
        </p:nvSpPr>
        <p:spPr>
          <a:xfrm rot="10800000">
            <a:off x="6732720" y="5322240"/>
            <a:ext cx="500040" cy="9554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8" name="Grafik 35" descr=""/>
          <p:cNvPicPr/>
          <p:nvPr/>
        </p:nvPicPr>
        <p:blipFill>
          <a:blip r:embed="rId4"/>
          <a:stretch/>
        </p:blipFill>
        <p:spPr>
          <a:xfrm>
            <a:off x="7251120" y="3772440"/>
            <a:ext cx="1104480" cy="504360"/>
          </a:xfrm>
          <a:prstGeom prst="rect">
            <a:avLst/>
          </a:prstGeom>
          <a:ln>
            <a:noFill/>
          </a:ln>
        </p:spPr>
      </p:pic>
      <p:pic>
        <p:nvPicPr>
          <p:cNvPr id="859" name="Grafik 36" descr=""/>
          <p:cNvPicPr/>
          <p:nvPr/>
        </p:nvPicPr>
        <p:blipFill>
          <a:blip r:embed="rId5"/>
          <a:stretch/>
        </p:blipFill>
        <p:spPr>
          <a:xfrm>
            <a:off x="7252200" y="5442840"/>
            <a:ext cx="1028520" cy="495000"/>
          </a:xfrm>
          <a:prstGeom prst="rect">
            <a:avLst/>
          </a:prstGeom>
          <a:ln>
            <a:noFill/>
          </a:ln>
        </p:spPr>
      </p:pic>
      <p:sp>
        <p:nvSpPr>
          <p:cNvPr id="860" name="TextShape 1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EBCED8B-CFFE-4456-9553-81EB0A437B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2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TextShape 3"/>
          <p:cNvSpPr txBox="1"/>
          <p:nvPr/>
        </p:nvSpPr>
        <p:spPr>
          <a:xfrm>
            <a:off x="324000" y="1144800"/>
            <a:ext cx="8667360" cy="471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styles and edge styles define labels that display attribute values of the represented model elements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Retrieves the String to be displayed as label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Size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Format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bold italic, underline, strike through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Alignment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left, center, right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Icon Path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(in Advanced properties): Path to the icon to be displayed next to the label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Icon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Whether or not an icon should be shown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8534FEA-B705-42FE-AE29-8C9A90F410E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66" name="Grafik 4" descr=""/>
          <p:cNvPicPr/>
          <p:nvPr/>
        </p:nvPicPr>
        <p:blipFill>
          <a:blip r:embed="rId1"/>
          <a:stretch/>
        </p:blipFill>
        <p:spPr>
          <a:xfrm>
            <a:off x="1118160" y="229032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867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8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Labels: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9" name="Grafik 16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870" name="CustomShape 4"/>
          <p:cNvSpPr/>
          <p:nvPr/>
        </p:nvSpPr>
        <p:spPr>
          <a:xfrm>
            <a:off x="2131200" y="3976920"/>
            <a:ext cx="968400" cy="1911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1" name="CustomShape 5"/>
          <p:cNvSpPr/>
          <p:nvPr/>
        </p:nvSpPr>
        <p:spPr>
          <a:xfrm flipV="1" rot="10800000">
            <a:off x="4019400" y="4073040"/>
            <a:ext cx="919080" cy="3657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CustomShape 6"/>
          <p:cNvSpPr/>
          <p:nvPr/>
        </p:nvSpPr>
        <p:spPr>
          <a:xfrm>
            <a:off x="6732720" y="3770640"/>
            <a:ext cx="2141640" cy="1605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[self.name 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 (initial)')/]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3" name="Grafik 35" descr=""/>
          <p:cNvPicPr/>
          <p:nvPr/>
        </p:nvPicPr>
        <p:blipFill>
          <a:blip r:embed="rId3"/>
          <a:stretch/>
        </p:blipFill>
        <p:spPr>
          <a:xfrm>
            <a:off x="7251120" y="4805640"/>
            <a:ext cx="1104480" cy="504360"/>
          </a:xfrm>
          <a:prstGeom prst="rect">
            <a:avLst/>
          </a:prstGeom>
          <a:ln>
            <a:noFill/>
          </a:ln>
        </p:spPr>
      </p:pic>
      <p:sp>
        <p:nvSpPr>
          <p:cNvPr id="874" name="CustomShape 7"/>
          <p:cNvSpPr/>
          <p:nvPr/>
        </p:nvSpPr>
        <p:spPr>
          <a:xfrm>
            <a:off x="4019400" y="3142800"/>
            <a:ext cx="2314440" cy="11278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75" name="Grafik 3" descr=""/>
          <p:cNvPicPr/>
          <p:nvPr/>
        </p:nvPicPr>
        <p:blipFill>
          <a:blip r:embed="rId4"/>
          <a:stretch/>
        </p:blipFill>
        <p:spPr>
          <a:xfrm>
            <a:off x="4065480" y="3137400"/>
            <a:ext cx="2219040" cy="1133280"/>
          </a:xfrm>
          <a:prstGeom prst="rect">
            <a:avLst/>
          </a:prstGeom>
          <a:ln>
            <a:noFill/>
          </a:ln>
        </p:spPr>
      </p:pic>
      <p:sp>
        <p:nvSpPr>
          <p:cNvPr id="876" name="CustomShape 8"/>
          <p:cNvSpPr/>
          <p:nvPr/>
        </p:nvSpPr>
        <p:spPr>
          <a:xfrm>
            <a:off x="4343400" y="3373920"/>
            <a:ext cx="1888920" cy="1818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7" name="CustomShape 9"/>
          <p:cNvSpPr/>
          <p:nvPr/>
        </p:nvSpPr>
        <p:spPr>
          <a:xfrm>
            <a:off x="4565520" y="4054320"/>
            <a:ext cx="1692000" cy="1818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8" name="CustomShape 10"/>
          <p:cNvSpPr/>
          <p:nvPr/>
        </p:nvSpPr>
        <p:spPr>
          <a:xfrm>
            <a:off x="4565520" y="3717720"/>
            <a:ext cx="1692000" cy="18180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9" name="CustomShape 11"/>
          <p:cNvSpPr/>
          <p:nvPr/>
        </p:nvSpPr>
        <p:spPr>
          <a:xfrm>
            <a:off x="4434840" y="4801320"/>
            <a:ext cx="2141640" cy="153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[self.name + ‘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 (final)')/]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0" name="Grafik 28" descr=""/>
          <p:cNvPicPr/>
          <p:nvPr/>
        </p:nvPicPr>
        <p:blipFill>
          <a:blip r:embed="rId5"/>
          <a:stretch/>
        </p:blipFill>
        <p:spPr>
          <a:xfrm>
            <a:off x="4954320" y="5796360"/>
            <a:ext cx="1028520" cy="495000"/>
          </a:xfrm>
          <a:prstGeom prst="rect">
            <a:avLst/>
          </a:prstGeom>
          <a:ln>
            <a:noFill/>
          </a:ln>
        </p:spPr>
      </p:pic>
      <p:sp>
        <p:nvSpPr>
          <p:cNvPr id="881" name="CustomShape 12"/>
          <p:cNvSpPr/>
          <p:nvPr/>
        </p:nvSpPr>
        <p:spPr>
          <a:xfrm>
            <a:off x="6732720" y="2273040"/>
            <a:ext cx="2141640" cy="137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2" name="Grafik 31" descr=""/>
          <p:cNvPicPr/>
          <p:nvPr/>
        </p:nvPicPr>
        <p:blipFill>
          <a:blip r:embed="rId6"/>
          <a:stretch/>
        </p:blipFill>
        <p:spPr>
          <a:xfrm>
            <a:off x="7251120" y="3084480"/>
            <a:ext cx="1028520" cy="485280"/>
          </a:xfrm>
          <a:prstGeom prst="rect">
            <a:avLst/>
          </a:prstGeom>
          <a:ln>
            <a:noFill/>
          </a:ln>
        </p:spPr>
      </p:pic>
      <p:sp>
        <p:nvSpPr>
          <p:cNvPr id="883" name="CustomShape 13"/>
          <p:cNvSpPr/>
          <p:nvPr/>
        </p:nvSpPr>
        <p:spPr>
          <a:xfrm flipH="1" flipV="1" rot="5400000">
            <a:off x="5554080" y="4096440"/>
            <a:ext cx="655560" cy="751680"/>
          </a:xfrm>
          <a:prstGeom prst="bentConnector4">
            <a:avLst>
              <a:gd name="adj1" fmla="val 43057"/>
              <a:gd name="adj2" fmla="val 130402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CustomShape 14"/>
          <p:cNvSpPr/>
          <p:nvPr/>
        </p:nvSpPr>
        <p:spPr>
          <a:xfrm>
            <a:off x="4777200" y="1681200"/>
            <a:ext cx="990720" cy="1767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5" name="CustomShape 15"/>
          <p:cNvSpPr/>
          <p:nvPr/>
        </p:nvSpPr>
        <p:spPr>
          <a:xfrm flipV="1" rot="10800000">
            <a:off x="6732720" y="3465000"/>
            <a:ext cx="499680" cy="5047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16"/>
          <p:cNvSpPr/>
          <p:nvPr/>
        </p:nvSpPr>
        <p:spPr>
          <a:xfrm rot="10800000">
            <a:off x="6732720" y="4573440"/>
            <a:ext cx="474480" cy="764280"/>
          </a:xfrm>
          <a:prstGeom prst="bentConnector3">
            <a:avLst>
              <a:gd name="adj1" fmla="val 25929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TextShape 17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95938EC-3884-481E-84DD-32949471503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CustomShape 1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89" name="Grafik 4" descr=""/>
          <p:cNvPicPr/>
          <p:nvPr/>
        </p:nvPicPr>
        <p:blipFill>
          <a:blip r:embed="rId1"/>
          <a:stretch/>
        </p:blipFill>
        <p:spPr>
          <a:xfrm>
            <a:off x="1118160" y="2290320"/>
            <a:ext cx="4285800" cy="3152520"/>
          </a:xfrm>
          <a:prstGeom prst="rect">
            <a:avLst/>
          </a:prstGeom>
          <a:ln>
            <a:noFill/>
          </a:ln>
        </p:spPr>
      </p:pic>
      <p:sp>
        <p:nvSpPr>
          <p:cNvPr id="890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Elements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1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Labels: 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2" name="Grafik 16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893" name="CustomShape 4"/>
          <p:cNvSpPr/>
          <p:nvPr/>
        </p:nvSpPr>
        <p:spPr>
          <a:xfrm>
            <a:off x="2342520" y="3792960"/>
            <a:ext cx="1185120" cy="1911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4" name="CustomShape 5"/>
          <p:cNvSpPr/>
          <p:nvPr/>
        </p:nvSpPr>
        <p:spPr>
          <a:xfrm flipV="1" rot="10800000">
            <a:off x="4019400" y="3888000"/>
            <a:ext cx="491040" cy="1818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CustomShape 6"/>
          <p:cNvSpPr/>
          <p:nvPr/>
        </p:nvSpPr>
        <p:spPr>
          <a:xfrm>
            <a:off x="8020080" y="1358280"/>
            <a:ext cx="1017000" cy="1767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6" name="CustomShape 7"/>
          <p:cNvSpPr/>
          <p:nvPr/>
        </p:nvSpPr>
        <p:spPr>
          <a:xfrm>
            <a:off x="7163280" y="3378240"/>
            <a:ext cx="1807200" cy="802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7" name="CustomShape 8"/>
          <p:cNvSpPr/>
          <p:nvPr/>
        </p:nvSpPr>
        <p:spPr>
          <a:xfrm>
            <a:off x="4019400" y="3142800"/>
            <a:ext cx="2314440" cy="11278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8" name="CustomShape 9"/>
          <p:cNvSpPr/>
          <p:nvPr/>
        </p:nvSpPr>
        <p:spPr>
          <a:xfrm>
            <a:off x="4741200" y="4419360"/>
            <a:ext cx="4229280" cy="858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['target: ' + self.target.name/]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CustomShape 10"/>
          <p:cNvSpPr/>
          <p:nvPr/>
        </p:nvSpPr>
        <p:spPr>
          <a:xfrm>
            <a:off x="4718160" y="2210760"/>
            <a:ext cx="4252680" cy="7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Begin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['source: ' + self.source.name/]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CustomShape 11"/>
          <p:cNvSpPr/>
          <p:nvPr/>
        </p:nvSpPr>
        <p:spPr>
          <a:xfrm flipV="1" rot="16200000">
            <a:off x="6228720" y="3791520"/>
            <a:ext cx="415080" cy="838800"/>
          </a:xfrm>
          <a:prstGeom prst="bentConnector2">
            <a:avLst/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1" name="Grafik 7" descr=""/>
          <p:cNvPicPr/>
          <p:nvPr/>
        </p:nvPicPr>
        <p:blipFill>
          <a:blip r:embed="rId3"/>
          <a:stretch/>
        </p:blipFill>
        <p:spPr>
          <a:xfrm>
            <a:off x="4131000" y="3216960"/>
            <a:ext cx="1885680" cy="894960"/>
          </a:xfrm>
          <a:prstGeom prst="rect">
            <a:avLst/>
          </a:prstGeom>
          <a:ln>
            <a:noFill/>
          </a:ln>
        </p:spPr>
      </p:pic>
      <p:sp>
        <p:nvSpPr>
          <p:cNvPr id="902" name="CustomShape 12"/>
          <p:cNvSpPr/>
          <p:nvPr/>
        </p:nvSpPr>
        <p:spPr>
          <a:xfrm>
            <a:off x="4434840" y="3464640"/>
            <a:ext cx="158184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3" name="CustomShape 13"/>
          <p:cNvSpPr/>
          <p:nvPr/>
        </p:nvSpPr>
        <p:spPr>
          <a:xfrm>
            <a:off x="4434840" y="3683160"/>
            <a:ext cx="158184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4" name="CustomShape 14"/>
          <p:cNvSpPr/>
          <p:nvPr/>
        </p:nvSpPr>
        <p:spPr>
          <a:xfrm>
            <a:off x="4434840" y="3906360"/>
            <a:ext cx="158184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5" name="CustomShape 15"/>
          <p:cNvSpPr/>
          <p:nvPr/>
        </p:nvSpPr>
        <p:spPr>
          <a:xfrm rot="5400000">
            <a:off x="6149880" y="2867400"/>
            <a:ext cx="561240" cy="827280"/>
          </a:xfrm>
          <a:prstGeom prst="bentConnector2">
            <a:avLst/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CustomShape 16"/>
          <p:cNvSpPr/>
          <p:nvPr/>
        </p:nvSpPr>
        <p:spPr>
          <a:xfrm flipV="1" rot="10800000">
            <a:off x="7163280" y="3780360"/>
            <a:ext cx="1145880" cy="7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CustomShape 17"/>
          <p:cNvSpPr/>
          <p:nvPr/>
        </p:nvSpPr>
        <p:spPr>
          <a:xfrm>
            <a:off x="6396480" y="1852560"/>
            <a:ext cx="723960" cy="1767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8" name="CustomShape 18"/>
          <p:cNvSpPr/>
          <p:nvPr/>
        </p:nvSpPr>
        <p:spPr>
          <a:xfrm>
            <a:off x="6396480" y="1307880"/>
            <a:ext cx="723960" cy="1767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9" name="CustomShape 19"/>
          <p:cNvSpPr/>
          <p:nvPr/>
        </p:nvSpPr>
        <p:spPr>
          <a:xfrm>
            <a:off x="4777200" y="1681200"/>
            <a:ext cx="990720" cy="1767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0" name="CustomShape 20"/>
          <p:cNvSpPr/>
          <p:nvPr/>
        </p:nvSpPr>
        <p:spPr>
          <a:xfrm>
            <a:off x="112320" y="3443760"/>
            <a:ext cx="1611720" cy="885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1" name="Grafik 53" descr=""/>
          <p:cNvPicPr/>
          <p:nvPr/>
        </p:nvPicPr>
        <p:blipFill>
          <a:blip r:embed="rId4"/>
          <a:stretch/>
        </p:blipFill>
        <p:spPr>
          <a:xfrm>
            <a:off x="206640" y="3820320"/>
            <a:ext cx="1333080" cy="466200"/>
          </a:xfrm>
          <a:prstGeom prst="rect">
            <a:avLst/>
          </a:prstGeom>
          <a:ln>
            <a:noFill/>
          </a:ln>
        </p:spPr>
      </p:pic>
      <p:sp>
        <p:nvSpPr>
          <p:cNvPr id="912" name="CustomShape 21"/>
          <p:cNvSpPr/>
          <p:nvPr/>
        </p:nvSpPr>
        <p:spPr>
          <a:xfrm rot="10800000">
            <a:off x="2342520" y="3888720"/>
            <a:ext cx="617760" cy="14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TextShape 2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C15E790-396B-4E43-8DE2-541BB1E7951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Interpreted Expressions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5" name="TextShape 2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parts of a viewpoint specification model require the definition of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interpreted expressions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mappings: Semantic Candidate Expression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mappings: Source / Target Finder Expression, Semantic Candidate Expression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style: Predicate expression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Label: Label expression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 provides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specialized interpreters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handling simple expressions very efficiently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complex expressions the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Acceleo Expression Language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used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6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DAD5FB2-4D50-4517-95A7-523047FF002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Interpreted Expressions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8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Expressions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9" name="TextShape 3"/>
          <p:cNvSpPr txBox="1"/>
          <p:nvPr/>
        </p:nvSpPr>
        <p:spPr>
          <a:xfrm>
            <a:off x="324000" y="1144800"/>
            <a:ext cx="8533800" cy="514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direct access to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named features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context element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feature:name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direct access to available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var:self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returns the current context element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service: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Enables direct invocations of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methods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implemented with Java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0" name="CustomShape 4"/>
          <p:cNvSpPr/>
          <p:nvPr/>
        </p:nvSpPr>
        <p:spPr>
          <a:xfrm>
            <a:off x="3956400" y="2360880"/>
            <a:ext cx="2121120" cy="71604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921" name="Grafik 12" descr=""/>
          <p:cNvPicPr/>
          <p:nvPr/>
        </p:nvPicPr>
        <p:blipFill>
          <a:blip r:embed="rId1"/>
          <a:stretch/>
        </p:blipFill>
        <p:spPr>
          <a:xfrm>
            <a:off x="3981240" y="2398320"/>
            <a:ext cx="1999800" cy="666360"/>
          </a:xfrm>
          <a:prstGeom prst="rect">
            <a:avLst/>
          </a:prstGeom>
          <a:ln>
            <a:noFill/>
          </a:ln>
        </p:spPr>
      </p:pic>
      <p:sp>
        <p:nvSpPr>
          <p:cNvPr id="922" name="CustomShape 5"/>
          <p:cNvSpPr/>
          <p:nvPr/>
        </p:nvSpPr>
        <p:spPr>
          <a:xfrm>
            <a:off x="6346440" y="2724480"/>
            <a:ext cx="1807200" cy="802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feature:event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3" name="CustomShape 6"/>
          <p:cNvSpPr/>
          <p:nvPr/>
        </p:nvSpPr>
        <p:spPr>
          <a:xfrm>
            <a:off x="4434840" y="2832480"/>
            <a:ext cx="158184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4" name="CustomShape 7"/>
          <p:cNvSpPr/>
          <p:nvPr/>
        </p:nvSpPr>
        <p:spPr>
          <a:xfrm rot="10800000">
            <a:off x="6346440" y="3126240"/>
            <a:ext cx="329040" cy="1958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CustomShape 8"/>
          <p:cNvSpPr/>
          <p:nvPr/>
        </p:nvSpPr>
        <p:spPr>
          <a:xfrm>
            <a:off x="3985560" y="2397960"/>
            <a:ext cx="158184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6" name="CustomShape 9"/>
          <p:cNvSpPr/>
          <p:nvPr/>
        </p:nvSpPr>
        <p:spPr>
          <a:xfrm flipV="1" rot="16200000">
            <a:off x="6294240" y="1767960"/>
            <a:ext cx="228600" cy="1682640"/>
          </a:xfrm>
          <a:prstGeom prst="bentConnector2">
            <a:avLst/>
          </a:prstGeom>
          <a:noFill/>
          <a:ln w="19080">
            <a:solidFill>
              <a:schemeClr val="tx2"/>
            </a:solidFill>
            <a:custDash>
              <a:ds d="3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CustomShape 10"/>
          <p:cNvSpPr/>
          <p:nvPr/>
        </p:nvSpPr>
        <p:spPr>
          <a:xfrm>
            <a:off x="6077880" y="1791360"/>
            <a:ext cx="26064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element is the Transition instance mapped to the transition 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8" name="TextShape 11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81DB1AA-563A-4434-83CB-A8B6A494BA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Editors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8B2B146-FF5C-4E33-AF61-A8D49700782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graphical modeling editor requires the specification of two main components: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5960" indent="-342720">
              <a:lnSpc>
                <a:spcPct val="100000"/>
              </a:lnSpc>
              <a:buClr>
                <a:srgbClr val="075590"/>
              </a:buClr>
              <a:buFont typeface="Arial"/>
              <a:buAutoNum type="arabicPeriod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concrete syntax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the modeling language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5960" indent="-342720">
              <a:lnSpc>
                <a:spcPct val="100000"/>
              </a:lnSpc>
              <a:buClr>
                <a:srgbClr val="075590"/>
              </a:buClr>
              <a:buFont typeface="Arial"/>
              <a:buAutoNum type="arabicPeriod" startAt="2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Editing behavior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specific to the modeling language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5148360" y="2421000"/>
            <a:ext cx="1223640" cy="647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6"/>
          <p:cNvSpPr/>
          <p:nvPr/>
        </p:nvSpPr>
        <p:spPr>
          <a:xfrm>
            <a:off x="5148000" y="2744640"/>
            <a:ext cx="1224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>
            <a:off x="1403640" y="2421000"/>
            <a:ext cx="1223640" cy="64764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2843640" y="2783160"/>
            <a:ext cx="12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00000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9"/>
          <p:cNvSpPr/>
          <p:nvPr/>
        </p:nvSpPr>
        <p:spPr>
          <a:xfrm>
            <a:off x="2887920" y="2421000"/>
            <a:ext cx="1147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6696360" y="2783160"/>
            <a:ext cx="15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00000"/>
            </a:solidFill>
            <a:round/>
            <a:headEnd len="lg" type="diamond" w="lg"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1"/>
          <p:cNvSpPr/>
          <p:nvPr/>
        </p:nvSpPr>
        <p:spPr>
          <a:xfrm>
            <a:off x="6742080" y="2421000"/>
            <a:ext cx="1416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1053360" y="3956760"/>
            <a:ext cx="1313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Palette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Grafik 22" descr=""/>
          <p:cNvPicPr/>
          <p:nvPr/>
        </p:nvPicPr>
        <p:blipFill>
          <a:blip r:embed="rId1"/>
          <a:stretch/>
        </p:blipFill>
        <p:spPr>
          <a:xfrm>
            <a:off x="1122840" y="4314600"/>
            <a:ext cx="1238040" cy="1809360"/>
          </a:xfrm>
          <a:prstGeom prst="rect">
            <a:avLst/>
          </a:prstGeom>
          <a:ln>
            <a:noFill/>
          </a:ln>
        </p:spPr>
      </p:pic>
      <p:sp>
        <p:nvSpPr>
          <p:cNvPr id="209" name="CustomShape 13"/>
          <p:cNvSpPr/>
          <p:nvPr/>
        </p:nvSpPr>
        <p:spPr>
          <a:xfrm>
            <a:off x="2773080" y="3956760"/>
            <a:ext cx="1205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Grafik 52" descr=""/>
          <p:cNvPicPr/>
          <p:nvPr/>
        </p:nvPicPr>
        <p:blipFill>
          <a:blip r:embed="rId2"/>
          <a:stretch/>
        </p:blipFill>
        <p:spPr>
          <a:xfrm>
            <a:off x="2765160" y="4287960"/>
            <a:ext cx="2390400" cy="628200"/>
          </a:xfrm>
          <a:prstGeom prst="rect">
            <a:avLst/>
          </a:prstGeom>
          <a:ln>
            <a:noFill/>
          </a:ln>
        </p:spPr>
      </p:pic>
      <p:pic>
        <p:nvPicPr>
          <p:cNvPr id="211" name="Grafik 30" descr=""/>
          <p:cNvPicPr/>
          <p:nvPr/>
        </p:nvPicPr>
        <p:blipFill>
          <a:blip r:embed="rId3"/>
          <a:stretch/>
        </p:blipFill>
        <p:spPr>
          <a:xfrm>
            <a:off x="2856600" y="5489640"/>
            <a:ext cx="2018160" cy="675360"/>
          </a:xfrm>
          <a:prstGeom prst="rect">
            <a:avLst/>
          </a:prstGeom>
          <a:ln>
            <a:noFill/>
          </a:ln>
        </p:spPr>
      </p:pic>
      <p:sp>
        <p:nvSpPr>
          <p:cNvPr id="212" name="CustomShape 14"/>
          <p:cNvSpPr/>
          <p:nvPr/>
        </p:nvSpPr>
        <p:spPr>
          <a:xfrm>
            <a:off x="2768760" y="5139720"/>
            <a:ext cx="676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6454080" y="4565880"/>
            <a:ext cx="35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000000"/>
            </a:solidFill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6"/>
          <p:cNvSpPr/>
          <p:nvPr/>
        </p:nvSpPr>
        <p:spPr>
          <a:xfrm>
            <a:off x="7174080" y="4302360"/>
            <a:ext cx="827640" cy="5266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7"/>
          <p:cNvSpPr/>
          <p:nvPr/>
        </p:nvSpPr>
        <p:spPr>
          <a:xfrm>
            <a:off x="6808320" y="4475880"/>
            <a:ext cx="179640" cy="179640"/>
          </a:xfrm>
          <a:prstGeom prst="noSmoking">
            <a:avLst>
              <a:gd name="adj" fmla="val 8972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8"/>
          <p:cNvSpPr/>
          <p:nvPr/>
        </p:nvSpPr>
        <p:spPr>
          <a:xfrm>
            <a:off x="5626080" y="4302360"/>
            <a:ext cx="827640" cy="5266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9"/>
          <p:cNvSpPr/>
          <p:nvPr/>
        </p:nvSpPr>
        <p:spPr>
          <a:xfrm>
            <a:off x="5556240" y="3956760"/>
            <a:ext cx="22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Handlers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0"/>
          <p:cNvSpPr/>
          <p:nvPr/>
        </p:nvSpPr>
        <p:spPr>
          <a:xfrm>
            <a:off x="5554080" y="5142960"/>
            <a:ext cx="1697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Grafik 55" descr=""/>
          <p:cNvPicPr/>
          <p:nvPr/>
        </p:nvPicPr>
        <p:blipFill>
          <a:blip r:embed="rId4"/>
          <a:stretch/>
        </p:blipFill>
        <p:spPr>
          <a:xfrm>
            <a:off x="5625000" y="5482800"/>
            <a:ext cx="314280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Interpreted Expressions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0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Acceleo Expression Language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1" name="TextShape 3"/>
          <p:cNvSpPr txBox="1"/>
          <p:nvPr/>
        </p:nvSpPr>
        <p:spPr>
          <a:xfrm>
            <a:off x="324000" y="990720"/>
            <a:ext cx="8819640" cy="547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Acceleo expressions are enclosed with </a:t>
            </a:r>
            <a:r>
              <a:rPr b="1" lang="de-DE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 /]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expressions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OCL expressions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Retrieve the outgoing transition of a state (context) that processes the event ‘H’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[self.outgoingTransitions -&gt; select(t | t.event =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-&gt; asSequence() -&gt; first().event /]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EMF operations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Retrieve the FSAModel that contains a transitions (context)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[self.eContainer()/]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flow statements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If:</a:t>
            </a:r>
            <a:r>
              <a:rPr b="0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</a:t>
            </a:r>
            <a:r>
              <a:rPr b="1" lang="de-DE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conditionExp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then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Exp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else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Exp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endif</a:t>
            </a:r>
            <a:r>
              <a:rPr b="1" lang="de-DE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/]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Compute the label of a state (context)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self.name + </a:t>
            </a:r>
            <a:r>
              <a:rPr b="1" lang="de-DE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self.isInitial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then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' (initial)' 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 </a:t>
            </a:r>
            <a:r>
              <a:rPr b="1" lang="de-DE" sz="1800" spc="-1" strike="noStrike">
                <a:solidFill>
                  <a:srgbClr val="cf543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(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self.isFinal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then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'  (final)'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else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'' 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endif</a:t>
            </a:r>
            <a:r>
              <a:rPr b="1" lang="de-DE" sz="1800" spc="-1" strike="noStrike">
                <a:solidFill>
                  <a:srgbClr val="cf543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endif</a:t>
            </a:r>
            <a:r>
              <a:rPr b="1" lang="de-DE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b="1" lang="de-DE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/]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2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787C14C-C15D-4C24-BB27-50A9343F51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324000" y="1534320"/>
            <a:ext cx="8372880" cy="822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4" name="TextShape 2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Interpreted Expressions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5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Acceleo Interpreter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6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Acceleo interpreter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you test Acceleo expressions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Test your expressions with the Acceleo interpreter before you add them to your viewpoint specification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7" name="Grafik 8" descr=""/>
          <p:cNvPicPr/>
          <p:nvPr/>
        </p:nvPicPr>
        <p:blipFill>
          <a:blip r:embed="rId1"/>
          <a:stretch/>
        </p:blipFill>
        <p:spPr>
          <a:xfrm>
            <a:off x="324000" y="2611440"/>
            <a:ext cx="6733800" cy="3971520"/>
          </a:xfrm>
          <a:prstGeom prst="rect">
            <a:avLst/>
          </a:prstGeom>
          <a:ln>
            <a:noFill/>
          </a:ln>
        </p:spPr>
      </p:pic>
      <p:sp>
        <p:nvSpPr>
          <p:cNvPr id="938" name="TextShape 5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4460D74-E36C-4FBD-978E-4B7954A7EA1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0" name="TextShape 2"/>
          <p:cNvSpPr txBox="1"/>
          <p:nvPr/>
        </p:nvSpPr>
        <p:spPr>
          <a:xfrm>
            <a:off x="324000" y="1144800"/>
            <a:ext cx="90720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Defines interactions with the model that are possible in a representation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are organized in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sections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diagrams, tool sections are defined within a layer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Types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creation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Creation of nodes, containers, and edges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 edit label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Direct editing of labels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 element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Deletion of elements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Reconnect edge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Reconnection of edges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drop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Drag’n’drop operations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 click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Behavior of double clicking on elements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Selection wizard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Wizards for selecting elements and applying operations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them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Behavior for pasting elements onto the representation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  <a:buClr>
                <a:srgbClr val="ff7e00"/>
              </a:buClr>
              <a:buSzPct val="8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 creation: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Creation of diagrams, trees, and tables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1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9E6312B-4AEA-46D5-8125-607A7C0EFDE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de-DE" sz="26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de-DE" sz="26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de-DE" sz="26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de-DE" sz="26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3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4" name="Grafik 6" descr=""/>
          <p:cNvPicPr/>
          <p:nvPr/>
        </p:nvPicPr>
        <p:blipFill>
          <a:blip r:embed="rId1"/>
          <a:srcRect l="0" t="0" r="9209" b="0"/>
          <a:stretch/>
        </p:blipFill>
        <p:spPr>
          <a:xfrm>
            <a:off x="1219320" y="1146960"/>
            <a:ext cx="6122160" cy="4990680"/>
          </a:xfrm>
          <a:prstGeom prst="rect">
            <a:avLst/>
          </a:prstGeom>
          <a:ln>
            <a:noFill/>
          </a:ln>
        </p:spPr>
      </p:pic>
      <p:sp>
        <p:nvSpPr>
          <p:cNvPr id="945" name="CustomShape 3"/>
          <p:cNvSpPr/>
          <p:nvPr/>
        </p:nvSpPr>
        <p:spPr>
          <a:xfrm>
            <a:off x="4898520" y="4755240"/>
            <a:ext cx="1965240" cy="215640"/>
          </a:xfrm>
          <a:prstGeom prst="wedgeRectCallout">
            <a:avLst>
              <a:gd name="adj1" fmla="val -69844"/>
              <a:gd name="adj2" fmla="val 1998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 Element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6" name="CustomShape 4"/>
          <p:cNvSpPr/>
          <p:nvPr/>
        </p:nvSpPr>
        <p:spPr>
          <a:xfrm>
            <a:off x="5293800" y="4257360"/>
            <a:ext cx="2096640" cy="21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 Edit Label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7" name="CustomShape 5"/>
          <p:cNvSpPr/>
          <p:nvPr/>
        </p:nvSpPr>
        <p:spPr>
          <a:xfrm>
            <a:off x="4897440" y="5176440"/>
            <a:ext cx="1965960" cy="215640"/>
          </a:xfrm>
          <a:prstGeom prst="wedgeRectCallout">
            <a:avLst>
              <a:gd name="adj1" fmla="val -74133"/>
              <a:gd name="adj2" fmla="val 209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Drop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8" name="CustomShape 6"/>
          <p:cNvSpPr/>
          <p:nvPr/>
        </p:nvSpPr>
        <p:spPr>
          <a:xfrm>
            <a:off x="4600080" y="3439800"/>
            <a:ext cx="2172240" cy="215640"/>
          </a:xfrm>
          <a:prstGeom prst="wedgeRectCallout">
            <a:avLst>
              <a:gd name="adj1" fmla="val -63005"/>
              <a:gd name="adj2" fmla="val 21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Creation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9" name="CustomShape 7"/>
          <p:cNvSpPr/>
          <p:nvPr/>
        </p:nvSpPr>
        <p:spPr>
          <a:xfrm>
            <a:off x="4600080" y="3728160"/>
            <a:ext cx="2172240" cy="215640"/>
          </a:xfrm>
          <a:prstGeom prst="wedgeRectCallout">
            <a:avLst>
              <a:gd name="adj1" fmla="val -64294"/>
              <a:gd name="adj2" fmla="val -2043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Creation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0" name="CustomShape 8"/>
          <p:cNvSpPr/>
          <p:nvPr/>
        </p:nvSpPr>
        <p:spPr>
          <a:xfrm>
            <a:off x="743760" y="4568760"/>
            <a:ext cx="1309680" cy="21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Sections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1" name="CustomShape 9"/>
          <p:cNvSpPr/>
          <p:nvPr/>
        </p:nvSpPr>
        <p:spPr>
          <a:xfrm>
            <a:off x="2102760" y="3284280"/>
            <a:ext cx="126000" cy="2784600"/>
          </a:xfrm>
          <a:prstGeom prst="leftBrace">
            <a:avLst>
              <a:gd name="adj1" fmla="val 53612"/>
              <a:gd name="adj2" fmla="val 50000"/>
            </a:avLst>
          </a:prstGeom>
          <a:noFill/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CustomShape 10"/>
          <p:cNvSpPr/>
          <p:nvPr/>
        </p:nvSpPr>
        <p:spPr>
          <a:xfrm flipH="1">
            <a:off x="5089320" y="4162320"/>
            <a:ext cx="126000" cy="406080"/>
          </a:xfrm>
          <a:prstGeom prst="leftBrace">
            <a:avLst>
              <a:gd name="adj1" fmla="val 53612"/>
              <a:gd name="adj2" fmla="val 50000"/>
            </a:avLst>
          </a:prstGeom>
          <a:noFill/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CustomShape 11"/>
          <p:cNvSpPr/>
          <p:nvPr/>
        </p:nvSpPr>
        <p:spPr>
          <a:xfrm>
            <a:off x="5733000" y="5791680"/>
            <a:ext cx="2084040" cy="21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Reconnect Edge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4" name="CustomShape 12"/>
          <p:cNvSpPr/>
          <p:nvPr/>
        </p:nvSpPr>
        <p:spPr>
          <a:xfrm flipH="1">
            <a:off x="5528160" y="5696640"/>
            <a:ext cx="126000" cy="406080"/>
          </a:xfrm>
          <a:prstGeom prst="leftBrace">
            <a:avLst>
              <a:gd name="adj1" fmla="val 53612"/>
              <a:gd name="adj2" fmla="val 50000"/>
            </a:avLst>
          </a:prstGeom>
          <a:noFill/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TextShape 1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6DC5C7A-8FBC-46D9-B7A6-505FC814A1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7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F4A99DB-78B3-4920-8916-0F774D4EFB7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8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Definitions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9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Definition Contents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Tool-specific features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Node Creation Tool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Mappings: Node to be created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Tool-specific variables for accessing elements of the user model or elements of the representation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Node Creation Tool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Creation Variable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container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The element of the user model mapped to the container to which the new node shall be added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View Variable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containerView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The graphical element representing the container to which the new node shall be added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Operations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Operations to be applied on the user model or the representation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 control operations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 operations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0" name="CustomShape 5"/>
          <p:cNvSpPr/>
          <p:nvPr/>
        </p:nvSpPr>
        <p:spPr>
          <a:xfrm>
            <a:off x="3636000" y="5517360"/>
            <a:ext cx="5112360" cy="77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change operations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extension: Invocation of Java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2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8B29F87-99CA-4D2E-B8C1-6480C6A8EB7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3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Operations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4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 Control Operations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Begin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Entry point to a tool’s behavior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Context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model operation is executed in the context of a specific element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default context is the element of the user model on which the tool is applied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the change context operation, the context can be changed to an element selected with an interpreted expression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 Expression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Selects the new context element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If, Switch/Case, For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Control flow statements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6" name="TextShape 2"/>
          <p:cNvSpPr txBox="1"/>
          <p:nvPr/>
        </p:nvSpPr>
        <p:spPr>
          <a:xfrm>
            <a:off x="7572240" y="639792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6E142E9-784A-421C-9254-604AC37F04B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7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Operations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8" name="TextShape 4"/>
          <p:cNvSpPr txBox="1"/>
          <p:nvPr/>
        </p:nvSpPr>
        <p:spPr>
          <a:xfrm>
            <a:off x="324000" y="1144800"/>
            <a:ext cx="8533800" cy="571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Change Operations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Instance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Create elements in the user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Name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Type (metaclass) to be instantiated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Name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Name of the containment reference used for adding the new element to the current context element (container)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Set, Unset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Set / unset a feature value of the context element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Name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Name of the attribute or reference to be set / unset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Expression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Calculates the value to be set / unset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Remove the context element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Move the context element into a new container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Container Expression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Retrieves the new container element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Name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Name of the containment reference used for adding the element to the new container element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0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FFE297B-6D3C-4D18-92BA-3F409CFCC1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1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Operations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2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 Operations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View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Create a node for the context element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Node mapping to be created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View Expression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Retrieves the container view to which the new node shall be added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Edge View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Create an edge for the context element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Mapping, Container View Expression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Expression, Target Expression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Elements of the user model that are the source and target elements connected by the new edge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 View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Remove a node or edge from the diagram without deleting the mapped user model element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Navigation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Navigate to another diagram that represent the context element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4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Operations: Example 1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5" name="Grafik 5" descr=""/>
          <p:cNvPicPr/>
          <p:nvPr/>
        </p:nvPicPr>
        <p:blipFill>
          <a:blip r:embed="rId1"/>
          <a:stretch/>
        </p:blipFill>
        <p:spPr>
          <a:xfrm>
            <a:off x="660240" y="2649240"/>
            <a:ext cx="3247560" cy="1742760"/>
          </a:xfrm>
          <a:prstGeom prst="rect">
            <a:avLst/>
          </a:prstGeom>
          <a:ln>
            <a:noFill/>
          </a:ln>
        </p:spPr>
      </p:pic>
      <p:sp>
        <p:nvSpPr>
          <p:cNvPr id="976" name="CustomShape 3"/>
          <p:cNvSpPr/>
          <p:nvPr/>
        </p:nvSpPr>
        <p:spPr>
          <a:xfrm>
            <a:off x="3206880" y="2205000"/>
            <a:ext cx="2808720" cy="59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Creation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Mappings: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7" name="CustomShape 4"/>
          <p:cNvSpPr/>
          <p:nvPr/>
        </p:nvSpPr>
        <p:spPr>
          <a:xfrm>
            <a:off x="864000" y="2868840"/>
            <a:ext cx="196560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8" name="CustomShape 5"/>
          <p:cNvSpPr/>
          <p:nvPr/>
        </p:nvSpPr>
        <p:spPr>
          <a:xfrm flipV="1" rot="10800000">
            <a:off x="3206880" y="2966400"/>
            <a:ext cx="376560" cy="4622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CustomShape 6"/>
          <p:cNvSpPr/>
          <p:nvPr/>
        </p:nvSpPr>
        <p:spPr>
          <a:xfrm>
            <a:off x="4265280" y="2868840"/>
            <a:ext cx="4194720" cy="991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Context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var:container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Switches to the container in which the diagram elements was created (FSAModel instance)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0" name="CustomShape 7"/>
          <p:cNvSpPr/>
          <p:nvPr/>
        </p:nvSpPr>
        <p:spPr>
          <a:xfrm>
            <a:off x="1202760" y="3747960"/>
            <a:ext cx="232020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1" name="CustomShape 8"/>
          <p:cNvSpPr/>
          <p:nvPr/>
        </p:nvSpPr>
        <p:spPr>
          <a:xfrm flipV="1" rot="10800000">
            <a:off x="4265280" y="3845520"/>
            <a:ext cx="741600" cy="4802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CustomShape 9"/>
          <p:cNvSpPr/>
          <p:nvPr/>
        </p:nvSpPr>
        <p:spPr>
          <a:xfrm>
            <a:off x="4265280" y="3967560"/>
            <a:ext cx="4194720" cy="1487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Instance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Name: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fsa.State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Name: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Creates a new State instance and adds it to the container FSAModel using the containment reference FSAModel.states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3" name="CustomShape 10"/>
          <p:cNvSpPr/>
          <p:nvPr/>
        </p:nvSpPr>
        <p:spPr>
          <a:xfrm>
            <a:off x="1380600" y="3972240"/>
            <a:ext cx="199764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4" name="CustomShape 11"/>
          <p:cNvSpPr/>
          <p:nvPr/>
        </p:nvSpPr>
        <p:spPr>
          <a:xfrm rot="10800000">
            <a:off x="4265280" y="4711680"/>
            <a:ext cx="886320" cy="6415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CustomShape 12"/>
          <p:cNvSpPr/>
          <p:nvPr/>
        </p:nvSpPr>
        <p:spPr>
          <a:xfrm>
            <a:off x="4265280" y="5572080"/>
            <a:ext cx="3546720" cy="103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Name: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[‘state’/]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Initializes name of new State instance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6" name="CustomShape 13"/>
          <p:cNvSpPr/>
          <p:nvPr/>
        </p:nvSpPr>
        <p:spPr>
          <a:xfrm>
            <a:off x="1690560" y="4197600"/>
            <a:ext cx="89136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7" name="CustomShape 14"/>
          <p:cNvSpPr/>
          <p:nvPr/>
        </p:nvSpPr>
        <p:spPr>
          <a:xfrm rot="10800000">
            <a:off x="4265280" y="6088680"/>
            <a:ext cx="1682640" cy="17935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TextShape 15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0AD90DE-AB51-421C-A32B-45D6E9673DE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9" name="CustomShape 16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90" name="Grafik 26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991" name="CustomShape 17"/>
          <p:cNvSpPr/>
          <p:nvPr/>
        </p:nvSpPr>
        <p:spPr>
          <a:xfrm>
            <a:off x="4723560" y="1084320"/>
            <a:ext cx="1670760" cy="79920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2" name="CustomShape 18"/>
          <p:cNvSpPr/>
          <p:nvPr/>
        </p:nvSpPr>
        <p:spPr>
          <a:xfrm>
            <a:off x="4726800" y="1688760"/>
            <a:ext cx="1068840" cy="1947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3" name="CustomShape 19"/>
          <p:cNvSpPr/>
          <p:nvPr/>
        </p:nvSpPr>
        <p:spPr>
          <a:xfrm>
            <a:off x="4774680" y="847080"/>
            <a:ext cx="683640" cy="1767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5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Operations: Example 2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6" name="Grafik 4" descr=""/>
          <p:cNvPicPr/>
          <p:nvPr/>
        </p:nvPicPr>
        <p:blipFill>
          <a:blip r:embed="rId1"/>
          <a:stretch/>
        </p:blipFill>
        <p:spPr>
          <a:xfrm>
            <a:off x="864000" y="2372760"/>
            <a:ext cx="3657240" cy="2676240"/>
          </a:xfrm>
          <a:prstGeom prst="rect">
            <a:avLst/>
          </a:prstGeom>
          <a:ln>
            <a:noFill/>
          </a:ln>
        </p:spPr>
      </p:pic>
      <p:sp>
        <p:nvSpPr>
          <p:cNvPr id="997" name="CustomShape 3"/>
          <p:cNvSpPr/>
          <p:nvPr/>
        </p:nvSpPr>
        <p:spPr>
          <a:xfrm>
            <a:off x="4647240" y="2205000"/>
            <a:ext cx="2911680" cy="59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Creation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Mappings: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transitionEdge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8" name="CustomShape 4"/>
          <p:cNvSpPr/>
          <p:nvPr/>
        </p:nvSpPr>
        <p:spPr>
          <a:xfrm>
            <a:off x="864000" y="2435760"/>
            <a:ext cx="201096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9" name="CustomShape 5"/>
          <p:cNvSpPr/>
          <p:nvPr/>
        </p:nvSpPr>
        <p:spPr>
          <a:xfrm flipV="1" rot="10800000">
            <a:off x="4647240" y="2532600"/>
            <a:ext cx="1771560" cy="291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CustomShape 6"/>
          <p:cNvSpPr/>
          <p:nvPr/>
        </p:nvSpPr>
        <p:spPr>
          <a:xfrm>
            <a:off x="4647240" y="2895480"/>
            <a:ext cx="3884760" cy="100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Context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var:source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Switches to source of drawn edge, i.e., source State of Transition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1" name="CustomShape 7"/>
          <p:cNvSpPr/>
          <p:nvPr/>
        </p:nvSpPr>
        <p:spPr>
          <a:xfrm>
            <a:off x="1202760" y="3756600"/>
            <a:ext cx="232020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2" name="CustomShape 8"/>
          <p:cNvSpPr/>
          <p:nvPr/>
        </p:nvSpPr>
        <p:spPr>
          <a:xfrm flipV="1" rot="10800000">
            <a:off x="4647240" y="3854160"/>
            <a:ext cx="1123560" cy="455040"/>
          </a:xfrm>
          <a:prstGeom prst="bentConnector3">
            <a:avLst>
              <a:gd name="adj1" fmla="val 13838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CustomShape 9"/>
          <p:cNvSpPr/>
          <p:nvPr/>
        </p:nvSpPr>
        <p:spPr>
          <a:xfrm>
            <a:off x="4647240" y="3994560"/>
            <a:ext cx="3884760" cy="987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Context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[self.eContainer()]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i="1" lang="en-US" sz="14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Switches to container of source State (FSAModel instance)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4" name="CustomShape 10"/>
          <p:cNvSpPr/>
          <p:nvPr/>
        </p:nvSpPr>
        <p:spPr>
          <a:xfrm>
            <a:off x="1380600" y="3981240"/>
            <a:ext cx="267300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5" name="CustomShape 11"/>
          <p:cNvSpPr/>
          <p:nvPr/>
        </p:nvSpPr>
        <p:spPr>
          <a:xfrm rot="10800000">
            <a:off x="4647240" y="4488480"/>
            <a:ext cx="592920" cy="4093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CustomShape 12"/>
          <p:cNvSpPr/>
          <p:nvPr/>
        </p:nvSpPr>
        <p:spPr>
          <a:xfrm>
            <a:off x="4647240" y="5074920"/>
            <a:ext cx="2911680" cy="791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Instance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Name: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fsa.Transition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Name: 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transitions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7" name="CustomShape 13"/>
          <p:cNvSpPr/>
          <p:nvPr/>
        </p:nvSpPr>
        <p:spPr>
          <a:xfrm>
            <a:off x="1615320" y="4206240"/>
            <a:ext cx="223992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8" name="CustomShape 14"/>
          <p:cNvSpPr/>
          <p:nvPr/>
        </p:nvSpPr>
        <p:spPr>
          <a:xfrm rot="10800000">
            <a:off x="4647240" y="5470920"/>
            <a:ext cx="790920" cy="116676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CustomShape 15"/>
          <p:cNvSpPr/>
          <p:nvPr/>
        </p:nvSpPr>
        <p:spPr>
          <a:xfrm>
            <a:off x="4647240" y="5959440"/>
            <a:ext cx="2666160" cy="853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marL="266760" indent="-2664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Name: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Expression: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var:source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0" name="CustomShape 16"/>
          <p:cNvSpPr/>
          <p:nvPr/>
        </p:nvSpPr>
        <p:spPr>
          <a:xfrm>
            <a:off x="1908000" y="4431960"/>
            <a:ext cx="966960" cy="194760"/>
          </a:xfrm>
          <a:prstGeom prst="rect">
            <a:avLst/>
          </a:prstGeom>
          <a:noFill/>
          <a:ln w="1908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1" name="CustomShape 17"/>
          <p:cNvSpPr/>
          <p:nvPr/>
        </p:nvSpPr>
        <p:spPr>
          <a:xfrm rot="10800000">
            <a:off x="4647240" y="6386400"/>
            <a:ext cx="1771560" cy="185688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TextShape 18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F98ACEC-CFAC-4C6E-9BC4-F91ECEC0343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3" name="CustomShape 19"/>
          <p:cNvSpPr/>
          <p:nvPr/>
        </p:nvSpPr>
        <p:spPr>
          <a:xfrm>
            <a:off x="4644000" y="0"/>
            <a:ext cx="4499640" cy="203796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14" name="Grafik 22" descr=""/>
          <p:cNvPicPr/>
          <p:nvPr/>
        </p:nvPicPr>
        <p:blipFill>
          <a:blip r:embed="rId2"/>
          <a:stretch/>
        </p:blipFill>
        <p:spPr>
          <a:xfrm>
            <a:off x="4591080" y="-28440"/>
            <a:ext cx="4590720" cy="2066400"/>
          </a:xfrm>
          <a:prstGeom prst="rect">
            <a:avLst/>
          </a:prstGeom>
          <a:ln>
            <a:noFill/>
          </a:ln>
        </p:spPr>
      </p:pic>
      <p:sp>
        <p:nvSpPr>
          <p:cNvPr id="1015" name="CustomShape 20"/>
          <p:cNvSpPr/>
          <p:nvPr/>
        </p:nvSpPr>
        <p:spPr>
          <a:xfrm>
            <a:off x="7978320" y="1084320"/>
            <a:ext cx="1109520" cy="79920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6" name="CustomShape 21"/>
          <p:cNvSpPr/>
          <p:nvPr/>
        </p:nvSpPr>
        <p:spPr>
          <a:xfrm>
            <a:off x="6407640" y="1291680"/>
            <a:ext cx="756360" cy="19296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7" name="CustomShape 22"/>
          <p:cNvSpPr/>
          <p:nvPr/>
        </p:nvSpPr>
        <p:spPr>
          <a:xfrm>
            <a:off x="7164360" y="262080"/>
            <a:ext cx="943200" cy="17208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rafik 13" descr=""/>
          <p:cNvPicPr/>
          <p:nvPr/>
        </p:nvPicPr>
        <p:blipFill>
          <a:blip r:embed="rId1"/>
          <a:srcRect l="5773" t="0" r="0" b="35459"/>
          <a:stretch/>
        </p:blipFill>
        <p:spPr>
          <a:xfrm>
            <a:off x="4213800" y="2513520"/>
            <a:ext cx="4843440" cy="1675440"/>
          </a:xfrm>
          <a:prstGeom prst="rect">
            <a:avLst/>
          </a:prstGeom>
          <a:ln>
            <a:noFill/>
          </a:ln>
        </p:spPr>
      </p:pic>
      <p:sp>
        <p:nvSpPr>
          <p:cNvPr id="221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Modeling Editors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 Editing Features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modeling editors provide </a:t>
            </a: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 editing features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changing the </a:t>
            </a: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appearance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diagrams and </a:t>
            </a: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interacting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diagrams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23640" y="2127960"/>
            <a:ext cx="1846800" cy="32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 Menu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Grafik 3" descr=""/>
          <p:cNvPicPr/>
          <p:nvPr/>
        </p:nvPicPr>
        <p:blipFill>
          <a:blip r:embed="rId2"/>
          <a:stretch/>
        </p:blipFill>
        <p:spPr>
          <a:xfrm>
            <a:off x="415440" y="2518560"/>
            <a:ext cx="3460320" cy="398592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4151160" y="2127960"/>
            <a:ext cx="2160000" cy="32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 Tool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4151160" y="4362840"/>
            <a:ext cx="2771640" cy="32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Appearance Properties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Grafik 17" descr=""/>
          <p:cNvPicPr/>
          <p:nvPr/>
        </p:nvPicPr>
        <p:blipFill>
          <a:blip r:embed="rId3"/>
          <a:stretch/>
        </p:blipFill>
        <p:spPr>
          <a:xfrm>
            <a:off x="4213800" y="4785480"/>
            <a:ext cx="4059720" cy="1739520"/>
          </a:xfrm>
          <a:prstGeom prst="rect">
            <a:avLst/>
          </a:prstGeom>
          <a:ln>
            <a:noFill/>
          </a:ln>
        </p:spPr>
      </p:pic>
      <p:sp>
        <p:nvSpPr>
          <p:cNvPr id="229" name="TextShape 7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0AA8177-06A9-45FC-950A-4F2D2855131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Features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9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5A0F8BB-A201-46DA-A10F-402D099683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0" name="TextShape 3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representations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Sequence diagrams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rules and quick fixes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Specify validation rules for user models and quick fix operations that can be applied if rules are violated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Filter shown model elements that fulfill certain conditions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views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Specify properties views customized to modeling languages (generic properties view is provided out-of-the-box)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2" name="TextShape 2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Prepare your workspace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Projects required in your Eclipse workspace: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project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project (.edit)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Editor project (.editor)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2: Start a new Eclipse instance (Runtime Eclipse)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into the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perspective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3: Create or import an example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new project: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Sirius / Modeling Project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new model: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Other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Example EMF Model Creation Wizards / Fsa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3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4CCC356-8499-4999-9D9F-9FB701BC506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5" name="TextShape 2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4: Create a viewpoint specification project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Sirius / Viewpoint Specification Project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viewpoint specification model (*.odesign)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5: Define your graphical editor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 viewpoint, diagram, mappings, and tools to the viewpoint specification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6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292FBE7-EA11-40A3-AB9B-A3535DECE4F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ustomShape 1"/>
          <p:cNvSpPr/>
          <p:nvPr/>
        </p:nvSpPr>
        <p:spPr>
          <a:xfrm>
            <a:off x="324000" y="4210200"/>
            <a:ext cx="8372880" cy="9309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8" name="TextShape 2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9" name="TextShape 3"/>
          <p:cNvSpPr txBox="1"/>
          <p:nvPr/>
        </p:nvSpPr>
        <p:spPr>
          <a:xfrm>
            <a:off x="324000" y="1144800"/>
            <a:ext cx="853380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6: Test your graphical editor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the defined viewpoint: Right click on the example modeling project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Viewpoints Selection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Select viewpoint fsa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diagram: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 the example model in the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Explorer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Right-click on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FSAModel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element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 representation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 FSA diagram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 and edges corresponding to your defined mappings will be automatically created for existing model elements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Iterate between step 5 and 6, i.e., build your graphical editor incrementally and test it iteratively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0" name="TextShape 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DC0503B-5F54-4C11-917C-6C67E111C13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2" name="TextShape 2"/>
          <p:cNvSpPr txBox="1"/>
          <p:nvPr/>
        </p:nvSpPr>
        <p:spPr>
          <a:xfrm>
            <a:off x="324000" y="1144800"/>
            <a:ext cx="8819640" cy="538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Sirius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Website: 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://www.eclipse.org/sirius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/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Documentation: 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://www.eclipse.org/sirius/doc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/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Tutorials: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://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9"/>
              </a:rPr>
              <a:t>wiki.eclipse.org/Sirius/Tutorials/StarterTutorial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0"/>
              </a:rPr>
              <a:t>https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1"/>
              </a:rPr>
              <a:t>://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2"/>
              </a:rPr>
              <a:t>wiki.eclipse.org/Sirius/Tutorials/AdvancedTutorial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3"/>
              </a:rPr>
              <a:t>https://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4"/>
              </a:rPr>
              <a:t>www.eclipse.org/sirius/gallery.html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Acceleo Expression Language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5"/>
              </a:rPr>
              <a:t>http://</a:t>
            </a:r>
            <a:r>
              <a:rPr b="0" lang="de-DE" sz="1800" spc="-1" strike="noStrike" u="sng">
                <a:solidFill>
                  <a:srgbClr val="579da2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6"/>
              </a:rPr>
              <a:t>help.eclipse.org/oxygen/topic/org.eclipse.acceleo.doc/pages/reference/operations.html?cp=5_3_2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3" name="TextShape 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B5BB35F-60D2-4111-92D6-3CE2029759C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Concrete Syntax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324000" y="1144800"/>
            <a:ext cx="8533800" cy="327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Graphical Concrete Syntax (GCS) consists of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symbols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rectangles, circles, rounded rectangles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Compositional rules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nesting of elements in compartments,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 nodes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between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symbols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syntax elements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76400" indent="-190080">
              <a:lnSpc>
                <a:spcPct val="100000"/>
              </a:lnSpc>
              <a:buClr>
                <a:srgbClr val="7b7b7b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instances of a metaclass “State” are visualized by rounded rectangles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5587560" y="1621080"/>
            <a:ext cx="1031040" cy="503640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6795720" y="1621080"/>
            <a:ext cx="539640" cy="503640"/>
          </a:xfrm>
          <a:prstGeom prst="ellips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7512120" y="1621080"/>
            <a:ext cx="839520" cy="503640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5" name="CustomShape 6"/>
          <p:cNvSpPr/>
          <p:nvPr/>
        </p:nvSpPr>
        <p:spPr>
          <a:xfrm>
            <a:off x="6066000" y="4311720"/>
            <a:ext cx="940680" cy="515160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6" name="CustomShape 7"/>
          <p:cNvSpPr/>
          <p:nvPr/>
        </p:nvSpPr>
        <p:spPr>
          <a:xfrm>
            <a:off x="2789640" y="4221000"/>
            <a:ext cx="1584000" cy="6894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45000"/>
          <a:p>
            <a:pPr algn="ctr">
              <a:lnSpc>
                <a:spcPct val="8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5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: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Line 8"/>
          <p:cNvSpPr/>
          <p:nvPr/>
        </p:nvSpPr>
        <p:spPr>
          <a:xfrm>
            <a:off x="2789640" y="4566600"/>
            <a:ext cx="15843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9"/>
          <p:cNvSpPr/>
          <p:nvPr/>
        </p:nvSpPr>
        <p:spPr>
          <a:xfrm>
            <a:off x="4374000" y="4566960"/>
            <a:ext cx="16916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custDash>
              <a:ds d="500000" sp="400000"/>
            </a:custDash>
            <a:round/>
            <a:headEnd len="med" type="arrow" w="med"/>
            <a:tailEnd len="med" type="arrow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6066000" y="5420160"/>
            <a:ext cx="940680" cy="512280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2789640" y="5338440"/>
            <a:ext cx="1584000" cy="6908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6000" rIns="36000" tIns="72000" bIns="45000"/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S0 :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= “S0”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 flipV="1">
            <a:off x="3582000" y="4910040"/>
            <a:ext cx="360" cy="4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custDash>
              <a:ds d="500000" sp="4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3"/>
          <p:cNvSpPr/>
          <p:nvPr/>
        </p:nvSpPr>
        <p:spPr>
          <a:xfrm>
            <a:off x="5587560" y="2565000"/>
            <a:ext cx="1031040" cy="478080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3" name="CustomShape 14"/>
          <p:cNvSpPr/>
          <p:nvPr/>
        </p:nvSpPr>
        <p:spPr>
          <a:xfrm>
            <a:off x="5747400" y="2613960"/>
            <a:ext cx="711360" cy="166320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4" name="CustomShape 15"/>
          <p:cNvSpPr/>
          <p:nvPr/>
        </p:nvSpPr>
        <p:spPr>
          <a:xfrm>
            <a:off x="5747400" y="2827440"/>
            <a:ext cx="711360" cy="166320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5" name="CustomShape 16"/>
          <p:cNvSpPr/>
          <p:nvPr/>
        </p:nvSpPr>
        <p:spPr>
          <a:xfrm>
            <a:off x="7516800" y="2565000"/>
            <a:ext cx="839520" cy="503640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6" name="CustomShape 17"/>
          <p:cNvSpPr/>
          <p:nvPr/>
        </p:nvSpPr>
        <p:spPr>
          <a:xfrm>
            <a:off x="8356680" y="2733480"/>
            <a:ext cx="175320" cy="166320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7" name="CustomShape 18"/>
          <p:cNvSpPr/>
          <p:nvPr/>
        </p:nvSpPr>
        <p:spPr>
          <a:xfrm>
            <a:off x="7338960" y="2733480"/>
            <a:ext cx="175320" cy="166320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8" name="CustomShape 19"/>
          <p:cNvSpPr/>
          <p:nvPr/>
        </p:nvSpPr>
        <p:spPr>
          <a:xfrm>
            <a:off x="2483640" y="5026320"/>
            <a:ext cx="122400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«conformsTo»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0"/>
          <p:cNvSpPr/>
          <p:nvPr/>
        </p:nvSpPr>
        <p:spPr>
          <a:xfrm>
            <a:off x="4797360" y="4285080"/>
            <a:ext cx="84456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1"/>
          <p:cNvSpPr/>
          <p:nvPr/>
        </p:nvSpPr>
        <p:spPr>
          <a:xfrm flipV="1">
            <a:off x="4374000" y="5676480"/>
            <a:ext cx="16916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custDash>
              <a:ds d="500000" sp="400000"/>
            </a:custDash>
            <a:round/>
            <a:headEnd len="med" type="arrow" w="med"/>
            <a:tailEnd len="med" type="arrow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51" name="CustomShape 22"/>
          <p:cNvSpPr/>
          <p:nvPr/>
        </p:nvSpPr>
        <p:spPr>
          <a:xfrm>
            <a:off x="4797360" y="5369040"/>
            <a:ext cx="84456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Roman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3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01228D2-3511-43A5-B973-04D34CC3268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103720" y="4217400"/>
            <a:ext cx="86868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021360" y="3567600"/>
            <a:ext cx="83304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911760" y="4230000"/>
            <a:ext cx="68364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2962800" y="4230000"/>
            <a:ext cx="73764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3236760" y="4814640"/>
            <a:ext cx="115164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Compartment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6363720" y="3863880"/>
            <a:ext cx="143640" cy="11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7"/>
          <p:cNvSpPr/>
          <p:nvPr/>
        </p:nvSpPr>
        <p:spPr>
          <a:xfrm>
            <a:off x="6030720" y="4217400"/>
            <a:ext cx="81540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Shape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3733560" y="3855600"/>
            <a:ext cx="143640" cy="11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9"/>
          <p:cNvSpPr/>
          <p:nvPr/>
        </p:nvSpPr>
        <p:spPr>
          <a:xfrm>
            <a:off x="2332440" y="3639600"/>
            <a:ext cx="179640" cy="143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2512440" y="3711600"/>
            <a:ext cx="39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1"/>
          <p:cNvSpPr/>
          <p:nvPr/>
        </p:nvSpPr>
        <p:spPr>
          <a:xfrm>
            <a:off x="6374520" y="4511160"/>
            <a:ext cx="143640" cy="11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2"/>
          <p:cNvSpPr/>
          <p:nvPr/>
        </p:nvSpPr>
        <p:spPr>
          <a:xfrm>
            <a:off x="4915080" y="4812480"/>
            <a:ext cx="112032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Rectangle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3"/>
          <p:cNvSpPr/>
          <p:nvPr/>
        </p:nvSpPr>
        <p:spPr>
          <a:xfrm>
            <a:off x="6067080" y="4815000"/>
            <a:ext cx="76356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Ellipse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4"/>
          <p:cNvSpPr/>
          <p:nvPr/>
        </p:nvSpPr>
        <p:spPr>
          <a:xfrm>
            <a:off x="6881040" y="4812480"/>
            <a:ext cx="97020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5"/>
          <p:cNvSpPr/>
          <p:nvPr/>
        </p:nvSpPr>
        <p:spPr>
          <a:xfrm>
            <a:off x="2906280" y="3567600"/>
            <a:ext cx="1797840" cy="28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DiagramElement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6"/>
          <p:cNvSpPr/>
          <p:nvPr/>
        </p:nvSpPr>
        <p:spPr>
          <a:xfrm>
            <a:off x="1337760" y="3567600"/>
            <a:ext cx="994320" cy="28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7"/>
          <p:cNvSpPr/>
          <p:nvPr/>
        </p:nvSpPr>
        <p:spPr>
          <a:xfrm flipH="1" rot="16200000">
            <a:off x="3899880" y="3876840"/>
            <a:ext cx="258120" cy="448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8"/>
          <p:cNvSpPr/>
          <p:nvPr/>
        </p:nvSpPr>
        <p:spPr>
          <a:xfrm rot="5400000">
            <a:off x="3439800" y="3863880"/>
            <a:ext cx="258120" cy="473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9"/>
          <p:cNvSpPr/>
          <p:nvPr/>
        </p:nvSpPr>
        <p:spPr>
          <a:xfrm flipH="1" rot="16200000">
            <a:off x="3383280" y="4392720"/>
            <a:ext cx="843120" cy="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0"/>
          <p:cNvSpPr/>
          <p:nvPr/>
        </p:nvSpPr>
        <p:spPr>
          <a:xfrm rot="5400000">
            <a:off x="5868360" y="3649680"/>
            <a:ext cx="237240" cy="897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1"/>
          <p:cNvSpPr/>
          <p:nvPr/>
        </p:nvSpPr>
        <p:spPr>
          <a:xfrm flipH="1" rot="16200000">
            <a:off x="6318360" y="4097160"/>
            <a:ext cx="237240" cy="28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2"/>
          <p:cNvSpPr/>
          <p:nvPr/>
        </p:nvSpPr>
        <p:spPr>
          <a:xfrm flipH="1" rot="16200000">
            <a:off x="6813720" y="4260240"/>
            <a:ext cx="185040" cy="9194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3"/>
          <p:cNvSpPr/>
          <p:nvPr/>
        </p:nvSpPr>
        <p:spPr>
          <a:xfrm flipH="1" rot="16200000">
            <a:off x="6353640" y="4719960"/>
            <a:ext cx="187920" cy="21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4"/>
          <p:cNvSpPr/>
          <p:nvPr/>
        </p:nvSpPr>
        <p:spPr>
          <a:xfrm rot="5400000">
            <a:off x="5868720" y="4234320"/>
            <a:ext cx="185040" cy="9705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5"/>
          <p:cNvSpPr/>
          <p:nvPr/>
        </p:nvSpPr>
        <p:spPr>
          <a:xfrm>
            <a:off x="2964600" y="1967400"/>
            <a:ext cx="1683720" cy="3906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Metamodel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6"/>
          <p:cNvSpPr/>
          <p:nvPr/>
        </p:nvSpPr>
        <p:spPr>
          <a:xfrm flipH="1" flipV="1" rot="5400000">
            <a:off x="1697760" y="2299680"/>
            <a:ext cx="1404360" cy="1128960"/>
          </a:xfrm>
          <a:prstGeom prst="bentConnector2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7"/>
          <p:cNvSpPr/>
          <p:nvPr/>
        </p:nvSpPr>
        <p:spPr>
          <a:xfrm flipH="1" flipV="1" rot="5400000">
            <a:off x="3571560" y="2591280"/>
            <a:ext cx="467640" cy="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8"/>
          <p:cNvSpPr/>
          <p:nvPr/>
        </p:nvSpPr>
        <p:spPr>
          <a:xfrm rot="5400000">
            <a:off x="3579480" y="3340440"/>
            <a:ext cx="452880" cy="7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9"/>
          <p:cNvSpPr/>
          <p:nvPr/>
        </p:nvSpPr>
        <p:spPr>
          <a:xfrm>
            <a:off x="2910240" y="2826360"/>
            <a:ext cx="1792440" cy="28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0"/>
          <p:cNvSpPr/>
          <p:nvPr/>
        </p:nvSpPr>
        <p:spPr>
          <a:xfrm>
            <a:off x="4704480" y="3711600"/>
            <a:ext cx="1316520" cy="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1"/>
          <p:cNvSpPr/>
          <p:nvPr/>
        </p:nvSpPr>
        <p:spPr>
          <a:xfrm>
            <a:off x="2504880" y="2170440"/>
            <a:ext cx="483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2"/>
          <p:cNvSpPr/>
          <p:nvPr/>
        </p:nvSpPr>
        <p:spPr>
          <a:xfrm>
            <a:off x="3798720" y="2321640"/>
            <a:ext cx="483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3"/>
          <p:cNvSpPr/>
          <p:nvPr/>
        </p:nvSpPr>
        <p:spPr>
          <a:xfrm>
            <a:off x="3813120" y="3342600"/>
            <a:ext cx="483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4"/>
          <p:cNvSpPr/>
          <p:nvPr/>
        </p:nvSpPr>
        <p:spPr>
          <a:xfrm>
            <a:off x="5551560" y="3479040"/>
            <a:ext cx="483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5"/>
          <p:cNvSpPr/>
          <p:nvPr/>
        </p:nvSpPr>
        <p:spPr>
          <a:xfrm>
            <a:off x="6931080" y="4214160"/>
            <a:ext cx="1138320" cy="38196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Compound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
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6"/>
          <p:cNvSpPr/>
          <p:nvPr/>
        </p:nvSpPr>
        <p:spPr>
          <a:xfrm flipH="1" rot="16200000">
            <a:off x="6851160" y="3564720"/>
            <a:ext cx="234000" cy="10648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7"/>
          <p:cNvSpPr/>
          <p:nvPr/>
        </p:nvSpPr>
        <p:spPr>
          <a:xfrm>
            <a:off x="8080920" y="4305240"/>
            <a:ext cx="179640" cy="143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8"/>
          <p:cNvSpPr/>
          <p:nvPr/>
        </p:nvSpPr>
        <p:spPr>
          <a:xfrm>
            <a:off x="6854760" y="3711600"/>
            <a:ext cx="1405800" cy="665280"/>
          </a:xfrm>
          <a:prstGeom prst="bentConnector3">
            <a:avLst>
              <a:gd name="adj1" fmla="val 10994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head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9"/>
          <p:cNvSpPr/>
          <p:nvPr/>
        </p:nvSpPr>
        <p:spPr>
          <a:xfrm>
            <a:off x="6912720" y="3498840"/>
            <a:ext cx="483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0"/>
          <p:cNvSpPr/>
          <p:nvPr/>
        </p:nvSpPr>
        <p:spPr>
          <a:xfrm>
            <a:off x="2529360" y="3458880"/>
            <a:ext cx="483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Line 41"/>
          <p:cNvSpPr/>
          <p:nvPr/>
        </p:nvSpPr>
        <p:spPr>
          <a:xfrm>
            <a:off x="502560" y="2679840"/>
            <a:ext cx="806400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42"/>
          <p:cNvSpPr/>
          <p:nvPr/>
        </p:nvSpPr>
        <p:spPr>
          <a:xfrm>
            <a:off x="502560" y="3303360"/>
            <a:ext cx="806400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3"/>
          <p:cNvSpPr/>
          <p:nvPr/>
        </p:nvSpPr>
        <p:spPr>
          <a:xfrm>
            <a:off x="416520" y="1931400"/>
            <a:ext cx="920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Abstract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(AS)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4"/>
          <p:cNvSpPr/>
          <p:nvPr/>
        </p:nvSpPr>
        <p:spPr>
          <a:xfrm>
            <a:off x="417240" y="3437280"/>
            <a:ext cx="920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Concrete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
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(CS)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5"/>
          <p:cNvSpPr/>
          <p:nvPr/>
        </p:nvSpPr>
        <p:spPr>
          <a:xfrm>
            <a:off x="5237640" y="1631520"/>
            <a:ext cx="86868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6"/>
          <p:cNvSpPr/>
          <p:nvPr/>
        </p:nvSpPr>
        <p:spPr>
          <a:xfrm>
            <a:off x="5237640" y="1968480"/>
            <a:ext cx="130536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7"/>
          <p:cNvSpPr/>
          <p:nvPr/>
        </p:nvSpPr>
        <p:spPr>
          <a:xfrm>
            <a:off x="5237640" y="2309040"/>
            <a:ext cx="1305360" cy="287640"/>
          </a:xfrm>
          <a:prstGeom prst="flowChartProcess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Attribute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8"/>
          <p:cNvSpPr/>
          <p:nvPr/>
        </p:nvSpPr>
        <p:spPr>
          <a:xfrm rot="16200000">
            <a:off x="4644360" y="2094120"/>
            <a:ext cx="143640" cy="11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9"/>
          <p:cNvSpPr/>
          <p:nvPr/>
        </p:nvSpPr>
        <p:spPr>
          <a:xfrm flipV="1">
            <a:off x="4774320" y="1775520"/>
            <a:ext cx="462960" cy="3758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0"/>
          <p:cNvSpPr/>
          <p:nvPr/>
        </p:nvSpPr>
        <p:spPr>
          <a:xfrm flipV="1">
            <a:off x="4774320" y="2112480"/>
            <a:ext cx="462960" cy="388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1"/>
          <p:cNvSpPr/>
          <p:nvPr/>
        </p:nvSpPr>
        <p:spPr>
          <a:xfrm>
            <a:off x="4774320" y="2151720"/>
            <a:ext cx="462960" cy="3009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2"/>
          <p:cNvSpPr/>
          <p:nvPr/>
        </p:nvSpPr>
        <p:spPr>
          <a:xfrm>
            <a:off x="417240" y="2767680"/>
            <a:ext cx="920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AS2CS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53"/>
          <p:cNvSpPr txBox="1"/>
          <p:nvPr/>
        </p:nvSpPr>
        <p:spPr>
          <a:xfrm>
            <a:off x="324000" y="152280"/>
            <a:ext cx="8534160" cy="77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 Metamodel for GCS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TextShape 54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D695105-9771-4766-8C1C-70459EC1EBD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24000" y="152280"/>
            <a:ext cx="8534160" cy="41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M7: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phic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elin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</a:t>
            </a:r>
            <a:r>
              <a:rPr b="1" lang="de-DE" sz="2200" spc="-1" strike="noStrike">
                <a:solidFill>
                  <a:srgbClr val="0755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</a:t>
            </a:r>
            <a:endParaRPr b="0" lang="de-DE" sz="2400" spc="-1" strike="noStrike">
              <a:solidFill>
                <a:srgbClr val="3434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7572240" y="6215040"/>
            <a:ext cx="10663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F9F7DC8-63C7-4217-800B-E82D4DF3934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24000" y="571320"/>
            <a:ext cx="8533800" cy="3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</a:pPr>
            <a:r>
              <a:rPr b="0" lang="de-DE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324000" y="1144800"/>
            <a:ext cx="8533800" cy="5308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Graphical Modeling Languages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Concrete Syntax Approaches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Annotation-based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9640" indent="-266400">
              <a:lnSpc>
                <a:spcPct val="100000"/>
              </a:lnSpc>
              <a:buClr>
                <a:srgbClr val="07559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API-based Approach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280" indent="-286920">
              <a:lnSpc>
                <a:spcPct val="100000"/>
              </a:lnSpc>
              <a:buClr>
                <a:srgbClr val="ff7e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 Sirius Framework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LibreOffice/5.1.6.2$Linux_X86_64 LibreOffice_project/10m0$Build-2</Application>
  <Words>3530</Words>
  <Paragraphs>951</Paragraphs>
  <Company>TU Wien - Campusversion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2008-09-01T11:57:56Z</dcterms:created>
  <dc:creator>Wimmer</dc:creator>
  <dc:description/>
  <dc:language>en-US</dc:language>
  <cp:lastModifiedBy/>
  <dcterms:modified xsi:type="dcterms:W3CDTF">2018-11-05T10:42:51Z</dcterms:modified>
  <cp:revision>502</cp:revision>
  <dc:subject/>
  <dc:title>Model Engineering WS 08/09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63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64</vt:i4>
  </property>
</Properties>
</file>