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3022810" y="-5433915"/>
            <a:ext cx="319553" cy="1478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53" name="Espace réservé du texte 3"/>
          <p:cNvSpPr>
            <a:spLocks noGrp="1"/>
          </p:cNvSpPr>
          <p:nvPr>
            <p:ph type="body" sz="quarter" idx="12" hasCustomPrompt="1"/>
          </p:nvPr>
        </p:nvSpPr>
        <p:spPr>
          <a:xfrm>
            <a:off x="542235" y="2072556"/>
            <a:ext cx="5227155" cy="144725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6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Lorem</a:t>
            </a:r>
            <a:endParaRPr lang="fr-FR" dirty="0"/>
          </a:p>
        </p:txBody>
      </p:sp>
      <p:cxnSp>
        <p:nvCxnSpPr>
          <p:cNvPr id="54" name="Straight Connector 2"/>
          <p:cNvCxnSpPr/>
          <p:nvPr userDrawn="1"/>
        </p:nvCxnSpPr>
        <p:spPr>
          <a:xfrm flipH="1">
            <a:off x="334963" y="1692058"/>
            <a:ext cx="9900" cy="115135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Espace réservé du texte 3"/>
          <p:cNvSpPr>
            <a:spLocks noGrp="1"/>
          </p:cNvSpPr>
          <p:nvPr>
            <p:ph type="body" sz="quarter" idx="13" hasCustomPrompt="1"/>
          </p:nvPr>
        </p:nvSpPr>
        <p:spPr>
          <a:xfrm>
            <a:off x="542235" y="1674969"/>
            <a:ext cx="5227155" cy="38049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spc="6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LOREM</a:t>
            </a:r>
          </a:p>
        </p:txBody>
      </p:sp>
      <p:sp>
        <p:nvSpPr>
          <p:cNvPr id="56" name="Espace réservé du texte 3"/>
          <p:cNvSpPr>
            <a:spLocks noGrp="1"/>
          </p:cNvSpPr>
          <p:nvPr>
            <p:ph type="body" sz="quarter" idx="14" hasCustomPrompt="1"/>
          </p:nvPr>
        </p:nvSpPr>
        <p:spPr>
          <a:xfrm>
            <a:off x="10021659" y="327165"/>
            <a:ext cx="1919604" cy="4615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01/01/2020</a:t>
            </a:r>
          </a:p>
        </p:txBody>
      </p:sp>
    </p:spTree>
    <p:extLst>
      <p:ext uri="{BB962C8B-B14F-4D97-AF65-F5344CB8AC3E}">
        <p14:creationId xmlns:p14="http://schemas.microsoft.com/office/powerpoint/2010/main" val="277897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6301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5"/>
          <a:stretch/>
        </p:blipFill>
        <p:spPr>
          <a:xfrm>
            <a:off x="0" y="0"/>
            <a:ext cx="12192000" cy="5922893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633" y="6274277"/>
            <a:ext cx="1393407" cy="239631"/>
          </a:xfrm>
          <a:prstGeom prst="rect">
            <a:avLst/>
          </a:prstGeom>
        </p:spPr>
      </p:pic>
      <p:sp>
        <p:nvSpPr>
          <p:cNvPr id="13" name="ZoneTexte 12"/>
          <p:cNvSpPr txBox="1"/>
          <p:nvPr userDrawn="1"/>
        </p:nvSpPr>
        <p:spPr>
          <a:xfrm>
            <a:off x="-16043" y="0"/>
            <a:ext cx="12208044" cy="5922893"/>
          </a:xfrm>
          <a:prstGeom prst="rect">
            <a:avLst/>
          </a:prstGeom>
          <a:solidFill>
            <a:srgbClr val="187DAD">
              <a:alpha val="89804"/>
            </a:srgbClr>
          </a:solidFill>
        </p:spPr>
        <p:txBody>
          <a:bodyPr wrap="square" rtlCol="0">
            <a:noAutofit/>
          </a:bodyPr>
          <a:lstStyle/>
          <a:p>
            <a:pPr>
              <a:defRPr/>
            </a:pPr>
            <a:endParaRPr lang="en-GB" sz="1200" dirty="0">
              <a:solidFill>
                <a:srgbClr val="FFFFFF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defRPr/>
            </a:pPr>
            <a:r>
              <a:rPr lang="en-GB" sz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</a:p>
        </p:txBody>
      </p:sp>
      <p:pic>
        <p:nvPicPr>
          <p:cNvPr id="9" name="Picture 11" descr="Résultat de recherche d'images pour &quot;thales alenia space   icon&quot;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2" t="26042" r="16672" b="24701"/>
          <a:stretch/>
        </p:blipFill>
        <p:spPr bwMode="auto">
          <a:xfrm>
            <a:off x="9264352" y="6195235"/>
            <a:ext cx="1221365" cy="49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 descr="Une image contenant objet, horloge&#10;&#10;Description générée automatiquement">
            <a:extLst>
              <a:ext uri="{FF2B5EF4-FFF2-40B4-BE49-F238E27FC236}">
                <a16:creationId xmlns:a16="http://schemas.microsoft.com/office/drawing/2014/main" id="{74DB3CA8-9DAB-483E-80AC-832AB8264BC3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502" y="6327348"/>
            <a:ext cx="1192583" cy="39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2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pos="7469">
          <p15:clr>
            <a:srgbClr val="F26B43"/>
          </p15:clr>
        </p15:guide>
        <p15:guide id="3" orient="horz" pos="232">
          <p15:clr>
            <a:srgbClr val="F26B43"/>
          </p15:clr>
        </p15:guide>
        <p15:guide id="4" orient="horz" pos="4110">
          <p15:clr>
            <a:srgbClr val="F26B43"/>
          </p15:clr>
        </p15:guide>
        <p15:guide id="5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4"/>
          <a:stretch/>
        </p:blipFill>
        <p:spPr>
          <a:xfrm>
            <a:off x="-9524" y="1"/>
            <a:ext cx="9681211" cy="31745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9525" y="3963172"/>
            <a:ext cx="12201525" cy="28948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174502"/>
            <a:ext cx="12192000" cy="788671"/>
          </a:xfrm>
          <a:prstGeom prst="rect">
            <a:avLst/>
          </a:prstGeom>
          <a:solidFill>
            <a:srgbClr val="1D2C3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Titre 7"/>
          <p:cNvSpPr>
            <a:spLocks noGrp="1"/>
          </p:cNvSpPr>
          <p:nvPr>
            <p:ph type="title" idx="4294967295"/>
          </p:nvPr>
        </p:nvSpPr>
        <p:spPr>
          <a:xfrm>
            <a:off x="1897382" y="3174505"/>
            <a:ext cx="10294620" cy="788671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Perfo Revolution – The New Eclipse based Engineering Platform for Aircraft Performance at AIRBUS</a:t>
            </a:r>
          </a:p>
        </p:txBody>
      </p:sp>
      <p:sp>
        <p:nvSpPr>
          <p:cNvPr id="10" name="Titre 7"/>
          <p:cNvSpPr txBox="1">
            <a:spLocks/>
          </p:cNvSpPr>
          <p:nvPr/>
        </p:nvSpPr>
        <p:spPr>
          <a:xfrm>
            <a:off x="2" y="3174503"/>
            <a:ext cx="1562100" cy="788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219170">
              <a:lnSpc>
                <a:spcPct val="100000"/>
              </a:lnSpc>
            </a:pPr>
            <a:r>
              <a:rPr lang="en-US" sz="1400" b="1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2018-2020</a:t>
            </a:r>
            <a:endParaRPr lang="en-US" sz="1400" b="1" dirty="0">
              <a:solidFill>
                <a:prstClr val="white"/>
              </a:solidFill>
              <a:latin typeface="Lato" charset="0"/>
              <a:ea typeface="Lato" charset="0"/>
              <a:cs typeface="Lato" charset="0"/>
            </a:endParaRPr>
          </a:p>
          <a:p>
            <a:pPr algn="ctr" defTabSz="1219170">
              <a:lnSpc>
                <a:spcPct val="100000"/>
              </a:lnSpc>
            </a:pPr>
            <a:r>
              <a:rPr lang="en-US" sz="1400" b="1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4 people</a:t>
            </a:r>
            <a:endParaRPr lang="en-US" sz="1400" b="1" dirty="0">
              <a:solidFill>
                <a:prstClr val="white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681211" y="-1"/>
            <a:ext cx="2510791" cy="3174501"/>
          </a:xfrm>
          <a:prstGeom prst="rect">
            <a:avLst/>
          </a:prstGeom>
          <a:solidFill>
            <a:srgbClr val="52A0D1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ZoneTexte 1" title="Contexte"/>
          <p:cNvSpPr txBox="1"/>
          <p:nvPr/>
        </p:nvSpPr>
        <p:spPr>
          <a:xfrm>
            <a:off x="146614" y="4005064"/>
            <a:ext cx="236509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sz="1867" b="1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CONTEXT</a:t>
            </a:r>
          </a:p>
        </p:txBody>
      </p:sp>
      <p:cxnSp>
        <p:nvCxnSpPr>
          <p:cNvPr id="4" name="Connecteur droit 3"/>
          <p:cNvCxnSpPr/>
          <p:nvPr/>
        </p:nvCxnSpPr>
        <p:spPr>
          <a:xfrm>
            <a:off x="248279" y="4435373"/>
            <a:ext cx="189303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 title="Contexte"/>
          <p:cNvSpPr txBox="1"/>
          <p:nvPr/>
        </p:nvSpPr>
        <p:spPr>
          <a:xfrm>
            <a:off x="146613" y="4509302"/>
            <a:ext cx="3862051" cy="21840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42" indent="-171442" algn="just" defTabSz="121917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Need to  </a:t>
            </a:r>
            <a:r>
              <a:rPr lang="en-US" sz="1600" b="1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structure Performance processes, methods &amp; tools </a:t>
            </a:r>
            <a:r>
              <a:rPr lang="en-US" sz="1600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thanks to System Engineering approach </a:t>
            </a:r>
          </a:p>
          <a:p>
            <a:pPr marL="171442" indent="-171442" algn="just" defTabSz="121917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Maximize </a:t>
            </a:r>
            <a:r>
              <a:rPr lang="en-US" sz="1600" b="1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Synergies within &amp; outside Performance system</a:t>
            </a:r>
            <a:r>
              <a:rPr lang="en-US" sz="1600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  <a:p>
            <a:pPr marL="171442" indent="-171442" algn="just" defTabSz="121917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Tackle efficiently </a:t>
            </a:r>
            <a:r>
              <a:rPr lang="en-US" sz="1600" b="1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New Product Development Plan </a:t>
            </a:r>
            <a:r>
              <a:rPr lang="en-US" sz="1600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and </a:t>
            </a:r>
            <a:r>
              <a:rPr lang="en-US" sz="1600" b="1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Services Development challenges.</a:t>
            </a:r>
            <a:endParaRPr lang="en-US" sz="1600" dirty="0">
              <a:solidFill>
                <a:prstClr val="white"/>
              </a:solidFill>
              <a:latin typeface="Lato" charset="0"/>
              <a:ea typeface="Lato" charset="0"/>
              <a:cs typeface="Lato" charset="0"/>
            </a:endParaRPr>
          </a:p>
          <a:p>
            <a:pPr marL="171442" indent="-171442" algn="just" defTabSz="1219170"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white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7713536" y="4005064"/>
            <a:ext cx="224999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sz="1867" b="1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RESULTS</a:t>
            </a:r>
            <a:endParaRPr lang="en-US" sz="1867" b="1" dirty="0">
              <a:solidFill>
                <a:prstClr val="white"/>
              </a:solidFill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21" name="Connecteur droit 20"/>
          <p:cNvCxnSpPr/>
          <p:nvPr/>
        </p:nvCxnSpPr>
        <p:spPr>
          <a:xfrm>
            <a:off x="7815199" y="4435373"/>
            <a:ext cx="9365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 title="Contexte"/>
          <p:cNvSpPr txBox="1"/>
          <p:nvPr/>
        </p:nvSpPr>
        <p:spPr>
          <a:xfrm>
            <a:off x="7717607" y="4509302"/>
            <a:ext cx="4334695" cy="17040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42" indent="-171442" algn="just" defTabSz="1219170">
              <a:buFont typeface="Arial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An Eclipse RCP based Workbench for Performance Studies, modular &amp; expandable.</a:t>
            </a:r>
          </a:p>
          <a:p>
            <a:pPr marL="171442" indent="-171442" algn="just" defTabSz="1219170">
              <a:buFont typeface="Arial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Performance Status Analysis for High Speed and Low Speed.</a:t>
            </a:r>
          </a:p>
          <a:p>
            <a:pPr marL="171442" indent="-171442" algn="just" defTabSz="1219170">
              <a:buFont typeface="Arial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Ergonomic GUI for analysis assistant.</a:t>
            </a:r>
          </a:p>
          <a:p>
            <a:pPr marL="171442" indent="-171442" algn="just" defTabSz="1219170">
              <a:buFont typeface="Arial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Robust workflow management.</a:t>
            </a:r>
          </a:p>
          <a:p>
            <a:pPr algn="just" defTabSz="1219170"/>
            <a:endParaRPr lang="en-US" sz="1600" dirty="0">
              <a:solidFill>
                <a:prstClr val="white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9744406" y="68627"/>
            <a:ext cx="2365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sz="1600" b="1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SOLUTIONS</a:t>
            </a:r>
          </a:p>
        </p:txBody>
      </p:sp>
      <p:cxnSp>
        <p:nvCxnSpPr>
          <p:cNvPr id="24" name="Connecteur droit 23"/>
          <p:cNvCxnSpPr/>
          <p:nvPr/>
        </p:nvCxnSpPr>
        <p:spPr>
          <a:xfrm>
            <a:off x="9840417" y="452669"/>
            <a:ext cx="189303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 title="Contexte"/>
          <p:cNvSpPr txBox="1"/>
          <p:nvPr/>
        </p:nvSpPr>
        <p:spPr>
          <a:xfrm>
            <a:off x="9744406" y="542765"/>
            <a:ext cx="2273300" cy="24061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1219170"/>
            <a:r>
              <a:rPr lang="en-US" sz="1600" b="1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 Project Management</a:t>
            </a:r>
            <a:r>
              <a:rPr lang="en-US" sz="1600" b="1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:</a:t>
            </a:r>
            <a:endParaRPr lang="en-US" sz="1600" b="1" dirty="0">
              <a:solidFill>
                <a:prstClr val="white"/>
              </a:solidFill>
              <a:latin typeface="Lato" charset="0"/>
              <a:ea typeface="Lato" charset="0"/>
              <a:cs typeface="Lato" charset="0"/>
            </a:endParaRPr>
          </a:p>
          <a:p>
            <a:pPr marL="628619" lvl="1" indent="-143992" defTabSz="121917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Agile Scrum</a:t>
            </a:r>
            <a:r>
              <a:rPr lang="en-US" sz="1600" b="1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en-US" sz="1600" b="1" dirty="0">
              <a:solidFill>
                <a:prstClr val="white"/>
              </a:solidFill>
              <a:latin typeface="Lato" charset="0"/>
              <a:ea typeface="Lato" charset="0"/>
              <a:cs typeface="Lato" charset="0"/>
            </a:endParaRPr>
          </a:p>
          <a:p>
            <a:pPr marL="484627" lvl="1" defTabSz="1219170">
              <a:lnSpc>
                <a:spcPts val="1200"/>
              </a:lnSpc>
            </a:pPr>
            <a:endParaRPr lang="en-US" sz="1600" b="1" dirty="0">
              <a:solidFill>
                <a:prstClr val="white"/>
              </a:solidFill>
              <a:latin typeface="Lato" charset="0"/>
              <a:ea typeface="Lato" charset="0"/>
              <a:cs typeface="Lato" charset="0"/>
            </a:endParaRPr>
          </a:p>
          <a:p>
            <a:pPr defTabSz="1219170"/>
            <a:r>
              <a:rPr lang="en-US" sz="1600" b="1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Technologies</a:t>
            </a:r>
            <a:r>
              <a:rPr lang="en-US" sz="1600" b="1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:</a:t>
            </a:r>
            <a:endParaRPr lang="en-US" sz="1600" b="1" dirty="0">
              <a:solidFill>
                <a:prstClr val="white"/>
              </a:solidFill>
              <a:latin typeface="Lato" charset="0"/>
              <a:ea typeface="Lato" charset="0"/>
              <a:cs typeface="Lato" charset="0"/>
            </a:endParaRPr>
          </a:p>
          <a:p>
            <a:pPr marL="628619" lvl="1" indent="-143992" defTabSz="121917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JAVA</a:t>
            </a:r>
            <a:endParaRPr lang="en-US" sz="1600" dirty="0">
              <a:solidFill>
                <a:prstClr val="white"/>
              </a:solidFill>
              <a:latin typeface="Lato" charset="0"/>
              <a:ea typeface="Lato" charset="0"/>
              <a:cs typeface="Lato" charset="0"/>
            </a:endParaRPr>
          </a:p>
          <a:p>
            <a:pPr marL="628619" lvl="1" indent="-143992" defTabSz="121917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Eclipse RCP</a:t>
            </a:r>
          </a:p>
          <a:p>
            <a:pPr marL="628619" lvl="1" indent="-143992" defTabSz="121917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EMF</a:t>
            </a:r>
          </a:p>
          <a:p>
            <a:pPr marL="628619" lvl="1" indent="-143992" defTabSz="121917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JFace</a:t>
            </a:r>
            <a:endParaRPr lang="en-US" sz="1600" dirty="0">
              <a:solidFill>
                <a:prstClr val="white"/>
              </a:solidFill>
              <a:latin typeface="Lato" charset="0"/>
              <a:ea typeface="Lato" charset="0"/>
              <a:cs typeface="Lato" charset="0"/>
            </a:endParaRPr>
          </a:p>
          <a:p>
            <a:pPr marL="628619" lvl="1" indent="-143992" defTabSz="121917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eWorms</a:t>
            </a:r>
          </a:p>
          <a:p>
            <a:pPr defTabSz="1219170"/>
            <a:r>
              <a:rPr lang="en-US" sz="1600" b="1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Devops:</a:t>
            </a:r>
          </a:p>
          <a:p>
            <a:pPr marL="628619" lvl="1" indent="-143992" defTabSz="121917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GIT</a:t>
            </a:r>
          </a:p>
          <a:p>
            <a:pPr marL="628619" lvl="1" indent="-143992" defTabSz="121917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Jenkins</a:t>
            </a:r>
          </a:p>
          <a:p>
            <a:pPr marL="628619" lvl="1" indent="-143992" defTabSz="121917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Artifactory</a:t>
            </a:r>
            <a:endParaRPr lang="en-US" sz="1600" dirty="0">
              <a:solidFill>
                <a:prstClr val="white"/>
              </a:solidFill>
              <a:latin typeface="Lato" charset="0"/>
              <a:ea typeface="Lato" charset="0"/>
              <a:cs typeface="Lato" charset="0"/>
            </a:endParaRPr>
          </a:p>
          <a:p>
            <a:pPr marL="628619" lvl="1" indent="-143992" defTabSz="121917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Maven</a:t>
            </a:r>
            <a:endParaRPr lang="en-US" sz="1600" dirty="0">
              <a:solidFill>
                <a:prstClr val="white"/>
              </a:solidFill>
              <a:latin typeface="Lato" charset="0"/>
              <a:ea typeface="Lato" charset="0"/>
              <a:cs typeface="Lato" charset="0"/>
            </a:endParaRPr>
          </a:p>
          <a:p>
            <a:pPr marL="171442" indent="-171442" defTabSz="1219170">
              <a:buFont typeface="Arial" panose="020B0604020202020204" pitchFamily="34" charset="0"/>
              <a:buChar char="•"/>
            </a:pPr>
            <a:endParaRPr lang="en-US" sz="1600" b="1" dirty="0">
              <a:solidFill>
                <a:prstClr val="white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" name="Shape 2165"/>
          <p:cNvSpPr/>
          <p:nvPr/>
        </p:nvSpPr>
        <p:spPr>
          <a:xfrm>
            <a:off x="10706103" y="6314296"/>
            <a:ext cx="1030880" cy="1747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18" y="12867"/>
                </a:moveTo>
                <a:cubicBezTo>
                  <a:pt x="4918" y="11200"/>
                  <a:pt x="4918" y="200"/>
                  <a:pt x="4918" y="200"/>
                </a:cubicBezTo>
                <a:cubicBezTo>
                  <a:pt x="4128" y="200"/>
                  <a:pt x="4128" y="200"/>
                  <a:pt x="4128" y="200"/>
                </a:cubicBezTo>
                <a:cubicBezTo>
                  <a:pt x="4128" y="200"/>
                  <a:pt x="4128" y="14200"/>
                  <a:pt x="4128" y="16200"/>
                </a:cubicBezTo>
                <a:cubicBezTo>
                  <a:pt x="4128" y="20867"/>
                  <a:pt x="4918" y="20867"/>
                  <a:pt x="4918" y="20867"/>
                </a:cubicBezTo>
                <a:cubicBezTo>
                  <a:pt x="6835" y="20867"/>
                  <a:pt x="6835" y="20867"/>
                  <a:pt x="6835" y="20867"/>
                </a:cubicBezTo>
                <a:cubicBezTo>
                  <a:pt x="6835" y="17467"/>
                  <a:pt x="6835" y="17467"/>
                  <a:pt x="6835" y="17467"/>
                </a:cubicBezTo>
                <a:cubicBezTo>
                  <a:pt x="5696" y="17467"/>
                  <a:pt x="5696" y="17467"/>
                  <a:pt x="5696" y="17467"/>
                </a:cubicBezTo>
                <a:cubicBezTo>
                  <a:pt x="4918" y="17467"/>
                  <a:pt x="4918" y="17467"/>
                  <a:pt x="4918" y="12867"/>
                </a:cubicBezTo>
                <a:close/>
                <a:moveTo>
                  <a:pt x="6068" y="3600"/>
                </a:moveTo>
                <a:cubicBezTo>
                  <a:pt x="6824" y="3600"/>
                  <a:pt x="6824" y="3600"/>
                  <a:pt x="6824" y="3600"/>
                </a:cubicBezTo>
                <a:cubicBezTo>
                  <a:pt x="7399" y="3600"/>
                  <a:pt x="7399" y="3600"/>
                  <a:pt x="7399" y="6867"/>
                </a:cubicBezTo>
                <a:cubicBezTo>
                  <a:pt x="7399" y="7467"/>
                  <a:pt x="7399" y="20867"/>
                  <a:pt x="7399" y="20867"/>
                </a:cubicBezTo>
                <a:cubicBezTo>
                  <a:pt x="8189" y="20867"/>
                  <a:pt x="8189" y="20867"/>
                  <a:pt x="8189" y="20867"/>
                </a:cubicBezTo>
                <a:cubicBezTo>
                  <a:pt x="8189" y="20867"/>
                  <a:pt x="8189" y="7467"/>
                  <a:pt x="8189" y="6867"/>
                </a:cubicBezTo>
                <a:cubicBezTo>
                  <a:pt x="8189" y="3600"/>
                  <a:pt x="8178" y="3600"/>
                  <a:pt x="8742" y="3600"/>
                </a:cubicBezTo>
                <a:cubicBezTo>
                  <a:pt x="9509" y="3600"/>
                  <a:pt x="9509" y="3600"/>
                  <a:pt x="9509" y="3600"/>
                </a:cubicBezTo>
                <a:cubicBezTo>
                  <a:pt x="9509" y="200"/>
                  <a:pt x="9509" y="200"/>
                  <a:pt x="9509" y="200"/>
                </a:cubicBezTo>
                <a:cubicBezTo>
                  <a:pt x="6068" y="200"/>
                  <a:pt x="6068" y="200"/>
                  <a:pt x="6068" y="200"/>
                </a:cubicBezTo>
                <a:lnTo>
                  <a:pt x="6068" y="3600"/>
                </a:lnTo>
                <a:close/>
                <a:moveTo>
                  <a:pt x="19852" y="0"/>
                </a:moveTo>
                <a:cubicBezTo>
                  <a:pt x="18859" y="0"/>
                  <a:pt x="18115" y="2933"/>
                  <a:pt x="18115" y="8867"/>
                </a:cubicBezTo>
                <a:cubicBezTo>
                  <a:pt x="18115" y="20867"/>
                  <a:pt x="18115" y="20867"/>
                  <a:pt x="18115" y="20867"/>
                </a:cubicBezTo>
                <a:cubicBezTo>
                  <a:pt x="18848" y="20867"/>
                  <a:pt x="18848" y="20867"/>
                  <a:pt x="18848" y="20867"/>
                </a:cubicBezTo>
                <a:cubicBezTo>
                  <a:pt x="18848" y="8867"/>
                  <a:pt x="18848" y="8867"/>
                  <a:pt x="18848" y="8867"/>
                </a:cubicBezTo>
                <a:cubicBezTo>
                  <a:pt x="18848" y="5533"/>
                  <a:pt x="19197" y="3467"/>
                  <a:pt x="19852" y="3467"/>
                </a:cubicBezTo>
                <a:cubicBezTo>
                  <a:pt x="20517" y="3467"/>
                  <a:pt x="20867" y="5533"/>
                  <a:pt x="20867" y="8867"/>
                </a:cubicBezTo>
                <a:cubicBezTo>
                  <a:pt x="20867" y="20867"/>
                  <a:pt x="20867" y="20867"/>
                  <a:pt x="20867" y="20867"/>
                </a:cubicBezTo>
                <a:cubicBezTo>
                  <a:pt x="21600" y="20867"/>
                  <a:pt x="21600" y="20867"/>
                  <a:pt x="21600" y="20867"/>
                </a:cubicBezTo>
                <a:cubicBezTo>
                  <a:pt x="21600" y="8867"/>
                  <a:pt x="21600" y="8867"/>
                  <a:pt x="21600" y="8867"/>
                </a:cubicBezTo>
                <a:cubicBezTo>
                  <a:pt x="21600" y="2933"/>
                  <a:pt x="20856" y="0"/>
                  <a:pt x="19852" y="0"/>
                </a:cubicBezTo>
                <a:close/>
                <a:moveTo>
                  <a:pt x="13501" y="6400"/>
                </a:moveTo>
                <a:cubicBezTo>
                  <a:pt x="13490" y="2333"/>
                  <a:pt x="12915" y="200"/>
                  <a:pt x="12148" y="200"/>
                </a:cubicBezTo>
                <a:cubicBezTo>
                  <a:pt x="10005" y="200"/>
                  <a:pt x="10005" y="200"/>
                  <a:pt x="10005" y="200"/>
                </a:cubicBezTo>
                <a:cubicBezTo>
                  <a:pt x="10005" y="20867"/>
                  <a:pt x="10005" y="20867"/>
                  <a:pt x="10005" y="20867"/>
                </a:cubicBezTo>
                <a:cubicBezTo>
                  <a:pt x="10794" y="20867"/>
                  <a:pt x="10794" y="20867"/>
                  <a:pt x="10794" y="20867"/>
                </a:cubicBezTo>
                <a:cubicBezTo>
                  <a:pt x="10794" y="12733"/>
                  <a:pt x="10794" y="12733"/>
                  <a:pt x="10794" y="12733"/>
                </a:cubicBezTo>
                <a:cubicBezTo>
                  <a:pt x="11742" y="12733"/>
                  <a:pt x="11742" y="12733"/>
                  <a:pt x="11742" y="12733"/>
                </a:cubicBezTo>
                <a:cubicBezTo>
                  <a:pt x="12452" y="12733"/>
                  <a:pt x="12701" y="13667"/>
                  <a:pt x="12701" y="17600"/>
                </a:cubicBezTo>
                <a:cubicBezTo>
                  <a:pt x="12701" y="20867"/>
                  <a:pt x="12701" y="20867"/>
                  <a:pt x="12701" y="20867"/>
                </a:cubicBezTo>
                <a:cubicBezTo>
                  <a:pt x="13501" y="20867"/>
                  <a:pt x="13501" y="20867"/>
                  <a:pt x="13501" y="20867"/>
                </a:cubicBezTo>
                <a:cubicBezTo>
                  <a:pt x="13501" y="17067"/>
                  <a:pt x="13501" y="17067"/>
                  <a:pt x="13501" y="17067"/>
                </a:cubicBezTo>
                <a:cubicBezTo>
                  <a:pt x="13501" y="14067"/>
                  <a:pt x="13389" y="12200"/>
                  <a:pt x="12971" y="11467"/>
                </a:cubicBezTo>
                <a:cubicBezTo>
                  <a:pt x="13287" y="10333"/>
                  <a:pt x="13501" y="8533"/>
                  <a:pt x="13501" y="6400"/>
                </a:cubicBezTo>
                <a:close/>
                <a:moveTo>
                  <a:pt x="11855" y="9467"/>
                </a:moveTo>
                <a:cubicBezTo>
                  <a:pt x="10794" y="9533"/>
                  <a:pt x="10794" y="9533"/>
                  <a:pt x="10794" y="9533"/>
                </a:cubicBezTo>
                <a:cubicBezTo>
                  <a:pt x="10794" y="3600"/>
                  <a:pt x="10794" y="3600"/>
                  <a:pt x="10794" y="3600"/>
                </a:cubicBezTo>
                <a:cubicBezTo>
                  <a:pt x="11888" y="3600"/>
                  <a:pt x="11888" y="3600"/>
                  <a:pt x="11888" y="3600"/>
                </a:cubicBezTo>
                <a:cubicBezTo>
                  <a:pt x="12306" y="3600"/>
                  <a:pt x="12701" y="3867"/>
                  <a:pt x="12701" y="6333"/>
                </a:cubicBezTo>
                <a:cubicBezTo>
                  <a:pt x="12701" y="8800"/>
                  <a:pt x="12317" y="9467"/>
                  <a:pt x="11855" y="9467"/>
                </a:cubicBezTo>
                <a:close/>
                <a:moveTo>
                  <a:pt x="2008" y="0"/>
                </a:moveTo>
                <a:cubicBezTo>
                  <a:pt x="1557" y="0"/>
                  <a:pt x="1015" y="467"/>
                  <a:pt x="665" y="2133"/>
                </a:cubicBezTo>
                <a:cubicBezTo>
                  <a:pt x="383" y="3400"/>
                  <a:pt x="947" y="4933"/>
                  <a:pt x="1444" y="3600"/>
                </a:cubicBezTo>
                <a:cubicBezTo>
                  <a:pt x="1557" y="3267"/>
                  <a:pt x="1737" y="2933"/>
                  <a:pt x="1917" y="2933"/>
                </a:cubicBezTo>
                <a:cubicBezTo>
                  <a:pt x="2673" y="2933"/>
                  <a:pt x="2933" y="4800"/>
                  <a:pt x="2955" y="8000"/>
                </a:cubicBezTo>
                <a:cubicBezTo>
                  <a:pt x="2628" y="8000"/>
                  <a:pt x="2267" y="8000"/>
                  <a:pt x="1816" y="8133"/>
                </a:cubicBezTo>
                <a:cubicBezTo>
                  <a:pt x="598" y="8267"/>
                  <a:pt x="0" y="10467"/>
                  <a:pt x="0" y="14867"/>
                </a:cubicBezTo>
                <a:cubicBezTo>
                  <a:pt x="0" y="18800"/>
                  <a:pt x="643" y="21600"/>
                  <a:pt x="1523" y="21600"/>
                </a:cubicBezTo>
                <a:cubicBezTo>
                  <a:pt x="2504" y="21600"/>
                  <a:pt x="3474" y="20467"/>
                  <a:pt x="3474" y="20467"/>
                </a:cubicBezTo>
                <a:cubicBezTo>
                  <a:pt x="3745" y="18867"/>
                  <a:pt x="3711" y="7200"/>
                  <a:pt x="3711" y="7200"/>
                </a:cubicBezTo>
                <a:cubicBezTo>
                  <a:pt x="3700" y="2067"/>
                  <a:pt x="2955" y="0"/>
                  <a:pt x="2008" y="0"/>
                </a:cubicBezTo>
                <a:close/>
                <a:moveTo>
                  <a:pt x="1692" y="18467"/>
                </a:moveTo>
                <a:cubicBezTo>
                  <a:pt x="1072" y="18467"/>
                  <a:pt x="801" y="16467"/>
                  <a:pt x="801" y="14733"/>
                </a:cubicBezTo>
                <a:cubicBezTo>
                  <a:pt x="801" y="12333"/>
                  <a:pt x="1207" y="11667"/>
                  <a:pt x="1917" y="11467"/>
                </a:cubicBezTo>
                <a:cubicBezTo>
                  <a:pt x="2357" y="11400"/>
                  <a:pt x="2696" y="11400"/>
                  <a:pt x="2955" y="11400"/>
                </a:cubicBezTo>
                <a:cubicBezTo>
                  <a:pt x="2921" y="15667"/>
                  <a:pt x="3158" y="18467"/>
                  <a:pt x="1692" y="18467"/>
                </a:cubicBezTo>
                <a:close/>
                <a:moveTo>
                  <a:pt x="15915" y="0"/>
                </a:moveTo>
                <a:cubicBezTo>
                  <a:pt x="15453" y="0"/>
                  <a:pt x="14911" y="467"/>
                  <a:pt x="14562" y="2133"/>
                </a:cubicBezTo>
                <a:cubicBezTo>
                  <a:pt x="14291" y="3400"/>
                  <a:pt x="14844" y="4933"/>
                  <a:pt x="15340" y="3600"/>
                </a:cubicBezTo>
                <a:cubicBezTo>
                  <a:pt x="15464" y="3267"/>
                  <a:pt x="15633" y="2933"/>
                  <a:pt x="15814" y="2933"/>
                </a:cubicBezTo>
                <a:cubicBezTo>
                  <a:pt x="16581" y="2933"/>
                  <a:pt x="16829" y="4800"/>
                  <a:pt x="16851" y="8000"/>
                </a:cubicBezTo>
                <a:cubicBezTo>
                  <a:pt x="16524" y="8000"/>
                  <a:pt x="16163" y="8000"/>
                  <a:pt x="15723" y="8133"/>
                </a:cubicBezTo>
                <a:cubicBezTo>
                  <a:pt x="14505" y="8267"/>
                  <a:pt x="13907" y="10467"/>
                  <a:pt x="13907" y="14867"/>
                </a:cubicBezTo>
                <a:cubicBezTo>
                  <a:pt x="13907" y="18800"/>
                  <a:pt x="14539" y="21600"/>
                  <a:pt x="15430" y="21600"/>
                </a:cubicBezTo>
                <a:cubicBezTo>
                  <a:pt x="16411" y="21600"/>
                  <a:pt x="17370" y="20467"/>
                  <a:pt x="17370" y="20467"/>
                </a:cubicBezTo>
                <a:cubicBezTo>
                  <a:pt x="17652" y="18867"/>
                  <a:pt x="17607" y="7200"/>
                  <a:pt x="17607" y="7200"/>
                </a:cubicBezTo>
                <a:cubicBezTo>
                  <a:pt x="17607" y="2067"/>
                  <a:pt x="16863" y="0"/>
                  <a:pt x="15915" y="0"/>
                </a:cubicBezTo>
                <a:close/>
                <a:moveTo>
                  <a:pt x="15588" y="18467"/>
                </a:moveTo>
                <a:cubicBezTo>
                  <a:pt x="14979" y="18467"/>
                  <a:pt x="14697" y="16467"/>
                  <a:pt x="14697" y="14733"/>
                </a:cubicBezTo>
                <a:cubicBezTo>
                  <a:pt x="14697" y="12333"/>
                  <a:pt x="15114" y="11667"/>
                  <a:pt x="15825" y="11467"/>
                </a:cubicBezTo>
                <a:cubicBezTo>
                  <a:pt x="16265" y="11400"/>
                  <a:pt x="16603" y="11400"/>
                  <a:pt x="16851" y="11400"/>
                </a:cubicBezTo>
                <a:cubicBezTo>
                  <a:pt x="16818" y="15667"/>
                  <a:pt x="17066" y="18467"/>
                  <a:pt x="15588" y="18467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60959" rIns="60959"/>
          <a:lstStyle/>
          <a:p>
            <a:pPr defTabSz="1219170"/>
            <a:endParaRPr 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4367809" y="4005064"/>
            <a:ext cx="236509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sz="1867" b="1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OBJECTIVES</a:t>
            </a:r>
          </a:p>
        </p:txBody>
      </p:sp>
      <p:cxnSp>
        <p:nvCxnSpPr>
          <p:cNvPr id="29" name="Connecteur droit 28"/>
          <p:cNvCxnSpPr/>
          <p:nvPr/>
        </p:nvCxnSpPr>
        <p:spPr>
          <a:xfrm>
            <a:off x="4463819" y="4466151"/>
            <a:ext cx="189303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 title="Contexte"/>
          <p:cNvSpPr txBox="1"/>
          <p:nvPr/>
        </p:nvSpPr>
        <p:spPr>
          <a:xfrm>
            <a:off x="4164803" y="4540082"/>
            <a:ext cx="3101237" cy="17742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6186" indent="-228594" algn="just" defTabSz="121917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Increasing </a:t>
            </a:r>
            <a:r>
              <a:rPr lang="en-US" sz="1600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the productivity</a:t>
            </a:r>
          </a:p>
          <a:p>
            <a:pPr marL="19034" indent="-171442" algn="just" defTabSz="121917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Reducing Training time and understanding of processing</a:t>
            </a:r>
          </a:p>
          <a:p>
            <a:pPr marL="19034" indent="-171442" algn="just" defTabSz="121917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Multi-disciplinary Collaboration </a:t>
            </a: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6" y="142724"/>
            <a:ext cx="1620000" cy="32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7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duc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Grand écran</PresentationFormat>
  <Paragraphs>31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 Unicode MS</vt:lpstr>
      <vt:lpstr>Arial</vt:lpstr>
      <vt:lpstr>Calibri</vt:lpstr>
      <vt:lpstr>Lato</vt:lpstr>
      <vt:lpstr>Introduction</vt:lpstr>
      <vt:lpstr>Perfo Revolution – The New Eclipse based Engineering Platform for Aircraft Performance at AIRBUS</vt:lpstr>
    </vt:vector>
  </TitlesOfParts>
  <Company>ALTRAN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 Revolution – The New Eclipse based Engineering Platform for Aircraft Performance at AIRBUS</dc:title>
  <dc:creator>FERDJOUKH Adel</dc:creator>
  <cp:lastModifiedBy>FERDJOUKH Adel</cp:lastModifiedBy>
  <cp:revision>1</cp:revision>
  <dcterms:created xsi:type="dcterms:W3CDTF">2020-11-27T21:57:05Z</dcterms:created>
  <dcterms:modified xsi:type="dcterms:W3CDTF">2020-11-27T21:57:53Z</dcterms:modified>
</cp:coreProperties>
</file>