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023E5C1-5FC6-4409-9F44-0A7CDF710593}"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4E3F6-DF73-478F-9912-2E9C754D9A6F}" type="slidenum">
              <a:rPr lang="en-US" smtClean="0"/>
              <a:t>‹#›</a:t>
            </a:fld>
            <a:endParaRPr lang="en-US"/>
          </a:p>
        </p:txBody>
      </p:sp>
    </p:spTree>
    <p:extLst>
      <p:ext uri="{BB962C8B-B14F-4D97-AF65-F5344CB8AC3E}">
        <p14:creationId xmlns:p14="http://schemas.microsoft.com/office/powerpoint/2010/main" val="2120709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23E5C1-5FC6-4409-9F44-0A7CDF710593}" type="datetimeFigureOut">
              <a:rPr lang="en-US" smtClean="0"/>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44E3F6-DF73-478F-9912-2E9C754D9A6F}" type="slidenum">
              <a:rPr lang="en-US" smtClean="0"/>
              <a:t>‹#›</a:t>
            </a:fld>
            <a:endParaRPr lang="en-US"/>
          </a:p>
        </p:txBody>
      </p:sp>
    </p:spTree>
    <p:extLst>
      <p:ext uri="{BB962C8B-B14F-4D97-AF65-F5344CB8AC3E}">
        <p14:creationId xmlns:p14="http://schemas.microsoft.com/office/powerpoint/2010/main" val="2806874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23E5C1-5FC6-4409-9F44-0A7CDF710593}"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4E3F6-DF73-478F-9912-2E9C754D9A6F}" type="slidenum">
              <a:rPr lang="en-US" smtClean="0"/>
              <a:t>‹#›</a:t>
            </a:fld>
            <a:endParaRPr lang="en-US"/>
          </a:p>
        </p:txBody>
      </p:sp>
    </p:spTree>
    <p:extLst>
      <p:ext uri="{BB962C8B-B14F-4D97-AF65-F5344CB8AC3E}">
        <p14:creationId xmlns:p14="http://schemas.microsoft.com/office/powerpoint/2010/main" val="533608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23E5C1-5FC6-4409-9F44-0A7CDF710593}"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4E3F6-DF73-478F-9912-2E9C754D9A6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31012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23E5C1-5FC6-4409-9F44-0A7CDF710593}"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4E3F6-DF73-478F-9912-2E9C754D9A6F}" type="slidenum">
              <a:rPr lang="en-US" smtClean="0"/>
              <a:t>‹#›</a:t>
            </a:fld>
            <a:endParaRPr lang="en-US"/>
          </a:p>
        </p:txBody>
      </p:sp>
    </p:spTree>
    <p:extLst>
      <p:ext uri="{BB962C8B-B14F-4D97-AF65-F5344CB8AC3E}">
        <p14:creationId xmlns:p14="http://schemas.microsoft.com/office/powerpoint/2010/main" val="1408932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023E5C1-5FC6-4409-9F44-0A7CDF710593}" type="datetimeFigureOut">
              <a:rPr lang="en-US" smtClean="0"/>
              <a:t>12/6/2024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4E3F6-DF73-478F-9912-2E9C754D9A6F}" type="slidenum">
              <a:rPr lang="en-US" smtClean="0"/>
              <a:t>‹#›</a:t>
            </a:fld>
            <a:endParaRPr lang="en-US"/>
          </a:p>
        </p:txBody>
      </p:sp>
    </p:spTree>
    <p:extLst>
      <p:ext uri="{BB962C8B-B14F-4D97-AF65-F5344CB8AC3E}">
        <p14:creationId xmlns:p14="http://schemas.microsoft.com/office/powerpoint/2010/main" val="436358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023E5C1-5FC6-4409-9F44-0A7CDF710593}" type="datetimeFigureOut">
              <a:rPr lang="en-US" smtClean="0"/>
              <a:t>12/6/2024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4E3F6-DF73-478F-9912-2E9C754D9A6F}" type="slidenum">
              <a:rPr lang="en-US" smtClean="0"/>
              <a:t>‹#›</a:t>
            </a:fld>
            <a:endParaRPr lang="en-US"/>
          </a:p>
        </p:txBody>
      </p:sp>
    </p:spTree>
    <p:extLst>
      <p:ext uri="{BB962C8B-B14F-4D97-AF65-F5344CB8AC3E}">
        <p14:creationId xmlns:p14="http://schemas.microsoft.com/office/powerpoint/2010/main" val="49961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23E5C1-5FC6-4409-9F44-0A7CDF710593}"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4E3F6-DF73-478F-9912-2E9C754D9A6F}" type="slidenum">
              <a:rPr lang="en-US" smtClean="0"/>
              <a:t>‹#›</a:t>
            </a:fld>
            <a:endParaRPr lang="en-US"/>
          </a:p>
        </p:txBody>
      </p:sp>
    </p:spTree>
    <p:extLst>
      <p:ext uri="{BB962C8B-B14F-4D97-AF65-F5344CB8AC3E}">
        <p14:creationId xmlns:p14="http://schemas.microsoft.com/office/powerpoint/2010/main" val="32491330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23E5C1-5FC6-4409-9F44-0A7CDF710593}"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4E3F6-DF73-478F-9912-2E9C754D9A6F}" type="slidenum">
              <a:rPr lang="en-US" smtClean="0"/>
              <a:t>‹#›</a:t>
            </a:fld>
            <a:endParaRPr lang="en-US"/>
          </a:p>
        </p:txBody>
      </p:sp>
    </p:spTree>
    <p:extLst>
      <p:ext uri="{BB962C8B-B14F-4D97-AF65-F5344CB8AC3E}">
        <p14:creationId xmlns:p14="http://schemas.microsoft.com/office/powerpoint/2010/main" val="3607863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0023E5C1-5FC6-4409-9F44-0A7CDF710593}"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4E3F6-DF73-478F-9912-2E9C754D9A6F}" type="slidenum">
              <a:rPr lang="en-US" smtClean="0"/>
              <a:t>‹#›</a:t>
            </a:fld>
            <a:endParaRPr lang="en-US"/>
          </a:p>
        </p:txBody>
      </p:sp>
    </p:spTree>
    <p:extLst>
      <p:ext uri="{BB962C8B-B14F-4D97-AF65-F5344CB8AC3E}">
        <p14:creationId xmlns:p14="http://schemas.microsoft.com/office/powerpoint/2010/main" val="1394565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23E5C1-5FC6-4409-9F44-0A7CDF710593}"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4E3F6-DF73-478F-9912-2E9C754D9A6F}" type="slidenum">
              <a:rPr lang="en-US" smtClean="0"/>
              <a:t>‹#›</a:t>
            </a:fld>
            <a:endParaRPr lang="en-US"/>
          </a:p>
        </p:txBody>
      </p:sp>
    </p:spTree>
    <p:extLst>
      <p:ext uri="{BB962C8B-B14F-4D97-AF65-F5344CB8AC3E}">
        <p14:creationId xmlns:p14="http://schemas.microsoft.com/office/powerpoint/2010/main" val="3657615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023E5C1-5FC6-4409-9F44-0A7CDF710593}" type="datetimeFigureOut">
              <a:rPr lang="en-US" smtClean="0"/>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44E3F6-DF73-478F-9912-2E9C754D9A6F}" type="slidenum">
              <a:rPr lang="en-US" smtClean="0"/>
              <a:t>‹#›</a:t>
            </a:fld>
            <a:endParaRPr lang="en-US"/>
          </a:p>
        </p:txBody>
      </p:sp>
    </p:spTree>
    <p:extLst>
      <p:ext uri="{BB962C8B-B14F-4D97-AF65-F5344CB8AC3E}">
        <p14:creationId xmlns:p14="http://schemas.microsoft.com/office/powerpoint/2010/main" val="1525417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023E5C1-5FC6-4409-9F44-0A7CDF710593}" type="datetimeFigureOut">
              <a:rPr lang="en-US" smtClean="0"/>
              <a:t>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44E3F6-DF73-478F-9912-2E9C754D9A6F}" type="slidenum">
              <a:rPr lang="en-US" smtClean="0"/>
              <a:t>‹#›</a:t>
            </a:fld>
            <a:endParaRPr lang="en-US"/>
          </a:p>
        </p:txBody>
      </p:sp>
    </p:spTree>
    <p:extLst>
      <p:ext uri="{BB962C8B-B14F-4D97-AF65-F5344CB8AC3E}">
        <p14:creationId xmlns:p14="http://schemas.microsoft.com/office/powerpoint/2010/main" val="2420532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0023E5C1-5FC6-4409-9F44-0A7CDF710593}" type="datetimeFigureOut">
              <a:rPr lang="en-US" smtClean="0"/>
              <a:t>12/6/2024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544E3F6-DF73-478F-9912-2E9C754D9A6F}" type="slidenum">
              <a:rPr lang="en-US" smtClean="0"/>
              <a:t>‹#›</a:t>
            </a:fld>
            <a:endParaRPr lang="en-US"/>
          </a:p>
        </p:txBody>
      </p:sp>
    </p:spTree>
    <p:extLst>
      <p:ext uri="{BB962C8B-B14F-4D97-AF65-F5344CB8AC3E}">
        <p14:creationId xmlns:p14="http://schemas.microsoft.com/office/powerpoint/2010/main" val="783359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023E5C1-5FC6-4409-9F44-0A7CDF710593}" type="datetimeFigureOut">
              <a:rPr lang="en-US" smtClean="0"/>
              <a:t>12/6/2024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544E3F6-DF73-478F-9912-2E9C754D9A6F}" type="slidenum">
              <a:rPr lang="en-US" smtClean="0"/>
              <a:t>‹#›</a:t>
            </a:fld>
            <a:endParaRPr lang="en-US"/>
          </a:p>
        </p:txBody>
      </p:sp>
    </p:spTree>
    <p:extLst>
      <p:ext uri="{BB962C8B-B14F-4D97-AF65-F5344CB8AC3E}">
        <p14:creationId xmlns:p14="http://schemas.microsoft.com/office/powerpoint/2010/main" val="1654922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0023E5C1-5FC6-4409-9F44-0A7CDF710593}" type="datetimeFigureOut">
              <a:rPr lang="en-US" smtClean="0"/>
              <a:t>12/6/2024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544E3F6-DF73-478F-9912-2E9C754D9A6F}" type="slidenum">
              <a:rPr lang="en-US" smtClean="0"/>
              <a:t>‹#›</a:t>
            </a:fld>
            <a:endParaRPr lang="en-US"/>
          </a:p>
        </p:txBody>
      </p:sp>
    </p:spTree>
    <p:extLst>
      <p:ext uri="{BB962C8B-B14F-4D97-AF65-F5344CB8AC3E}">
        <p14:creationId xmlns:p14="http://schemas.microsoft.com/office/powerpoint/2010/main" val="2007116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23E5C1-5FC6-4409-9F44-0A7CDF710593}" type="datetimeFigureOut">
              <a:rPr lang="en-US" smtClean="0"/>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44E3F6-DF73-478F-9912-2E9C754D9A6F}" type="slidenum">
              <a:rPr lang="en-US" smtClean="0"/>
              <a:t>‹#›</a:t>
            </a:fld>
            <a:endParaRPr lang="en-US"/>
          </a:p>
        </p:txBody>
      </p:sp>
    </p:spTree>
    <p:extLst>
      <p:ext uri="{BB962C8B-B14F-4D97-AF65-F5344CB8AC3E}">
        <p14:creationId xmlns:p14="http://schemas.microsoft.com/office/powerpoint/2010/main" val="148524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023E5C1-5FC6-4409-9F44-0A7CDF710593}" type="datetimeFigureOut">
              <a:rPr lang="en-US" smtClean="0"/>
              <a:t>12/6/2024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544E3F6-DF73-478F-9912-2E9C754D9A6F}" type="slidenum">
              <a:rPr lang="en-US" smtClean="0"/>
              <a:t>‹#›</a:t>
            </a:fld>
            <a:endParaRPr lang="en-US"/>
          </a:p>
        </p:txBody>
      </p:sp>
    </p:spTree>
    <p:extLst>
      <p:ext uri="{BB962C8B-B14F-4D97-AF65-F5344CB8AC3E}">
        <p14:creationId xmlns:p14="http://schemas.microsoft.com/office/powerpoint/2010/main" val="3634765536"/>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09" y="1815921"/>
            <a:ext cx="10515600" cy="3670479"/>
          </a:xfrm>
        </p:spPr>
        <p:txBody>
          <a:bodyPr>
            <a:normAutofit/>
          </a:bodyPr>
          <a:lstStyle/>
          <a:p>
            <a:pPr algn="ctr"/>
            <a:r>
              <a:rPr lang="en-US" sz="6000" dirty="0" smtClean="0"/>
              <a:t>Welcome to My Presentation</a:t>
            </a:r>
            <a:br>
              <a:rPr lang="en-US" sz="6000" dirty="0" smtClean="0"/>
            </a:br>
            <a:r>
              <a:rPr lang="en-US" sz="3600" dirty="0" smtClean="0"/>
              <a:t>Name: </a:t>
            </a:r>
            <a:r>
              <a:rPr lang="en-US" sz="3600" dirty="0" err="1" smtClean="0"/>
              <a:t>Jannatun</a:t>
            </a:r>
            <a:r>
              <a:rPr lang="en-US" sz="3600" dirty="0" smtClean="0"/>
              <a:t> </a:t>
            </a:r>
            <a:r>
              <a:rPr lang="en-US" sz="3600" dirty="0" err="1" smtClean="0"/>
              <a:t>Ferdousi</a:t>
            </a:r>
            <a:r>
              <a:rPr lang="en-US" sz="3600" dirty="0" smtClean="0"/>
              <a:t/>
            </a:r>
            <a:br>
              <a:rPr lang="en-US" sz="3600" dirty="0" smtClean="0"/>
            </a:br>
            <a:r>
              <a:rPr lang="en-US" sz="3600" dirty="0" smtClean="0"/>
              <a:t>Batch:47</a:t>
            </a:r>
            <a:br>
              <a:rPr lang="en-US" sz="3600" dirty="0" smtClean="0"/>
            </a:br>
            <a:r>
              <a:rPr lang="en-US" sz="3600" dirty="0" smtClean="0"/>
              <a:t>Roll No: 01</a:t>
            </a:r>
            <a:endParaRPr lang="en-US" sz="3600" dirty="0"/>
          </a:p>
        </p:txBody>
      </p:sp>
    </p:spTree>
    <p:extLst>
      <p:ext uri="{BB962C8B-B14F-4D97-AF65-F5344CB8AC3E}">
        <p14:creationId xmlns:p14="http://schemas.microsoft.com/office/powerpoint/2010/main" val="4016790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1"/>
            <a:ext cx="8825658" cy="522668"/>
          </a:xfrm>
        </p:spPr>
        <p:txBody>
          <a:bodyPr/>
          <a:lstStyle/>
          <a:p>
            <a:r>
              <a:rPr lang="en-US" sz="2800" dirty="0"/>
              <a:t>Suggested Reforms To Face The Future Challenge</a:t>
            </a:r>
          </a:p>
        </p:txBody>
      </p:sp>
      <p:sp>
        <p:nvSpPr>
          <p:cNvPr id="3" name="Subtitle 2"/>
          <p:cNvSpPr>
            <a:spLocks noGrp="1"/>
          </p:cNvSpPr>
          <p:nvPr>
            <p:ph type="subTitle" idx="1"/>
          </p:nvPr>
        </p:nvSpPr>
        <p:spPr>
          <a:xfrm>
            <a:off x="1154955" y="2962141"/>
            <a:ext cx="8825658" cy="3895859"/>
          </a:xfrm>
        </p:spPr>
        <p:txBody>
          <a:bodyPr>
            <a:normAutofit fontScale="32500" lnSpcReduction="20000"/>
          </a:bodyPr>
          <a:lstStyle/>
          <a:p>
            <a:r>
              <a:rPr lang="en-US" sz="4900" dirty="0"/>
              <a:t>micro finance sector will have to develop a concrete long run vision of a flexible, self-sustainable, well-regulated and pro-people micro finance industry capable of facing all these challenges. That means the industry will:</a:t>
            </a:r>
          </a:p>
          <a:p>
            <a:endParaRPr lang="en-US" sz="4900" dirty="0"/>
          </a:p>
          <a:p>
            <a:r>
              <a:rPr lang="en-US" sz="4900" dirty="0"/>
              <a:t>�        Design its product according to the market need - what kind of loan poor people really need and which terms and conditions are applicable to them. They should not just follow </a:t>
            </a:r>
            <a:r>
              <a:rPr lang="en-US" sz="4900" dirty="0" err="1"/>
              <a:t>Grameen</a:t>
            </a:r>
            <a:r>
              <a:rPr lang="en-US" sz="4900" dirty="0"/>
              <a:t> Bank model, rather they should be innovative in product designing,</a:t>
            </a:r>
          </a:p>
          <a:p>
            <a:endParaRPr lang="en-US" sz="4900" dirty="0"/>
          </a:p>
          <a:p>
            <a:r>
              <a:rPr lang="en-US" sz="4900" dirty="0"/>
              <a:t>�        Diversify its loan portfolio, not just depending only on the agricultural sector for investment,</a:t>
            </a:r>
          </a:p>
          <a:p>
            <a:endParaRPr lang="en-US" sz="4900" dirty="0"/>
          </a:p>
          <a:p>
            <a:r>
              <a:rPr lang="en-US" sz="4900" dirty="0"/>
              <a:t>�        Identify the exact cost involved and find out  reasonable service charge for each product offered,</a:t>
            </a:r>
          </a:p>
          <a:p>
            <a:endParaRPr lang="en-US" sz="1800" dirty="0"/>
          </a:p>
          <a:p>
            <a:endParaRPr lang="en-US" sz="1800" dirty="0"/>
          </a:p>
          <a:p>
            <a:endParaRPr lang="en-US" sz="1800" dirty="0"/>
          </a:p>
          <a:p>
            <a:endParaRPr lang="en-US" sz="1800" dirty="0"/>
          </a:p>
        </p:txBody>
      </p:sp>
    </p:spTree>
    <p:extLst>
      <p:ext uri="{BB962C8B-B14F-4D97-AF65-F5344CB8AC3E}">
        <p14:creationId xmlns:p14="http://schemas.microsoft.com/office/powerpoint/2010/main" val="3847487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597795"/>
            <a:ext cx="8825658" cy="677214"/>
          </a:xfrm>
        </p:spPr>
        <p:txBody>
          <a:bodyPr/>
          <a:lstStyle/>
          <a:p>
            <a:pPr algn="ctr"/>
            <a:r>
              <a:rPr lang="en-US" sz="3600" dirty="0"/>
              <a:t>Conclusion</a:t>
            </a:r>
          </a:p>
        </p:txBody>
      </p:sp>
      <p:sp>
        <p:nvSpPr>
          <p:cNvPr id="3" name="Subtitle 2"/>
          <p:cNvSpPr>
            <a:spLocks noGrp="1"/>
          </p:cNvSpPr>
          <p:nvPr>
            <p:ph type="subTitle" idx="1"/>
          </p:nvPr>
        </p:nvSpPr>
        <p:spPr>
          <a:xfrm>
            <a:off x="1154955" y="2292438"/>
            <a:ext cx="8825658" cy="3346361"/>
          </a:xfrm>
        </p:spPr>
        <p:txBody>
          <a:bodyPr>
            <a:normAutofit/>
          </a:bodyPr>
          <a:lstStyle/>
          <a:p>
            <a:r>
              <a:rPr lang="en-US" sz="1600" dirty="0"/>
              <a:t>It is expected that with the fulfillment of the above vision this service sector would contribute to our economy by alleviating poverty in real sense. It would help to generate permanent employment, remove over dependency on agriculture and help people by eliminating their dependency on the moneylenders and informal credit suppliers. Poor people would be able to take care of their health and education by getting the benefit from this service and they would also help MFI to be sustainable by paying their due on </a:t>
            </a:r>
            <a:r>
              <a:rPr lang="en-US" sz="1600" dirty="0" smtClean="0"/>
              <a:t>time.</a:t>
            </a:r>
            <a:endParaRPr lang="en-US" sz="1600" dirty="0"/>
          </a:p>
        </p:txBody>
      </p:sp>
    </p:spTree>
    <p:extLst>
      <p:ext uri="{BB962C8B-B14F-4D97-AF65-F5344CB8AC3E}">
        <p14:creationId xmlns:p14="http://schemas.microsoft.com/office/powerpoint/2010/main" val="1493301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356" y="2369712"/>
            <a:ext cx="9404723" cy="888643"/>
          </a:xfrm>
        </p:spPr>
        <p:txBody>
          <a:bodyPr/>
          <a:lstStyle/>
          <a:p>
            <a:pPr algn="ctr"/>
            <a:r>
              <a:rPr lang="en-US" sz="6000" dirty="0" smtClean="0"/>
              <a:t>Thank You</a:t>
            </a:r>
            <a:endParaRPr lang="en-US" sz="6000" dirty="0"/>
          </a:p>
        </p:txBody>
      </p:sp>
    </p:spTree>
    <p:extLst>
      <p:ext uri="{BB962C8B-B14F-4D97-AF65-F5344CB8AC3E}">
        <p14:creationId xmlns:p14="http://schemas.microsoft.com/office/powerpoint/2010/main" val="2049624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Microfinace</a:t>
            </a:r>
            <a:r>
              <a:rPr lang="en-US" dirty="0" smtClean="0"/>
              <a:t> in Bangladesh</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8648" y="1853249"/>
            <a:ext cx="7328079" cy="4380126"/>
          </a:xfrm>
        </p:spPr>
      </p:pic>
    </p:spTree>
    <p:extLst>
      <p:ext uri="{BB962C8B-B14F-4D97-AF65-F5344CB8AC3E}">
        <p14:creationId xmlns:p14="http://schemas.microsoft.com/office/powerpoint/2010/main" val="2442849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Text Placeholder 2"/>
          <p:cNvSpPr>
            <a:spLocks noGrp="1"/>
          </p:cNvSpPr>
          <p:nvPr>
            <p:ph type="body" sz="half" idx="2"/>
          </p:nvPr>
        </p:nvSpPr>
        <p:spPr>
          <a:xfrm>
            <a:off x="1154954" y="2292439"/>
            <a:ext cx="8825659" cy="4314423"/>
          </a:xfrm>
        </p:spPr>
        <p:txBody>
          <a:bodyPr>
            <a:normAutofit/>
          </a:bodyPr>
          <a:lstStyle/>
          <a:p>
            <a:r>
              <a:rPr lang="en-US" dirty="0"/>
              <a:t>In Bangladesh there are mainly four types of institutions involved in </a:t>
            </a:r>
            <a:r>
              <a:rPr lang="en-US" dirty="0" smtClean="0"/>
              <a:t>micro-finance </a:t>
            </a:r>
            <a:r>
              <a:rPr lang="en-US" dirty="0"/>
              <a:t>activities. </a:t>
            </a:r>
            <a:r>
              <a:rPr lang="en-US" dirty="0" smtClean="0"/>
              <a:t>These are:</a:t>
            </a:r>
          </a:p>
          <a:p>
            <a:pPr marL="342900" indent="-342900">
              <a:buAutoNum type="arabicParenR"/>
            </a:pPr>
            <a:r>
              <a:rPr lang="en-US" dirty="0" err="1" smtClean="0"/>
              <a:t>Grameen</a:t>
            </a:r>
            <a:r>
              <a:rPr lang="en-US" dirty="0" smtClean="0"/>
              <a:t> </a:t>
            </a:r>
            <a:r>
              <a:rPr lang="en-US" dirty="0"/>
              <a:t>Bank (GB), a member owned specialized </a:t>
            </a:r>
            <a:r>
              <a:rPr lang="en-US" dirty="0" smtClean="0"/>
              <a:t>institution</a:t>
            </a:r>
          </a:p>
          <a:p>
            <a:pPr marL="342900" indent="-342900">
              <a:buAutoNum type="arabicParenR"/>
            </a:pPr>
            <a:r>
              <a:rPr lang="en-US" dirty="0" smtClean="0"/>
              <a:t> </a:t>
            </a:r>
            <a:r>
              <a:rPr lang="en-US" dirty="0"/>
              <a:t>around 1500 Non- Governmental Organizations (NGO) like BRAC, </a:t>
            </a:r>
            <a:r>
              <a:rPr lang="en-US" dirty="0" err="1"/>
              <a:t>Proshika</a:t>
            </a:r>
            <a:r>
              <a:rPr lang="en-US" dirty="0"/>
              <a:t>, ASA, BURO-</a:t>
            </a:r>
            <a:r>
              <a:rPr lang="en-US" dirty="0" err="1"/>
              <a:t>Tangail</a:t>
            </a:r>
            <a:r>
              <a:rPr lang="en-US" dirty="0"/>
              <a:t>, BEES, CODEC, SUS, TMSS, Action- Aid </a:t>
            </a:r>
            <a:r>
              <a:rPr lang="en-US" dirty="0" smtClean="0"/>
              <a:t>etc.</a:t>
            </a:r>
          </a:p>
          <a:p>
            <a:pPr marL="342900" indent="-342900">
              <a:buAutoNum type="arabicParenR"/>
            </a:pPr>
            <a:r>
              <a:rPr lang="en-US" dirty="0" smtClean="0"/>
              <a:t>Commercial </a:t>
            </a:r>
            <a:r>
              <a:rPr lang="en-US" dirty="0"/>
              <a:t>and Specialized banks like Bangladesh </a:t>
            </a:r>
            <a:r>
              <a:rPr lang="en-US" dirty="0" err="1"/>
              <a:t>Krishi</a:t>
            </a:r>
            <a:r>
              <a:rPr lang="en-US" dirty="0"/>
              <a:t> Bank (BKB), </a:t>
            </a:r>
            <a:r>
              <a:rPr lang="en-US" dirty="0" err="1"/>
              <a:t>Rajshahi</a:t>
            </a:r>
            <a:r>
              <a:rPr lang="en-US" dirty="0"/>
              <a:t> </a:t>
            </a:r>
            <a:r>
              <a:rPr lang="en-US" dirty="0" err="1"/>
              <a:t>Krishi</a:t>
            </a:r>
            <a:r>
              <a:rPr lang="en-US" dirty="0"/>
              <a:t> </a:t>
            </a:r>
            <a:r>
              <a:rPr lang="en-US" dirty="0" err="1"/>
              <a:t>Unnayan</a:t>
            </a:r>
            <a:r>
              <a:rPr lang="en-US" dirty="0"/>
              <a:t> Bank (RAKUB</a:t>
            </a:r>
            <a:r>
              <a:rPr lang="en-US" dirty="0" smtClean="0"/>
              <a:t>).</a:t>
            </a:r>
          </a:p>
          <a:p>
            <a:pPr marL="342900" indent="-342900">
              <a:buAutoNum type="arabicParenR"/>
            </a:pPr>
            <a:r>
              <a:rPr lang="en-US" dirty="0" smtClean="0"/>
              <a:t>Government </a:t>
            </a:r>
            <a:r>
              <a:rPr lang="en-US" dirty="0"/>
              <a:t>sponsored micro finance projects/ Programs like BRDB, </a:t>
            </a:r>
            <a:r>
              <a:rPr lang="en-US" dirty="0" err="1"/>
              <a:t>Swanirvar</a:t>
            </a:r>
            <a:r>
              <a:rPr lang="en-US" dirty="0"/>
              <a:t> Bangladesh, RD-12 and others which are run through several ministries viz., Ministry of Women &amp; Children Affairs, Ministry of Youth &amp; Sports, Ministry of Social Welfare etc. </a:t>
            </a:r>
          </a:p>
        </p:txBody>
      </p:sp>
    </p:spTree>
    <p:extLst>
      <p:ext uri="{BB962C8B-B14F-4D97-AF65-F5344CB8AC3E}">
        <p14:creationId xmlns:p14="http://schemas.microsoft.com/office/powerpoint/2010/main" val="232953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Figure-1: Institution-wise Cumulative Loan Disbursement.</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20824" b="20824"/>
          <a:stretch>
            <a:fillRect/>
          </a:stretch>
        </p:blipFill>
        <p:spPr>
          <a:xfrm>
            <a:off x="1154955" y="685799"/>
            <a:ext cx="9148144" cy="4114787"/>
          </a:xfrm>
        </p:spPr>
      </p:pic>
      <p:sp>
        <p:nvSpPr>
          <p:cNvPr id="4" name="Text Placeholder 3"/>
          <p:cNvSpPr>
            <a:spLocks noGrp="1"/>
          </p:cNvSpPr>
          <p:nvPr>
            <p:ph type="body" sz="half" idx="2"/>
          </p:nvPr>
        </p:nvSpPr>
        <p:spPr>
          <a:xfrm>
            <a:off x="1154956" y="5367325"/>
            <a:ext cx="8825656" cy="1226658"/>
          </a:xfrm>
        </p:spPr>
        <p:txBody>
          <a:bodyPr>
            <a:noAutofit/>
          </a:bodyPr>
          <a:lstStyle/>
          <a:p>
            <a:r>
              <a:rPr lang="en-US" sz="1600" dirty="0"/>
              <a:t>some of the Private Commercial Banks (PCBs) have also started direct and linkage programs with NGOs. Total loan disbursement (cumulative) by these four kinds of institutions till December 2001 was taka 434.55 billion; of which disbursement under Government program was taka 37.77 billion (8.69%), </a:t>
            </a:r>
            <a:r>
              <a:rPr lang="en-US" sz="1600" dirty="0" err="1"/>
              <a:t>Grameen</a:t>
            </a:r>
            <a:r>
              <a:rPr lang="en-US" sz="1600" dirty="0"/>
              <a:t> Bank disbursed taka 154.11 billion (35.46%), other Banks and MF-NGOs disbursed taka 78.41 billion (18%) and taka 164.26 billion (37.80%) respectively (figure-1).</a:t>
            </a:r>
          </a:p>
        </p:txBody>
      </p:sp>
    </p:spTree>
    <p:extLst>
      <p:ext uri="{BB962C8B-B14F-4D97-AF65-F5344CB8AC3E}">
        <p14:creationId xmlns:p14="http://schemas.microsoft.com/office/powerpoint/2010/main" val="500256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dirty="0" smtClean="0"/>
              <a:t>Top </a:t>
            </a:r>
            <a:r>
              <a:rPr lang="en-US" sz="2400" dirty="0"/>
              <a:t>Four MFIs in terms of Disbursement, Outstanding loan and Savings in billion </a:t>
            </a:r>
            <a:r>
              <a:rPr lang="en-US" sz="2400" dirty="0" smtClean="0"/>
              <a:t>taka</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3792" y="1429555"/>
            <a:ext cx="9916732" cy="5190185"/>
          </a:xfrm>
        </p:spPr>
      </p:pic>
    </p:spTree>
    <p:extLst>
      <p:ext uri="{BB962C8B-B14F-4D97-AF65-F5344CB8AC3E}">
        <p14:creationId xmlns:p14="http://schemas.microsoft.com/office/powerpoint/2010/main" val="2292123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a:t>Trends of Sources of Fund over  the Time.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5611" y="1853249"/>
            <a:ext cx="9800823" cy="4624824"/>
          </a:xfrm>
        </p:spPr>
      </p:pic>
    </p:spTree>
    <p:extLst>
      <p:ext uri="{BB962C8B-B14F-4D97-AF65-F5344CB8AC3E}">
        <p14:creationId xmlns:p14="http://schemas.microsoft.com/office/powerpoint/2010/main" val="2422702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a:t>% of Revolving Loan Fund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6073" y="1390918"/>
            <a:ext cx="6632619" cy="4958367"/>
          </a:xfrm>
        </p:spPr>
      </p:pic>
    </p:spTree>
    <p:extLst>
      <p:ext uri="{BB962C8B-B14F-4D97-AF65-F5344CB8AC3E}">
        <p14:creationId xmlns:p14="http://schemas.microsoft.com/office/powerpoint/2010/main" val="4108368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777285"/>
            <a:ext cx="8825658" cy="798490"/>
          </a:xfrm>
        </p:spPr>
        <p:txBody>
          <a:bodyPr/>
          <a:lstStyle/>
          <a:p>
            <a:pPr algn="ctr"/>
            <a:r>
              <a:rPr lang="en-US" sz="4000" dirty="0"/>
              <a:t>Regulatory Framework</a:t>
            </a:r>
          </a:p>
        </p:txBody>
      </p:sp>
      <p:sp>
        <p:nvSpPr>
          <p:cNvPr id="3" name="Subtitle 2"/>
          <p:cNvSpPr>
            <a:spLocks noGrp="1"/>
          </p:cNvSpPr>
          <p:nvPr>
            <p:ph type="subTitle" idx="1"/>
          </p:nvPr>
        </p:nvSpPr>
        <p:spPr>
          <a:xfrm>
            <a:off x="1154955" y="2575775"/>
            <a:ext cx="8825658" cy="3348507"/>
          </a:xfrm>
        </p:spPr>
        <p:txBody>
          <a:bodyPr>
            <a:noAutofit/>
          </a:bodyPr>
          <a:lstStyle/>
          <a:p>
            <a:r>
              <a:rPr lang="en-US" sz="1600" dirty="0"/>
              <a:t>Two big provider of micro-finance are </a:t>
            </a:r>
            <a:r>
              <a:rPr lang="en-US" sz="1600" dirty="0" err="1"/>
              <a:t>Grameen</a:t>
            </a:r>
            <a:r>
              <a:rPr lang="en-US" sz="1600" dirty="0"/>
              <a:t> Bank and MF-NGOs. </a:t>
            </a:r>
            <a:r>
              <a:rPr lang="en-US" sz="1600" dirty="0" err="1"/>
              <a:t>Grameen</a:t>
            </a:r>
            <a:r>
              <a:rPr lang="en-US" sz="1600" dirty="0"/>
              <a:t> Bank follows the </a:t>
            </a:r>
            <a:r>
              <a:rPr lang="en-US" sz="1600" dirty="0" err="1"/>
              <a:t>Grameen</a:t>
            </a:r>
            <a:r>
              <a:rPr lang="en-US" sz="1600" dirty="0"/>
              <a:t> Bank Ordinance, 1983 and MF-NGOs register under any of the following acts of the Government of Bangladesh :</a:t>
            </a:r>
          </a:p>
          <a:p>
            <a:endParaRPr lang="en-US" sz="1600" dirty="0"/>
          </a:p>
          <a:p>
            <a:r>
              <a:rPr lang="en-US" sz="1600" dirty="0"/>
              <a:t>.    Societies Registration Act of 1860  </a:t>
            </a:r>
          </a:p>
          <a:p>
            <a:r>
              <a:rPr lang="en-US" sz="1600" dirty="0"/>
              <a:t>.    Voluntary Social Welfare Agencies (Registration and Control) Ordinance of 1961  </a:t>
            </a:r>
          </a:p>
          <a:p>
            <a:r>
              <a:rPr lang="en-US" sz="1600" dirty="0"/>
              <a:t>.    Companies Act of 1994 </a:t>
            </a:r>
          </a:p>
          <a:p>
            <a:r>
              <a:rPr lang="en-US" sz="1600" dirty="0"/>
              <a:t>.    NGOs who are accepting grants</a:t>
            </a:r>
          </a:p>
        </p:txBody>
      </p:sp>
    </p:spTree>
    <p:extLst>
      <p:ext uri="{BB962C8B-B14F-4D97-AF65-F5344CB8AC3E}">
        <p14:creationId xmlns:p14="http://schemas.microsoft.com/office/powerpoint/2010/main" val="2823632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1"/>
            <a:ext cx="8825658" cy="522668"/>
          </a:xfrm>
        </p:spPr>
        <p:txBody>
          <a:bodyPr/>
          <a:lstStyle/>
          <a:p>
            <a:r>
              <a:rPr lang="en-US" sz="2800" dirty="0"/>
              <a:t>Challenges for MF-NGOs and for the Government</a:t>
            </a:r>
          </a:p>
        </p:txBody>
      </p:sp>
      <p:sp>
        <p:nvSpPr>
          <p:cNvPr id="3" name="Subtitle 2"/>
          <p:cNvSpPr>
            <a:spLocks noGrp="1"/>
          </p:cNvSpPr>
          <p:nvPr>
            <p:ph type="subTitle" idx="1"/>
          </p:nvPr>
        </p:nvSpPr>
        <p:spPr>
          <a:xfrm>
            <a:off x="1154955" y="3142445"/>
            <a:ext cx="8825658" cy="3513786"/>
          </a:xfrm>
        </p:spPr>
        <p:txBody>
          <a:bodyPr>
            <a:normAutofit/>
          </a:bodyPr>
          <a:lstStyle/>
          <a:p>
            <a:r>
              <a:rPr lang="en-US" sz="1600" dirty="0"/>
              <a:t>The current challenge of MF-NGOs is whether they could run the program without subsidy, because the flow of donor fund is declining over the years. Since the main objective of micro-finance is to alleviate poverty, the question is whether they would be able to charge real cost of service on the recipients. </a:t>
            </a:r>
          </a:p>
        </p:txBody>
      </p:sp>
    </p:spTree>
    <p:extLst>
      <p:ext uri="{BB962C8B-B14F-4D97-AF65-F5344CB8AC3E}">
        <p14:creationId xmlns:p14="http://schemas.microsoft.com/office/powerpoint/2010/main" val="33231117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111</TotalTime>
  <Words>592</Words>
  <Application>Microsoft Office PowerPoint</Application>
  <PresentationFormat>Widescreen</PresentationFormat>
  <Paragraphs>35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vt:lpstr>
      <vt:lpstr>Welcome to My Presentation Name: Jannatun Ferdousi Batch:47 Roll No: 01</vt:lpstr>
      <vt:lpstr>Microfinace in Bangladesh</vt:lpstr>
      <vt:lpstr>Introduction</vt:lpstr>
      <vt:lpstr>Figure-1: Institution-wise Cumulative Loan Disbursement.</vt:lpstr>
      <vt:lpstr>Top Four MFIs in terms of Disbursement, Outstanding loan and Savings in billion taka</vt:lpstr>
      <vt:lpstr>Trends of Sources of Fund over  the Time.</vt:lpstr>
      <vt:lpstr>% of Revolving Loan Fund</vt:lpstr>
      <vt:lpstr>Regulatory Framework</vt:lpstr>
      <vt:lpstr>Challenges for MF-NGOs and for the Government</vt:lpstr>
      <vt:lpstr>Suggested Reforms To Face The Future Challenge</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11</cp:revision>
  <dcterms:created xsi:type="dcterms:W3CDTF">2024-12-05T18:12:05Z</dcterms:created>
  <dcterms:modified xsi:type="dcterms:W3CDTF">2024-12-05T20:03:19Z</dcterms:modified>
</cp:coreProperties>
</file>