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1"/>
  </p:notesMasterIdLst>
  <p:handoutMasterIdLst>
    <p:handoutMasterId r:id="rId72"/>
  </p:handoutMasterIdLst>
  <p:sldIdLst>
    <p:sldId id="377" r:id="rId5"/>
    <p:sldId id="405" r:id="rId6"/>
    <p:sldId id="412" r:id="rId7"/>
    <p:sldId id="413" r:id="rId8"/>
    <p:sldId id="415" r:id="rId9"/>
    <p:sldId id="416" r:id="rId10"/>
    <p:sldId id="414" r:id="rId11"/>
    <p:sldId id="408" r:id="rId12"/>
    <p:sldId id="421" r:id="rId13"/>
    <p:sldId id="438" r:id="rId14"/>
    <p:sldId id="439" r:id="rId15"/>
    <p:sldId id="444" r:id="rId16"/>
    <p:sldId id="440" r:id="rId17"/>
    <p:sldId id="305" r:id="rId18"/>
    <p:sldId id="422" r:id="rId19"/>
    <p:sldId id="452" r:id="rId20"/>
    <p:sldId id="443" r:id="rId21"/>
    <p:sldId id="406" r:id="rId22"/>
    <p:sldId id="423" r:id="rId23"/>
    <p:sldId id="447" r:id="rId24"/>
    <p:sldId id="445" r:id="rId25"/>
    <p:sldId id="446" r:id="rId26"/>
    <p:sldId id="457" r:id="rId27"/>
    <p:sldId id="424" r:id="rId28"/>
    <p:sldId id="425" r:id="rId29"/>
    <p:sldId id="450" r:id="rId30"/>
    <p:sldId id="448" r:id="rId31"/>
    <p:sldId id="449" r:id="rId32"/>
    <p:sldId id="453" r:id="rId33"/>
    <p:sldId id="426" r:id="rId34"/>
    <p:sldId id="427" r:id="rId35"/>
    <p:sldId id="454" r:id="rId36"/>
    <p:sldId id="10280" r:id="rId37"/>
    <p:sldId id="10282" r:id="rId38"/>
    <p:sldId id="10281" r:id="rId39"/>
    <p:sldId id="10283" r:id="rId40"/>
    <p:sldId id="455" r:id="rId41"/>
    <p:sldId id="428" r:id="rId42"/>
    <p:sldId id="429" r:id="rId43"/>
    <p:sldId id="458" r:id="rId44"/>
    <p:sldId id="460" r:id="rId45"/>
    <p:sldId id="462" r:id="rId46"/>
    <p:sldId id="461" r:id="rId47"/>
    <p:sldId id="463" r:id="rId48"/>
    <p:sldId id="430" r:id="rId49"/>
    <p:sldId id="431" r:id="rId50"/>
    <p:sldId id="478" r:id="rId51"/>
    <p:sldId id="10276" r:id="rId52"/>
    <p:sldId id="477" r:id="rId53"/>
    <p:sldId id="464" r:id="rId54"/>
    <p:sldId id="465" r:id="rId55"/>
    <p:sldId id="466" r:id="rId56"/>
    <p:sldId id="468" r:id="rId57"/>
    <p:sldId id="470" r:id="rId58"/>
    <p:sldId id="471" r:id="rId59"/>
    <p:sldId id="469" r:id="rId60"/>
    <p:sldId id="10279" r:id="rId61"/>
    <p:sldId id="473" r:id="rId62"/>
    <p:sldId id="474" r:id="rId63"/>
    <p:sldId id="475" r:id="rId64"/>
    <p:sldId id="432" r:id="rId65"/>
    <p:sldId id="290" r:id="rId66"/>
    <p:sldId id="435" r:id="rId67"/>
    <p:sldId id="436" r:id="rId68"/>
    <p:sldId id="433" r:id="rId69"/>
    <p:sldId id="434" r:id="rId7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1A682680-E3B1-4537-9818-AF750F75062D}">
          <p14:sldIdLst/>
        </p14:section>
        <p14:section name="People Arriving" id="{20BC6546-2B28-4BD3-8554-735AD65D15D6}">
          <p14:sldIdLst>
            <p14:sldId id="377"/>
          </p14:sldIdLst>
        </p14:section>
        <p14:section name="Kick-off" id="{386FCC50-11CF-4F32-8F12-7412F29290E9}">
          <p14:sldIdLst>
            <p14:sldId id="405"/>
            <p14:sldId id="412"/>
            <p14:sldId id="413"/>
            <p14:sldId id="415"/>
            <p14:sldId id="416"/>
            <p14:sldId id="414"/>
            <p14:sldId id="408"/>
            <p14:sldId id="421"/>
          </p14:sldIdLst>
        </p14:section>
        <p14:section name="Introduction to Uno" id="{47E9F2E9-80DE-4B13-8660-B7611BCAF8C2}">
          <p14:sldIdLst>
            <p14:sldId id="438"/>
            <p14:sldId id="439"/>
            <p14:sldId id="444"/>
            <p14:sldId id="440"/>
            <p14:sldId id="305"/>
            <p14:sldId id="422"/>
            <p14:sldId id="452"/>
            <p14:sldId id="443"/>
            <p14:sldId id="406"/>
          </p14:sldIdLst>
        </p14:section>
        <p14:section name="Leverage Existing Tools" id="{B327F135-A72B-4A0A-950F-09341F8425C3}">
          <p14:sldIdLst>
            <p14:sldId id="423"/>
            <p14:sldId id="447"/>
            <p14:sldId id="445"/>
            <p14:sldId id="446"/>
            <p14:sldId id="457"/>
            <p14:sldId id="424"/>
          </p14:sldIdLst>
        </p14:section>
        <p14:section name="Let Views do Views" id="{7C3577AC-1E32-4BA6-9479-B0EECEF63CAC}">
          <p14:sldIdLst>
            <p14:sldId id="425"/>
            <p14:sldId id="450"/>
            <p14:sldId id="448"/>
            <p14:sldId id="449"/>
            <p14:sldId id="453"/>
            <p14:sldId id="426"/>
          </p14:sldIdLst>
        </p14:section>
        <p14:section name="Create Rich Responsive UIs" id="{054A2147-B5A0-4759-95FC-1690B0996E2C}">
          <p14:sldIdLst>
            <p14:sldId id="427"/>
            <p14:sldId id="454"/>
            <p14:sldId id="10280"/>
            <p14:sldId id="10282"/>
            <p14:sldId id="10281"/>
            <p14:sldId id="10283"/>
            <p14:sldId id="455"/>
            <p14:sldId id="428"/>
          </p14:sldIdLst>
        </p14:section>
        <p14:section name="Native Intercompatibility" id="{D734DD3D-C137-455D-A8D3-21357E956EA6}">
          <p14:sldIdLst>
            <p14:sldId id="429"/>
            <p14:sldId id="458"/>
            <p14:sldId id="460"/>
            <p14:sldId id="462"/>
            <p14:sldId id="461"/>
            <p14:sldId id="463"/>
            <p14:sldId id="430"/>
          </p14:sldIdLst>
        </p14:section>
        <p14:section name="Working with Uno" id="{91C52EF9-9347-4942-9657-0A5B6AFC3BF8}">
          <p14:sldIdLst>
            <p14:sldId id="431"/>
            <p14:sldId id="478"/>
            <p14:sldId id="10276"/>
            <p14:sldId id="477"/>
            <p14:sldId id="464"/>
            <p14:sldId id="465"/>
            <p14:sldId id="466"/>
            <p14:sldId id="468"/>
            <p14:sldId id="470"/>
            <p14:sldId id="471"/>
            <p14:sldId id="469"/>
            <p14:sldId id="10279"/>
            <p14:sldId id="473"/>
            <p14:sldId id="474"/>
            <p14:sldId id="475"/>
            <p14:sldId id="432"/>
          </p14:sldIdLst>
        </p14:section>
        <p14:section name="Close" id="{DE128BFF-126E-4F08-AB39-6AEE3E7C1905}">
          <p14:sldIdLst>
            <p14:sldId id="290"/>
            <p14:sldId id="435"/>
            <p14:sldId id="436"/>
            <p14:sldId id="433"/>
            <p14:sldId id="434"/>
          </p14:sldIdLst>
        </p14:section>
      </p14:sectionLst>
    </p:ext>
    <p:ext uri="{EFAFB233-063F-42B5-8137-9DF3F51BA10A}">
      <p15:sldGuideLst xmlns:p15="http://schemas.microsoft.com/office/powerpoint/2012/main">
        <p15:guide id="1" orient="horz" pos="845" userDrawn="1">
          <p15:clr>
            <a:srgbClr val="A4A3A4"/>
          </p15:clr>
        </p15:guide>
        <p15:guide id="2" pos="1391" userDrawn="1">
          <p15:clr>
            <a:srgbClr val="A4A3A4"/>
          </p15:clr>
        </p15:guide>
        <p15:guide id="3" pos="2978" userDrawn="1">
          <p15:clr>
            <a:srgbClr val="A4A3A4"/>
          </p15:clr>
        </p15:guide>
        <p15:guide id="4" orient="horz" pos="18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amel" initials="D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B79"/>
    <a:srgbClr val="5197D5"/>
    <a:srgbClr val="6CE5AF"/>
    <a:srgbClr val="249DFC"/>
    <a:srgbClr val="7A6CF4"/>
    <a:srgbClr val="FFFFFF"/>
    <a:srgbClr val="010000"/>
    <a:srgbClr val="242424"/>
    <a:srgbClr val="DDDDDD"/>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21AED-1242-4446-93A4-BC3289E76878}" v="125" dt="2018-09-24T12:52:23.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3817" autoAdjust="0"/>
  </p:normalViewPr>
  <p:slideViewPr>
    <p:cSldViewPr snapToGrid="0">
      <p:cViewPr varScale="1">
        <p:scale>
          <a:sx n="65" d="100"/>
          <a:sy n="65" d="100"/>
        </p:scale>
        <p:origin x="132" y="-78"/>
      </p:cViewPr>
      <p:guideLst>
        <p:guide orient="horz" pos="845"/>
        <p:guide pos="1391"/>
        <p:guide pos="2978"/>
        <p:guide orient="horz" pos="1820"/>
      </p:guideLst>
    </p:cSldViewPr>
  </p:slideViewPr>
  <p:outlineViewPr>
    <p:cViewPr>
      <p:scale>
        <a:sx n="33" d="100"/>
        <a:sy n="33" d="100"/>
      </p:scale>
      <p:origin x="0" y="-8228"/>
    </p:cViewPr>
  </p:outlineViewPr>
  <p:notesTextViewPr>
    <p:cViewPr>
      <p:scale>
        <a:sx n="1" d="1"/>
        <a:sy n="1" d="1"/>
      </p:scale>
      <p:origin x="0" y="0"/>
    </p:cViewPr>
  </p:notesTextViewPr>
  <p:sorterViewPr>
    <p:cViewPr>
      <p:scale>
        <a:sx n="100" d="100"/>
        <a:sy n="100" d="100"/>
      </p:scale>
      <p:origin x="0" y="-924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BA9149-DB65-A442-A3DA-844F8F65BFCA}" type="datetimeFigureOut">
              <a:rPr lang="fr-FR" smtClean="0"/>
              <a:t>23/10/2019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5792B-F665-B449-B7BD-5F8D99B0A9D4}" type="slidenum">
              <a:rPr lang="fr-FR" smtClean="0"/>
              <a:t>‹Nº›</a:t>
            </a:fld>
            <a:endParaRPr lang="fr-FR"/>
          </a:p>
        </p:txBody>
      </p:sp>
    </p:spTree>
    <p:extLst>
      <p:ext uri="{BB962C8B-B14F-4D97-AF65-F5344CB8AC3E}">
        <p14:creationId xmlns:p14="http://schemas.microsoft.com/office/powerpoint/2010/main" val="796299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CB24AC-0A66-40BB-A323-92AFC205540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9F1EFE34-F46A-498A-ABD7-944748F15DE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40D7D18-C928-459C-B125-376EAEA05B2A}" type="datetimeFigureOut">
              <a:rPr lang="en-US" altLang="en-US"/>
              <a:pPr/>
              <a:t>10/23/2019</a:t>
            </a:fld>
            <a:endParaRPr lang="en-US" altLang="en-US"/>
          </a:p>
        </p:txBody>
      </p:sp>
      <p:sp>
        <p:nvSpPr>
          <p:cNvPr id="4" name="Slide Image Placeholder 3">
            <a:extLst>
              <a:ext uri="{FF2B5EF4-FFF2-40B4-BE49-F238E27FC236}">
                <a16:creationId xmlns:a16="http://schemas.microsoft.com/office/drawing/2014/main" id="{E5803B6C-4FEC-45C9-A4D9-63F1B84A07A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EE9B642-5AEE-41B6-9845-0E6DFF32316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0736EED-E80C-4743-98E5-BE6E48912AF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AAE9451E-DCB2-4EA8-8B46-3226B723CFB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8B05952-4052-49A0-846F-F6F3BC29628C}" type="slidenum">
              <a:rPr lang="en-US" altLang="en-US"/>
              <a:pPr/>
              <a:t>‹Nº›</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a:t>
            </a:fld>
            <a:endParaRPr lang="en-US" altLang="en-US" sz="1200"/>
          </a:p>
        </p:txBody>
      </p:sp>
    </p:spTree>
    <p:extLst>
      <p:ext uri="{BB962C8B-B14F-4D97-AF65-F5344CB8AC3E}">
        <p14:creationId xmlns:p14="http://schemas.microsoft.com/office/powerpoint/2010/main" val="1003988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12</a:t>
            </a:fld>
            <a:endParaRPr lang="en-US" altLang="en-US" sz="1200"/>
          </a:p>
        </p:txBody>
      </p:sp>
    </p:spTree>
    <p:extLst>
      <p:ext uri="{BB962C8B-B14F-4D97-AF65-F5344CB8AC3E}">
        <p14:creationId xmlns:p14="http://schemas.microsoft.com/office/powerpoint/2010/main" val="4256883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14</a:t>
            </a:fld>
            <a:endParaRPr lang="en-US" altLang="en-US" sz="1200"/>
          </a:p>
        </p:txBody>
      </p:sp>
    </p:spTree>
    <p:extLst>
      <p:ext uri="{BB962C8B-B14F-4D97-AF65-F5344CB8AC3E}">
        <p14:creationId xmlns:p14="http://schemas.microsoft.com/office/powerpoint/2010/main" val="3409833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15</a:t>
            </a:fld>
            <a:endParaRPr lang="en-US" altLang="en-US" sz="1200"/>
          </a:p>
        </p:txBody>
      </p:sp>
    </p:spTree>
    <p:extLst>
      <p:ext uri="{BB962C8B-B14F-4D97-AF65-F5344CB8AC3E}">
        <p14:creationId xmlns:p14="http://schemas.microsoft.com/office/powerpoint/2010/main" val="221682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16</a:t>
            </a:fld>
            <a:endParaRPr lang="en-US" altLang="en-US" sz="1200"/>
          </a:p>
        </p:txBody>
      </p:sp>
    </p:spTree>
    <p:extLst>
      <p:ext uri="{BB962C8B-B14F-4D97-AF65-F5344CB8AC3E}">
        <p14:creationId xmlns:p14="http://schemas.microsoft.com/office/powerpoint/2010/main" val="4005803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17</a:t>
            </a:fld>
            <a:endParaRPr lang="en-US" altLang="en-US" sz="1200"/>
          </a:p>
        </p:txBody>
      </p:sp>
    </p:spTree>
    <p:extLst>
      <p:ext uri="{BB962C8B-B14F-4D97-AF65-F5344CB8AC3E}">
        <p14:creationId xmlns:p14="http://schemas.microsoft.com/office/powerpoint/2010/main" val="157778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18</a:t>
            </a:fld>
            <a:endParaRPr lang="en-US" altLang="en-US" sz="1200"/>
          </a:p>
        </p:txBody>
      </p:sp>
    </p:spTree>
    <p:extLst>
      <p:ext uri="{BB962C8B-B14F-4D97-AF65-F5344CB8AC3E}">
        <p14:creationId xmlns:p14="http://schemas.microsoft.com/office/powerpoint/2010/main" val="73084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19</a:t>
            </a:fld>
            <a:endParaRPr lang="en-US" altLang="en-US" sz="1200"/>
          </a:p>
        </p:txBody>
      </p:sp>
    </p:spTree>
    <p:extLst>
      <p:ext uri="{BB962C8B-B14F-4D97-AF65-F5344CB8AC3E}">
        <p14:creationId xmlns:p14="http://schemas.microsoft.com/office/powerpoint/2010/main" val="192859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20</a:t>
            </a:fld>
            <a:endParaRPr lang="en-US" altLang="en-US" sz="1200"/>
          </a:p>
        </p:txBody>
      </p:sp>
    </p:spTree>
    <p:extLst>
      <p:ext uri="{BB962C8B-B14F-4D97-AF65-F5344CB8AC3E}">
        <p14:creationId xmlns:p14="http://schemas.microsoft.com/office/powerpoint/2010/main" val="777808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21</a:t>
            </a:fld>
            <a:endParaRPr lang="en-US" altLang="en-US" sz="1200"/>
          </a:p>
        </p:txBody>
      </p:sp>
    </p:spTree>
    <p:extLst>
      <p:ext uri="{BB962C8B-B14F-4D97-AF65-F5344CB8AC3E}">
        <p14:creationId xmlns:p14="http://schemas.microsoft.com/office/powerpoint/2010/main" val="3296800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22</a:t>
            </a:fld>
            <a:endParaRPr lang="en-US" altLang="en-US" sz="1200"/>
          </a:p>
        </p:txBody>
      </p:sp>
    </p:spTree>
    <p:extLst>
      <p:ext uri="{BB962C8B-B14F-4D97-AF65-F5344CB8AC3E}">
        <p14:creationId xmlns:p14="http://schemas.microsoft.com/office/powerpoint/2010/main" val="105172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a:t>
            </a:fld>
            <a:endParaRPr lang="en-US" altLang="en-US" sz="1200"/>
          </a:p>
        </p:txBody>
      </p:sp>
    </p:spTree>
    <p:extLst>
      <p:ext uri="{BB962C8B-B14F-4D97-AF65-F5344CB8AC3E}">
        <p14:creationId xmlns:p14="http://schemas.microsoft.com/office/powerpoint/2010/main" val="4280583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23</a:t>
            </a:fld>
            <a:endParaRPr lang="en-US" altLang="en-US" sz="1200"/>
          </a:p>
        </p:txBody>
      </p:sp>
    </p:spTree>
    <p:extLst>
      <p:ext uri="{BB962C8B-B14F-4D97-AF65-F5344CB8AC3E}">
        <p14:creationId xmlns:p14="http://schemas.microsoft.com/office/powerpoint/2010/main" val="39704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24</a:t>
            </a:fld>
            <a:endParaRPr lang="en-US" altLang="en-US" sz="1200"/>
          </a:p>
        </p:txBody>
      </p:sp>
    </p:spTree>
    <p:extLst>
      <p:ext uri="{BB962C8B-B14F-4D97-AF65-F5344CB8AC3E}">
        <p14:creationId xmlns:p14="http://schemas.microsoft.com/office/powerpoint/2010/main" val="1188537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25</a:t>
            </a:fld>
            <a:endParaRPr lang="en-US" altLang="en-US" sz="1200"/>
          </a:p>
        </p:txBody>
      </p:sp>
    </p:spTree>
    <p:extLst>
      <p:ext uri="{BB962C8B-B14F-4D97-AF65-F5344CB8AC3E}">
        <p14:creationId xmlns:p14="http://schemas.microsoft.com/office/powerpoint/2010/main" val="1839721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26</a:t>
            </a:fld>
            <a:endParaRPr lang="en-US" altLang="en-US" sz="1200"/>
          </a:p>
        </p:txBody>
      </p:sp>
    </p:spTree>
    <p:extLst>
      <p:ext uri="{BB962C8B-B14F-4D97-AF65-F5344CB8AC3E}">
        <p14:creationId xmlns:p14="http://schemas.microsoft.com/office/powerpoint/2010/main" val="4115971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27</a:t>
            </a:fld>
            <a:endParaRPr lang="en-US" altLang="en-US" sz="1200"/>
          </a:p>
        </p:txBody>
      </p:sp>
    </p:spTree>
    <p:extLst>
      <p:ext uri="{BB962C8B-B14F-4D97-AF65-F5344CB8AC3E}">
        <p14:creationId xmlns:p14="http://schemas.microsoft.com/office/powerpoint/2010/main" val="3011770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28</a:t>
            </a:fld>
            <a:endParaRPr lang="en-US" altLang="en-US" sz="1200"/>
          </a:p>
        </p:txBody>
      </p:sp>
    </p:spTree>
    <p:extLst>
      <p:ext uri="{BB962C8B-B14F-4D97-AF65-F5344CB8AC3E}">
        <p14:creationId xmlns:p14="http://schemas.microsoft.com/office/powerpoint/2010/main" val="753475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29</a:t>
            </a:fld>
            <a:endParaRPr lang="en-US" altLang="en-US" sz="1200"/>
          </a:p>
        </p:txBody>
      </p:sp>
    </p:spTree>
    <p:extLst>
      <p:ext uri="{BB962C8B-B14F-4D97-AF65-F5344CB8AC3E}">
        <p14:creationId xmlns:p14="http://schemas.microsoft.com/office/powerpoint/2010/main" val="132518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30</a:t>
            </a:fld>
            <a:endParaRPr lang="en-US" altLang="en-US" sz="1200"/>
          </a:p>
        </p:txBody>
      </p:sp>
    </p:spTree>
    <p:extLst>
      <p:ext uri="{BB962C8B-B14F-4D97-AF65-F5344CB8AC3E}">
        <p14:creationId xmlns:p14="http://schemas.microsoft.com/office/powerpoint/2010/main" val="2077136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31</a:t>
            </a:fld>
            <a:endParaRPr lang="en-US" altLang="en-US" sz="1200"/>
          </a:p>
        </p:txBody>
      </p:sp>
    </p:spTree>
    <p:extLst>
      <p:ext uri="{BB962C8B-B14F-4D97-AF65-F5344CB8AC3E}">
        <p14:creationId xmlns:p14="http://schemas.microsoft.com/office/powerpoint/2010/main" val="4117549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32</a:t>
            </a:fld>
            <a:endParaRPr lang="en-US" altLang="en-US" sz="1200"/>
          </a:p>
        </p:txBody>
      </p:sp>
    </p:spTree>
    <p:extLst>
      <p:ext uri="{BB962C8B-B14F-4D97-AF65-F5344CB8AC3E}">
        <p14:creationId xmlns:p14="http://schemas.microsoft.com/office/powerpoint/2010/main" val="387183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a:t>
            </a:fld>
            <a:endParaRPr lang="en-US" altLang="en-US" sz="1200"/>
          </a:p>
        </p:txBody>
      </p:sp>
    </p:spTree>
    <p:extLst>
      <p:ext uri="{BB962C8B-B14F-4D97-AF65-F5344CB8AC3E}">
        <p14:creationId xmlns:p14="http://schemas.microsoft.com/office/powerpoint/2010/main" val="3616028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33</a:t>
            </a:fld>
            <a:endParaRPr lang="en-US" altLang="en-US" sz="1200"/>
          </a:p>
        </p:txBody>
      </p:sp>
    </p:spTree>
    <p:extLst>
      <p:ext uri="{BB962C8B-B14F-4D97-AF65-F5344CB8AC3E}">
        <p14:creationId xmlns:p14="http://schemas.microsoft.com/office/powerpoint/2010/main" val="3473136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34</a:t>
            </a:fld>
            <a:endParaRPr lang="en-US" altLang="en-US" sz="1200"/>
          </a:p>
        </p:txBody>
      </p:sp>
    </p:spTree>
    <p:extLst>
      <p:ext uri="{BB962C8B-B14F-4D97-AF65-F5344CB8AC3E}">
        <p14:creationId xmlns:p14="http://schemas.microsoft.com/office/powerpoint/2010/main" val="152363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35</a:t>
            </a:fld>
            <a:endParaRPr lang="en-US" altLang="en-US" sz="1200"/>
          </a:p>
        </p:txBody>
      </p:sp>
    </p:spTree>
    <p:extLst>
      <p:ext uri="{BB962C8B-B14F-4D97-AF65-F5344CB8AC3E}">
        <p14:creationId xmlns:p14="http://schemas.microsoft.com/office/powerpoint/2010/main" val="4206882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36</a:t>
            </a:fld>
            <a:endParaRPr lang="en-US" altLang="en-US" sz="1200"/>
          </a:p>
        </p:txBody>
      </p:sp>
    </p:spTree>
    <p:extLst>
      <p:ext uri="{BB962C8B-B14F-4D97-AF65-F5344CB8AC3E}">
        <p14:creationId xmlns:p14="http://schemas.microsoft.com/office/powerpoint/2010/main" val="2711315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37</a:t>
            </a:fld>
            <a:endParaRPr lang="en-US" altLang="en-US" sz="1200"/>
          </a:p>
        </p:txBody>
      </p:sp>
    </p:spTree>
    <p:extLst>
      <p:ext uri="{BB962C8B-B14F-4D97-AF65-F5344CB8AC3E}">
        <p14:creationId xmlns:p14="http://schemas.microsoft.com/office/powerpoint/2010/main" val="76433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38</a:t>
            </a:fld>
            <a:endParaRPr lang="en-US" altLang="en-US" sz="1200"/>
          </a:p>
        </p:txBody>
      </p:sp>
    </p:spTree>
    <p:extLst>
      <p:ext uri="{BB962C8B-B14F-4D97-AF65-F5344CB8AC3E}">
        <p14:creationId xmlns:p14="http://schemas.microsoft.com/office/powerpoint/2010/main" val="665932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39</a:t>
            </a:fld>
            <a:endParaRPr lang="en-US" altLang="en-US" sz="1200"/>
          </a:p>
        </p:txBody>
      </p:sp>
    </p:spTree>
    <p:extLst>
      <p:ext uri="{BB962C8B-B14F-4D97-AF65-F5344CB8AC3E}">
        <p14:creationId xmlns:p14="http://schemas.microsoft.com/office/powerpoint/2010/main" val="983178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40</a:t>
            </a:fld>
            <a:endParaRPr lang="en-US" altLang="en-US" sz="1200"/>
          </a:p>
        </p:txBody>
      </p:sp>
    </p:spTree>
    <p:extLst>
      <p:ext uri="{BB962C8B-B14F-4D97-AF65-F5344CB8AC3E}">
        <p14:creationId xmlns:p14="http://schemas.microsoft.com/office/powerpoint/2010/main" val="3307426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41</a:t>
            </a:fld>
            <a:endParaRPr lang="en-US" altLang="en-US" sz="1200"/>
          </a:p>
        </p:txBody>
      </p:sp>
    </p:spTree>
    <p:extLst>
      <p:ext uri="{BB962C8B-B14F-4D97-AF65-F5344CB8AC3E}">
        <p14:creationId xmlns:p14="http://schemas.microsoft.com/office/powerpoint/2010/main" val="2297243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42</a:t>
            </a:fld>
            <a:endParaRPr lang="en-US" altLang="en-US" sz="1200"/>
          </a:p>
        </p:txBody>
      </p:sp>
    </p:spTree>
    <p:extLst>
      <p:ext uri="{BB962C8B-B14F-4D97-AF65-F5344CB8AC3E}">
        <p14:creationId xmlns:p14="http://schemas.microsoft.com/office/powerpoint/2010/main" val="356912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a:t>
            </a:fld>
            <a:endParaRPr lang="en-US" altLang="en-US" sz="1200"/>
          </a:p>
        </p:txBody>
      </p:sp>
    </p:spTree>
    <p:extLst>
      <p:ext uri="{BB962C8B-B14F-4D97-AF65-F5344CB8AC3E}">
        <p14:creationId xmlns:p14="http://schemas.microsoft.com/office/powerpoint/2010/main" val="3961348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43</a:t>
            </a:fld>
            <a:endParaRPr lang="en-US" altLang="en-US" sz="1200"/>
          </a:p>
        </p:txBody>
      </p:sp>
    </p:spTree>
    <p:extLst>
      <p:ext uri="{BB962C8B-B14F-4D97-AF65-F5344CB8AC3E}">
        <p14:creationId xmlns:p14="http://schemas.microsoft.com/office/powerpoint/2010/main" val="927359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44</a:t>
            </a:fld>
            <a:endParaRPr lang="en-US" altLang="en-US" sz="1200"/>
          </a:p>
        </p:txBody>
      </p:sp>
    </p:spTree>
    <p:extLst>
      <p:ext uri="{BB962C8B-B14F-4D97-AF65-F5344CB8AC3E}">
        <p14:creationId xmlns:p14="http://schemas.microsoft.com/office/powerpoint/2010/main" val="2605298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45</a:t>
            </a:fld>
            <a:endParaRPr lang="en-US" altLang="en-US" sz="1200"/>
          </a:p>
        </p:txBody>
      </p:sp>
    </p:spTree>
    <p:extLst>
      <p:ext uri="{BB962C8B-B14F-4D97-AF65-F5344CB8AC3E}">
        <p14:creationId xmlns:p14="http://schemas.microsoft.com/office/powerpoint/2010/main" val="1063667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46</a:t>
            </a:fld>
            <a:endParaRPr lang="en-US" altLang="en-US" sz="1200"/>
          </a:p>
        </p:txBody>
      </p:sp>
    </p:spTree>
    <p:extLst>
      <p:ext uri="{BB962C8B-B14F-4D97-AF65-F5344CB8AC3E}">
        <p14:creationId xmlns:p14="http://schemas.microsoft.com/office/powerpoint/2010/main" val="5879023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50</a:t>
            </a:fld>
            <a:endParaRPr lang="en-US" altLang="en-US" sz="1200"/>
          </a:p>
        </p:txBody>
      </p:sp>
    </p:spTree>
    <p:extLst>
      <p:ext uri="{BB962C8B-B14F-4D97-AF65-F5344CB8AC3E}">
        <p14:creationId xmlns:p14="http://schemas.microsoft.com/office/powerpoint/2010/main" val="4214354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51</a:t>
            </a:fld>
            <a:endParaRPr lang="en-US" altLang="en-US" sz="1200"/>
          </a:p>
        </p:txBody>
      </p:sp>
    </p:spTree>
    <p:extLst>
      <p:ext uri="{BB962C8B-B14F-4D97-AF65-F5344CB8AC3E}">
        <p14:creationId xmlns:p14="http://schemas.microsoft.com/office/powerpoint/2010/main" val="983182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52</a:t>
            </a:fld>
            <a:endParaRPr lang="en-US" altLang="en-US" sz="1200"/>
          </a:p>
        </p:txBody>
      </p:sp>
    </p:spTree>
    <p:extLst>
      <p:ext uri="{BB962C8B-B14F-4D97-AF65-F5344CB8AC3E}">
        <p14:creationId xmlns:p14="http://schemas.microsoft.com/office/powerpoint/2010/main" val="2500004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53</a:t>
            </a:fld>
            <a:endParaRPr lang="en-US" altLang="en-US" sz="1200"/>
          </a:p>
        </p:txBody>
      </p:sp>
    </p:spTree>
    <p:extLst>
      <p:ext uri="{BB962C8B-B14F-4D97-AF65-F5344CB8AC3E}">
        <p14:creationId xmlns:p14="http://schemas.microsoft.com/office/powerpoint/2010/main" val="41806690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54</a:t>
            </a:fld>
            <a:endParaRPr lang="en-US" altLang="en-US" sz="1200"/>
          </a:p>
        </p:txBody>
      </p:sp>
    </p:spTree>
    <p:extLst>
      <p:ext uri="{BB962C8B-B14F-4D97-AF65-F5344CB8AC3E}">
        <p14:creationId xmlns:p14="http://schemas.microsoft.com/office/powerpoint/2010/main" val="2294797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55</a:t>
            </a:fld>
            <a:endParaRPr lang="en-US" altLang="en-US" sz="1200"/>
          </a:p>
        </p:txBody>
      </p:sp>
    </p:spTree>
    <p:extLst>
      <p:ext uri="{BB962C8B-B14F-4D97-AF65-F5344CB8AC3E}">
        <p14:creationId xmlns:p14="http://schemas.microsoft.com/office/powerpoint/2010/main" val="356666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a:t>
            </a:fld>
            <a:endParaRPr lang="en-US" altLang="en-US" sz="1200"/>
          </a:p>
        </p:txBody>
      </p:sp>
    </p:spTree>
    <p:extLst>
      <p:ext uri="{BB962C8B-B14F-4D97-AF65-F5344CB8AC3E}">
        <p14:creationId xmlns:p14="http://schemas.microsoft.com/office/powerpoint/2010/main" val="758459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56</a:t>
            </a:fld>
            <a:endParaRPr lang="en-US" altLang="en-US" sz="1200"/>
          </a:p>
        </p:txBody>
      </p:sp>
    </p:spTree>
    <p:extLst>
      <p:ext uri="{BB962C8B-B14F-4D97-AF65-F5344CB8AC3E}">
        <p14:creationId xmlns:p14="http://schemas.microsoft.com/office/powerpoint/2010/main" val="2118930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57</a:t>
            </a:fld>
            <a:endParaRPr lang="en-US" altLang="en-US" sz="1200"/>
          </a:p>
        </p:txBody>
      </p:sp>
    </p:spTree>
    <p:extLst>
      <p:ext uri="{BB962C8B-B14F-4D97-AF65-F5344CB8AC3E}">
        <p14:creationId xmlns:p14="http://schemas.microsoft.com/office/powerpoint/2010/main" val="930910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58</a:t>
            </a:fld>
            <a:endParaRPr lang="en-US" altLang="en-US" sz="1200"/>
          </a:p>
        </p:txBody>
      </p:sp>
    </p:spTree>
    <p:extLst>
      <p:ext uri="{BB962C8B-B14F-4D97-AF65-F5344CB8AC3E}">
        <p14:creationId xmlns:p14="http://schemas.microsoft.com/office/powerpoint/2010/main" val="39937431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59</a:t>
            </a:fld>
            <a:endParaRPr lang="en-US" altLang="en-US" sz="1200"/>
          </a:p>
        </p:txBody>
      </p:sp>
    </p:spTree>
    <p:extLst>
      <p:ext uri="{BB962C8B-B14F-4D97-AF65-F5344CB8AC3E}">
        <p14:creationId xmlns:p14="http://schemas.microsoft.com/office/powerpoint/2010/main" val="4003482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60</a:t>
            </a:fld>
            <a:endParaRPr lang="en-US" altLang="en-US" sz="1200"/>
          </a:p>
        </p:txBody>
      </p:sp>
    </p:spTree>
    <p:extLst>
      <p:ext uri="{BB962C8B-B14F-4D97-AF65-F5344CB8AC3E}">
        <p14:creationId xmlns:p14="http://schemas.microsoft.com/office/powerpoint/2010/main" val="41395391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61</a:t>
            </a:fld>
            <a:endParaRPr lang="en-US" altLang="en-US" sz="1200"/>
          </a:p>
        </p:txBody>
      </p:sp>
    </p:spTree>
    <p:extLst>
      <p:ext uri="{BB962C8B-B14F-4D97-AF65-F5344CB8AC3E}">
        <p14:creationId xmlns:p14="http://schemas.microsoft.com/office/powerpoint/2010/main" val="30843537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BEF61A1E-8389-4045-968C-0AF7FE422529}"/>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B0E422F6-B3F0-4753-AB3C-E50BE8D287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5" name="Slide Number Placeholder 3">
            <a:extLst>
              <a:ext uri="{FF2B5EF4-FFF2-40B4-BE49-F238E27FC236}">
                <a16:creationId xmlns:a16="http://schemas.microsoft.com/office/drawing/2014/main" id="{45099899-51AE-4EC5-865E-A52C02E6F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A98E77F4-EEA3-4366-AB57-55E8E24AA5C4}" type="slidenum">
              <a:rPr lang="en-US" altLang="en-US" sz="1200"/>
              <a:pPr eaLnBrk="1" hangingPunct="1"/>
              <a:t>62</a:t>
            </a:fld>
            <a:endParaRPr lang="en-US" alt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65</a:t>
            </a:fld>
            <a:endParaRPr lang="en-US" altLang="en-US" sz="1200"/>
          </a:p>
        </p:txBody>
      </p:sp>
    </p:spTree>
    <p:extLst>
      <p:ext uri="{BB962C8B-B14F-4D97-AF65-F5344CB8AC3E}">
        <p14:creationId xmlns:p14="http://schemas.microsoft.com/office/powerpoint/2010/main" val="35246332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BEF61A1E-8389-4045-968C-0AF7FE422529}"/>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B0E422F6-B3F0-4753-AB3C-E50BE8D287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5" name="Slide Number Placeholder 3">
            <a:extLst>
              <a:ext uri="{FF2B5EF4-FFF2-40B4-BE49-F238E27FC236}">
                <a16:creationId xmlns:a16="http://schemas.microsoft.com/office/drawing/2014/main" id="{45099899-51AE-4EC5-865E-A52C02E6F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A98E77F4-EEA3-4366-AB57-55E8E24AA5C4}" type="slidenum">
              <a:rPr lang="en-US" altLang="en-US" sz="1200"/>
              <a:pPr eaLnBrk="1" hangingPunct="1"/>
              <a:t>66</a:t>
            </a:fld>
            <a:endParaRPr lang="en-US" altLang="en-US" sz="1200"/>
          </a:p>
        </p:txBody>
      </p:sp>
    </p:spTree>
    <p:extLst>
      <p:ext uri="{BB962C8B-B14F-4D97-AF65-F5344CB8AC3E}">
        <p14:creationId xmlns:p14="http://schemas.microsoft.com/office/powerpoint/2010/main" val="3633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8</a:t>
            </a:fld>
            <a:endParaRPr lang="en-US" altLang="en-US" sz="1200"/>
          </a:p>
        </p:txBody>
      </p:sp>
    </p:spTree>
    <p:extLst>
      <p:ext uri="{BB962C8B-B14F-4D97-AF65-F5344CB8AC3E}">
        <p14:creationId xmlns:p14="http://schemas.microsoft.com/office/powerpoint/2010/main" val="11485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9</a:t>
            </a:fld>
            <a:endParaRPr lang="en-US" altLang="en-US" sz="1200"/>
          </a:p>
        </p:txBody>
      </p:sp>
    </p:spTree>
    <p:extLst>
      <p:ext uri="{BB962C8B-B14F-4D97-AF65-F5344CB8AC3E}">
        <p14:creationId xmlns:p14="http://schemas.microsoft.com/office/powerpoint/2010/main" val="282598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10</a:t>
            </a:fld>
            <a:endParaRPr lang="en-US" altLang="en-US" sz="1200"/>
          </a:p>
        </p:txBody>
      </p:sp>
    </p:spTree>
    <p:extLst>
      <p:ext uri="{BB962C8B-B14F-4D97-AF65-F5344CB8AC3E}">
        <p14:creationId xmlns:p14="http://schemas.microsoft.com/office/powerpoint/2010/main" val="2500845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11</a:t>
            </a:fld>
            <a:endParaRPr lang="en-US" altLang="en-US" sz="1200"/>
          </a:p>
        </p:txBody>
      </p:sp>
    </p:spTree>
    <p:extLst>
      <p:ext uri="{BB962C8B-B14F-4D97-AF65-F5344CB8AC3E}">
        <p14:creationId xmlns:p14="http://schemas.microsoft.com/office/powerpoint/2010/main" val="169326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07208A1-3D3C-4B54-BE83-6D6ABAC8016B}"/>
              </a:ext>
            </a:extLst>
          </p:cNvPr>
          <p:cNvSpPr>
            <a:spLocks noGrp="1"/>
          </p:cNvSpPr>
          <p:nvPr>
            <p:ph type="dt" sz="half" idx="10"/>
          </p:nvPr>
        </p:nvSpPr>
        <p:spPr/>
        <p:txBody>
          <a:bodyPr/>
          <a:lstStyle>
            <a:lvl1pPr>
              <a:defRPr/>
            </a:lvl1pPr>
          </a:lstStyle>
          <a:p>
            <a:fld id="{9FC9EA3E-050C-4C94-A494-5CDEAE7D9D9A}"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97148E34-245C-42E8-BC42-3174AE8B55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53502A-B757-4BD2-9428-9BFA752EA0DA}"/>
              </a:ext>
            </a:extLst>
          </p:cNvPr>
          <p:cNvSpPr>
            <a:spLocks noGrp="1"/>
          </p:cNvSpPr>
          <p:nvPr>
            <p:ph type="sldNum" sz="quarter" idx="12"/>
          </p:nvPr>
        </p:nvSpPr>
        <p:spPr/>
        <p:txBody>
          <a:bodyPr/>
          <a:lstStyle>
            <a:lvl1pPr>
              <a:defRPr/>
            </a:lvl1pPr>
          </a:lstStyle>
          <a:p>
            <a:fld id="{E6F8F285-E9A9-41E7-9B3A-4E945D1341D3}" type="slidenum">
              <a:rPr lang="en-US" altLang="en-US"/>
              <a:pPr/>
              <a:t>‹Nº›</a:t>
            </a:fld>
            <a:endParaRPr lang="en-US" altLang="en-US"/>
          </a:p>
        </p:txBody>
      </p:sp>
    </p:spTree>
    <p:extLst>
      <p:ext uri="{BB962C8B-B14F-4D97-AF65-F5344CB8AC3E}">
        <p14:creationId xmlns:p14="http://schemas.microsoft.com/office/powerpoint/2010/main" val="393035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DF4BA00-DCF1-4CF0-8884-50636BEC7FF6}"/>
              </a:ext>
            </a:extLst>
          </p:cNvPr>
          <p:cNvSpPr>
            <a:spLocks noGrp="1"/>
          </p:cNvSpPr>
          <p:nvPr>
            <p:ph type="dt" sz="half" idx="10"/>
          </p:nvPr>
        </p:nvSpPr>
        <p:spPr/>
        <p:txBody>
          <a:bodyPr/>
          <a:lstStyle>
            <a:lvl1pPr>
              <a:defRPr/>
            </a:lvl1pPr>
          </a:lstStyle>
          <a:p>
            <a:fld id="{26021590-AA74-49BC-BAB9-F09457201DF4}" type="datetimeFigureOut">
              <a:rPr lang="en-US" altLang="en-US"/>
              <a:pPr/>
              <a:t>10/23/2019</a:t>
            </a:fld>
            <a:endParaRPr lang="en-US" altLang="en-US"/>
          </a:p>
        </p:txBody>
      </p:sp>
      <p:sp>
        <p:nvSpPr>
          <p:cNvPr id="8" name="Footer Placeholder 4">
            <a:extLst>
              <a:ext uri="{FF2B5EF4-FFF2-40B4-BE49-F238E27FC236}">
                <a16:creationId xmlns:a16="http://schemas.microsoft.com/office/drawing/2014/main" id="{F29DB6E7-C6E5-469E-9A9A-02850056DFD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2583416-943D-4007-B088-8AED347B510C}"/>
              </a:ext>
            </a:extLst>
          </p:cNvPr>
          <p:cNvSpPr>
            <a:spLocks noGrp="1"/>
          </p:cNvSpPr>
          <p:nvPr>
            <p:ph type="sldNum" sz="quarter" idx="12"/>
          </p:nvPr>
        </p:nvSpPr>
        <p:spPr/>
        <p:txBody>
          <a:bodyPr/>
          <a:lstStyle>
            <a:lvl1pPr>
              <a:defRPr/>
            </a:lvl1pPr>
          </a:lstStyle>
          <a:p>
            <a:fld id="{E8E6F247-3AE0-4283-AC15-B11EE1006BBA}" type="slidenum">
              <a:rPr lang="en-US" altLang="en-US"/>
              <a:pPr/>
              <a:t>‹Nº›</a:t>
            </a:fld>
            <a:endParaRPr lang="en-US" altLang="en-US"/>
          </a:p>
        </p:txBody>
      </p:sp>
    </p:spTree>
    <p:extLst>
      <p:ext uri="{BB962C8B-B14F-4D97-AF65-F5344CB8AC3E}">
        <p14:creationId xmlns:p14="http://schemas.microsoft.com/office/powerpoint/2010/main" val="36846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F6985151-6C6C-421D-A5B3-122219630C1C}"/>
              </a:ext>
            </a:extLst>
          </p:cNvPr>
          <p:cNvSpPr>
            <a:spLocks noGrp="1"/>
          </p:cNvSpPr>
          <p:nvPr>
            <p:ph type="dt" sz="half" idx="10"/>
          </p:nvPr>
        </p:nvSpPr>
        <p:spPr/>
        <p:txBody>
          <a:bodyPr/>
          <a:lstStyle>
            <a:lvl1pPr>
              <a:defRPr/>
            </a:lvl1pPr>
          </a:lstStyle>
          <a:p>
            <a:fld id="{2B6006A8-4FAA-4E5A-8E68-E814E3A5E950}" type="datetimeFigureOut">
              <a:rPr lang="en-US" altLang="en-US"/>
              <a:pPr/>
              <a:t>10/23/2019</a:t>
            </a:fld>
            <a:endParaRPr lang="en-US" altLang="en-US"/>
          </a:p>
        </p:txBody>
      </p:sp>
      <p:sp>
        <p:nvSpPr>
          <p:cNvPr id="4" name="Footer Placeholder 4">
            <a:extLst>
              <a:ext uri="{FF2B5EF4-FFF2-40B4-BE49-F238E27FC236}">
                <a16:creationId xmlns:a16="http://schemas.microsoft.com/office/drawing/2014/main" id="{9D2EC414-4532-4445-804C-E03109F658A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914DC08-ACBE-42D0-8ED7-2C648C5F59DA}"/>
              </a:ext>
            </a:extLst>
          </p:cNvPr>
          <p:cNvSpPr>
            <a:spLocks noGrp="1"/>
          </p:cNvSpPr>
          <p:nvPr>
            <p:ph type="sldNum" sz="quarter" idx="12"/>
          </p:nvPr>
        </p:nvSpPr>
        <p:spPr/>
        <p:txBody>
          <a:bodyPr/>
          <a:lstStyle>
            <a:lvl1pPr>
              <a:defRPr/>
            </a:lvl1pPr>
          </a:lstStyle>
          <a:p>
            <a:fld id="{20573B0B-6232-42BF-978C-D75D374580AB}" type="slidenum">
              <a:rPr lang="en-US" altLang="en-US"/>
              <a:pPr/>
              <a:t>‹Nº›</a:t>
            </a:fld>
            <a:endParaRPr lang="en-US" altLang="en-US"/>
          </a:p>
        </p:txBody>
      </p:sp>
      <p:sp>
        <p:nvSpPr>
          <p:cNvPr id="6" name="Title 1">
            <a:extLst>
              <a:ext uri="{FF2B5EF4-FFF2-40B4-BE49-F238E27FC236}">
                <a16:creationId xmlns:a16="http://schemas.microsoft.com/office/drawing/2014/main" id="{C52B9AE4-C24F-EA49-B3C5-DC9DF7DF6550}"/>
              </a:ext>
            </a:extLst>
          </p:cNvPr>
          <p:cNvSpPr>
            <a:spLocks noGrp="1"/>
          </p:cNvSpPr>
          <p:nvPr>
            <p:ph type="title"/>
          </p:nvPr>
        </p:nvSpPr>
        <p:spPr>
          <a:xfrm>
            <a:off x="609600" y="219360"/>
            <a:ext cx="10972800" cy="1143000"/>
          </a:xfrm>
        </p:spPr>
        <p:txBody>
          <a:bodyPr/>
          <a:lstStyle>
            <a:lvl1pPr algn="l">
              <a:defRPr sz="3000" b="1">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Tree>
    <p:extLst>
      <p:ext uri="{BB962C8B-B14F-4D97-AF65-F5344CB8AC3E}">
        <p14:creationId xmlns:p14="http://schemas.microsoft.com/office/powerpoint/2010/main" val="171075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6985151-6C6C-421D-A5B3-122219630C1C}"/>
              </a:ext>
            </a:extLst>
          </p:cNvPr>
          <p:cNvSpPr>
            <a:spLocks noGrp="1"/>
          </p:cNvSpPr>
          <p:nvPr>
            <p:ph type="dt" sz="half" idx="10"/>
          </p:nvPr>
        </p:nvSpPr>
        <p:spPr/>
        <p:txBody>
          <a:bodyPr/>
          <a:lstStyle>
            <a:lvl1pPr>
              <a:defRPr/>
            </a:lvl1pPr>
          </a:lstStyle>
          <a:p>
            <a:fld id="{2B6006A8-4FAA-4E5A-8E68-E814E3A5E950}" type="datetimeFigureOut">
              <a:rPr lang="en-US" altLang="en-US"/>
              <a:pPr/>
              <a:t>10/23/2019</a:t>
            </a:fld>
            <a:endParaRPr lang="en-US" altLang="en-US"/>
          </a:p>
        </p:txBody>
      </p:sp>
      <p:sp>
        <p:nvSpPr>
          <p:cNvPr id="4" name="Footer Placeholder 4">
            <a:extLst>
              <a:ext uri="{FF2B5EF4-FFF2-40B4-BE49-F238E27FC236}">
                <a16:creationId xmlns:a16="http://schemas.microsoft.com/office/drawing/2014/main" id="{9D2EC414-4532-4445-804C-E03109F658A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914DC08-ACBE-42D0-8ED7-2C648C5F59DA}"/>
              </a:ext>
            </a:extLst>
          </p:cNvPr>
          <p:cNvSpPr>
            <a:spLocks noGrp="1"/>
          </p:cNvSpPr>
          <p:nvPr>
            <p:ph type="sldNum" sz="quarter" idx="12"/>
          </p:nvPr>
        </p:nvSpPr>
        <p:spPr/>
        <p:txBody>
          <a:bodyPr/>
          <a:lstStyle>
            <a:lvl1pPr>
              <a:defRPr/>
            </a:lvl1pPr>
          </a:lstStyle>
          <a:p>
            <a:fld id="{20573B0B-6232-42BF-978C-D75D374580AB}" type="slidenum">
              <a:rPr lang="en-US" altLang="en-US"/>
              <a:pPr/>
              <a:t>‹Nº›</a:t>
            </a:fld>
            <a:endParaRPr lang="en-US" altLang="en-US"/>
          </a:p>
        </p:txBody>
      </p:sp>
    </p:spTree>
    <p:extLst>
      <p:ext uri="{BB962C8B-B14F-4D97-AF65-F5344CB8AC3E}">
        <p14:creationId xmlns:p14="http://schemas.microsoft.com/office/powerpoint/2010/main" val="1710754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4F48687-FE00-4209-9FE1-1AC9A6806647}"/>
              </a:ext>
            </a:extLst>
          </p:cNvPr>
          <p:cNvSpPr>
            <a:spLocks noGrp="1"/>
          </p:cNvSpPr>
          <p:nvPr>
            <p:ph type="dt" sz="half" idx="10"/>
          </p:nvPr>
        </p:nvSpPr>
        <p:spPr/>
        <p:txBody>
          <a:bodyPr/>
          <a:lstStyle>
            <a:lvl1pPr>
              <a:defRPr/>
            </a:lvl1pPr>
          </a:lstStyle>
          <a:p>
            <a:fld id="{73D3174C-10E5-4F62-AF5D-A4042F536840}" type="datetimeFigureOut">
              <a:rPr lang="en-US" altLang="en-US"/>
              <a:pPr/>
              <a:t>10/23/2019</a:t>
            </a:fld>
            <a:endParaRPr lang="en-US" altLang="en-US"/>
          </a:p>
        </p:txBody>
      </p:sp>
      <p:sp>
        <p:nvSpPr>
          <p:cNvPr id="3" name="Footer Placeholder 4">
            <a:extLst>
              <a:ext uri="{FF2B5EF4-FFF2-40B4-BE49-F238E27FC236}">
                <a16:creationId xmlns:a16="http://schemas.microsoft.com/office/drawing/2014/main" id="{99D9963E-BACB-46B6-9527-3F758C1A525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A235AE0-8F9B-4443-B948-9B46FAB4C09C}"/>
              </a:ext>
            </a:extLst>
          </p:cNvPr>
          <p:cNvSpPr>
            <a:spLocks noGrp="1"/>
          </p:cNvSpPr>
          <p:nvPr>
            <p:ph type="sldNum" sz="quarter" idx="12"/>
          </p:nvPr>
        </p:nvSpPr>
        <p:spPr/>
        <p:txBody>
          <a:bodyPr/>
          <a:lstStyle>
            <a:lvl1pPr>
              <a:defRPr/>
            </a:lvl1pPr>
          </a:lstStyle>
          <a:p>
            <a:fld id="{F37819F9-E71C-406B-9576-ABDFBE75AD29}" type="slidenum">
              <a:rPr lang="en-US" altLang="en-US"/>
              <a:pPr/>
              <a:t>‹Nº›</a:t>
            </a:fld>
            <a:endParaRPr lang="en-US" altLang="en-US"/>
          </a:p>
        </p:txBody>
      </p:sp>
    </p:spTree>
    <p:extLst>
      <p:ext uri="{BB962C8B-B14F-4D97-AF65-F5344CB8AC3E}">
        <p14:creationId xmlns:p14="http://schemas.microsoft.com/office/powerpoint/2010/main" val="133937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79DF719-BFCC-4582-8313-3393E6347DC8}"/>
              </a:ext>
            </a:extLst>
          </p:cNvPr>
          <p:cNvSpPr>
            <a:spLocks noGrp="1"/>
          </p:cNvSpPr>
          <p:nvPr>
            <p:ph type="dt" sz="half" idx="10"/>
          </p:nvPr>
        </p:nvSpPr>
        <p:spPr/>
        <p:txBody>
          <a:bodyPr/>
          <a:lstStyle>
            <a:lvl1pPr>
              <a:defRPr/>
            </a:lvl1pPr>
          </a:lstStyle>
          <a:p>
            <a:fld id="{870D52AE-457E-428C-B4C6-F859DD3E45BC}" type="datetimeFigureOut">
              <a:rPr lang="en-US" altLang="en-US"/>
              <a:pPr/>
              <a:t>10/23/2019</a:t>
            </a:fld>
            <a:endParaRPr lang="en-US" altLang="en-US"/>
          </a:p>
        </p:txBody>
      </p:sp>
      <p:sp>
        <p:nvSpPr>
          <p:cNvPr id="6" name="Footer Placeholder 4">
            <a:extLst>
              <a:ext uri="{FF2B5EF4-FFF2-40B4-BE49-F238E27FC236}">
                <a16:creationId xmlns:a16="http://schemas.microsoft.com/office/drawing/2014/main" id="{151B2F71-1D8E-47C9-A37D-58283B62F5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6CD1981-530B-4415-91EA-E484591DC677}"/>
              </a:ext>
            </a:extLst>
          </p:cNvPr>
          <p:cNvSpPr>
            <a:spLocks noGrp="1"/>
          </p:cNvSpPr>
          <p:nvPr>
            <p:ph type="sldNum" sz="quarter" idx="12"/>
          </p:nvPr>
        </p:nvSpPr>
        <p:spPr/>
        <p:txBody>
          <a:bodyPr/>
          <a:lstStyle>
            <a:lvl1pPr>
              <a:defRPr/>
            </a:lvl1pPr>
          </a:lstStyle>
          <a:p>
            <a:fld id="{4A2F63F3-01F9-4558-94D6-ECAC3B87DF4A}" type="slidenum">
              <a:rPr lang="en-US" altLang="en-US"/>
              <a:pPr/>
              <a:t>‹Nº›</a:t>
            </a:fld>
            <a:endParaRPr lang="en-US" altLang="en-US"/>
          </a:p>
        </p:txBody>
      </p:sp>
    </p:spTree>
    <p:extLst>
      <p:ext uri="{BB962C8B-B14F-4D97-AF65-F5344CB8AC3E}">
        <p14:creationId xmlns:p14="http://schemas.microsoft.com/office/powerpoint/2010/main" val="29535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66E3D89-45B1-411A-9287-4FF7043DFD86}"/>
              </a:ext>
            </a:extLst>
          </p:cNvPr>
          <p:cNvSpPr>
            <a:spLocks noGrp="1"/>
          </p:cNvSpPr>
          <p:nvPr>
            <p:ph type="dt" sz="half" idx="10"/>
          </p:nvPr>
        </p:nvSpPr>
        <p:spPr/>
        <p:txBody>
          <a:bodyPr/>
          <a:lstStyle>
            <a:lvl1pPr>
              <a:defRPr/>
            </a:lvl1pPr>
          </a:lstStyle>
          <a:p>
            <a:fld id="{79EC4085-A9E1-4AB8-B5A0-3A47E429EA2B}" type="datetimeFigureOut">
              <a:rPr lang="en-US" altLang="en-US"/>
              <a:pPr/>
              <a:t>10/23/2019</a:t>
            </a:fld>
            <a:endParaRPr lang="en-US" altLang="en-US"/>
          </a:p>
        </p:txBody>
      </p:sp>
      <p:sp>
        <p:nvSpPr>
          <p:cNvPr id="6" name="Footer Placeholder 4">
            <a:extLst>
              <a:ext uri="{FF2B5EF4-FFF2-40B4-BE49-F238E27FC236}">
                <a16:creationId xmlns:a16="http://schemas.microsoft.com/office/drawing/2014/main" id="{106BF1AA-9FA2-4766-9684-53B2A7D0E0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4E9ACD4-E0C7-42DF-A1FA-61D44A5770F7}"/>
              </a:ext>
            </a:extLst>
          </p:cNvPr>
          <p:cNvSpPr>
            <a:spLocks noGrp="1"/>
          </p:cNvSpPr>
          <p:nvPr>
            <p:ph type="sldNum" sz="quarter" idx="12"/>
          </p:nvPr>
        </p:nvSpPr>
        <p:spPr/>
        <p:txBody>
          <a:bodyPr/>
          <a:lstStyle>
            <a:lvl1pPr>
              <a:defRPr/>
            </a:lvl1pPr>
          </a:lstStyle>
          <a:p>
            <a:fld id="{043162CD-53BC-4455-A851-E9FFE86A5E93}" type="slidenum">
              <a:rPr lang="en-US" altLang="en-US"/>
              <a:pPr/>
              <a:t>‹Nº›</a:t>
            </a:fld>
            <a:endParaRPr lang="en-US" altLang="en-US"/>
          </a:p>
        </p:txBody>
      </p:sp>
    </p:spTree>
    <p:extLst>
      <p:ext uri="{BB962C8B-B14F-4D97-AF65-F5344CB8AC3E}">
        <p14:creationId xmlns:p14="http://schemas.microsoft.com/office/powerpoint/2010/main" val="2355796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D1EF0-CDBB-4F9F-9050-61F50ED829EE}"/>
              </a:ext>
            </a:extLst>
          </p:cNvPr>
          <p:cNvSpPr>
            <a:spLocks noGrp="1"/>
          </p:cNvSpPr>
          <p:nvPr>
            <p:ph type="dt" sz="half" idx="10"/>
          </p:nvPr>
        </p:nvSpPr>
        <p:spPr/>
        <p:txBody>
          <a:bodyPr/>
          <a:lstStyle>
            <a:lvl1pPr>
              <a:defRPr/>
            </a:lvl1pPr>
          </a:lstStyle>
          <a:p>
            <a:fld id="{4F2631ED-2046-4488-94DB-650B6EDBD352}"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2C244F95-2AF4-4903-BB34-E69BDA05FA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92E4E1-F9D5-4B44-AB3D-B0224F5D72D5}"/>
              </a:ext>
            </a:extLst>
          </p:cNvPr>
          <p:cNvSpPr>
            <a:spLocks noGrp="1"/>
          </p:cNvSpPr>
          <p:nvPr>
            <p:ph type="sldNum" sz="quarter" idx="12"/>
          </p:nvPr>
        </p:nvSpPr>
        <p:spPr/>
        <p:txBody>
          <a:bodyPr/>
          <a:lstStyle>
            <a:lvl1pPr>
              <a:defRPr/>
            </a:lvl1pPr>
          </a:lstStyle>
          <a:p>
            <a:fld id="{86599900-46E5-4CA7-A9E0-370B77D5361D}" type="slidenum">
              <a:rPr lang="en-US" altLang="en-US"/>
              <a:pPr/>
              <a:t>‹Nº›</a:t>
            </a:fld>
            <a:endParaRPr lang="en-US" altLang="en-US"/>
          </a:p>
        </p:txBody>
      </p:sp>
    </p:spTree>
    <p:extLst>
      <p:ext uri="{BB962C8B-B14F-4D97-AF65-F5344CB8AC3E}">
        <p14:creationId xmlns:p14="http://schemas.microsoft.com/office/powerpoint/2010/main" val="3852836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99DDC-361A-4814-982E-F1AE378EEBC5}"/>
              </a:ext>
            </a:extLst>
          </p:cNvPr>
          <p:cNvSpPr>
            <a:spLocks noGrp="1"/>
          </p:cNvSpPr>
          <p:nvPr>
            <p:ph type="dt" sz="half" idx="10"/>
          </p:nvPr>
        </p:nvSpPr>
        <p:spPr/>
        <p:txBody>
          <a:bodyPr/>
          <a:lstStyle>
            <a:lvl1pPr>
              <a:defRPr/>
            </a:lvl1pPr>
          </a:lstStyle>
          <a:p>
            <a:fld id="{5A195177-B3A4-4FA8-86C5-D7A75900D615}"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971F8CD7-93FB-4991-894E-F5BF2718EA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08CCF9-1FD9-436E-8692-475E10DBB67E}"/>
              </a:ext>
            </a:extLst>
          </p:cNvPr>
          <p:cNvSpPr>
            <a:spLocks noGrp="1"/>
          </p:cNvSpPr>
          <p:nvPr>
            <p:ph type="sldNum" sz="quarter" idx="12"/>
          </p:nvPr>
        </p:nvSpPr>
        <p:spPr/>
        <p:txBody>
          <a:bodyPr/>
          <a:lstStyle>
            <a:lvl1pPr>
              <a:defRPr/>
            </a:lvl1pPr>
          </a:lstStyle>
          <a:p>
            <a:fld id="{475DA9F1-4FFE-47E6-9BA9-2FDA24013596}" type="slidenum">
              <a:rPr lang="en-US" altLang="en-US"/>
              <a:pPr/>
              <a:t>‹Nº›</a:t>
            </a:fld>
            <a:endParaRPr lang="en-US" altLang="en-US"/>
          </a:p>
        </p:txBody>
      </p:sp>
    </p:spTree>
    <p:extLst>
      <p:ext uri="{BB962C8B-B14F-4D97-AF65-F5344CB8AC3E}">
        <p14:creationId xmlns:p14="http://schemas.microsoft.com/office/powerpoint/2010/main" val="2377016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9A9261-AF1E-A047-886E-99AEBD828851}"/>
              </a:ext>
            </a:extLst>
          </p:cNvPr>
          <p:cNvSpPr/>
          <p:nvPr userDrawn="1"/>
        </p:nvSpPr>
        <p:spPr>
          <a:xfrm>
            <a:off x="-159026" y="-21565"/>
            <a:ext cx="6245882" cy="6888709"/>
          </a:xfrm>
          <a:prstGeom prst="rect">
            <a:avLst/>
          </a:prstGeom>
          <a:solidFill>
            <a:srgbClr val="F65B79"/>
          </a:solidFill>
          <a:ln>
            <a:solidFill>
              <a:srgbClr val="F65B7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0000"/>
                </a:solidFill>
              </a:rPr>
              <a:t> </a:t>
            </a:r>
          </a:p>
        </p:txBody>
      </p:sp>
      <p:sp>
        <p:nvSpPr>
          <p:cNvPr id="9" name="Content Placeholder 34">
            <a:extLst>
              <a:ext uri="{FF2B5EF4-FFF2-40B4-BE49-F238E27FC236}">
                <a16:creationId xmlns:a16="http://schemas.microsoft.com/office/drawing/2014/main" id="{0E6A9521-B23F-A243-BDBB-84BB1F79D062}"/>
              </a:ext>
            </a:extLst>
          </p:cNvPr>
          <p:cNvSpPr>
            <a:spLocks noGrp="1"/>
          </p:cNvSpPr>
          <p:nvPr>
            <p:ph sz="quarter" idx="14"/>
          </p:nvPr>
        </p:nvSpPr>
        <p:spPr>
          <a:xfrm>
            <a:off x="469392" y="607600"/>
            <a:ext cx="4937125" cy="1263116"/>
          </a:xfrm>
        </p:spPr>
        <p:txBody>
          <a:bodyPr/>
          <a:lstStyle>
            <a:lvl1pPr marL="0" indent="0">
              <a:buNone/>
              <a:defRPr sz="38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sz="3800">
                <a:solidFill>
                  <a:schemeClr val="bg1"/>
                </a:solidFill>
              </a:defRPr>
            </a:lvl2pPr>
            <a:lvl3pPr marL="914400" indent="0">
              <a:buNone/>
              <a:defRPr sz="3800">
                <a:solidFill>
                  <a:schemeClr val="bg1"/>
                </a:solidFill>
              </a:defRPr>
            </a:lvl3pPr>
            <a:lvl4pPr marL="1371600" indent="0">
              <a:buNone/>
              <a:defRPr sz="3800">
                <a:solidFill>
                  <a:schemeClr val="bg1"/>
                </a:solidFill>
              </a:defRPr>
            </a:lvl4pPr>
            <a:lvl5pPr marL="1828800" indent="0">
              <a:buNone/>
              <a:defRPr sz="3800">
                <a:solidFill>
                  <a:schemeClr val="bg1"/>
                </a:solidFill>
              </a:defRPr>
            </a:lvl5pPr>
          </a:lstStyle>
          <a:p>
            <a:pPr lvl="0"/>
            <a:r>
              <a:rPr lang="en-US"/>
              <a:t>Click to edit Master text styles</a:t>
            </a:r>
          </a:p>
        </p:txBody>
      </p:sp>
      <p:sp>
        <p:nvSpPr>
          <p:cNvPr id="11" name="Content Placeholder 37">
            <a:extLst>
              <a:ext uri="{FF2B5EF4-FFF2-40B4-BE49-F238E27FC236}">
                <a16:creationId xmlns:a16="http://schemas.microsoft.com/office/drawing/2014/main" id="{00E17495-0DFD-2C46-8B06-F9CBD350BEAC}"/>
              </a:ext>
            </a:extLst>
          </p:cNvPr>
          <p:cNvSpPr>
            <a:spLocks noGrp="1"/>
          </p:cNvSpPr>
          <p:nvPr>
            <p:ph sz="quarter" idx="15" hasCustomPrompt="1"/>
          </p:nvPr>
        </p:nvSpPr>
        <p:spPr>
          <a:xfrm>
            <a:off x="469392" y="2045154"/>
            <a:ext cx="3240088" cy="905268"/>
          </a:xfrm>
        </p:spPr>
        <p:txBody>
          <a:bodyPr/>
          <a:lstStyle>
            <a:lvl1pPr marL="0" indent="0">
              <a:buNone/>
              <a:defRPr sz="2800">
                <a:solidFill>
                  <a:schemeClr val="bg1"/>
                </a:solidFill>
              </a:defRPr>
            </a:lvl1pPr>
          </a:lstStyle>
          <a:p>
            <a:pPr lvl="0"/>
            <a:r>
              <a:rPr lang="en-US"/>
              <a:t>#UNOCONF</a:t>
            </a:r>
          </a:p>
        </p:txBody>
      </p:sp>
      <p:sp>
        <p:nvSpPr>
          <p:cNvPr id="5" name="Rectangle 4">
            <a:extLst>
              <a:ext uri="{FF2B5EF4-FFF2-40B4-BE49-F238E27FC236}">
                <a16:creationId xmlns:a16="http://schemas.microsoft.com/office/drawing/2014/main" id="{3093754C-4AE8-524D-90E3-79B79BB4F7BF}"/>
              </a:ext>
            </a:extLst>
          </p:cNvPr>
          <p:cNvSpPr/>
          <p:nvPr userDrawn="1"/>
        </p:nvSpPr>
        <p:spPr>
          <a:xfrm>
            <a:off x="12192000" y="1990556"/>
            <a:ext cx="2387600" cy="601472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D1EC45-F807-1940-A72B-B4F0726C59C6}"/>
              </a:ext>
            </a:extLst>
          </p:cNvPr>
          <p:cNvSpPr/>
          <p:nvPr userDrawn="1"/>
        </p:nvSpPr>
        <p:spPr>
          <a:xfrm>
            <a:off x="9654736" y="6863079"/>
            <a:ext cx="3136703" cy="601472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10" name="TextBox 9">
            <a:extLst>
              <a:ext uri="{FF2B5EF4-FFF2-40B4-BE49-F238E27FC236}">
                <a16:creationId xmlns:a16="http://schemas.microsoft.com/office/drawing/2014/main" id="{AEA9F4F1-35FB-6544-97B8-149C8A521A7D}"/>
              </a:ext>
            </a:extLst>
          </p:cNvPr>
          <p:cNvSpPr txBox="1"/>
          <p:nvPr userDrawn="1"/>
        </p:nvSpPr>
        <p:spPr>
          <a:xfrm>
            <a:off x="469392" y="6232317"/>
            <a:ext cx="2277687" cy="369333"/>
          </a:xfrm>
          <a:prstGeom prst="rect">
            <a:avLst/>
          </a:prstGeom>
          <a:noFill/>
        </p:spPr>
        <p:txBody>
          <a:bodyPr wrap="square" rtlCol="0">
            <a:noAutofit/>
          </a:bodyPr>
          <a:lstStyle/>
          <a:p>
            <a:r>
              <a:rPr lang="en-US">
                <a:solidFill>
                  <a:schemeClr val="bg1"/>
                </a:solidFill>
              </a:rPr>
              <a:t>#UNOCONF</a:t>
            </a:r>
          </a:p>
        </p:txBody>
      </p:sp>
      <p:sp>
        <p:nvSpPr>
          <p:cNvPr id="2" name="Rectangle 1">
            <a:extLst>
              <a:ext uri="{FF2B5EF4-FFF2-40B4-BE49-F238E27FC236}">
                <a16:creationId xmlns:a16="http://schemas.microsoft.com/office/drawing/2014/main" id="{391C74E0-D4E6-2341-AA5B-E5ACFF3CB3CC}"/>
              </a:ext>
            </a:extLst>
          </p:cNvPr>
          <p:cNvSpPr/>
          <p:nvPr userDrawn="1"/>
        </p:nvSpPr>
        <p:spPr>
          <a:xfrm rot="5400000">
            <a:off x="12073974" y="2468543"/>
            <a:ext cx="369333" cy="11016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1C43E0-4CD5-244F-91B8-9353631C0D8A}"/>
              </a:ext>
            </a:extLst>
          </p:cNvPr>
          <p:cNvPicPr>
            <a:picLocks noChangeAspect="1"/>
          </p:cNvPicPr>
          <p:nvPr userDrawn="1"/>
        </p:nvPicPr>
        <p:blipFill>
          <a:blip r:embed="rId2"/>
          <a:stretch>
            <a:fillRect/>
          </a:stretch>
        </p:blipFill>
        <p:spPr>
          <a:xfrm>
            <a:off x="4735935" y="5707037"/>
            <a:ext cx="958196" cy="933982"/>
          </a:xfrm>
          <a:prstGeom prst="rect">
            <a:avLst/>
          </a:prstGeom>
        </p:spPr>
      </p:pic>
    </p:spTree>
    <p:extLst>
      <p:ext uri="{BB962C8B-B14F-4D97-AF65-F5344CB8AC3E}">
        <p14:creationId xmlns:p14="http://schemas.microsoft.com/office/powerpoint/2010/main" val="135003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7" y="-11578094"/>
            <a:ext cx="14752505" cy="14660493"/>
          </a:xfrm>
          <a:prstGeom prst="rect">
            <a:avLst/>
          </a:prstGeom>
        </p:spPr>
      </p:pic>
      <p:sp>
        <p:nvSpPr>
          <p:cNvPr id="2" name="Title 1"/>
          <p:cNvSpPr>
            <a:spLocks noGrp="1"/>
          </p:cNvSpPr>
          <p:nvPr>
            <p:ph type="title"/>
          </p:nvPr>
        </p:nvSpPr>
        <p:spPr>
          <a:xfrm>
            <a:off x="609600" y="219360"/>
            <a:ext cx="10972800" cy="1143000"/>
          </a:xfrm>
        </p:spPr>
        <p:txBody>
          <a:bodyPr/>
          <a:lstStyle>
            <a:lvl1pPr algn="l">
              <a:defRPr sz="3000" b="1">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Content Placeholder 2"/>
          <p:cNvSpPr>
            <a:spLocks noGrp="1"/>
          </p:cNvSpPr>
          <p:nvPr>
            <p:ph idx="1"/>
          </p:nvPr>
        </p:nvSpPr>
        <p:spPr>
          <a:xfrm>
            <a:off x="609600" y="1510747"/>
            <a:ext cx="10972800" cy="4615415"/>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‹Nº›</a:t>
            </a:fld>
            <a:endParaRPr lang="en-US" altLang="en-US"/>
          </a:p>
        </p:txBody>
      </p:sp>
      <p:pic>
        <p:nvPicPr>
          <p:cNvPr id="9" name="Picture 8">
            <a:extLst>
              <a:ext uri="{FF2B5EF4-FFF2-40B4-BE49-F238E27FC236}">
                <a16:creationId xmlns:a16="http://schemas.microsoft.com/office/drawing/2014/main" id="{0D157C0E-B542-7B47-88BD-A870E5FAB2F3}"/>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pic>
        <p:nvPicPr>
          <p:cNvPr id="10" name="Picture 9">
            <a:extLst>
              <a:ext uri="{FF2B5EF4-FFF2-40B4-BE49-F238E27FC236}">
                <a16:creationId xmlns:a16="http://schemas.microsoft.com/office/drawing/2014/main" id="{315EB838-76A9-4411-BFD9-33FC46FBFBE7}"/>
              </a:ext>
            </a:extLst>
          </p:cNvPr>
          <p:cNvPicPr>
            <a:picLocks noChangeAspect="1"/>
          </p:cNvPicPr>
          <p:nvPr userDrawn="1"/>
        </p:nvPicPr>
        <p:blipFill>
          <a:blip r:embed="rId3"/>
          <a:stretch>
            <a:fillRect/>
          </a:stretch>
        </p:blipFill>
        <p:spPr>
          <a:xfrm>
            <a:off x="11122439" y="5989639"/>
            <a:ext cx="543707" cy="731837"/>
          </a:xfrm>
          <a:prstGeom prst="rect">
            <a:avLst/>
          </a:prstGeom>
        </p:spPr>
      </p:pic>
    </p:spTree>
    <p:extLst>
      <p:ext uri="{BB962C8B-B14F-4D97-AF65-F5344CB8AC3E}">
        <p14:creationId xmlns:p14="http://schemas.microsoft.com/office/powerpoint/2010/main" val="155350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F65B7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6" y="-11593966"/>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‹Nº›</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extLst>
      <p:ext uri="{BB962C8B-B14F-4D97-AF65-F5344CB8AC3E}">
        <p14:creationId xmlns:p14="http://schemas.microsoft.com/office/powerpoint/2010/main" val="283932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7A6C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6" y="-11593966"/>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‹Nº›</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6CE5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7" y="-11581265"/>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‹Nº›</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249DF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7" y="-11568563"/>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‹Nº›</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A4B102-1A94-4703-9DAA-336D72ADE658}"/>
              </a:ext>
            </a:extLst>
          </p:cNvPr>
          <p:cNvSpPr>
            <a:spLocks noGrp="1"/>
          </p:cNvSpPr>
          <p:nvPr>
            <p:ph type="dt" sz="half" idx="10"/>
          </p:nvPr>
        </p:nvSpPr>
        <p:spPr/>
        <p:txBody>
          <a:bodyPr/>
          <a:lstStyle>
            <a:lvl1pPr>
              <a:defRPr/>
            </a:lvl1pPr>
          </a:lstStyle>
          <a:p>
            <a:fld id="{7CD73AEF-5BAE-47C9-B239-1CEFA78B07BB}"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4EBD87EF-2CEC-4212-B999-3F0409CB92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C6F240B-D4AD-4DAD-BAB8-B5460296FC88}"/>
              </a:ext>
            </a:extLst>
          </p:cNvPr>
          <p:cNvSpPr>
            <a:spLocks noGrp="1"/>
          </p:cNvSpPr>
          <p:nvPr>
            <p:ph type="sldNum" sz="quarter" idx="12"/>
          </p:nvPr>
        </p:nvSpPr>
        <p:spPr/>
        <p:txBody>
          <a:bodyPr/>
          <a:lstStyle>
            <a:lvl1pPr>
              <a:defRPr/>
            </a:lvl1pPr>
          </a:lstStyle>
          <a:p>
            <a:fld id="{C3A3BFAD-3706-43E5-A215-BD428BB53948}" type="slidenum">
              <a:rPr lang="en-US" altLang="en-US"/>
              <a:pPr/>
              <a:t>‹Nº›</a:t>
            </a:fld>
            <a:endParaRPr lang="en-US" altLang="en-US"/>
          </a:p>
        </p:txBody>
      </p:sp>
    </p:spTree>
    <p:extLst>
      <p:ext uri="{BB962C8B-B14F-4D97-AF65-F5344CB8AC3E}">
        <p14:creationId xmlns:p14="http://schemas.microsoft.com/office/powerpoint/2010/main" val="218833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5000"/>
          </a:blip>
          <a:stretch>
            <a:fillRect/>
          </a:stretch>
        </p:blipFill>
        <p:spPr>
          <a:xfrm rot="949750">
            <a:off x="4206148" y="-11566218"/>
            <a:ext cx="14752505" cy="14660493"/>
          </a:xfrm>
          <a:prstGeom prst="rect">
            <a:avLst/>
          </a:prstGeom>
        </p:spPr>
      </p:pic>
      <p:sp>
        <p:nvSpPr>
          <p:cNvPr id="2" name="Title 1"/>
          <p:cNvSpPr>
            <a:spLocks noGrp="1"/>
          </p:cNvSpPr>
          <p:nvPr>
            <p:ph type="title"/>
          </p:nvPr>
        </p:nvSpPr>
        <p:spPr>
          <a:xfrm>
            <a:off x="609600" y="219360"/>
            <a:ext cx="10972800" cy="1143000"/>
          </a:xfrm>
        </p:spPr>
        <p:txBody>
          <a:bodyPr/>
          <a:lstStyle>
            <a:lvl1pPr algn="l">
              <a:defRPr sz="3000" b="1">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Content Placeholder 2"/>
          <p:cNvSpPr>
            <a:spLocks noGrp="1"/>
          </p:cNvSpPr>
          <p:nvPr>
            <p:ph idx="1"/>
          </p:nvPr>
        </p:nvSpPr>
        <p:spPr>
          <a:xfrm>
            <a:off x="609600" y="1510747"/>
            <a:ext cx="10972800" cy="4615415"/>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pic>
        <p:nvPicPr>
          <p:cNvPr id="9" name="Picture 8">
            <a:extLst>
              <a:ext uri="{FF2B5EF4-FFF2-40B4-BE49-F238E27FC236}">
                <a16:creationId xmlns:a16="http://schemas.microsoft.com/office/drawing/2014/main" id="{0D157C0E-B542-7B47-88BD-A870E5FAB2F3}"/>
              </a:ext>
            </a:extLst>
          </p:cNvPr>
          <p:cNvPicPr>
            <a:picLocks noChangeAspect="1"/>
          </p:cNvPicPr>
          <p:nvPr userDrawn="1"/>
        </p:nvPicPr>
        <p:blipFill>
          <a:blip r:embed="rId2">
            <a:alphaModFix amt="5000"/>
          </a:blip>
          <a:stretch>
            <a:fillRect/>
          </a:stretch>
        </p:blipFill>
        <p:spPr>
          <a:xfrm>
            <a:off x="-11478638" y="-1739905"/>
            <a:ext cx="14752505" cy="14660493"/>
          </a:xfrm>
          <a:prstGeom prst="rect">
            <a:avLst/>
          </a:prstGeom>
        </p:spPr>
      </p:pic>
      <p:pic>
        <p:nvPicPr>
          <p:cNvPr id="10" name="Picture 9">
            <a:extLst>
              <a:ext uri="{FF2B5EF4-FFF2-40B4-BE49-F238E27FC236}">
                <a16:creationId xmlns:a16="http://schemas.microsoft.com/office/drawing/2014/main" id="{CAE7D99A-619C-4672-8FEE-B12344E32740}"/>
              </a:ext>
            </a:extLst>
          </p:cNvPr>
          <p:cNvPicPr>
            <a:picLocks noChangeAspect="1"/>
          </p:cNvPicPr>
          <p:nvPr userDrawn="1"/>
        </p:nvPicPr>
        <p:blipFill>
          <a:blip r:embed="rId3"/>
          <a:stretch>
            <a:fillRect/>
          </a:stretch>
        </p:blipFill>
        <p:spPr>
          <a:xfrm>
            <a:off x="11122439" y="6055756"/>
            <a:ext cx="543707" cy="731837"/>
          </a:xfrm>
          <a:prstGeom prst="rect">
            <a:avLst/>
          </a:prstGeom>
        </p:spPr>
      </p:pic>
    </p:spTree>
    <p:extLst>
      <p:ext uri="{BB962C8B-B14F-4D97-AF65-F5344CB8AC3E}">
        <p14:creationId xmlns:p14="http://schemas.microsoft.com/office/powerpoint/2010/main" val="194053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364AAA0-82F8-456B-AA1B-8A762D41FC7F}"/>
              </a:ext>
            </a:extLst>
          </p:cNvPr>
          <p:cNvSpPr>
            <a:spLocks noGrp="1"/>
          </p:cNvSpPr>
          <p:nvPr>
            <p:ph type="dt" sz="half" idx="10"/>
          </p:nvPr>
        </p:nvSpPr>
        <p:spPr/>
        <p:txBody>
          <a:bodyPr/>
          <a:lstStyle>
            <a:lvl1pPr>
              <a:defRPr/>
            </a:lvl1pPr>
          </a:lstStyle>
          <a:p>
            <a:fld id="{4A46A3AB-A418-4741-BD61-648071C08803}" type="datetimeFigureOut">
              <a:rPr lang="en-US" altLang="en-US"/>
              <a:pPr/>
              <a:t>10/23/2019</a:t>
            </a:fld>
            <a:endParaRPr lang="en-US" altLang="en-US"/>
          </a:p>
        </p:txBody>
      </p:sp>
      <p:sp>
        <p:nvSpPr>
          <p:cNvPr id="6" name="Footer Placeholder 4">
            <a:extLst>
              <a:ext uri="{FF2B5EF4-FFF2-40B4-BE49-F238E27FC236}">
                <a16:creationId xmlns:a16="http://schemas.microsoft.com/office/drawing/2014/main" id="{827EA78C-34C5-4045-B10F-7F39645869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5B3C4F-4E28-4A98-804A-F8EDAD4455E1}"/>
              </a:ext>
            </a:extLst>
          </p:cNvPr>
          <p:cNvSpPr>
            <a:spLocks noGrp="1"/>
          </p:cNvSpPr>
          <p:nvPr>
            <p:ph type="sldNum" sz="quarter" idx="12"/>
          </p:nvPr>
        </p:nvSpPr>
        <p:spPr/>
        <p:txBody>
          <a:bodyPr/>
          <a:lstStyle>
            <a:lvl1pPr>
              <a:defRPr/>
            </a:lvl1pPr>
          </a:lstStyle>
          <a:p>
            <a:fld id="{343C00BD-165B-4E72-BEA6-24DE32C6CA17}" type="slidenum">
              <a:rPr lang="en-US" altLang="en-US"/>
              <a:pPr/>
              <a:t>‹Nº›</a:t>
            </a:fld>
            <a:endParaRPr lang="en-US" altLang="en-US"/>
          </a:p>
        </p:txBody>
      </p:sp>
    </p:spTree>
    <p:extLst>
      <p:ext uri="{BB962C8B-B14F-4D97-AF65-F5344CB8AC3E}">
        <p14:creationId xmlns:p14="http://schemas.microsoft.com/office/powerpoint/2010/main" val="263620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E412EEB-6E5B-44D9-B129-30DA4A90A461}"/>
              </a:ext>
            </a:extLst>
          </p:cNvPr>
          <p:cNvSpPr>
            <a:spLocks noGrp="1"/>
          </p:cNvSpPr>
          <p:nvPr>
            <p:ph type="title"/>
          </p:nvPr>
        </p:nvSpPr>
        <p:spPr bwMode="auto">
          <a:xfrm>
            <a:off x="609600" y="-47625"/>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B28F5FF-EDE7-4456-8A99-183691A22FBB}"/>
              </a:ext>
            </a:extLst>
          </p:cNvPr>
          <p:cNvSpPr>
            <a:spLocks noGrp="1"/>
          </p:cNvSpPr>
          <p:nvPr>
            <p:ph type="body" idx="1"/>
          </p:nvPr>
        </p:nvSpPr>
        <p:spPr bwMode="auto">
          <a:xfrm>
            <a:off x="609600" y="1095375"/>
            <a:ext cx="109728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3D296AD-A894-4A2A-A860-8D488B581601}"/>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6FD47689-7374-4675-89C7-82A468159044}" type="datetimeFigureOut">
              <a:rPr lang="en-US" altLang="en-US"/>
              <a:pPr/>
              <a:t>10/23/2019</a:t>
            </a:fld>
            <a:endParaRPr lang="en-US" altLang="en-US"/>
          </a:p>
        </p:txBody>
      </p:sp>
      <p:sp>
        <p:nvSpPr>
          <p:cNvPr id="5" name="Footer Placeholder 4">
            <a:extLst>
              <a:ext uri="{FF2B5EF4-FFF2-40B4-BE49-F238E27FC236}">
                <a16:creationId xmlns:a16="http://schemas.microsoft.com/office/drawing/2014/main" id="{E35DB0D1-A336-4128-99A9-4FF88508626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FF22D2EF-1689-4A6F-9B13-DF993141E564}"/>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E3AAE7BA-0CD0-4DD7-8531-82FFF142D6EF}" type="slidenum">
              <a:rPr lang="en-US" altLang="en-US"/>
              <a:pPr/>
              <a:t>‹Nº›</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4" r:id="rId5"/>
    <p:sldLayoutId id="2147483665" r:id="rId6"/>
    <p:sldLayoutId id="2147483651" r:id="rId7"/>
    <p:sldLayoutId id="2147483662" r:id="rId8"/>
    <p:sldLayoutId id="2147483652" r:id="rId9"/>
    <p:sldLayoutId id="2147483653" r:id="rId10"/>
    <p:sldLayoutId id="2147483661" r:id="rId11"/>
    <p:sldLayoutId id="2147483654" r:id="rId12"/>
    <p:sldLayoutId id="2147483655" r:id="rId13"/>
    <p:sldLayoutId id="2147483656" r:id="rId14"/>
    <p:sldLayoutId id="2147483657" r:id="rId15"/>
    <p:sldLayoutId id="2147483658" r:id="rId16"/>
    <p:sldLayoutId id="2147483659" r:id="rId17"/>
    <p:sldLayoutId id="2147483666" r:id="rId18"/>
  </p:sldLayoutIdLst>
  <p:txStyles>
    <p:titleStyle>
      <a:lvl1pPr algn="ctr" defTabSz="457200" rtl="0" eaLnBrk="0" fontAlgn="base" hangingPunct="0">
        <a:spcBef>
          <a:spcPct val="0"/>
        </a:spcBef>
        <a:spcAft>
          <a:spcPct val="0"/>
        </a:spcAft>
        <a:defRPr sz="4400" kern="1200">
          <a:solidFill>
            <a:schemeClr val="tx1"/>
          </a:solidFill>
          <a:latin typeface="TradeGothic"/>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63697" y="2153027"/>
            <a:ext cx="9634152" cy="1200329"/>
          </a:xfrm>
          <a:prstGeom prst="rect">
            <a:avLst/>
          </a:prstGeom>
          <a:noFill/>
        </p:spPr>
        <p:txBody>
          <a:bodyPr wrap="square" rtlCol="0">
            <a:spAutoFit/>
          </a:bodyPr>
          <a:lstStyle/>
          <a:p>
            <a:pPr algn="ctr"/>
            <a:r>
              <a:rPr lang="fr-FR" sz="7200" b="1" dirty="0">
                <a:solidFill>
                  <a:schemeClr val="bg1"/>
                </a:solidFill>
                <a:latin typeface="Open Sans" charset="0"/>
                <a:ea typeface="Open Sans" charset="0"/>
                <a:cs typeface="Open Sans" charset="0"/>
              </a:rPr>
              <a:t>bienvenue à </a:t>
            </a:r>
            <a:r>
              <a:rPr lang="fr-FR" sz="7200" b="1" dirty="0" err="1">
                <a:solidFill>
                  <a:schemeClr val="bg1"/>
                </a:solidFill>
                <a:latin typeface="Open Sans" charset="0"/>
                <a:ea typeface="Open Sans" charset="0"/>
                <a:cs typeface="Open Sans" charset="0"/>
              </a:rPr>
              <a:t>montréal</a:t>
            </a:r>
            <a:endParaRPr lang="fr-FR" sz="7200" b="1" dirty="0">
              <a:latin typeface="Open Sans" charset="0"/>
              <a:ea typeface="Open Sans" charset="0"/>
              <a:cs typeface="Open Sans" charset="0"/>
            </a:endParaRPr>
          </a:p>
        </p:txBody>
      </p:sp>
      <p:sp>
        <p:nvSpPr>
          <p:cNvPr id="7" name="Title 4">
            <a:extLst>
              <a:ext uri="{FF2B5EF4-FFF2-40B4-BE49-F238E27FC236}">
                <a16:creationId xmlns:a16="http://schemas.microsoft.com/office/drawing/2014/main" id="{3EA6AFD0-AC07-41F9-A565-159C3BF17FEC}"/>
              </a:ext>
            </a:extLst>
          </p:cNvPr>
          <p:cNvSpPr txBox="1">
            <a:spLocks/>
          </p:cNvSpPr>
          <p:nvPr/>
        </p:nvSpPr>
        <p:spPr bwMode="auto">
          <a:xfrm>
            <a:off x="0" y="3504645"/>
            <a:ext cx="12192000" cy="335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a:t> https://github.com/unoplatform/workshops</a:t>
            </a:r>
            <a:endParaRPr lang="en-US" b="0" dirty="0"/>
          </a:p>
          <a:p>
            <a:pPr algn="ctr"/>
            <a:endParaRPr lang="en-US" b="0" dirty="0"/>
          </a:p>
          <a:p>
            <a:pPr algn="ctr"/>
            <a:r>
              <a:rPr lang="en-US" b="0" dirty="0"/>
              <a:t>Please download the course materials and complete the developer </a:t>
            </a:r>
            <a:br>
              <a:rPr lang="en-US" b="0" dirty="0"/>
            </a:br>
            <a:r>
              <a:rPr lang="en-US" b="0" dirty="0"/>
              <a:t>environment setup module to ensure that all prerequisites are installed.</a:t>
            </a:r>
          </a:p>
        </p:txBody>
      </p:sp>
      <p:sp>
        <p:nvSpPr>
          <p:cNvPr id="8" name="Title 4">
            <a:extLst>
              <a:ext uri="{FF2B5EF4-FFF2-40B4-BE49-F238E27FC236}">
                <a16:creationId xmlns:a16="http://schemas.microsoft.com/office/drawing/2014/main" id="{50906B08-78F5-49BF-8E9C-CE7900D57665}"/>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92061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934383"/>
            <a:ext cx="9634152"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 introduction to </a:t>
            </a:r>
            <a:r>
              <a:rPr lang="fr-FR" sz="6600" b="1" dirty="0" err="1">
                <a:solidFill>
                  <a:schemeClr val="bg1"/>
                </a:solidFill>
                <a:latin typeface="Open Sans" charset="0"/>
                <a:ea typeface="Open Sans" charset="0"/>
                <a:cs typeface="Open Sans" charset="0"/>
              </a:rPr>
              <a:t>uno</a:t>
            </a:r>
            <a:endParaRPr lang="fr-FR" sz="6600" b="1" dirty="0">
              <a:latin typeface="Open Sans" charset="0"/>
              <a:ea typeface="Open Sans" charset="0"/>
              <a:cs typeface="Open Sans" charset="0"/>
            </a:endParaRPr>
          </a:p>
        </p:txBody>
      </p:sp>
      <p:sp>
        <p:nvSpPr>
          <p:cNvPr id="4" name="Title 4">
            <a:extLst>
              <a:ext uri="{FF2B5EF4-FFF2-40B4-BE49-F238E27FC236}">
                <a16:creationId xmlns:a16="http://schemas.microsoft.com/office/drawing/2014/main" id="{4F822AE0-302E-40D1-9EA9-C8F56EA3425D}"/>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98907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br>
              <a:rPr lang="en-AU" sz="7200" dirty="0">
                <a:solidFill>
                  <a:schemeClr val="bg1"/>
                </a:solidFill>
              </a:rPr>
            </a:br>
            <a:r>
              <a:rPr lang="en-US" sz="72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calculator.platform.uno</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8262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AD8617-3477-4995-9B2E-5E2A42E210D3}"/>
              </a:ext>
            </a:extLst>
          </p:cNvPr>
          <p:cNvPicPr>
            <a:picLocks noChangeAspect="1"/>
          </p:cNvPicPr>
          <p:nvPr/>
        </p:nvPicPr>
        <p:blipFill rotWithShape="1">
          <a:blip r:embed="rId3"/>
          <a:srcRect t="219" b="22546"/>
          <a:stretch/>
        </p:blipFill>
        <p:spPr>
          <a:xfrm>
            <a:off x="648000" y="648001"/>
            <a:ext cx="10847202" cy="5533099"/>
          </a:xfrm>
          <a:prstGeom prst="rect">
            <a:avLst/>
          </a:prstGeom>
        </p:spPr>
      </p:pic>
    </p:spTree>
    <p:extLst>
      <p:ext uri="{BB962C8B-B14F-4D97-AF65-F5344CB8AC3E}">
        <p14:creationId xmlns:p14="http://schemas.microsoft.com/office/powerpoint/2010/main" val="202091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ED3D56-B8BC-48C6-BC62-8E2045F297E9}"/>
              </a:ext>
            </a:extLst>
          </p:cNvPr>
          <p:cNvPicPr>
            <a:picLocks noGrp="1" noChangeAspect="1"/>
          </p:cNvPicPr>
          <p:nvPr>
            <p:ph idx="1"/>
          </p:nvPr>
        </p:nvPicPr>
        <p:blipFill rotWithShape="1">
          <a:blip r:embed="rId2"/>
          <a:srcRect l="178" r="178"/>
          <a:stretch/>
        </p:blipFill>
        <p:spPr>
          <a:xfrm>
            <a:off x="643467" y="839047"/>
            <a:ext cx="10905066" cy="5179905"/>
          </a:xfrm>
          <a:prstGeom prst="rect">
            <a:avLst/>
          </a:prstGeom>
        </p:spPr>
      </p:pic>
    </p:spTree>
    <p:extLst>
      <p:ext uri="{BB962C8B-B14F-4D97-AF65-F5344CB8AC3E}">
        <p14:creationId xmlns:p14="http://schemas.microsoft.com/office/powerpoint/2010/main" val="3180185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9A378A2-58FB-4838-A485-7C678065D3AC}"/>
              </a:ext>
            </a:extLst>
          </p:cNvPr>
          <p:cNvPicPr>
            <a:picLocks noChangeAspect="1"/>
          </p:cNvPicPr>
          <p:nvPr/>
        </p:nvPicPr>
        <p:blipFill>
          <a:blip r:embed="rId3"/>
          <a:stretch>
            <a:fillRect/>
          </a:stretch>
        </p:blipFill>
        <p:spPr bwMode="auto">
          <a:xfrm>
            <a:off x="3435249" y="1644866"/>
            <a:ext cx="4892881" cy="505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p:txBody>
          <a:bodyPr/>
          <a:lstStyle/>
          <a:p>
            <a:r>
              <a:rPr lang="en-US" dirty="0"/>
              <a:t>On iOS and Android, the Uno Platform relies extensively on the Xamarin Native stack. On </a:t>
            </a:r>
            <a:r>
              <a:rPr lang="en-US" dirty="0" err="1"/>
              <a:t>WebAssembly</a:t>
            </a:r>
            <a:r>
              <a:rPr lang="en-US" dirty="0"/>
              <a:t>, the Uno Platform relies directly on the Mono-WASM runtime.</a:t>
            </a:r>
            <a:endParaRPr lang="en-AU" dirty="0"/>
          </a:p>
        </p:txBody>
      </p:sp>
    </p:spTree>
    <p:extLst>
      <p:ext uri="{BB962C8B-B14F-4D97-AF65-F5344CB8AC3E}">
        <p14:creationId xmlns:p14="http://schemas.microsoft.com/office/powerpoint/2010/main" val="251567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All views inherit from the native base view type</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On Android this means View. On iOS this means </a:t>
            </a:r>
            <a:r>
              <a:rPr lang="en-US" dirty="0" err="1"/>
              <a:t>UIView</a:t>
            </a:r>
            <a:r>
              <a:rPr lang="en-US" dirty="0"/>
              <a:t>. </a:t>
            </a:r>
            <a:br>
              <a:rPr lang="en-US" dirty="0"/>
            </a:br>
            <a:br>
              <a:rPr lang="en-US" dirty="0"/>
            </a:br>
            <a:r>
              <a:rPr lang="en-US" dirty="0"/>
              <a:t>Since Uno couldn't change the design of the iOS or Android frameworks, Uno made a </a:t>
            </a:r>
            <a:r>
              <a:rPr lang="en-US" dirty="0" err="1"/>
              <a:t>DependencyObject</a:t>
            </a:r>
            <a:r>
              <a:rPr lang="en-US" dirty="0"/>
              <a:t>, an interface with an implementation that is automatically supplied by code generation which makes it incredibly easy to mix UWP view types with purely native views. </a:t>
            </a:r>
            <a:br>
              <a:rPr lang="en-US" dirty="0"/>
            </a:br>
            <a:br>
              <a:rPr lang="en-US" dirty="0"/>
            </a:br>
            <a:r>
              <a:rPr lang="en-US" dirty="0"/>
              <a:t>For instance, a </a:t>
            </a:r>
            <a:r>
              <a:rPr lang="en-US" dirty="0" err="1"/>
              <a:t>StackPanel</a:t>
            </a:r>
            <a:r>
              <a:rPr lang="en-US" dirty="0"/>
              <a:t> can contain a </a:t>
            </a:r>
            <a:r>
              <a:rPr lang="en-US" dirty="0" err="1"/>
              <a:t>RelativeLayout</a:t>
            </a:r>
            <a:r>
              <a:rPr lang="en-US" dirty="0"/>
              <a:t> on Android or a </a:t>
            </a:r>
            <a:r>
              <a:rPr lang="en-US" dirty="0" err="1"/>
              <a:t>MKMapView</a:t>
            </a:r>
            <a:r>
              <a:rPr lang="en-US" dirty="0"/>
              <a:t> on iOS.</a:t>
            </a:r>
            <a:endParaRPr lang="en-CA" dirty="0"/>
          </a:p>
          <a:p>
            <a:pPr marL="0" indent="0">
              <a:buNone/>
            </a:pPr>
            <a:endParaRPr lang="en-US" dirty="0"/>
          </a:p>
        </p:txBody>
      </p:sp>
    </p:spTree>
    <p:extLst>
      <p:ext uri="{BB962C8B-B14F-4D97-AF65-F5344CB8AC3E}">
        <p14:creationId xmlns:p14="http://schemas.microsoft.com/office/powerpoint/2010/main" val="260697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A shared project is just a list of files</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Referencing a shared project in an ordinary .</a:t>
            </a:r>
            <a:r>
              <a:rPr lang="en-US" dirty="0" err="1"/>
              <a:t>csproj</a:t>
            </a:r>
            <a:r>
              <a:rPr lang="en-US" dirty="0"/>
              <a:t> project causes those files to be included in the project. They're treated in exactly the same way as the files inside the project.</a:t>
            </a:r>
          </a:p>
          <a:p>
            <a:pPr marL="0" indent="0">
              <a:buNone/>
            </a:pPr>
            <a:endParaRPr lang="en-US" dirty="0"/>
          </a:p>
        </p:txBody>
      </p:sp>
    </p:spTree>
    <p:extLst>
      <p:ext uri="{BB962C8B-B14F-4D97-AF65-F5344CB8AC3E}">
        <p14:creationId xmlns:p14="http://schemas.microsoft.com/office/powerpoint/2010/main" val="402192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A shared project is compiled separately for each platform</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It's important to be aware that the code in a shared-project file is compiled separately for each platform head. </a:t>
            </a:r>
            <a:br>
              <a:rPr lang="en-US" dirty="0"/>
            </a:br>
            <a:br>
              <a:rPr lang="en-US" dirty="0"/>
            </a:br>
            <a:r>
              <a:rPr lang="en-US" dirty="0"/>
              <a:t>If you add a </a:t>
            </a:r>
            <a:r>
              <a:rPr lang="en-US" dirty="0" err="1"/>
              <a:t>netstandard</a:t>
            </a:r>
            <a:r>
              <a:rPr lang="en-US" dirty="0"/>
              <a:t> NuGet package such as Json.NET to a platform head and forget to add it to the other platform heads then those platform heads won't compile until you add the package.</a:t>
            </a:r>
          </a:p>
        </p:txBody>
      </p:sp>
    </p:spTree>
    <p:extLst>
      <p:ext uri="{BB962C8B-B14F-4D97-AF65-F5344CB8AC3E}">
        <p14:creationId xmlns:p14="http://schemas.microsoft.com/office/powerpoint/2010/main" val="4069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introduction to </a:t>
            </a:r>
            <a:r>
              <a:rPr lang="en-US" sz="7200" dirty="0" err="1"/>
              <a:t>uno</a:t>
            </a:r>
            <a:endParaRPr lang="en-US" sz="7200" b="0" dirty="0"/>
          </a:p>
        </p:txBody>
      </p:sp>
    </p:spTree>
    <p:extLst>
      <p:ext uri="{BB962C8B-B14F-4D97-AF65-F5344CB8AC3E}">
        <p14:creationId xmlns:p14="http://schemas.microsoft.com/office/powerpoint/2010/main" val="314607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934383"/>
            <a:ext cx="9634152"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 </a:t>
            </a:r>
            <a:r>
              <a:rPr lang="fr-FR" sz="6600" b="1" dirty="0" err="1">
                <a:solidFill>
                  <a:schemeClr val="bg1"/>
                </a:solidFill>
                <a:latin typeface="Open Sans" charset="0"/>
                <a:ea typeface="Open Sans" charset="0"/>
                <a:cs typeface="Open Sans" charset="0"/>
              </a:rPr>
              <a:t>leverage</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existing</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tools</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8DF5FF63-857E-421B-8CAD-E01EDEB4F5AF}"/>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94730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5B79"/>
        </a:solidFill>
        <a:effectLst/>
      </p:bgPr>
    </p:bg>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a:xfrm>
            <a:off x="801099" y="1396289"/>
            <a:ext cx="5006336" cy="1325563"/>
          </a:xfrm>
        </p:spPr>
        <p:txBody>
          <a:bodyPr>
            <a:normAutofit/>
          </a:bodyPr>
          <a:lstStyle/>
          <a:p>
            <a:pPr eaLnBrk="1" hangingPunct="1">
              <a:lnSpc>
                <a:spcPct val="90000"/>
              </a:lnSpc>
            </a:pPr>
            <a:r>
              <a:rPr lang="en-US" altLang="en-US" sz="3600" b="1" dirty="0">
                <a:latin typeface="Open Sans" panose="020B0606030504020204" pitchFamily="34" charset="0"/>
                <a:ea typeface="Open Sans" panose="020B0606030504020204" pitchFamily="34" charset="0"/>
                <a:cs typeface="Open Sans" panose="020B0606030504020204" pitchFamily="34" charset="0"/>
              </a:rPr>
              <a:t>Geoffrey Huntley</a:t>
            </a: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805542" y="2871982"/>
            <a:ext cx="6024153" cy="3181684"/>
          </a:xfrm>
        </p:spPr>
        <p:txBody>
          <a:bodyPr anchor="t">
            <a:normAutofit/>
          </a:bodyPr>
          <a:lstStyle/>
          <a:p>
            <a:pPr marL="0" indent="0">
              <a:buNone/>
            </a:pPr>
            <a:endParaRPr lang="en-US" altLang="en-US" dirty="0"/>
          </a:p>
          <a:p>
            <a:pPr marL="0" indent="0">
              <a:buNone/>
            </a:pPr>
            <a:r>
              <a:rPr lang="en-US" altLang="en-US" dirty="0"/>
              <a:t>@</a:t>
            </a:r>
            <a:r>
              <a:rPr lang="en-US" altLang="en-US" dirty="0" err="1"/>
              <a:t>geoffreyhuntley</a:t>
            </a:r>
            <a:endParaRPr lang="en-US" altLang="en-US" dirty="0"/>
          </a:p>
          <a:p>
            <a:pPr marL="0" indent="0">
              <a:buNone/>
            </a:pPr>
            <a:br>
              <a:rPr lang="en-US" altLang="en-US" dirty="0"/>
            </a:br>
            <a:r>
              <a:rPr lang="en-US" altLang="en-US" dirty="0"/>
              <a:t>geoffrey.huntley@nventive.com</a:t>
            </a:r>
            <a:endParaRPr lang="en-CA" dirty="0"/>
          </a:p>
        </p:txBody>
      </p:sp>
      <p:sp>
        <p:nvSpPr>
          <p:cNvPr id="23557" name="Freeform: Shape 135">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D68A54B-8554-4F85-8FED-33B4707D5A45}"/>
              </a:ext>
            </a:extLst>
          </p:cNvPr>
          <p:cNvPicPr>
            <a:picLocks noChangeAspect="1"/>
          </p:cNvPicPr>
          <p:nvPr/>
        </p:nvPicPr>
        <p:blipFill rotWithShape="1">
          <a:blip r:embed="rId4"/>
          <a:srcRect l="20058" r="21307" b="-1"/>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33498293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 edit and continue</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2666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live visual tree</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181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windows hot reload</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0379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uno</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hot reload</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712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leverage existing tools</a:t>
            </a:r>
            <a:endParaRPr lang="en-US" sz="7200" b="0" dirty="0"/>
          </a:p>
        </p:txBody>
      </p:sp>
    </p:spTree>
    <p:extLst>
      <p:ext uri="{BB962C8B-B14F-4D97-AF65-F5344CB8AC3E}">
        <p14:creationId xmlns:p14="http://schemas.microsoft.com/office/powerpoint/2010/main" val="394669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934383"/>
            <a:ext cx="9634152"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let </a:t>
            </a:r>
            <a:r>
              <a:rPr lang="fr-FR" sz="6600" b="1" dirty="0" err="1">
                <a:solidFill>
                  <a:schemeClr val="bg1"/>
                </a:solidFill>
                <a:latin typeface="Open Sans" charset="0"/>
                <a:ea typeface="Open Sans" charset="0"/>
                <a:cs typeface="Open Sans" charset="0"/>
              </a:rPr>
              <a:t>views</a:t>
            </a:r>
            <a:r>
              <a:rPr lang="fr-FR" sz="6600" b="1" dirty="0">
                <a:solidFill>
                  <a:schemeClr val="bg1"/>
                </a:solidFill>
                <a:latin typeface="Open Sans" charset="0"/>
                <a:ea typeface="Open Sans" charset="0"/>
                <a:cs typeface="Open Sans" charset="0"/>
              </a:rPr>
              <a:t> do </a:t>
            </a:r>
            <a:r>
              <a:rPr lang="fr-FR" sz="6600" b="1" dirty="0" err="1">
                <a:solidFill>
                  <a:schemeClr val="bg1"/>
                </a:solidFill>
                <a:latin typeface="Open Sans" charset="0"/>
                <a:ea typeface="Open Sans" charset="0"/>
                <a:cs typeface="Open Sans" charset="0"/>
              </a:rPr>
              <a:t>views</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A188A941-C077-47FD-BBA2-733628826DFF}"/>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48466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 </a:t>
            </a:r>
            <a:br>
              <a:rPr lang="en-AU" sz="7200" dirty="0">
                <a:solidFill>
                  <a:schemeClr val="bg1"/>
                </a:solidFill>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todomvc.com</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895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p:txBody>
          <a:bodyPr/>
          <a:lstStyle/>
          <a:p>
            <a:r>
              <a:rPr lang="en-US" dirty="0"/>
              <a:t>Put interesting code into a class that represents the View</a:t>
            </a:r>
            <a:endParaRPr lang="en-AU" dirty="0"/>
          </a:p>
        </p:txBody>
      </p:sp>
      <p:pic>
        <p:nvPicPr>
          <p:cNvPr id="5" name="Picture 4">
            <a:extLst>
              <a:ext uri="{FF2B5EF4-FFF2-40B4-BE49-F238E27FC236}">
                <a16:creationId xmlns:a16="http://schemas.microsoft.com/office/drawing/2014/main" id="{39F795F2-5582-4AB9-9C52-497E215C1AE5}"/>
              </a:ext>
            </a:extLst>
          </p:cNvPr>
          <p:cNvPicPr>
            <a:picLocks noChangeAspect="1"/>
          </p:cNvPicPr>
          <p:nvPr/>
        </p:nvPicPr>
        <p:blipFill>
          <a:blip r:embed="rId3"/>
          <a:stretch>
            <a:fillRect/>
          </a:stretch>
        </p:blipFill>
        <p:spPr>
          <a:xfrm>
            <a:off x="861517" y="1492054"/>
            <a:ext cx="9860435" cy="4737296"/>
          </a:xfrm>
          <a:prstGeom prst="rect">
            <a:avLst/>
          </a:prstGeom>
        </p:spPr>
      </p:pic>
    </p:spTree>
    <p:extLst>
      <p:ext uri="{BB962C8B-B14F-4D97-AF65-F5344CB8AC3E}">
        <p14:creationId xmlns:p14="http://schemas.microsoft.com/office/powerpoint/2010/main" val="34086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a:xfrm>
            <a:off x="609600" y="219360"/>
            <a:ext cx="10972800" cy="1143000"/>
          </a:xfrm>
        </p:spPr>
        <p:txBody>
          <a:bodyPr/>
          <a:lstStyle/>
          <a:p>
            <a:r>
              <a:rPr lang="en-US" dirty="0"/>
              <a:t>UI needs to be informed that it should redraw</a:t>
            </a:r>
            <a:endParaRPr lang="en-AU" dirty="0"/>
          </a:p>
        </p:txBody>
      </p:sp>
      <p:pic>
        <p:nvPicPr>
          <p:cNvPr id="4" name="Picture 3">
            <a:extLst>
              <a:ext uri="{FF2B5EF4-FFF2-40B4-BE49-F238E27FC236}">
                <a16:creationId xmlns:a16="http://schemas.microsoft.com/office/drawing/2014/main" id="{AB9A14B7-CBC4-4F1C-AFDA-9926E2441CB9}"/>
              </a:ext>
            </a:extLst>
          </p:cNvPr>
          <p:cNvPicPr>
            <a:picLocks noChangeAspect="1"/>
          </p:cNvPicPr>
          <p:nvPr/>
        </p:nvPicPr>
        <p:blipFill>
          <a:blip r:embed="rId3"/>
          <a:stretch>
            <a:fillRect/>
          </a:stretch>
        </p:blipFill>
        <p:spPr>
          <a:xfrm>
            <a:off x="609600" y="1362360"/>
            <a:ext cx="9894202" cy="4787849"/>
          </a:xfrm>
          <a:prstGeom prst="rect">
            <a:avLst/>
          </a:prstGeom>
        </p:spPr>
      </p:pic>
    </p:spTree>
    <p:extLst>
      <p:ext uri="{BB962C8B-B14F-4D97-AF65-F5344CB8AC3E}">
        <p14:creationId xmlns:p14="http://schemas.microsoft.com/office/powerpoint/2010/main" val="429412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complete the implementation</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7736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5B79"/>
        </a:solidFill>
        <a:effectLst/>
      </p:bgPr>
    </p:bg>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a:xfrm>
            <a:off x="801099" y="1396289"/>
            <a:ext cx="5006336" cy="1325563"/>
          </a:xfrm>
        </p:spPr>
        <p:txBody>
          <a:bodyPr>
            <a:noAutofit/>
          </a:bodyPr>
          <a:lstStyle/>
          <a:p>
            <a:pPr eaLnBrk="1" hangingPunct="1">
              <a:lnSpc>
                <a:spcPct val="90000"/>
              </a:lnSpc>
            </a:pPr>
            <a:r>
              <a:rPr lang="en-US" altLang="en-US" sz="3600" dirty="0"/>
              <a:t>Carl de Billy</a:t>
            </a:r>
            <a:endParaRPr lang="en-US" altLang="en-US"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805543" y="2871982"/>
            <a:ext cx="5006336" cy="3181684"/>
          </a:xfrm>
        </p:spPr>
        <p:txBody>
          <a:bodyPr anchor="t">
            <a:normAutofit/>
          </a:bodyPr>
          <a:lstStyle/>
          <a:p>
            <a:pPr marL="0" indent="0">
              <a:buNone/>
            </a:pPr>
            <a:endParaRPr lang="en-US" altLang="en-US" dirty="0"/>
          </a:p>
          <a:p>
            <a:pPr marL="0" indent="0">
              <a:buNone/>
            </a:pPr>
            <a:r>
              <a:rPr lang="en-US" altLang="en-US" dirty="0"/>
              <a:t>@</a:t>
            </a:r>
            <a:r>
              <a:rPr lang="en-US" altLang="en-US" dirty="0" err="1"/>
              <a:t>carldebilly</a:t>
            </a:r>
            <a:endParaRPr lang="en-US" altLang="en-US" dirty="0"/>
          </a:p>
          <a:p>
            <a:pPr marL="0" indent="0">
              <a:buNone/>
            </a:pPr>
            <a:endParaRPr lang="en-US" altLang="en-US" dirty="0"/>
          </a:p>
          <a:p>
            <a:pPr marL="0" indent="0">
              <a:buNone/>
            </a:pPr>
            <a:r>
              <a:rPr lang="en-US" altLang="en-US" dirty="0"/>
              <a:t>carl.debilly@nventive.com</a:t>
            </a:r>
            <a:endParaRPr lang="en-CA" dirty="0"/>
          </a:p>
        </p:txBody>
      </p:sp>
      <p:sp>
        <p:nvSpPr>
          <p:cNvPr id="74" name="Freeform: Shape 73">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7D922E-D62D-40A6-BED1-6BAC38BEAB83}"/>
              </a:ext>
            </a:extLst>
          </p:cNvPr>
          <p:cNvPicPr>
            <a:picLocks noChangeAspect="1"/>
          </p:cNvPicPr>
          <p:nvPr/>
        </p:nvPicPr>
        <p:blipFill rotWithShape="1">
          <a:blip r:embed="rId4"/>
          <a:srcRect l="11954" r="205"/>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1264376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let views do views</a:t>
            </a:r>
            <a:endParaRPr lang="en-US" sz="7200" b="0" dirty="0"/>
          </a:p>
        </p:txBody>
      </p:sp>
    </p:spTree>
    <p:extLst>
      <p:ext uri="{BB962C8B-B14F-4D97-AF65-F5344CB8AC3E}">
        <p14:creationId xmlns:p14="http://schemas.microsoft.com/office/powerpoint/2010/main" val="317838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703630" y="938324"/>
            <a:ext cx="10784739"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create</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rich</a:t>
            </a:r>
            <a:r>
              <a:rPr lang="fr-FR" sz="6600" b="1" dirty="0">
                <a:solidFill>
                  <a:schemeClr val="bg1"/>
                </a:solidFill>
                <a:latin typeface="Open Sans" charset="0"/>
                <a:ea typeface="Open Sans" charset="0"/>
                <a:cs typeface="Open Sans" charset="0"/>
              </a:rPr>
              <a:t> responsive </a:t>
            </a:r>
            <a:r>
              <a:rPr lang="fr-FR" sz="6600" b="1" dirty="0" err="1">
                <a:solidFill>
                  <a:schemeClr val="bg1"/>
                </a:solidFill>
                <a:latin typeface="Open Sans" charset="0"/>
                <a:ea typeface="Open Sans" charset="0"/>
                <a:cs typeface="Open Sans" charset="0"/>
              </a:rPr>
              <a:t>UIs</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9BF9E485-7526-4C2D-8504-3198A5E46484}"/>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80638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b="1"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platform specific code for C# and XAML</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78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err="1"/>
              <a:t>ValueConverters</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362360"/>
            <a:ext cx="10972800" cy="4365097"/>
          </a:xfrm>
        </p:spPr>
        <p:txBody>
          <a:bodyPr/>
          <a:lstStyle/>
          <a:p>
            <a:pPr marL="0" indent="0">
              <a:buNone/>
            </a:pPr>
            <a:r>
              <a:rPr lang="en-US" dirty="0"/>
              <a:t>XAML allows us to easily bind our data model to our view. However, the type of data value that the view is expecting sometimes doesn't match with the type of the data in our model.</a:t>
            </a:r>
          </a:p>
          <a:p>
            <a:pPr marL="0" indent="0">
              <a:buNone/>
            </a:pPr>
            <a:endParaRPr lang="en-US" dirty="0"/>
          </a:p>
          <a:p>
            <a:pPr marL="0" indent="0">
              <a:buNone/>
            </a:pPr>
            <a:r>
              <a:rPr lang="en-US" dirty="0"/>
              <a:t>Rather than having to re-work our model, we can create a helper value converter in order to transform the data coming from the model into a type that the view can understand by creating a class that implements </a:t>
            </a:r>
            <a:r>
              <a:rPr lang="en-US" i="1" dirty="0" err="1"/>
              <a:t>IValueConverter</a:t>
            </a:r>
            <a:r>
              <a:rPr lang="en-US" dirty="0"/>
              <a:t> </a:t>
            </a:r>
          </a:p>
        </p:txBody>
      </p:sp>
    </p:spTree>
    <p:extLst>
      <p:ext uri="{BB962C8B-B14F-4D97-AF65-F5344CB8AC3E}">
        <p14:creationId xmlns:p14="http://schemas.microsoft.com/office/powerpoint/2010/main" val="6336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err="1"/>
              <a:t>ValueConverters</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ontent Placeholder 1">
            <a:extLst>
              <a:ext uri="{FF2B5EF4-FFF2-40B4-BE49-F238E27FC236}">
                <a16:creationId xmlns:a16="http://schemas.microsoft.com/office/drawing/2014/main" id="{873A5315-6E1A-4D27-A6DB-10A5204CE73F}"/>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E6DE34F7-9F16-48D2-BC24-55AA4CCDDF56}"/>
              </a:ext>
            </a:extLst>
          </p:cNvPr>
          <p:cNvPicPr>
            <a:picLocks noChangeAspect="1"/>
          </p:cNvPicPr>
          <p:nvPr/>
        </p:nvPicPr>
        <p:blipFill>
          <a:blip r:embed="rId4"/>
          <a:stretch>
            <a:fillRect/>
          </a:stretch>
        </p:blipFill>
        <p:spPr>
          <a:xfrm>
            <a:off x="609600" y="1027978"/>
            <a:ext cx="9238095" cy="5580952"/>
          </a:xfrm>
          <a:prstGeom prst="rect">
            <a:avLst/>
          </a:prstGeom>
        </p:spPr>
      </p:pic>
    </p:spTree>
    <p:extLst>
      <p:ext uri="{BB962C8B-B14F-4D97-AF65-F5344CB8AC3E}">
        <p14:creationId xmlns:p14="http://schemas.microsoft.com/office/powerpoint/2010/main" val="61187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Debugging XAML</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Enabling  </a:t>
            </a:r>
            <a:r>
              <a:rPr lang="en-US" dirty="0" err="1"/>
              <a:t>FeatureConfiguration</a:t>
            </a:r>
            <a:r>
              <a:rPr lang="en-US" dirty="0"/>
              <a:t>…</a:t>
            </a:r>
            <a:r>
              <a:rPr lang="en-US" dirty="0" err="1"/>
              <a:t>AssignDOMXamlName</a:t>
            </a:r>
            <a:br>
              <a:rPr lang="en-US" dirty="0"/>
            </a:br>
            <a:r>
              <a:rPr lang="en-US" dirty="0"/>
              <a:t>in your WASM head enables you to see XAML names directly in the DOM by using the browser F12 tools.</a:t>
            </a:r>
          </a:p>
        </p:txBody>
      </p:sp>
    </p:spTree>
    <p:extLst>
      <p:ext uri="{BB962C8B-B14F-4D97-AF65-F5344CB8AC3E}">
        <p14:creationId xmlns:p14="http://schemas.microsoft.com/office/powerpoint/2010/main" val="38499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Debugging XAML</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ontent Placeholder 1">
            <a:extLst>
              <a:ext uri="{FF2B5EF4-FFF2-40B4-BE49-F238E27FC236}">
                <a16:creationId xmlns:a16="http://schemas.microsoft.com/office/drawing/2014/main" id="{E3CA5E18-3EF1-49FC-8EDB-8D5717C04788}"/>
              </a:ext>
            </a:extLst>
          </p:cNvPr>
          <p:cNvSpPr>
            <a:spLocks noGrp="1"/>
          </p:cNvSpPr>
          <p:nvPr>
            <p:ph idx="1"/>
          </p:nvPr>
        </p:nvSpPr>
        <p:spPr/>
        <p:txBody>
          <a:bodyPr/>
          <a:lstStyle/>
          <a:p>
            <a:endParaRPr lang="en-AU"/>
          </a:p>
        </p:txBody>
      </p:sp>
      <p:pic>
        <p:nvPicPr>
          <p:cNvPr id="3" name="Picture 2">
            <a:extLst>
              <a:ext uri="{FF2B5EF4-FFF2-40B4-BE49-F238E27FC236}">
                <a16:creationId xmlns:a16="http://schemas.microsoft.com/office/drawing/2014/main" id="{0BD9E83B-7FB0-4705-9F37-94FDD1BA4D88}"/>
              </a:ext>
            </a:extLst>
          </p:cNvPr>
          <p:cNvPicPr>
            <a:picLocks noChangeAspect="1"/>
          </p:cNvPicPr>
          <p:nvPr/>
        </p:nvPicPr>
        <p:blipFill>
          <a:blip r:embed="rId4"/>
          <a:stretch>
            <a:fillRect/>
          </a:stretch>
        </p:blipFill>
        <p:spPr>
          <a:xfrm>
            <a:off x="703384" y="1510747"/>
            <a:ext cx="5621103" cy="11671682"/>
          </a:xfrm>
          <a:prstGeom prst="rect">
            <a:avLst/>
          </a:prstGeom>
        </p:spPr>
      </p:pic>
    </p:spTree>
    <p:extLst>
      <p:ext uri="{BB962C8B-B14F-4D97-AF65-F5344CB8AC3E}">
        <p14:creationId xmlns:p14="http://schemas.microsoft.com/office/powerpoint/2010/main" val="46132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complete the implementation</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25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create rich responsive UIs</a:t>
            </a:r>
            <a:endParaRPr lang="en-US" sz="7200" b="0" dirty="0"/>
          </a:p>
        </p:txBody>
      </p:sp>
    </p:spTree>
    <p:extLst>
      <p:ext uri="{BB962C8B-B14F-4D97-AF65-F5344CB8AC3E}">
        <p14:creationId xmlns:p14="http://schemas.microsoft.com/office/powerpoint/2010/main" val="138952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703630" y="938324"/>
            <a:ext cx="10784739"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native </a:t>
            </a:r>
            <a:r>
              <a:rPr lang="fr-FR" sz="6600" b="1" dirty="0" err="1">
                <a:solidFill>
                  <a:schemeClr val="bg1"/>
                </a:solidFill>
                <a:latin typeface="Open Sans" charset="0"/>
                <a:ea typeface="Open Sans" charset="0"/>
                <a:cs typeface="Open Sans" charset="0"/>
              </a:rPr>
              <a:t>intercompatibility</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ABE92383-0FD9-4FBE-A618-0EE28599460E}"/>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23003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5B79"/>
        </a:solidFill>
        <a:effectLst/>
      </p:bgPr>
    </p:bg>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a:xfrm>
            <a:off x="801099" y="1396289"/>
            <a:ext cx="5006336" cy="1325563"/>
          </a:xfrm>
        </p:spPr>
        <p:txBody>
          <a:bodyPr>
            <a:normAutofit/>
          </a:bodyPr>
          <a:lstStyle/>
          <a:p>
            <a:pPr eaLnBrk="1" hangingPunct="1">
              <a:lnSpc>
                <a:spcPct val="90000"/>
              </a:lnSpc>
            </a:pPr>
            <a:r>
              <a:rPr lang="en-US" altLang="en-US" sz="3600" b="1" dirty="0">
                <a:latin typeface="Open Sans" panose="020B0606030504020204" pitchFamily="34" charset="0"/>
                <a:ea typeface="Open Sans" panose="020B0606030504020204" pitchFamily="34" charset="0"/>
                <a:cs typeface="Open Sans" panose="020B0606030504020204" pitchFamily="34" charset="0"/>
              </a:rPr>
              <a:t>Michael Hawker</a:t>
            </a: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805542" y="2871982"/>
            <a:ext cx="6024153" cy="3181684"/>
          </a:xfrm>
        </p:spPr>
        <p:txBody>
          <a:bodyPr anchor="t">
            <a:normAutofit/>
          </a:bodyPr>
          <a:lstStyle/>
          <a:p>
            <a:pPr marL="0" indent="0">
              <a:buNone/>
            </a:pPr>
            <a:endParaRPr lang="en-US" altLang="en-US" dirty="0"/>
          </a:p>
          <a:p>
            <a:pPr marL="0" indent="0">
              <a:buNone/>
            </a:pPr>
            <a:r>
              <a:rPr lang="en-US" altLang="en-US" dirty="0"/>
              <a:t>@</a:t>
            </a:r>
            <a:r>
              <a:rPr lang="en-US" altLang="en-US" dirty="0" err="1"/>
              <a:t>xamllama</a:t>
            </a:r>
            <a:endParaRPr lang="en-US" altLang="en-US" dirty="0"/>
          </a:p>
          <a:p>
            <a:pPr marL="0" indent="0">
              <a:buNone/>
            </a:pPr>
            <a:endParaRPr lang="en-US" altLang="en-US" dirty="0"/>
          </a:p>
          <a:p>
            <a:pPr marL="0" indent="0">
              <a:buNone/>
            </a:pPr>
            <a:r>
              <a:rPr lang="en-US" altLang="en-US" dirty="0"/>
              <a:t>michael.hawker@microsoft.com</a:t>
            </a:r>
            <a:endParaRPr lang="en-CA" dirty="0"/>
          </a:p>
        </p:txBody>
      </p:sp>
      <p:sp>
        <p:nvSpPr>
          <p:cNvPr id="134" name="Freeform: Shape 133">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6669919-D0F6-48D5-8F1C-13698A13E59A}"/>
              </a:ext>
            </a:extLst>
          </p:cNvPr>
          <p:cNvPicPr>
            <a:picLocks noChangeAspect="1"/>
          </p:cNvPicPr>
          <p:nvPr/>
        </p:nvPicPr>
        <p:blipFill rotWithShape="1">
          <a:blip r:embed="rId4"/>
          <a:srcRect l="12159"/>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2754271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p:txBody>
          <a:bodyPr/>
          <a:lstStyle/>
          <a:p>
            <a:r>
              <a:rPr lang="en-US" dirty="0"/>
              <a:t>What happens when you compile</a:t>
            </a:r>
          </a:p>
        </p:txBody>
      </p:sp>
      <p:pic>
        <p:nvPicPr>
          <p:cNvPr id="4" name="Picture 3">
            <a:extLst>
              <a:ext uri="{FF2B5EF4-FFF2-40B4-BE49-F238E27FC236}">
                <a16:creationId xmlns:a16="http://schemas.microsoft.com/office/drawing/2014/main" id="{387A9D5A-4D62-4F4D-95C3-9444424C5BB2}"/>
              </a:ext>
            </a:extLst>
          </p:cNvPr>
          <p:cNvPicPr>
            <a:picLocks noChangeAspect="1"/>
          </p:cNvPicPr>
          <p:nvPr/>
        </p:nvPicPr>
        <p:blipFill>
          <a:blip r:embed="rId3"/>
          <a:stretch>
            <a:fillRect/>
          </a:stretch>
        </p:blipFill>
        <p:spPr>
          <a:xfrm>
            <a:off x="-390525" y="1114710"/>
            <a:ext cx="10797532" cy="6858000"/>
          </a:xfrm>
          <a:prstGeom prst="rect">
            <a:avLst/>
          </a:prstGeom>
        </p:spPr>
      </p:pic>
    </p:spTree>
    <p:extLst>
      <p:ext uri="{BB962C8B-B14F-4D97-AF65-F5344CB8AC3E}">
        <p14:creationId xmlns:p14="http://schemas.microsoft.com/office/powerpoint/2010/main" val="27010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Uno choose to make </a:t>
            </a:r>
            <a:r>
              <a:rPr lang="en-US" dirty="0" err="1"/>
              <a:t>DependencyObject</a:t>
            </a:r>
            <a:r>
              <a:rPr lang="en-US" dirty="0"/>
              <a:t> an interface with an implementation that is supplied by code generation</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Part of the power of Uno on Android and iOS is the ability to easily mix UWP view types with purely native views. This is possible because, in Uno, all views inherit from the native base view type.</a:t>
            </a:r>
          </a:p>
          <a:p>
            <a:pPr marL="0" indent="0">
              <a:buNone/>
            </a:pPr>
            <a:endParaRPr lang="en-US" dirty="0"/>
          </a:p>
          <a:p>
            <a:pPr marL="0" indent="0">
              <a:buNone/>
            </a:pPr>
            <a:r>
              <a:rPr lang="en-US" dirty="0"/>
              <a:t>    On Android this means View.</a:t>
            </a:r>
          </a:p>
          <a:p>
            <a:pPr marL="0" indent="0">
              <a:buNone/>
            </a:pPr>
            <a:r>
              <a:rPr lang="en-US" dirty="0"/>
              <a:t>    On iOS this means </a:t>
            </a:r>
            <a:r>
              <a:rPr lang="en-US" dirty="0" err="1"/>
              <a:t>UIView</a:t>
            </a:r>
            <a:r>
              <a:rPr lang="en-US" dirty="0"/>
              <a:t>.</a:t>
            </a:r>
          </a:p>
        </p:txBody>
      </p:sp>
    </p:spTree>
    <p:extLst>
      <p:ext uri="{BB962C8B-B14F-4D97-AF65-F5344CB8AC3E}">
        <p14:creationId xmlns:p14="http://schemas.microsoft.com/office/powerpoint/2010/main" val="109351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Platform specific controls with Uno</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Tag the platform-specific control with the : </a:t>
            </a:r>
            <a:r>
              <a:rPr lang="en-US" dirty="0" err="1"/>
              <a:t>DependencyObject</a:t>
            </a:r>
            <a:r>
              <a:rPr lang="en-US" dirty="0"/>
              <a:t> interface and the implementation of the interface will be automatically supplied by the source generator.</a:t>
            </a:r>
            <a:br>
              <a:rPr lang="en-US" dirty="0"/>
            </a:br>
            <a:br>
              <a:rPr lang="en-US" dirty="0"/>
            </a:br>
            <a:endParaRPr lang="en-US" dirty="0"/>
          </a:p>
        </p:txBody>
      </p:sp>
      <p:pic>
        <p:nvPicPr>
          <p:cNvPr id="2" name="Picture 1">
            <a:extLst>
              <a:ext uri="{FF2B5EF4-FFF2-40B4-BE49-F238E27FC236}">
                <a16:creationId xmlns:a16="http://schemas.microsoft.com/office/drawing/2014/main" id="{DB56E3B9-D956-49E2-89AB-4F67A71B7E2B}"/>
              </a:ext>
            </a:extLst>
          </p:cNvPr>
          <p:cNvPicPr>
            <a:picLocks noChangeAspect="1"/>
          </p:cNvPicPr>
          <p:nvPr/>
        </p:nvPicPr>
        <p:blipFill>
          <a:blip r:embed="rId4"/>
          <a:stretch>
            <a:fillRect/>
          </a:stretch>
        </p:blipFill>
        <p:spPr>
          <a:xfrm>
            <a:off x="609600" y="3838955"/>
            <a:ext cx="9409524" cy="3038095"/>
          </a:xfrm>
          <a:prstGeom prst="rect">
            <a:avLst/>
          </a:prstGeom>
        </p:spPr>
      </p:pic>
    </p:spTree>
    <p:extLst>
      <p:ext uri="{BB962C8B-B14F-4D97-AF65-F5344CB8AC3E}">
        <p14:creationId xmlns:p14="http://schemas.microsoft.com/office/powerpoint/2010/main" val="6524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Native Constructors are automatically provided</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As views in Uno inherit directly from native views on Android/iOS, they need to have special constructors that are called under-the-hood by Xamarin. </a:t>
            </a:r>
          </a:p>
          <a:p>
            <a:pPr marL="0" indent="0">
              <a:buNone/>
            </a:pPr>
            <a:endParaRPr lang="en-US" dirty="0"/>
          </a:p>
          <a:p>
            <a:pPr marL="0" indent="0">
              <a:buNone/>
            </a:pPr>
            <a:r>
              <a:rPr lang="en-US" dirty="0"/>
              <a:t>Writing these by hand would be </a:t>
            </a:r>
            <a:r>
              <a:rPr lang="en-US" dirty="0" err="1"/>
              <a:t>tedius</a:t>
            </a:r>
            <a:r>
              <a:rPr lang="en-US" dirty="0"/>
              <a:t> and particularly painful when porting existing UWP code, so Uno generates them for you automatically if they don't already exist.</a:t>
            </a:r>
          </a:p>
        </p:txBody>
      </p:sp>
    </p:spTree>
    <p:extLst>
      <p:ext uri="{BB962C8B-B14F-4D97-AF65-F5344CB8AC3E}">
        <p14:creationId xmlns:p14="http://schemas.microsoft.com/office/powerpoint/2010/main" val="417975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complete the implementation</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762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1942989" y="2857500"/>
            <a:ext cx="830602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AU" sz="7200" dirty="0"/>
              <a:t>r</a:t>
            </a:r>
            <a:r>
              <a:rPr lang="en-US" sz="7200" dirty="0" err="1"/>
              <a:t>ecap</a:t>
            </a:r>
            <a:r>
              <a:rPr lang="en-US" sz="7200" dirty="0"/>
              <a:t> of native </a:t>
            </a:r>
            <a:r>
              <a:rPr lang="en-US" sz="7200" dirty="0" err="1"/>
              <a:t>intercompatibility</a:t>
            </a:r>
            <a:endParaRPr lang="en-US" sz="7200" b="0" dirty="0"/>
          </a:p>
        </p:txBody>
      </p:sp>
    </p:spTree>
    <p:extLst>
      <p:ext uri="{BB962C8B-B14F-4D97-AF65-F5344CB8AC3E}">
        <p14:creationId xmlns:p14="http://schemas.microsoft.com/office/powerpoint/2010/main" val="428728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703630" y="938324"/>
            <a:ext cx="10784739"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working</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with</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uno</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48F233D6-8CA9-48C4-AB73-44F48FE2899F}"/>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07405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338A09-A267-4934-ACFE-2FA1FBF5D1B6}"/>
              </a:ext>
            </a:extLst>
          </p:cNvPr>
          <p:cNvPicPr>
            <a:picLocks noGrp="1" noChangeAspect="1"/>
          </p:cNvPicPr>
          <p:nvPr>
            <p:ph idx="1"/>
          </p:nvPr>
        </p:nvPicPr>
        <p:blipFill rotWithShape="1">
          <a:blip r:embed="rId2"/>
          <a:srcRect l="7438" r="3227" b="-1"/>
          <a:stretch/>
        </p:blipFill>
        <p:spPr>
          <a:xfrm>
            <a:off x="-132642" y="-203200"/>
            <a:ext cx="12553242" cy="7061200"/>
          </a:xfrm>
          <a:prstGeom prst="rect">
            <a:avLst/>
          </a:prstGeom>
        </p:spPr>
      </p:pic>
    </p:spTree>
    <p:extLst>
      <p:ext uri="{BB962C8B-B14F-4D97-AF65-F5344CB8AC3E}">
        <p14:creationId xmlns:p14="http://schemas.microsoft.com/office/powerpoint/2010/main" val="977409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E3FF545-5DDE-9F4A-BC4F-5F86FDDCAD0C}"/>
              </a:ext>
            </a:extLst>
          </p:cNvPr>
          <p:cNvSpPr>
            <a:spLocks noGrp="1"/>
          </p:cNvSpPr>
          <p:nvPr>
            <p:ph sz="quarter" idx="14"/>
          </p:nvPr>
        </p:nvSpPr>
        <p:spPr/>
        <p:txBody>
          <a:bodyPr/>
          <a:lstStyle/>
          <a:p>
            <a:r>
              <a:rPr lang="en-AU" dirty="0"/>
              <a:t>our approach to building </a:t>
            </a:r>
            <a:r>
              <a:rPr lang="en-AU" dirty="0" err="1"/>
              <a:t>uno</a:t>
            </a:r>
            <a:r>
              <a:rPr lang="en-AU" dirty="0"/>
              <a:t> &amp; contributor community</a:t>
            </a:r>
            <a:endParaRPr lang="en-US" dirty="0"/>
          </a:p>
        </p:txBody>
      </p:sp>
      <p:sp>
        <p:nvSpPr>
          <p:cNvPr id="7" name="Content Placeholder 6">
            <a:extLst>
              <a:ext uri="{FF2B5EF4-FFF2-40B4-BE49-F238E27FC236}">
                <a16:creationId xmlns:a16="http://schemas.microsoft.com/office/drawing/2014/main" id="{CB3414D2-880D-A44A-A0C6-E95739CAE734}"/>
              </a:ext>
            </a:extLst>
          </p:cNvPr>
          <p:cNvSpPr>
            <a:spLocks noGrp="1"/>
          </p:cNvSpPr>
          <p:nvPr>
            <p:ph sz="quarter" idx="15"/>
          </p:nvPr>
        </p:nvSpPr>
        <p:spPr>
          <a:xfrm>
            <a:off x="469392" y="3124860"/>
            <a:ext cx="4854962" cy="905268"/>
          </a:xfrm>
        </p:spPr>
        <p:txBody>
          <a:bodyPr/>
          <a:lstStyle/>
          <a:p>
            <a:pPr marL="457200" indent="-457200">
              <a:buFont typeface="Arial" panose="020B0604020202020204" pitchFamily="34" charset="0"/>
              <a:buChar char="•"/>
            </a:pPr>
            <a:r>
              <a:rPr lang="en-AU" dirty="0"/>
              <a:t>pair programming with contributors</a:t>
            </a:r>
          </a:p>
          <a:p>
            <a:pPr marL="457200" indent="-457200">
              <a:buFont typeface="Arial" panose="020B0604020202020204" pitchFamily="34" charset="0"/>
              <a:buChar char="•"/>
            </a:pPr>
            <a:r>
              <a:rPr lang="en-AU" dirty="0"/>
              <a:t>issues of various complexity available</a:t>
            </a:r>
          </a:p>
        </p:txBody>
      </p:sp>
      <p:pic>
        <p:nvPicPr>
          <p:cNvPr id="9" name="Picture 8">
            <a:extLst>
              <a:ext uri="{FF2B5EF4-FFF2-40B4-BE49-F238E27FC236}">
                <a16:creationId xmlns:a16="http://schemas.microsoft.com/office/drawing/2014/main" id="{745C5C93-BA42-FA4D-8435-AFD23B79E17F}"/>
              </a:ext>
            </a:extLst>
          </p:cNvPr>
          <p:cNvPicPr>
            <a:picLocks noChangeAspect="1"/>
          </p:cNvPicPr>
          <p:nvPr/>
        </p:nvPicPr>
        <p:blipFill>
          <a:blip r:embed="rId2"/>
          <a:stretch>
            <a:fillRect/>
          </a:stretch>
        </p:blipFill>
        <p:spPr>
          <a:xfrm>
            <a:off x="6096000" y="0"/>
            <a:ext cx="6099065" cy="4446433"/>
          </a:xfrm>
          <a:prstGeom prst="rect">
            <a:avLst/>
          </a:prstGeom>
        </p:spPr>
      </p:pic>
      <p:pic>
        <p:nvPicPr>
          <p:cNvPr id="2" name="Picture 1">
            <a:extLst>
              <a:ext uri="{FF2B5EF4-FFF2-40B4-BE49-F238E27FC236}">
                <a16:creationId xmlns:a16="http://schemas.microsoft.com/office/drawing/2014/main" id="{E0C74716-DF4B-4E52-8FC9-9CC48EE5577C}"/>
              </a:ext>
            </a:extLst>
          </p:cNvPr>
          <p:cNvPicPr>
            <a:picLocks noChangeAspect="1"/>
          </p:cNvPicPr>
          <p:nvPr/>
        </p:nvPicPr>
        <p:blipFill>
          <a:blip r:embed="rId3"/>
          <a:stretch>
            <a:fillRect/>
          </a:stretch>
        </p:blipFill>
        <p:spPr>
          <a:xfrm>
            <a:off x="0" y="6174200"/>
            <a:ext cx="2523809" cy="428571"/>
          </a:xfrm>
          <a:prstGeom prst="rect">
            <a:avLst/>
          </a:prstGeom>
        </p:spPr>
      </p:pic>
    </p:spTree>
    <p:extLst>
      <p:ext uri="{BB962C8B-B14F-4D97-AF65-F5344CB8AC3E}">
        <p14:creationId xmlns:p14="http://schemas.microsoft.com/office/powerpoint/2010/main" val="2078760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79C1-7139-42A3-B225-62FFFA235BF0}"/>
              </a:ext>
            </a:extLst>
          </p:cNvPr>
          <p:cNvSpPr>
            <a:spLocks noGrp="1"/>
          </p:cNvSpPr>
          <p:nvPr>
            <p:ph type="title"/>
          </p:nvPr>
        </p:nvSpPr>
        <p:spPr/>
        <p:txBody>
          <a:bodyPr/>
          <a:lstStyle/>
          <a:p>
            <a:r>
              <a:rPr lang="en-US" dirty="0"/>
              <a:t>Open source and professionally supported</a:t>
            </a:r>
            <a:endParaRPr lang="en-AU" dirty="0"/>
          </a:p>
        </p:txBody>
      </p:sp>
      <p:sp>
        <p:nvSpPr>
          <p:cNvPr id="3" name="Content Placeholder 2">
            <a:extLst>
              <a:ext uri="{FF2B5EF4-FFF2-40B4-BE49-F238E27FC236}">
                <a16:creationId xmlns:a16="http://schemas.microsoft.com/office/drawing/2014/main" id="{57FC624E-3414-475D-86C8-7CACA4296268}"/>
              </a:ext>
            </a:extLst>
          </p:cNvPr>
          <p:cNvSpPr>
            <a:spLocks noGrp="1"/>
          </p:cNvSpPr>
          <p:nvPr>
            <p:ph idx="1"/>
          </p:nvPr>
        </p:nvSpPr>
        <p:spPr/>
        <p:txBody>
          <a:bodyPr/>
          <a:lstStyle/>
          <a:p>
            <a:pPr marL="0" indent="0">
              <a:buNone/>
            </a:pPr>
            <a:r>
              <a:rPr lang="en-US" dirty="0"/>
              <a:t>If your organization requires a deeper level of support beyond our community support, please contact us. Our professional support is more than a contract – it is a shared responsibility for your project success. </a:t>
            </a:r>
          </a:p>
          <a:p>
            <a:endParaRPr lang="en-US" dirty="0"/>
          </a:p>
          <a:p>
            <a:pPr marL="0" indent="0">
              <a:buNone/>
            </a:pPr>
            <a:r>
              <a:rPr lang="en-US" dirty="0"/>
              <a:t>Our engineering team will collaborate with you to ensure the success of your projects, and our custom application development team at nventive is also available to lend its expertise.</a:t>
            </a:r>
            <a:endParaRPr lang="en-AU" dirty="0"/>
          </a:p>
        </p:txBody>
      </p:sp>
    </p:spTree>
    <p:extLst>
      <p:ext uri="{BB962C8B-B14F-4D97-AF65-F5344CB8AC3E}">
        <p14:creationId xmlns:p14="http://schemas.microsoft.com/office/powerpoint/2010/main" val="420966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1859339"/>
            <a:ext cx="9634152" cy="3139321"/>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a:t>
            </a:r>
            <a:endParaRPr lang="fr-FR" sz="6600" b="1" dirty="0">
              <a:latin typeface="Open Sans" charset="0"/>
              <a:ea typeface="Open Sans" charset="0"/>
              <a:cs typeface="Open Sans" charset="0"/>
            </a:endParaRPr>
          </a:p>
        </p:txBody>
      </p:sp>
      <p:sp>
        <p:nvSpPr>
          <p:cNvPr id="6" name="Title 4">
            <a:extLst>
              <a:ext uri="{FF2B5EF4-FFF2-40B4-BE49-F238E27FC236}">
                <a16:creationId xmlns:a16="http://schemas.microsoft.com/office/drawing/2014/main" id="{500364F4-4858-418A-A5BC-F41E012AE92B}"/>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69837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Uno.UI</a:t>
            </a:r>
            <a:r>
              <a:rPr lang="en-US" sz="7200" b="1" dirty="0">
                <a:solidFill>
                  <a:schemeClr val="bg1"/>
                </a:solidFill>
                <a:latin typeface="Open Sans" panose="020B0606030504020204" pitchFamily="34" charset="0"/>
              </a:rPr>
              <a:t>/Generated/</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376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Uno.UI</a:t>
            </a:r>
            <a:r>
              <a:rPr lang="en-US" sz="7200" b="1" dirty="0">
                <a:solidFill>
                  <a:schemeClr val="bg1"/>
                </a:solidFill>
                <a:latin typeface="Open Sans" panose="020B0606030504020204" pitchFamily="34" charset="0"/>
              </a:rPr>
              <a:t>/UI/XAML/</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1608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SourceGenerators</a:t>
            </a:r>
            <a:r>
              <a:rPr lang="en-US" sz="7200" b="1" dirty="0">
                <a:solidFill>
                  <a:schemeClr val="bg1"/>
                </a:solidFill>
                <a:latin typeface="Open Sans" panose="020B0606030504020204" pitchFamily="34" charset="0"/>
              </a:rPr>
              <a:t>/</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21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SamplesApp</a:t>
            </a:r>
            <a:r>
              <a:rPr lang="en-US" sz="7200" b="1" dirty="0">
                <a:solidFill>
                  <a:schemeClr val="bg1"/>
                </a:solidFill>
                <a:latin typeface="Open Sans" panose="020B0606030504020204" pitchFamily="34" charset="0"/>
              </a:rPr>
              <a:t>/</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5728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solution filters</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6647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2308324"/>
          </a:xfrm>
          <a:prstGeom prst="rect">
            <a:avLst/>
          </a:prstGeom>
          <a:noFill/>
        </p:spPr>
        <p:txBody>
          <a:bodyPr wrap="square" rtlCol="0">
            <a:spAutoFit/>
          </a:bodyPr>
          <a:lstStyle/>
          <a:p>
            <a:pPr algn="ctr"/>
            <a:r>
              <a:rPr lang="en-AU" sz="7200" dirty="0">
                <a:solidFill>
                  <a:schemeClr val="bg1"/>
                </a:solidFill>
                <a:latin typeface="Open Sans" panose="020B0606030504020204"/>
              </a:rPr>
              <a:t>🎯</a:t>
            </a:r>
            <a:r>
              <a:rPr lang="en-US" sz="7200" b="1" dirty="0">
                <a:solidFill>
                  <a:schemeClr val="bg1"/>
                </a:solidFill>
                <a:latin typeface="Open Sans" panose="020B0606030504020204"/>
              </a:rPr>
              <a:t> </a:t>
            </a:r>
            <a:br>
              <a:rPr lang="en-US" sz="7200" b="1" dirty="0">
                <a:solidFill>
                  <a:schemeClr val="bg1"/>
                </a:solidFill>
                <a:latin typeface="Open Sans" panose="020B0606030504020204"/>
              </a:rPr>
            </a:br>
            <a:r>
              <a:rPr lang="en-US" sz="7200" b="1" dirty="0">
                <a:solidFill>
                  <a:schemeClr val="bg1"/>
                </a:solidFill>
                <a:latin typeface="Open Sans" panose="020B0606030504020204"/>
              </a:rPr>
              <a:t>cross targeting override</a:t>
            </a:r>
            <a:endParaRPr lang="en-CA" sz="7200" b="1" dirty="0">
              <a:solidFill>
                <a:schemeClr val="bg1"/>
              </a:solidFill>
              <a:latin typeface="Open Sans" panose="020B060603050402020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5249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Controlling which platforms are built by Visual Studio</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Inside of the cross targeting override file, you'll find a property called </a:t>
            </a:r>
            <a:r>
              <a:rPr lang="en-US" dirty="0" err="1"/>
              <a:t>UnoTargetFrameworkOverride</a:t>
            </a:r>
            <a:r>
              <a:rPr lang="en-US" dirty="0"/>
              <a:t> which provides you with a way to selectively choose which target framework monikers are compiled by Visual Studio for Windows.</a:t>
            </a:r>
          </a:p>
        </p:txBody>
      </p:sp>
    </p:spTree>
    <p:extLst>
      <p:ext uri="{BB962C8B-B14F-4D97-AF65-F5344CB8AC3E}">
        <p14:creationId xmlns:p14="http://schemas.microsoft.com/office/powerpoint/2010/main" val="281042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Overriding your local NuGet cache</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By enabling &lt;</a:t>
            </a:r>
            <a:r>
              <a:rPr lang="en-US" dirty="0" err="1"/>
              <a:t>UnoNugetOverrideVersion</a:t>
            </a:r>
            <a:r>
              <a:rPr lang="en-US" dirty="0"/>
              <a:t>&gt; and building from source you'll never be in a situation where you are blocked waiting for pull-requests to be merged and a release to be cut.</a:t>
            </a:r>
          </a:p>
        </p:txBody>
      </p:sp>
    </p:spTree>
    <p:extLst>
      <p:ext uri="{BB962C8B-B14F-4D97-AF65-F5344CB8AC3E}">
        <p14:creationId xmlns:p14="http://schemas.microsoft.com/office/powerpoint/2010/main" val="313590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2308324"/>
          </a:xfrm>
          <a:prstGeom prst="rect">
            <a:avLst/>
          </a:prstGeom>
          <a:noFill/>
        </p:spPr>
        <p:txBody>
          <a:bodyPr wrap="square" rtlCol="0">
            <a:spAutoFit/>
          </a:bodyPr>
          <a:lstStyle/>
          <a:p>
            <a:pPr algn="ctr"/>
            <a:r>
              <a:rPr lang="en-AU" sz="7200" dirty="0">
                <a:solidFill>
                  <a:schemeClr val="bg1"/>
                </a:solidFill>
              </a:rPr>
              <a:t>🎯</a:t>
            </a:r>
            <a:br>
              <a:rPr lang="en-US" sz="7200" b="1" dirty="0">
                <a:solidFill>
                  <a:schemeClr val="bg1"/>
                </a:solidFill>
                <a:latin typeface="Open Sans" panose="020B0606030504020204" pitchFamily="34" charset="0"/>
              </a:rPr>
            </a:br>
            <a:r>
              <a:rPr lang="en-US" sz="7200" b="1" dirty="0" err="1">
                <a:solidFill>
                  <a:schemeClr val="bg1"/>
                </a:solidFill>
                <a:latin typeface="Open Sans" panose="020B0606030504020204" pitchFamily="34" charset="0"/>
              </a:rPr>
              <a:t>vendoring</a:t>
            </a:r>
            <a:r>
              <a:rPr lang="en-US" sz="7200" b="1" dirty="0">
                <a:solidFill>
                  <a:schemeClr val="bg1"/>
                </a:solidFill>
                <a:latin typeface="Open Sans" panose="020B0606030504020204" pitchFamily="34" charset="0"/>
              </a:rPr>
              <a:t> </a:t>
            </a:r>
            <a:r>
              <a:rPr lang="en-US" sz="7200" b="1" dirty="0" err="1">
                <a:solidFill>
                  <a:schemeClr val="bg1"/>
                </a:solidFill>
                <a:latin typeface="Open Sans" panose="020B0606030504020204" pitchFamily="34" charset="0"/>
              </a:rPr>
              <a:t>uno</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1709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source level step debugging</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6157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Autofit/>
          </a:bodyPr>
          <a:lstStyle/>
          <a:p>
            <a:pPr algn="ctr" defTabSz="914400" eaLnBrk="1" hangingPunct="1">
              <a:lnSpc>
                <a:spcPct val="90000"/>
              </a:lnSpc>
            </a:pPr>
            <a:r>
              <a:rPr lang="en-US" sz="3600" dirty="0"/>
              <a:t>this workshop is open-source</a:t>
            </a:r>
            <a:br>
              <a:rPr lang="en-US" sz="3600" dirty="0"/>
            </a:br>
            <a:br>
              <a:rPr lang="en-US" sz="3600" dirty="0"/>
            </a:br>
            <a:r>
              <a:rPr lang="en-US" sz="3600" dirty="0"/>
              <a:t>you are permitted [and encouraged] to use this workshop internally within your company or at your local meetup as long as you…</a:t>
            </a: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a:blip r:embed="rId2"/>
          <a:stretch>
            <a:fillRect/>
          </a:stretch>
        </p:blipFill>
        <p:spPr>
          <a:xfrm>
            <a:off x="-9168" y="3131197"/>
            <a:ext cx="12201168" cy="3726803"/>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39196308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debugging the source generator</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6725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1942989" y="2857500"/>
            <a:ext cx="830602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working with </a:t>
            </a:r>
            <a:r>
              <a:rPr lang="en-US" sz="7200" dirty="0" err="1"/>
              <a:t>uno</a:t>
            </a:r>
            <a:endParaRPr lang="en-US" sz="7200" b="0" dirty="0"/>
          </a:p>
        </p:txBody>
      </p:sp>
    </p:spTree>
    <p:extLst>
      <p:ext uri="{BB962C8B-B14F-4D97-AF65-F5344CB8AC3E}">
        <p14:creationId xmlns:p14="http://schemas.microsoft.com/office/powerpoint/2010/main" val="16253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40D1E-FF2B-F544-83B2-1E1C7E538A32}"/>
              </a:ext>
            </a:extLst>
          </p:cNvPr>
          <p:cNvSpPr/>
          <p:nvPr/>
        </p:nvSpPr>
        <p:spPr>
          <a:xfrm>
            <a:off x="-1" y="107950"/>
            <a:ext cx="12192000" cy="6858000"/>
          </a:xfrm>
          <a:prstGeom prst="rect">
            <a:avLst/>
          </a:prstGeom>
          <a:solidFill>
            <a:srgbClr val="2424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AA19B7A-AFFF-984B-8422-D97B4F7D1198}"/>
              </a:ext>
            </a:extLst>
          </p:cNvPr>
          <p:cNvPicPr>
            <a:picLocks noChangeAspect="1"/>
          </p:cNvPicPr>
          <p:nvPr/>
        </p:nvPicPr>
        <p:blipFill>
          <a:blip r:embed="rId3">
            <a:alphaModFix amt="50000"/>
          </a:blip>
          <a:stretch>
            <a:fillRect/>
          </a:stretch>
        </p:blipFill>
        <p:spPr>
          <a:xfrm rot="949750">
            <a:off x="3952148" y="-11061928"/>
            <a:ext cx="14752505" cy="14660493"/>
          </a:xfrm>
          <a:prstGeom prst="rect">
            <a:avLst/>
          </a:prstGeom>
        </p:spPr>
      </p:pic>
      <p:pic>
        <p:nvPicPr>
          <p:cNvPr id="18" name="Picture 17">
            <a:extLst>
              <a:ext uri="{FF2B5EF4-FFF2-40B4-BE49-F238E27FC236}">
                <a16:creationId xmlns:a16="http://schemas.microsoft.com/office/drawing/2014/main" id="{CD52215F-2201-3644-B9C2-11C38E26F4A5}"/>
              </a:ext>
            </a:extLst>
          </p:cNvPr>
          <p:cNvPicPr>
            <a:picLocks noChangeAspect="1"/>
          </p:cNvPicPr>
          <p:nvPr/>
        </p:nvPicPr>
        <p:blipFill>
          <a:blip r:embed="rId3">
            <a:alphaModFix amt="50000"/>
          </a:blip>
          <a:stretch>
            <a:fillRect/>
          </a:stretch>
        </p:blipFill>
        <p:spPr>
          <a:xfrm>
            <a:off x="-11182204" y="-1788875"/>
            <a:ext cx="14752505" cy="14660493"/>
          </a:xfrm>
          <a:prstGeom prst="rect">
            <a:avLst/>
          </a:prstGeom>
        </p:spPr>
      </p:pic>
      <p:pic>
        <p:nvPicPr>
          <p:cNvPr id="7" name="Picture 6">
            <a:extLst>
              <a:ext uri="{FF2B5EF4-FFF2-40B4-BE49-F238E27FC236}">
                <a16:creationId xmlns:a16="http://schemas.microsoft.com/office/drawing/2014/main" id="{D57429DB-3841-1A45-B69C-F9B2D35F1768}"/>
              </a:ext>
            </a:extLst>
          </p:cNvPr>
          <p:cNvPicPr>
            <a:picLocks noChangeAspect="1"/>
          </p:cNvPicPr>
          <p:nvPr/>
        </p:nvPicPr>
        <p:blipFill>
          <a:blip r:embed="rId4"/>
          <a:stretch>
            <a:fillRect/>
          </a:stretch>
        </p:blipFill>
        <p:spPr>
          <a:xfrm>
            <a:off x="4872625" y="2177223"/>
            <a:ext cx="1568036" cy="21104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rmAutofit/>
          </a:bodyPr>
          <a:lstStyle/>
          <a:p>
            <a:pPr algn="ctr" defTabSz="914400" eaLnBrk="1" hangingPunct="1">
              <a:lnSpc>
                <a:spcPct val="90000"/>
              </a:lnSpc>
            </a:pPr>
            <a:r>
              <a:rPr lang="en-US" sz="3600" dirty="0"/>
              <a:t>If you use this material to conduct your own workshop, please share where it was used and provide feedback</a:t>
            </a:r>
            <a:br>
              <a:rPr lang="en-US" sz="3600" dirty="0"/>
            </a:br>
            <a:r>
              <a:rPr lang="en-US" sz="3600" dirty="0"/>
              <a:t>by creating a new issue on GitHub.</a:t>
            </a: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rotWithShape="1">
          <a:blip r:embed="rId2"/>
          <a:srcRect b="598"/>
          <a:stretch/>
        </p:blipFill>
        <p:spPr>
          <a:xfrm>
            <a:off x="-9168" y="2763151"/>
            <a:ext cx="12201168" cy="4093262"/>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2676893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rmAutofit/>
          </a:bodyPr>
          <a:lstStyle/>
          <a:p>
            <a:pPr algn="ctr" defTabSz="914400" eaLnBrk="1" hangingPunct="1">
              <a:lnSpc>
                <a:spcPct val="90000"/>
              </a:lnSpc>
            </a:pPr>
            <a:r>
              <a:rPr lang="en-US" sz="3600" dirty="0"/>
              <a:t>If you see a opportunity to improve the courseware please send in a pull-request.</a:t>
            </a: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rotWithShape="1">
          <a:blip r:embed="rId2"/>
          <a:srcRect b="598"/>
          <a:stretch/>
        </p:blipFill>
        <p:spPr>
          <a:xfrm>
            <a:off x="-9168" y="2763151"/>
            <a:ext cx="12201168" cy="4093262"/>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9282566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2234805" y="2274838"/>
            <a:ext cx="7722389" cy="2308324"/>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merci beaucoup</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6904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40D1E-FF2B-F544-83B2-1E1C7E538A32}"/>
              </a:ext>
            </a:extLst>
          </p:cNvPr>
          <p:cNvSpPr/>
          <p:nvPr/>
        </p:nvSpPr>
        <p:spPr>
          <a:xfrm>
            <a:off x="-1" y="107950"/>
            <a:ext cx="12192000" cy="6858000"/>
          </a:xfrm>
          <a:prstGeom prst="rect">
            <a:avLst/>
          </a:prstGeom>
          <a:solidFill>
            <a:srgbClr val="2424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AA19B7A-AFFF-984B-8422-D97B4F7D1198}"/>
              </a:ext>
            </a:extLst>
          </p:cNvPr>
          <p:cNvPicPr>
            <a:picLocks noChangeAspect="1"/>
          </p:cNvPicPr>
          <p:nvPr/>
        </p:nvPicPr>
        <p:blipFill>
          <a:blip r:embed="rId3">
            <a:alphaModFix amt="50000"/>
          </a:blip>
          <a:stretch>
            <a:fillRect/>
          </a:stretch>
        </p:blipFill>
        <p:spPr>
          <a:xfrm rot="949750">
            <a:off x="3952148" y="-11061928"/>
            <a:ext cx="14752505" cy="14660493"/>
          </a:xfrm>
          <a:prstGeom prst="rect">
            <a:avLst/>
          </a:prstGeom>
        </p:spPr>
      </p:pic>
      <p:pic>
        <p:nvPicPr>
          <p:cNvPr id="18" name="Picture 17">
            <a:extLst>
              <a:ext uri="{FF2B5EF4-FFF2-40B4-BE49-F238E27FC236}">
                <a16:creationId xmlns:a16="http://schemas.microsoft.com/office/drawing/2014/main" id="{CD52215F-2201-3644-B9C2-11C38E26F4A5}"/>
              </a:ext>
            </a:extLst>
          </p:cNvPr>
          <p:cNvPicPr>
            <a:picLocks noChangeAspect="1"/>
          </p:cNvPicPr>
          <p:nvPr/>
        </p:nvPicPr>
        <p:blipFill>
          <a:blip r:embed="rId3">
            <a:alphaModFix amt="50000"/>
          </a:blip>
          <a:stretch>
            <a:fillRect/>
          </a:stretch>
        </p:blipFill>
        <p:spPr>
          <a:xfrm>
            <a:off x="-11182204" y="-1788875"/>
            <a:ext cx="14752505" cy="14660493"/>
          </a:xfrm>
          <a:prstGeom prst="rect">
            <a:avLst/>
          </a:prstGeom>
        </p:spPr>
      </p:pic>
      <p:pic>
        <p:nvPicPr>
          <p:cNvPr id="7" name="Picture 6">
            <a:extLst>
              <a:ext uri="{FF2B5EF4-FFF2-40B4-BE49-F238E27FC236}">
                <a16:creationId xmlns:a16="http://schemas.microsoft.com/office/drawing/2014/main" id="{D57429DB-3841-1A45-B69C-F9B2D35F1768}"/>
              </a:ext>
            </a:extLst>
          </p:cNvPr>
          <p:cNvPicPr>
            <a:picLocks noChangeAspect="1"/>
          </p:cNvPicPr>
          <p:nvPr/>
        </p:nvPicPr>
        <p:blipFill>
          <a:blip r:embed="rId4"/>
          <a:stretch>
            <a:fillRect/>
          </a:stretch>
        </p:blipFill>
        <p:spPr>
          <a:xfrm>
            <a:off x="4872625" y="2177223"/>
            <a:ext cx="1568036" cy="2110421"/>
          </a:xfrm>
          <a:prstGeom prst="rect">
            <a:avLst/>
          </a:prstGeom>
        </p:spPr>
      </p:pic>
    </p:spTree>
    <p:extLst>
      <p:ext uri="{BB962C8B-B14F-4D97-AF65-F5344CB8AC3E}">
        <p14:creationId xmlns:p14="http://schemas.microsoft.com/office/powerpoint/2010/main" val="23872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rmAutofit/>
          </a:bodyPr>
          <a:lstStyle/>
          <a:p>
            <a:pPr algn="ctr" defTabSz="914400" eaLnBrk="1" hangingPunct="1">
              <a:lnSpc>
                <a:spcPct val="90000"/>
              </a:lnSpc>
            </a:pPr>
            <a:r>
              <a:rPr lang="en-US" sz="3600" dirty="0"/>
              <a:t>pinkie swear to help make this workshop better by providing feedback via GitHub and by sending in </a:t>
            </a:r>
            <a:br>
              <a:rPr lang="en-US" sz="3600" dirty="0"/>
            </a:br>
            <a:r>
              <a:rPr lang="en-US" sz="3600" dirty="0"/>
              <a:t>pull-requests with improvements 💖 💖 💖</a:t>
            </a:r>
            <a:br>
              <a:rPr lang="en-US" sz="3600" dirty="0"/>
            </a:b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rotWithShape="1">
          <a:blip r:embed="rId2"/>
          <a:srcRect b="598"/>
          <a:stretch/>
        </p:blipFill>
        <p:spPr>
          <a:xfrm>
            <a:off x="-9168" y="2763151"/>
            <a:ext cx="12201168" cy="4093262"/>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363686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altLang="en-US" dirty="0">
                <a:solidFill>
                  <a:srgbClr val="242424"/>
                </a:solidFill>
              </a:rPr>
              <a:t>Agenda</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609600" y="1761065"/>
            <a:ext cx="10972800" cy="4365097"/>
          </a:xfrm>
        </p:spPr>
        <p:txBody>
          <a:bodyPr/>
          <a:lstStyle/>
          <a:p>
            <a:r>
              <a:rPr lang="en-US" altLang="en-US" dirty="0">
                <a:solidFill>
                  <a:srgbClr val="242424"/>
                </a:solidFill>
              </a:rPr>
              <a:t>08:30 AM. Developer Environment Setup</a:t>
            </a:r>
          </a:p>
          <a:p>
            <a:r>
              <a:rPr lang="en-US" altLang="en-US" dirty="0">
                <a:solidFill>
                  <a:srgbClr val="242424"/>
                </a:solidFill>
              </a:rPr>
              <a:t>09:00 AM. Introduction to the Uno Platform</a:t>
            </a:r>
          </a:p>
          <a:p>
            <a:r>
              <a:rPr lang="en-US" altLang="en-US" dirty="0">
                <a:solidFill>
                  <a:srgbClr val="242424"/>
                </a:solidFill>
              </a:rPr>
              <a:t>10:00 AM. Productivity with Uno: Tooling and Ecosystem</a:t>
            </a:r>
          </a:p>
          <a:p>
            <a:r>
              <a:rPr lang="en-US" altLang="en-US" dirty="0">
                <a:solidFill>
                  <a:srgbClr val="242424"/>
                </a:solidFill>
              </a:rPr>
              <a:t>10:30 AM. Let Views Do Views</a:t>
            </a:r>
          </a:p>
          <a:p>
            <a:r>
              <a:rPr lang="en-US" altLang="en-US" dirty="0">
                <a:solidFill>
                  <a:srgbClr val="242424"/>
                </a:solidFill>
              </a:rPr>
              <a:t>11:30 AM. Creating Rich, Responsive UI on mobile &amp; web</a:t>
            </a:r>
          </a:p>
          <a:p>
            <a:r>
              <a:rPr lang="en-US" altLang="en-US" dirty="0">
                <a:solidFill>
                  <a:srgbClr val="242424"/>
                </a:solidFill>
              </a:rPr>
              <a:t>12:00 PM. Lunch</a:t>
            </a:r>
          </a:p>
          <a:p>
            <a:r>
              <a:rPr lang="en-US" altLang="en-US" dirty="0">
                <a:solidFill>
                  <a:srgbClr val="242424"/>
                </a:solidFill>
              </a:rPr>
              <a:t>02:30 PM. Native </a:t>
            </a:r>
            <a:r>
              <a:rPr lang="en-US" altLang="en-US" dirty="0" err="1">
                <a:solidFill>
                  <a:srgbClr val="242424"/>
                </a:solidFill>
              </a:rPr>
              <a:t>intercompatibility</a:t>
            </a:r>
            <a:endParaRPr lang="en-US" altLang="en-US" dirty="0">
              <a:solidFill>
                <a:srgbClr val="242424"/>
              </a:solidFill>
            </a:endParaRPr>
          </a:p>
          <a:p>
            <a:r>
              <a:rPr lang="en-US" altLang="en-US" dirty="0">
                <a:solidFill>
                  <a:srgbClr val="242424"/>
                </a:solidFill>
              </a:rPr>
              <a:t>03:30 PM. Working with Uno’s internals</a:t>
            </a:r>
          </a:p>
        </p:txBody>
      </p:sp>
    </p:spTree>
    <p:extLst>
      <p:ext uri="{BB962C8B-B14F-4D97-AF65-F5344CB8AC3E}">
        <p14:creationId xmlns:p14="http://schemas.microsoft.com/office/powerpoint/2010/main" val="42656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altLang="en-US" dirty="0">
                <a:solidFill>
                  <a:srgbClr val="242424"/>
                </a:solidFill>
              </a:rPr>
              <a:t>Topics Covered</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609600" y="1362360"/>
            <a:ext cx="10972800" cy="4698729"/>
          </a:xfrm>
        </p:spPr>
        <p:txBody>
          <a:bodyPr/>
          <a:lstStyle/>
          <a:p>
            <a:r>
              <a:rPr lang="en-US" altLang="en-US" dirty="0">
                <a:solidFill>
                  <a:srgbClr val="242424"/>
                </a:solidFill>
              </a:rPr>
              <a:t>Initial developer setup and getting started.</a:t>
            </a:r>
          </a:p>
          <a:p>
            <a:r>
              <a:rPr lang="en-US" altLang="en-US" dirty="0">
                <a:solidFill>
                  <a:srgbClr val="242424"/>
                </a:solidFill>
              </a:rPr>
              <a:t>The most productive way to develop an application.</a:t>
            </a:r>
          </a:p>
          <a:p>
            <a:r>
              <a:rPr lang="en-US" altLang="en-US" dirty="0">
                <a:solidFill>
                  <a:srgbClr val="242424"/>
                </a:solidFill>
              </a:rPr>
              <a:t>Building an iOS, Android and </a:t>
            </a:r>
            <a:r>
              <a:rPr lang="en-US" altLang="en-US" dirty="0" err="1">
                <a:solidFill>
                  <a:srgbClr val="242424"/>
                </a:solidFill>
              </a:rPr>
              <a:t>WebAssembly</a:t>
            </a:r>
            <a:r>
              <a:rPr lang="en-US" altLang="en-US" dirty="0">
                <a:solidFill>
                  <a:srgbClr val="242424"/>
                </a:solidFill>
              </a:rPr>
              <a:t> apps with Uno.</a:t>
            </a:r>
          </a:p>
          <a:p>
            <a:r>
              <a:rPr lang="en-US" altLang="en-US" dirty="0">
                <a:solidFill>
                  <a:srgbClr val="242424"/>
                </a:solidFill>
              </a:rPr>
              <a:t>Building rich and responsive UI on mobile and web development.</a:t>
            </a:r>
          </a:p>
          <a:p>
            <a:r>
              <a:rPr lang="en-US" altLang="en-US" dirty="0">
                <a:solidFill>
                  <a:srgbClr val="242424"/>
                </a:solidFill>
              </a:rPr>
              <a:t>Usage of platform, native views and intermixing them.</a:t>
            </a:r>
          </a:p>
          <a:p>
            <a:r>
              <a:rPr lang="en-US" altLang="en-US" dirty="0">
                <a:solidFill>
                  <a:srgbClr val="242424"/>
                </a:solidFill>
              </a:rPr>
              <a:t>How Uno works under the hood.</a:t>
            </a:r>
          </a:p>
          <a:p>
            <a:r>
              <a:rPr lang="en-US" altLang="en-US" dirty="0">
                <a:solidFill>
                  <a:srgbClr val="242424"/>
                </a:solidFill>
              </a:rPr>
              <a:t>How to extend Uno and monkey patch Uno’s internals.</a:t>
            </a:r>
          </a:p>
          <a:p>
            <a:endParaRPr lang="en-US" altLang="en-US" dirty="0">
              <a:solidFill>
                <a:srgbClr val="242424"/>
              </a:solidFill>
            </a:endParaRPr>
          </a:p>
        </p:txBody>
      </p:sp>
    </p:spTree>
    <p:extLst>
      <p:ext uri="{BB962C8B-B14F-4D97-AF65-F5344CB8AC3E}">
        <p14:creationId xmlns:p14="http://schemas.microsoft.com/office/powerpoint/2010/main" val="3661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7D608EF5922E4F9A1A945C4E256D26" ma:contentTypeVersion="6" ma:contentTypeDescription="Create a new document." ma:contentTypeScope="" ma:versionID="b7aa9d99eb92bbd10cc8009bc24bf7da">
  <xsd:schema xmlns:xsd="http://www.w3.org/2001/XMLSchema" xmlns:xs="http://www.w3.org/2001/XMLSchema" xmlns:p="http://schemas.microsoft.com/office/2006/metadata/properties" xmlns:ns2="2f57147f-97e9-408c-b2d8-f56e86b6192a" targetNamespace="http://schemas.microsoft.com/office/2006/metadata/properties" ma:root="true" ma:fieldsID="60ba840e718fb7c4177c2f31ced983f9" ns2:_="">
    <xsd:import namespace="2f57147f-97e9-408c-b2d8-f56e86b619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7147f-97e9-408c-b2d8-f56e86b619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9DF979-6B92-43A8-A549-C38092918C31}">
  <ds:schemaRefs>
    <ds:schemaRef ds:uri="http://schemas.microsoft.com/office/infopath/2007/PartnerControls"/>
    <ds:schemaRef ds:uri="http://www.w3.org/XML/1998/namespace"/>
    <ds:schemaRef ds:uri="http://purl.org/dc/terms/"/>
    <ds:schemaRef ds:uri="http://schemas.openxmlformats.org/package/2006/metadata/core-properties"/>
    <ds:schemaRef ds:uri="2f57147f-97e9-408c-b2d8-f56e86b6192a"/>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BA922A0-4343-4661-A556-DB1CB86D3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57147f-97e9-408c-b2d8-f56e86b619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527E6B-B12C-4470-B3E9-E3F191525A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117</TotalTime>
  <Words>970</Words>
  <Application>Microsoft Office PowerPoint</Application>
  <PresentationFormat>Panorámica</PresentationFormat>
  <Paragraphs>193</Paragraphs>
  <Slides>66</Slides>
  <Notes>58</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66</vt:i4>
      </vt:variant>
    </vt:vector>
  </HeadingPairs>
  <TitlesOfParts>
    <vt:vector size="72" baseType="lpstr">
      <vt:lpstr>Arial</vt:lpstr>
      <vt:lpstr>Calibri</vt:lpstr>
      <vt:lpstr>Open Sans</vt:lpstr>
      <vt:lpstr>Open Sans Semibold</vt:lpstr>
      <vt:lpstr>TradeGothic</vt:lpstr>
      <vt:lpstr>Office Theme</vt:lpstr>
      <vt:lpstr>Presentación de PowerPoint</vt:lpstr>
      <vt:lpstr>Geoffrey Huntley</vt:lpstr>
      <vt:lpstr>Carl de Billy</vt:lpstr>
      <vt:lpstr>Michael Hawker</vt:lpstr>
      <vt:lpstr>Presentación de PowerPoint</vt:lpstr>
      <vt:lpstr>this workshop is open-source  you are permitted [and encouraged] to use this workshop internally within your company or at your local meetup as long as you…</vt:lpstr>
      <vt:lpstr>pinkie swear to help make this workshop better by providing feedback via GitHub and by sending in  pull-requests with improvements 💖 💖 💖 </vt:lpstr>
      <vt:lpstr>Agenda</vt:lpstr>
      <vt:lpstr>Topics Covered</vt:lpstr>
      <vt:lpstr>Presentación de PowerPoint</vt:lpstr>
      <vt:lpstr>Presentación de PowerPoint</vt:lpstr>
      <vt:lpstr>Presentación de PowerPoint</vt:lpstr>
      <vt:lpstr>Presentación de PowerPoint</vt:lpstr>
      <vt:lpstr>On iOS and Android, the Uno Platform relies extensively on the Xamarin Native stack. On WebAssembly, the Uno Platform relies directly on the Mono-WASM runtime.</vt:lpstr>
      <vt:lpstr>All views inherit from the native base view type</vt:lpstr>
      <vt:lpstr>A shared project is just a list of files</vt:lpstr>
      <vt:lpstr>A shared project is compiled separately for each platform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Put interesting code into a class that represents the View</vt:lpstr>
      <vt:lpstr>UI needs to be informed that it should redraw</vt:lpstr>
      <vt:lpstr>Presentación de PowerPoint</vt:lpstr>
      <vt:lpstr>Presentación de PowerPoint</vt:lpstr>
      <vt:lpstr>Presentación de PowerPoint</vt:lpstr>
      <vt:lpstr>Presentación de PowerPoint</vt:lpstr>
      <vt:lpstr>ValueConverters</vt:lpstr>
      <vt:lpstr>ValueConverters</vt:lpstr>
      <vt:lpstr>Debugging XAML</vt:lpstr>
      <vt:lpstr>Debugging XAML</vt:lpstr>
      <vt:lpstr>Presentación de PowerPoint</vt:lpstr>
      <vt:lpstr>Presentación de PowerPoint</vt:lpstr>
      <vt:lpstr>Presentación de PowerPoint</vt:lpstr>
      <vt:lpstr>What happens when you compile</vt:lpstr>
      <vt:lpstr>Uno choose to make DependencyObject an interface with an implementation that is supplied by code generation</vt:lpstr>
      <vt:lpstr>Platform specific controls with Uno</vt:lpstr>
      <vt:lpstr>Native Constructors are automatically provided</vt:lpstr>
      <vt:lpstr>Presentación de PowerPoint</vt:lpstr>
      <vt:lpstr>Presentación de PowerPoint</vt:lpstr>
      <vt:lpstr>Presentación de PowerPoint</vt:lpstr>
      <vt:lpstr>Presentación de PowerPoint</vt:lpstr>
      <vt:lpstr>Presentación de PowerPoint</vt:lpstr>
      <vt:lpstr>Open source and professionally supported</vt:lpstr>
      <vt:lpstr>Presentación de PowerPoint</vt:lpstr>
      <vt:lpstr>Presentación de PowerPoint</vt:lpstr>
      <vt:lpstr>Presentación de PowerPoint</vt:lpstr>
      <vt:lpstr>Presentación de PowerPoint</vt:lpstr>
      <vt:lpstr>Presentación de PowerPoint</vt:lpstr>
      <vt:lpstr>Presentación de PowerPoint</vt:lpstr>
      <vt:lpstr>Controlling which platforms are built by Visual Studio</vt:lpstr>
      <vt:lpstr>Overriding your local NuGet cache</vt:lpstr>
      <vt:lpstr>Presentación de PowerPoint</vt:lpstr>
      <vt:lpstr>Presentación de PowerPoint</vt:lpstr>
      <vt:lpstr>Presentación de PowerPoint</vt:lpstr>
      <vt:lpstr>Presentación de PowerPoint</vt:lpstr>
      <vt:lpstr>Presentación de PowerPoint</vt:lpstr>
      <vt:lpstr>If you use this material to conduct your own workshop, please share where it was used and provide feedback by creating a new issue on GitHub.</vt:lpstr>
      <vt:lpstr>If you see a opportunity to improve the courseware please send in a pull-request.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Huntley</dc:creator>
  <cp:lastModifiedBy>CASTRO MARTINEZ LUIS FERNANDO</cp:lastModifiedBy>
  <cp:revision>60</cp:revision>
  <dcterms:created xsi:type="dcterms:W3CDTF">2019-09-17T18:37:34Z</dcterms:created>
  <dcterms:modified xsi:type="dcterms:W3CDTF">2019-10-24T03:24:55Z</dcterms:modified>
</cp:coreProperties>
</file>