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14" r:id="rId3"/>
    <p:sldId id="391" r:id="rId4"/>
    <p:sldId id="417" r:id="rId5"/>
    <p:sldId id="419" r:id="rId6"/>
    <p:sldId id="420" r:id="rId7"/>
    <p:sldId id="421" r:id="rId8"/>
    <p:sldId id="422" r:id="rId9"/>
    <p:sldId id="423" r:id="rId10"/>
    <p:sldId id="418" r:id="rId11"/>
    <p:sldId id="425" r:id="rId12"/>
    <p:sldId id="426" r:id="rId13"/>
    <p:sldId id="427" r:id="rId14"/>
    <p:sldId id="428" r:id="rId15"/>
    <p:sldId id="424" r:id="rId16"/>
    <p:sldId id="429" r:id="rId17"/>
    <p:sldId id="430" r:id="rId18"/>
    <p:sldId id="431" r:id="rId19"/>
    <p:sldId id="432" r:id="rId20"/>
    <p:sldId id="433" r:id="rId21"/>
    <p:sldId id="279" r:id="rId22"/>
  </p:sldIdLst>
  <p:sldSz cx="9144000" cy="5143500" type="screen16x9"/>
  <p:notesSz cx="6858000" cy="9144000"/>
  <p:defaultTextStyle>
    <a:defPPr>
      <a:defRPr lang="es-E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BFBDBA"/>
    <a:srgbClr val="E8E5DD"/>
    <a:srgbClr val="400080"/>
    <a:srgbClr val="4B0F87"/>
    <a:srgbClr val="660066"/>
    <a:srgbClr val="FF0066"/>
    <a:srgbClr val="FFCC00"/>
    <a:srgbClr val="4880B4"/>
    <a:srgbClr val="C58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718" autoAdjust="0"/>
  </p:normalViewPr>
  <p:slideViewPr>
    <p:cSldViewPr snapToGrid="0" snapToObjects="1">
      <p:cViewPr varScale="1">
        <p:scale>
          <a:sx n="145" d="100"/>
          <a:sy n="145" d="100"/>
        </p:scale>
        <p:origin x="666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EA168-2AF0-4742-BC06-F24921C0B2C9}" type="datetime1">
              <a:rPr lang="es-ES_tradnl" smtClean="0"/>
              <a:t>10/11/2015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2F09A-4702-4111-9686-665D9FA88D9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393622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7FA4F-B6F4-4F69-804A-47794F3A2F86}" type="datetime1">
              <a:rPr lang="es-ES_tradnl" smtClean="0"/>
              <a:t>10/11/2015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B2EBB-C894-9E42-BCAE-E4BD60A28E8F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140472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B2EBB-C894-9E42-BCAE-E4BD60A28E8F}" type="slidenum">
              <a:rPr lang="es-ES_tradnl" smtClean="0"/>
              <a:pPr/>
              <a:t>1</a:t>
            </a:fld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63C1C1E-3DD0-40CC-9154-0871868C58BB}" type="datetime1">
              <a:rPr lang="es-ES_tradnl" smtClean="0"/>
              <a:t>10/11/2015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56750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5587-7C00-D844-A009-7CEA382A5743}" type="datetimeFigureOut">
              <a:rPr lang="es-ES" smtClean="0"/>
              <a:pPr/>
              <a:t>10/11/2015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53B9-3157-6446-9886-6E20A212822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6830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5587-7C00-D844-A009-7CEA382A5743}" type="datetimeFigureOut">
              <a:rPr lang="es-ES" smtClean="0"/>
              <a:pPr/>
              <a:t>10/11/2015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53B9-3157-6446-9886-6E20A212822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430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5587-7C00-D844-A009-7CEA382A5743}" type="datetimeFigureOut">
              <a:rPr lang="es-ES" smtClean="0"/>
              <a:pPr/>
              <a:t>10/11/2015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53B9-3157-6446-9886-6E20A212822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215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5587-7C00-D844-A009-7CEA382A5743}" type="datetimeFigureOut">
              <a:rPr lang="es-ES" smtClean="0"/>
              <a:pPr/>
              <a:t>10/11/2015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53B9-3157-6446-9886-6E20A212822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2915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5587-7C00-D844-A009-7CEA382A5743}" type="datetimeFigureOut">
              <a:rPr lang="es-ES" smtClean="0"/>
              <a:pPr/>
              <a:t>10/11/2015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53B9-3157-6446-9886-6E20A212822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731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5587-7C00-D844-A009-7CEA382A5743}" type="datetimeFigureOut">
              <a:rPr lang="es-ES" smtClean="0"/>
              <a:pPr/>
              <a:t>10/11/2015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53B9-3157-6446-9886-6E20A212822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0284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5587-7C00-D844-A009-7CEA382A5743}" type="datetimeFigureOut">
              <a:rPr lang="es-ES" smtClean="0"/>
              <a:pPr/>
              <a:t>10/11/2015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53B9-3157-6446-9886-6E20A212822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693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5587-7C00-D844-A009-7CEA382A5743}" type="datetimeFigureOut">
              <a:rPr lang="es-ES" smtClean="0"/>
              <a:pPr/>
              <a:t>10/11/2015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53B9-3157-6446-9886-6E20A212822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3661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5587-7C00-D844-A009-7CEA382A5743}" type="datetimeFigureOut">
              <a:rPr lang="es-ES" smtClean="0"/>
              <a:pPr/>
              <a:t>10/11/2015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53B9-3157-6446-9886-6E20A212822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0848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5587-7C00-D844-A009-7CEA382A5743}" type="datetimeFigureOut">
              <a:rPr lang="es-ES" smtClean="0"/>
              <a:pPr/>
              <a:t>10/11/2015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53B9-3157-6446-9886-6E20A212822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120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5587-7C00-D844-A009-7CEA382A5743}" type="datetimeFigureOut">
              <a:rPr lang="es-ES" smtClean="0"/>
              <a:pPr/>
              <a:t>10/11/2015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53B9-3157-6446-9886-6E20A212822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25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C5587-7C00-D844-A009-7CEA382A5743}" type="datetimeFigureOut">
              <a:rPr lang="es-ES" smtClean="0"/>
              <a:pPr/>
              <a:t>10/11/2015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953B9-3157-6446-9886-6E20A2128226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7" name="Imagen 9" descr="logo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" y="73056"/>
            <a:ext cx="2008131" cy="34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6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2690" y="2119998"/>
            <a:ext cx="5577519" cy="58477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200" b="1" dirty="0" err="1" smtClean="0">
                <a:solidFill>
                  <a:schemeClr val="accent4">
                    <a:lumMod val="50000"/>
                  </a:schemeClr>
                </a:solidFill>
              </a:rPr>
              <a:t>Capacitación</a:t>
            </a:r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</a:rPr>
              <a:t> HTML</a:t>
            </a:r>
            <a:endParaRPr lang="en-US" sz="32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16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luz_caratul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1" y="1474158"/>
            <a:ext cx="6642100" cy="3658483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264731" y="1837663"/>
            <a:ext cx="5178056" cy="7848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s-ES" sz="4500" b="1" spc="-15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Head y </a:t>
            </a:r>
            <a:r>
              <a:rPr lang="es-ES" sz="4500" b="1" spc="-15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Body</a:t>
            </a:r>
            <a:endParaRPr lang="es-ES" sz="4500" b="1" spc="-15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40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924391" y="631115"/>
            <a:ext cx="5065382" cy="646329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s-AR" sz="3600" b="1" dirty="0" smtClean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HEAD</a:t>
            </a:r>
            <a:endParaRPr lang="es-AR" sz="3600" b="1" dirty="0">
              <a:solidFill>
                <a:srgbClr val="40008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960858" y="1544630"/>
            <a:ext cx="6992448" cy="310854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s-AR" sz="2800" dirty="0"/>
              <a:t>Es un contenedor de </a:t>
            </a:r>
            <a:r>
              <a:rPr lang="es-AR" sz="2800" dirty="0" err="1"/>
              <a:t>metadata</a:t>
            </a:r>
            <a:r>
              <a:rPr lang="es-AR" sz="2800" dirty="0"/>
              <a:t> (datos que contienen datos</a:t>
            </a:r>
            <a:r>
              <a:rPr lang="es-AR" sz="2800" dirty="0" smtClean="0"/>
              <a:t>). Se </a:t>
            </a:r>
            <a:r>
              <a:rPr lang="es-AR" sz="2800" dirty="0"/>
              <a:t>utiliza para enviar datos al navegador, al servidor, a </a:t>
            </a:r>
            <a:r>
              <a:rPr lang="es-AR" sz="2800" dirty="0" err="1"/>
              <a:t>bots</a:t>
            </a:r>
            <a:r>
              <a:rPr lang="es-AR" sz="2800" dirty="0"/>
              <a:t> </a:t>
            </a:r>
            <a:r>
              <a:rPr lang="es-AR" sz="2800" dirty="0" err="1"/>
              <a:t>the</a:t>
            </a:r>
            <a:r>
              <a:rPr lang="es-AR" sz="2800" dirty="0"/>
              <a:t> buscadores, a alguna API que utilicemos en nuestra web ej. Facebook API, incluir hojas de estilos, scripts, </a:t>
            </a:r>
            <a:r>
              <a:rPr lang="es-AR" sz="2800" dirty="0" smtClean="0"/>
              <a:t>etc. Lo </a:t>
            </a:r>
            <a:r>
              <a:rPr lang="es-AR" sz="2800" dirty="0"/>
              <a:t>que se agrega en el head no se visualiza en el navegador.</a:t>
            </a:r>
            <a:endParaRPr lang="es-ES" sz="2600" dirty="0" smtClean="0"/>
          </a:p>
        </p:txBody>
      </p:sp>
    </p:spTree>
    <p:extLst>
      <p:ext uri="{BB962C8B-B14F-4D97-AF65-F5344CB8AC3E}">
        <p14:creationId xmlns:p14="http://schemas.microsoft.com/office/powerpoint/2010/main" val="185308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4929" y="1440673"/>
            <a:ext cx="7321779" cy="351945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CuadroTexto 9"/>
          <p:cNvSpPr txBox="1"/>
          <p:nvPr/>
        </p:nvSpPr>
        <p:spPr>
          <a:xfrm>
            <a:off x="1924391" y="631115"/>
            <a:ext cx="5065382" cy="646329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s-AR" sz="3600" b="1" dirty="0" smtClean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Ejemplo de HEAD</a:t>
            </a:r>
            <a:endParaRPr lang="es-AR" sz="3600" b="1" dirty="0">
              <a:solidFill>
                <a:srgbClr val="40008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960858" y="1544630"/>
            <a:ext cx="6992448" cy="332398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1400" dirty="0"/>
              <a:t>&lt;head&gt;</a:t>
            </a:r>
            <a:endParaRPr lang="es-AR" sz="1400" dirty="0"/>
          </a:p>
          <a:p>
            <a:r>
              <a:rPr lang="en-US" sz="1400" dirty="0"/>
              <a:t>&lt;meta name="description" content="Free Web tutorials"&gt;</a:t>
            </a:r>
            <a:endParaRPr lang="es-AR" sz="1400" dirty="0"/>
          </a:p>
          <a:p>
            <a:r>
              <a:rPr lang="en-US" sz="1400" dirty="0"/>
              <a:t>&lt;meta name="keywords" content="</a:t>
            </a:r>
            <a:r>
              <a:rPr lang="en-US" sz="1400" dirty="0" err="1"/>
              <a:t>HTML,CSS,XML,JavaScript</a:t>
            </a:r>
            <a:r>
              <a:rPr lang="en-US" sz="1400" dirty="0"/>
              <a:t>"&gt;</a:t>
            </a:r>
            <a:endParaRPr lang="es-AR" sz="1400" dirty="0"/>
          </a:p>
          <a:p>
            <a:r>
              <a:rPr lang="en-US" sz="1400" dirty="0"/>
              <a:t>&lt;meta name="author" content="</a:t>
            </a:r>
            <a:r>
              <a:rPr lang="en-US" sz="1400" dirty="0" err="1"/>
              <a:t>Hege</a:t>
            </a:r>
            <a:r>
              <a:rPr lang="en-US" sz="1400" dirty="0"/>
              <a:t> </a:t>
            </a:r>
            <a:r>
              <a:rPr lang="en-US" sz="1400" dirty="0" err="1"/>
              <a:t>Refsnes</a:t>
            </a:r>
            <a:r>
              <a:rPr lang="en-US" sz="1400" dirty="0"/>
              <a:t>"&gt;</a:t>
            </a:r>
            <a:endParaRPr lang="es-AR" sz="1400" dirty="0"/>
          </a:p>
          <a:p>
            <a:r>
              <a:rPr lang="es-AR" sz="1400" dirty="0"/>
              <a:t>&lt;meta </a:t>
            </a:r>
            <a:r>
              <a:rPr lang="es-AR" sz="1400" dirty="0" err="1"/>
              <a:t>charset</a:t>
            </a:r>
            <a:r>
              <a:rPr lang="es-AR" sz="1400" dirty="0"/>
              <a:t>="UTF-8"&gt;</a:t>
            </a:r>
          </a:p>
          <a:p>
            <a:r>
              <a:rPr lang="en-US" sz="1400" dirty="0"/>
              <a:t>&lt;meta name="viewport" content="user-scalable=no, width=device-width, initial-scale=1.0, maximum-scale=1.0"&gt;</a:t>
            </a:r>
            <a:endParaRPr lang="es-AR" sz="1400" dirty="0"/>
          </a:p>
          <a:p>
            <a:r>
              <a:rPr lang="en-US" sz="1400" dirty="0"/>
              <a:t>&lt;script type="text/</a:t>
            </a:r>
            <a:r>
              <a:rPr lang="en-US" sz="1400" dirty="0" err="1"/>
              <a:t>javascript</a:t>
            </a:r>
            <a:r>
              <a:rPr lang="en-US" sz="1400" dirty="0"/>
              <a:t>" </a:t>
            </a:r>
            <a:r>
              <a:rPr lang="en-US" sz="1400" dirty="0" err="1"/>
              <a:t>src</a:t>
            </a:r>
            <a:r>
              <a:rPr lang="en-US" sz="1400" dirty="0"/>
              <a:t>="/</a:t>
            </a:r>
            <a:r>
              <a:rPr lang="en-US" sz="1400" dirty="0" err="1"/>
              <a:t>etc</a:t>
            </a:r>
            <a:r>
              <a:rPr lang="en-US" sz="1400" dirty="0"/>
              <a:t>/designs/journey/libs/modernizr.js"&gt;&lt;/script&gt;</a:t>
            </a:r>
            <a:endParaRPr lang="es-AR" sz="1400" dirty="0"/>
          </a:p>
          <a:p>
            <a:r>
              <a:rPr lang="en-US" sz="1400" dirty="0"/>
              <a:t>&lt;link </a:t>
            </a:r>
            <a:r>
              <a:rPr lang="en-US" sz="1400" dirty="0" err="1"/>
              <a:t>rel</a:t>
            </a:r>
            <a:r>
              <a:rPr lang="en-US" sz="1400" dirty="0"/>
              <a:t>="stylesheet" </a:t>
            </a:r>
            <a:r>
              <a:rPr lang="en-US" sz="1400" dirty="0" err="1"/>
              <a:t>href</a:t>
            </a:r>
            <a:r>
              <a:rPr lang="en-US" sz="1400" dirty="0"/>
              <a:t>="/</a:t>
            </a:r>
            <a:r>
              <a:rPr lang="en-US" sz="1400" dirty="0" err="1"/>
              <a:t>etc</a:t>
            </a:r>
            <a:r>
              <a:rPr lang="en-US" sz="1400" dirty="0"/>
              <a:t>/designs/journey/theme/default.css" type="text/</a:t>
            </a:r>
            <a:r>
              <a:rPr lang="en-US" sz="1400" dirty="0" err="1"/>
              <a:t>css</a:t>
            </a:r>
            <a:r>
              <a:rPr lang="en-US" sz="1400" dirty="0"/>
              <a:t>"&gt;</a:t>
            </a:r>
            <a:endParaRPr lang="es-AR" sz="1400" dirty="0"/>
          </a:p>
          <a:p>
            <a:r>
              <a:rPr lang="en-US" sz="1400" dirty="0"/>
              <a:t>&lt;meta property="</a:t>
            </a:r>
            <a:r>
              <a:rPr lang="en-US" sz="1400" dirty="0" err="1"/>
              <a:t>fb:app_id</a:t>
            </a:r>
            <a:r>
              <a:rPr lang="en-US" sz="1400" dirty="0"/>
              <a:t>" content="401050593296931"&gt;</a:t>
            </a:r>
            <a:endParaRPr lang="es-AR" sz="1400" dirty="0"/>
          </a:p>
          <a:p>
            <a:r>
              <a:rPr lang="en-US" sz="1400" dirty="0"/>
              <a:t>&lt;meta property="</a:t>
            </a:r>
            <a:r>
              <a:rPr lang="en-US" sz="1400" dirty="0" err="1"/>
              <a:t>og:type</a:t>
            </a:r>
            <a:r>
              <a:rPr lang="en-US" sz="1400" dirty="0"/>
              <a:t>" content="article"&gt;</a:t>
            </a:r>
            <a:endParaRPr lang="es-AR" sz="1400" dirty="0"/>
          </a:p>
          <a:p>
            <a:r>
              <a:rPr lang="en-US" sz="1400" dirty="0"/>
              <a:t>&lt;meta property="</a:t>
            </a:r>
            <a:r>
              <a:rPr lang="en-US" sz="1400" dirty="0" err="1"/>
              <a:t>og:site_name</a:t>
            </a:r>
            <a:r>
              <a:rPr lang="en-US" sz="1400" dirty="0"/>
              <a:t>" content="The Coca-Cola Company"&gt;</a:t>
            </a:r>
            <a:endParaRPr lang="es-AR" sz="1400" dirty="0"/>
          </a:p>
          <a:p>
            <a:r>
              <a:rPr lang="en-US" sz="1400" dirty="0"/>
              <a:t>&lt;meta property="</a:t>
            </a:r>
            <a:r>
              <a:rPr lang="en-US" sz="1400" dirty="0" err="1"/>
              <a:t>og:title</a:t>
            </a:r>
            <a:r>
              <a:rPr lang="en-US" sz="1400" dirty="0"/>
              <a:t>" content="</a:t>
            </a:r>
            <a:r>
              <a:rPr lang="en-US" sz="1400" dirty="0" err="1"/>
              <a:t>TaB</a:t>
            </a:r>
            <a:r>
              <a:rPr lang="en-US" sz="1400" dirty="0"/>
              <a:t> turns 50"&gt;</a:t>
            </a:r>
            <a:endParaRPr lang="es-AR" sz="1400" dirty="0"/>
          </a:p>
          <a:p>
            <a:r>
              <a:rPr lang="en-US" sz="1400" dirty="0"/>
              <a:t>&lt;meta property="</a:t>
            </a:r>
            <a:r>
              <a:rPr lang="en-US" sz="1400" dirty="0" err="1"/>
              <a:t>og:description</a:t>
            </a:r>
            <a:r>
              <a:rPr lang="en-US" sz="1400" dirty="0"/>
              <a:t>" content="Fans celebrate </a:t>
            </a:r>
            <a:r>
              <a:rPr lang="en-US" sz="1400" dirty="0" err="1"/>
              <a:t>TaB's</a:t>
            </a:r>
            <a:r>
              <a:rPr lang="en-US" sz="1400" dirty="0"/>
              <a:t> fiftieth birthday"&gt;</a:t>
            </a:r>
            <a:endParaRPr lang="es-AR" sz="1400" dirty="0"/>
          </a:p>
          <a:p>
            <a:r>
              <a:rPr lang="es-AR" sz="1400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380583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924391" y="631115"/>
            <a:ext cx="5065382" cy="646329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s-AR" sz="3600" b="1" dirty="0" smtClean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BODY</a:t>
            </a:r>
            <a:endParaRPr lang="es-AR" sz="3600" b="1" dirty="0">
              <a:solidFill>
                <a:srgbClr val="40008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960858" y="1847237"/>
            <a:ext cx="6992448" cy="138499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s-AR" sz="2800" dirty="0"/>
              <a:t>La etiqueta </a:t>
            </a:r>
            <a:r>
              <a:rPr lang="es-AR" sz="2800" dirty="0" err="1"/>
              <a:t>body</a:t>
            </a:r>
            <a:r>
              <a:rPr lang="es-AR" sz="2800" dirty="0"/>
              <a:t> contiene todo el contenido del </a:t>
            </a:r>
            <a:r>
              <a:rPr lang="es-AR" sz="2800" dirty="0" err="1"/>
              <a:t>html</a:t>
            </a:r>
            <a:r>
              <a:rPr lang="es-AR" sz="2800" dirty="0"/>
              <a:t>: Texto, hipervínculos, imágenes, tablas, listas, etc.</a:t>
            </a:r>
          </a:p>
        </p:txBody>
      </p:sp>
    </p:spTree>
    <p:extLst>
      <p:ext uri="{BB962C8B-B14F-4D97-AF65-F5344CB8AC3E}">
        <p14:creationId xmlns:p14="http://schemas.microsoft.com/office/powerpoint/2010/main" val="37963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4929" y="1440673"/>
            <a:ext cx="7321779" cy="351945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CuadroTexto 9"/>
          <p:cNvSpPr txBox="1"/>
          <p:nvPr/>
        </p:nvSpPr>
        <p:spPr>
          <a:xfrm>
            <a:off x="1924391" y="631115"/>
            <a:ext cx="5065382" cy="646329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s-AR" sz="3600" b="1" dirty="0" smtClean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Ejemplo de BODY</a:t>
            </a:r>
            <a:endParaRPr lang="es-AR" sz="3600" b="1" dirty="0">
              <a:solidFill>
                <a:srgbClr val="40008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960858" y="1551211"/>
            <a:ext cx="6992448" cy="332398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s-AR" sz="1400" dirty="0"/>
              <a:t>&lt;</a:t>
            </a:r>
            <a:r>
              <a:rPr lang="es-AR" sz="1400" dirty="0" err="1"/>
              <a:t>body</a:t>
            </a:r>
            <a:r>
              <a:rPr lang="es-AR" sz="1400" dirty="0"/>
              <a:t>&gt;</a:t>
            </a:r>
            <a:br>
              <a:rPr lang="es-AR" sz="1400" dirty="0"/>
            </a:br>
            <a:r>
              <a:rPr lang="es-AR" sz="1400" dirty="0"/>
              <a:t/>
            </a:r>
            <a:br>
              <a:rPr lang="es-AR" sz="1400" dirty="0"/>
            </a:br>
            <a:r>
              <a:rPr lang="es-AR" sz="1400" dirty="0"/>
              <a:t>&lt;h1&gt;Esto es un encabezado&lt;/h1&gt;</a:t>
            </a:r>
          </a:p>
          <a:p>
            <a:r>
              <a:rPr lang="es-AR" sz="1400" dirty="0"/>
              <a:t>&lt;p&gt;Esto es un párrafo&lt;/p&gt;</a:t>
            </a:r>
          </a:p>
          <a:p>
            <a:r>
              <a:rPr lang="en-US" sz="1400" dirty="0"/>
              <a:t>&lt;button type="button"&gt;¡</a:t>
            </a:r>
            <a:r>
              <a:rPr lang="en-US" sz="1400" dirty="0" err="1"/>
              <a:t>Presione</a:t>
            </a:r>
            <a:r>
              <a:rPr lang="en-US" sz="1400" dirty="0"/>
              <a:t> </a:t>
            </a:r>
            <a:r>
              <a:rPr lang="en-US" sz="1400" dirty="0" err="1"/>
              <a:t>aquí</a:t>
            </a:r>
            <a:r>
              <a:rPr lang="en-US" sz="1400" dirty="0"/>
              <a:t>!&lt;/button&gt;</a:t>
            </a:r>
            <a:endParaRPr lang="es-AR" sz="1400" dirty="0"/>
          </a:p>
          <a:p>
            <a:r>
              <a:rPr lang="en-US" sz="1400" dirty="0"/>
              <a:t> </a:t>
            </a:r>
            <a:endParaRPr lang="es-AR" sz="1400" dirty="0"/>
          </a:p>
          <a:p>
            <a:r>
              <a:rPr lang="es-AR" sz="1400" dirty="0"/>
              <a:t>&lt;</a:t>
            </a:r>
            <a:r>
              <a:rPr lang="es-AR" sz="1400" dirty="0" err="1"/>
              <a:t>ul</a:t>
            </a:r>
            <a:r>
              <a:rPr lang="es-AR" sz="1400" dirty="0"/>
              <a:t>&gt;</a:t>
            </a:r>
            <a:br>
              <a:rPr lang="es-AR" sz="1400" dirty="0"/>
            </a:br>
            <a:r>
              <a:rPr lang="es-AR" sz="1400" dirty="0"/>
              <a:t>  &lt;li&gt;</a:t>
            </a:r>
            <a:r>
              <a:rPr lang="es-AR" sz="1400" dirty="0" err="1"/>
              <a:t>Coffee</a:t>
            </a:r>
            <a:r>
              <a:rPr lang="es-AR" sz="1400" dirty="0"/>
              <a:t>&lt;/li&gt;</a:t>
            </a:r>
            <a:br>
              <a:rPr lang="es-AR" sz="1400" dirty="0"/>
            </a:br>
            <a:r>
              <a:rPr lang="es-AR" sz="1400" dirty="0"/>
              <a:t>  &lt;li&gt;Tea&lt;/li&gt;</a:t>
            </a:r>
            <a:br>
              <a:rPr lang="es-AR" sz="1400" dirty="0"/>
            </a:br>
            <a:r>
              <a:rPr lang="es-AR" sz="1400" dirty="0"/>
              <a:t>  &lt;li&gt;</a:t>
            </a:r>
            <a:r>
              <a:rPr lang="es-AR" sz="1400" dirty="0" err="1"/>
              <a:t>Milk</a:t>
            </a:r>
            <a:r>
              <a:rPr lang="es-AR" sz="1400" dirty="0"/>
              <a:t>&lt;/li&gt;</a:t>
            </a:r>
            <a:br>
              <a:rPr lang="es-AR" sz="1400" dirty="0"/>
            </a:br>
            <a:r>
              <a:rPr lang="es-AR" sz="1400" dirty="0"/>
              <a:t>&lt;/</a:t>
            </a:r>
            <a:r>
              <a:rPr lang="es-AR" sz="1400" dirty="0" err="1"/>
              <a:t>ul</a:t>
            </a:r>
            <a:r>
              <a:rPr lang="es-AR" sz="1400" dirty="0"/>
              <a:t>&gt;</a:t>
            </a:r>
          </a:p>
          <a:p>
            <a:r>
              <a:rPr lang="es-AR" sz="1400" dirty="0"/>
              <a:t> </a:t>
            </a:r>
          </a:p>
          <a:p>
            <a:r>
              <a:rPr lang="es-AR" sz="1400" dirty="0"/>
              <a:t>&lt;</a:t>
            </a:r>
            <a:r>
              <a:rPr lang="es-AR" sz="1400" dirty="0" err="1"/>
              <a:t>img</a:t>
            </a:r>
            <a:r>
              <a:rPr lang="es-AR" sz="1400" dirty="0"/>
              <a:t> </a:t>
            </a:r>
            <a:r>
              <a:rPr lang="es-AR" sz="1400" dirty="0" err="1"/>
              <a:t>src</a:t>
            </a:r>
            <a:r>
              <a:rPr lang="es-AR" sz="1400" dirty="0"/>
              <a:t>="/flores.jpg" </a:t>
            </a:r>
            <a:r>
              <a:rPr lang="es-AR" sz="1400" dirty="0" err="1"/>
              <a:t>alt</a:t>
            </a:r>
            <a:r>
              <a:rPr lang="es-AR" sz="1400" dirty="0"/>
              <a:t>="Un ramo de flores" /&gt;</a:t>
            </a:r>
            <a:br>
              <a:rPr lang="es-AR" sz="1400" dirty="0"/>
            </a:br>
            <a:r>
              <a:rPr lang="es-AR" sz="1400" dirty="0"/>
              <a:t/>
            </a:r>
            <a:br>
              <a:rPr lang="es-AR" sz="1400" dirty="0"/>
            </a:br>
            <a:r>
              <a:rPr lang="es-AR" sz="1400" dirty="0"/>
              <a:t>&lt;/</a:t>
            </a:r>
            <a:r>
              <a:rPr lang="es-AR" sz="1400" dirty="0" err="1"/>
              <a:t>body</a:t>
            </a:r>
            <a:r>
              <a:rPr lang="es-AR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4283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luz_caratul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1" y="1474158"/>
            <a:ext cx="6642100" cy="3658483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264731" y="1837663"/>
            <a:ext cx="5178056" cy="14773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s-ES" sz="4500" b="1" spc="-15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Introducción a</a:t>
            </a:r>
          </a:p>
          <a:p>
            <a:pPr algn="ctr"/>
            <a:r>
              <a:rPr lang="es-ES" sz="4500" b="1" spc="-15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HTML5</a:t>
            </a:r>
            <a:endParaRPr lang="es-ES" sz="4500" b="1" spc="-15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08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924391" y="631115"/>
            <a:ext cx="5065382" cy="646329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s-AR" sz="3600" b="1" dirty="0" smtClean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HTML5</a:t>
            </a:r>
            <a:endParaRPr lang="es-AR" sz="3600" b="1" dirty="0">
              <a:solidFill>
                <a:srgbClr val="40008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960858" y="1847237"/>
            <a:ext cx="6992448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s-AR" sz="3200" dirty="0"/>
              <a:t>Se trata de una nueva versión de HTML, con nuevos elementos, atributos y comportamientos.</a:t>
            </a:r>
          </a:p>
        </p:txBody>
      </p:sp>
    </p:spTree>
    <p:extLst>
      <p:ext uri="{BB962C8B-B14F-4D97-AF65-F5344CB8AC3E}">
        <p14:creationId xmlns:p14="http://schemas.microsoft.com/office/powerpoint/2010/main" val="261744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924391" y="631115"/>
            <a:ext cx="5065382" cy="646329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s-AR" sz="3600" b="1" dirty="0" smtClean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Mejoras HTML5</a:t>
            </a:r>
            <a:endParaRPr lang="es-AR" sz="3600" b="1" dirty="0">
              <a:solidFill>
                <a:srgbClr val="40008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960858" y="1716900"/>
            <a:ext cx="6992448" cy="258532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s-AR" dirty="0"/>
              <a:t>SEMÁNTICA</a:t>
            </a:r>
          </a:p>
          <a:p>
            <a:r>
              <a:rPr lang="en-US" dirty="0"/>
              <a:t>RESULTADOS E INTEGRACIÓN (Web Workers, History API, Drag and Drop)</a:t>
            </a:r>
            <a:endParaRPr lang="es-AR" dirty="0"/>
          </a:p>
          <a:p>
            <a:r>
              <a:rPr lang="es-AR" dirty="0"/>
              <a:t>CONECTIVIDAD</a:t>
            </a:r>
          </a:p>
          <a:p>
            <a:r>
              <a:rPr lang="es-AR" dirty="0"/>
              <a:t>SIN CONEXIÓN Y ALMACENAMIENTO (</a:t>
            </a:r>
            <a:r>
              <a:rPr lang="es-AR" dirty="0" err="1"/>
              <a:t>ApplicationCache</a:t>
            </a:r>
            <a:r>
              <a:rPr lang="es-AR" dirty="0"/>
              <a:t>, </a:t>
            </a:r>
            <a:r>
              <a:rPr lang="es-AR" dirty="0" err="1"/>
              <a:t>LocalStorage</a:t>
            </a:r>
            <a:r>
              <a:rPr lang="es-AR" dirty="0"/>
              <a:t>)</a:t>
            </a:r>
          </a:p>
          <a:p>
            <a:r>
              <a:rPr lang="es-AR" dirty="0"/>
              <a:t>ACCESO AL DISPOSITIVO (acceso a la cámara, </a:t>
            </a:r>
            <a:r>
              <a:rPr lang="es-AR" dirty="0" err="1"/>
              <a:t>touch</a:t>
            </a:r>
            <a:r>
              <a:rPr lang="es-AR" dirty="0"/>
              <a:t>, rotación del dispositivo, geolocalización)</a:t>
            </a:r>
          </a:p>
          <a:p>
            <a:r>
              <a:rPr lang="es-AR" dirty="0"/>
              <a:t>MULTIMEDIA (audio y video)</a:t>
            </a:r>
          </a:p>
          <a:p>
            <a:r>
              <a:rPr lang="en-US" dirty="0"/>
              <a:t>CSS3 STYLING (border-radius, </a:t>
            </a:r>
            <a:r>
              <a:rPr lang="en-US" dirty="0" err="1"/>
              <a:t>Transiciones</a:t>
            </a:r>
            <a:r>
              <a:rPr lang="en-US" dirty="0"/>
              <a:t> CSS, @font-face, box-shadow)</a:t>
            </a:r>
            <a:endParaRPr lang="es-AR" dirty="0"/>
          </a:p>
          <a:p>
            <a:r>
              <a:rPr lang="es-AR" dirty="0"/>
              <a:t>3D, GRAFICOS &amp; EFECTOS (</a:t>
            </a:r>
            <a:r>
              <a:rPr lang="es-AR" dirty="0" err="1"/>
              <a:t>WebGL</a:t>
            </a:r>
            <a:r>
              <a:rPr lang="es-AR" dirty="0"/>
              <a:t>, SVG, </a:t>
            </a:r>
            <a:r>
              <a:rPr lang="es-AR" dirty="0" err="1"/>
              <a:t>Canvas</a:t>
            </a:r>
            <a:r>
              <a:rPr lang="es-A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887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924391" y="631115"/>
            <a:ext cx="5065382" cy="646329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s-AR" sz="3600" b="1" dirty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Semántica </a:t>
            </a:r>
            <a:r>
              <a:rPr lang="es-AR" sz="3600" b="1" dirty="0" smtClean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HTML5</a:t>
            </a:r>
            <a:endParaRPr lang="es-AR" sz="3600" b="1" dirty="0">
              <a:solidFill>
                <a:srgbClr val="40008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960858" y="1986618"/>
            <a:ext cx="6992448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s-AR" sz="2400" dirty="0" smtClean="0"/>
              <a:t>Se </a:t>
            </a:r>
            <a:r>
              <a:rPr lang="es-AR" sz="2400" dirty="0"/>
              <a:t>agregaron etiquetas nuevas extendiendo las propiedades de </a:t>
            </a:r>
            <a:r>
              <a:rPr lang="es-AR" sz="2400" dirty="0" err="1"/>
              <a:t>html</a:t>
            </a:r>
            <a:r>
              <a:rPr lang="es-AR" sz="2400" dirty="0"/>
              <a:t> para mejorar la legibilidad del documento por parte de los buscadores y para </a:t>
            </a:r>
            <a:r>
              <a:rPr lang="es-AR" sz="2400" dirty="0" err="1"/>
              <a:t>Accessible</a:t>
            </a:r>
            <a:r>
              <a:rPr lang="es-AR" sz="2400" dirty="0"/>
              <a:t> </a:t>
            </a:r>
            <a:r>
              <a:rPr lang="es-AR" sz="2400" dirty="0" err="1"/>
              <a:t>Rich</a:t>
            </a:r>
            <a:r>
              <a:rPr lang="es-AR" sz="2400" dirty="0"/>
              <a:t> Internet </a:t>
            </a:r>
            <a:r>
              <a:rPr lang="es-AR" sz="2400" dirty="0" err="1"/>
              <a:t>Application</a:t>
            </a:r>
            <a:r>
              <a:rPr lang="es-AR" sz="2400" dirty="0"/>
              <a:t> o ARIA.</a:t>
            </a:r>
          </a:p>
        </p:txBody>
      </p:sp>
    </p:spTree>
    <p:extLst>
      <p:ext uri="{BB962C8B-B14F-4D97-AF65-F5344CB8AC3E}">
        <p14:creationId xmlns:p14="http://schemas.microsoft.com/office/powerpoint/2010/main" val="37918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9535" y="1131423"/>
            <a:ext cx="4065462" cy="36933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CuadroTexto 9"/>
          <p:cNvSpPr txBox="1"/>
          <p:nvPr/>
        </p:nvSpPr>
        <p:spPr>
          <a:xfrm>
            <a:off x="1924391" y="399639"/>
            <a:ext cx="5065382" cy="646329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s-AR" sz="3600" b="1" dirty="0" smtClean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Nuevas etiquetas HTML5</a:t>
            </a:r>
            <a:endParaRPr lang="es-AR" sz="3600" b="1" dirty="0">
              <a:solidFill>
                <a:srgbClr val="40008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2605463" y="1144580"/>
            <a:ext cx="3894014" cy="369331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lvl="0"/>
            <a:r>
              <a:rPr lang="es-AR" dirty="0"/>
              <a:t>&lt;</a:t>
            </a:r>
            <a:r>
              <a:rPr lang="es-AR" dirty="0" err="1"/>
              <a:t>article</a:t>
            </a:r>
            <a:r>
              <a:rPr lang="es-AR" dirty="0"/>
              <a:t>&gt;</a:t>
            </a:r>
          </a:p>
          <a:p>
            <a:pPr lvl="0"/>
            <a:r>
              <a:rPr lang="es-AR" dirty="0"/>
              <a:t>&lt;</a:t>
            </a:r>
            <a:r>
              <a:rPr lang="es-AR" dirty="0" err="1"/>
              <a:t>aside</a:t>
            </a:r>
            <a:r>
              <a:rPr lang="es-AR" dirty="0"/>
              <a:t>&gt;</a:t>
            </a:r>
          </a:p>
          <a:p>
            <a:pPr lvl="0"/>
            <a:r>
              <a:rPr lang="es-AR" dirty="0"/>
              <a:t>&lt;</a:t>
            </a:r>
            <a:r>
              <a:rPr lang="es-AR" dirty="0" err="1"/>
              <a:t>details</a:t>
            </a:r>
            <a:r>
              <a:rPr lang="es-AR" dirty="0"/>
              <a:t>&gt;</a:t>
            </a:r>
          </a:p>
          <a:p>
            <a:pPr lvl="0"/>
            <a:r>
              <a:rPr lang="es-AR" dirty="0"/>
              <a:t>&lt;</a:t>
            </a:r>
            <a:r>
              <a:rPr lang="es-AR" dirty="0" err="1"/>
              <a:t>figcaption</a:t>
            </a:r>
            <a:r>
              <a:rPr lang="es-AR" dirty="0"/>
              <a:t>&gt;</a:t>
            </a:r>
          </a:p>
          <a:p>
            <a:pPr lvl="0"/>
            <a:r>
              <a:rPr lang="es-AR" dirty="0"/>
              <a:t>&lt;figure&gt;</a:t>
            </a:r>
          </a:p>
          <a:p>
            <a:pPr lvl="0"/>
            <a:r>
              <a:rPr lang="es-AR" dirty="0"/>
              <a:t>&lt;</a:t>
            </a:r>
            <a:r>
              <a:rPr lang="es-AR" dirty="0" err="1"/>
              <a:t>footer</a:t>
            </a:r>
            <a:r>
              <a:rPr lang="es-AR" dirty="0"/>
              <a:t>&gt;</a:t>
            </a:r>
          </a:p>
          <a:p>
            <a:pPr lvl="0"/>
            <a:r>
              <a:rPr lang="es-AR" dirty="0"/>
              <a:t>&lt;</a:t>
            </a:r>
            <a:r>
              <a:rPr lang="es-AR" dirty="0" err="1"/>
              <a:t>header</a:t>
            </a:r>
            <a:r>
              <a:rPr lang="es-AR" dirty="0"/>
              <a:t>&gt;</a:t>
            </a:r>
          </a:p>
          <a:p>
            <a:pPr lvl="0"/>
            <a:r>
              <a:rPr lang="es-AR" dirty="0"/>
              <a:t>&lt;</a:t>
            </a:r>
            <a:r>
              <a:rPr lang="es-AR" dirty="0" err="1"/>
              <a:t>main</a:t>
            </a:r>
            <a:r>
              <a:rPr lang="es-AR" dirty="0"/>
              <a:t>&gt;</a:t>
            </a:r>
          </a:p>
          <a:p>
            <a:pPr lvl="0"/>
            <a:r>
              <a:rPr lang="es-AR" dirty="0"/>
              <a:t>&lt;</a:t>
            </a:r>
            <a:r>
              <a:rPr lang="es-AR" dirty="0" err="1"/>
              <a:t>mark</a:t>
            </a:r>
            <a:r>
              <a:rPr lang="es-AR" dirty="0"/>
              <a:t>&gt;</a:t>
            </a:r>
          </a:p>
          <a:p>
            <a:pPr lvl="0"/>
            <a:r>
              <a:rPr lang="es-AR" dirty="0"/>
              <a:t>&lt;</a:t>
            </a:r>
            <a:r>
              <a:rPr lang="es-AR" dirty="0" err="1"/>
              <a:t>nav</a:t>
            </a:r>
            <a:r>
              <a:rPr lang="es-AR" dirty="0"/>
              <a:t>&gt;</a:t>
            </a:r>
          </a:p>
          <a:p>
            <a:pPr lvl="0"/>
            <a:r>
              <a:rPr lang="es-AR" dirty="0"/>
              <a:t>&lt;</a:t>
            </a:r>
            <a:r>
              <a:rPr lang="es-AR" dirty="0" err="1"/>
              <a:t>section</a:t>
            </a:r>
            <a:r>
              <a:rPr lang="es-AR" dirty="0"/>
              <a:t>&gt;</a:t>
            </a:r>
          </a:p>
          <a:p>
            <a:pPr lvl="0"/>
            <a:r>
              <a:rPr lang="es-AR" dirty="0"/>
              <a:t>&lt;</a:t>
            </a:r>
            <a:r>
              <a:rPr lang="es-AR" dirty="0" err="1"/>
              <a:t>summary</a:t>
            </a:r>
            <a:r>
              <a:rPr lang="es-AR" dirty="0"/>
              <a:t>&gt;</a:t>
            </a:r>
          </a:p>
          <a:p>
            <a:pPr lvl="0"/>
            <a:r>
              <a:rPr lang="es-AR" dirty="0"/>
              <a:t>&lt;time&gt;</a:t>
            </a:r>
          </a:p>
        </p:txBody>
      </p:sp>
    </p:spTree>
    <p:extLst>
      <p:ext uri="{BB962C8B-B14F-4D97-AF65-F5344CB8AC3E}">
        <p14:creationId xmlns:p14="http://schemas.microsoft.com/office/powerpoint/2010/main" val="396773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luz_caratul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1" y="1474158"/>
            <a:ext cx="6642100" cy="3658483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264731" y="1837663"/>
            <a:ext cx="5178056" cy="14773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s-ES" sz="4500" b="1" spc="-15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Conceptos básicos</a:t>
            </a:r>
          </a:p>
          <a:p>
            <a:pPr algn="ctr"/>
            <a:r>
              <a:rPr lang="es-ES" sz="4500" b="1" spc="-15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HTML</a:t>
            </a:r>
            <a:endParaRPr lang="es-ES" sz="4500" b="1" spc="-15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80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1948" y="3394808"/>
            <a:ext cx="3210267" cy="51969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800"/>
          </a:p>
        </p:txBody>
      </p:sp>
      <p:sp>
        <p:nvSpPr>
          <p:cNvPr id="10" name="CuadroTexto 9"/>
          <p:cNvSpPr txBox="1"/>
          <p:nvPr/>
        </p:nvSpPr>
        <p:spPr>
          <a:xfrm>
            <a:off x="1924391" y="631115"/>
            <a:ext cx="5065382" cy="1200327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s-AR" sz="3600" b="1" dirty="0" smtClean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Soporte de HTML5</a:t>
            </a:r>
          </a:p>
          <a:p>
            <a:pPr algn="ctr"/>
            <a:r>
              <a:rPr lang="es-AR" sz="3600" b="1" dirty="0" smtClean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En Browsers </a:t>
            </a:r>
            <a:endParaRPr lang="es-AR" sz="3600" b="1" dirty="0">
              <a:solidFill>
                <a:srgbClr val="40008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960858" y="2105029"/>
            <a:ext cx="6992448" cy="181588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s-AR" sz="2800" dirty="0"/>
              <a:t>Algunas propiedades de HTML5 pueden no ser soportadas en determinados browsers.</a:t>
            </a:r>
          </a:p>
          <a:p>
            <a:r>
              <a:rPr lang="es-AR" sz="2800" dirty="0"/>
              <a:t> </a:t>
            </a:r>
          </a:p>
          <a:p>
            <a:pPr algn="ctr"/>
            <a:r>
              <a:rPr lang="es-AR" sz="2800" dirty="0"/>
              <a:t>http://caniuse.com/ </a:t>
            </a:r>
          </a:p>
        </p:txBody>
      </p:sp>
    </p:spTree>
    <p:extLst>
      <p:ext uri="{BB962C8B-B14F-4D97-AF65-F5344CB8AC3E}">
        <p14:creationId xmlns:p14="http://schemas.microsoft.com/office/powerpoint/2010/main" val="179146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luz_caratul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1" y="1474158"/>
            <a:ext cx="6642100" cy="3658483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264731" y="1837664"/>
            <a:ext cx="5178056" cy="7848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s-ES" sz="4500" b="1" spc="-15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Preguntas?</a:t>
            </a:r>
            <a:endParaRPr lang="es-ES" sz="4500" b="1" spc="-15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80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831276" y="634057"/>
            <a:ext cx="7512626" cy="646329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s-AR" sz="3600" b="1" dirty="0" smtClean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Definición </a:t>
            </a:r>
            <a:r>
              <a:rPr lang="es-AR" sz="3600" b="1" dirty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HTML</a:t>
            </a:r>
            <a:endParaRPr lang="es-ES" sz="3600" b="1" dirty="0">
              <a:solidFill>
                <a:srgbClr val="40008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895074" y="1672287"/>
            <a:ext cx="7512625" cy="264687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s-AR" sz="2800" dirty="0"/>
              <a:t>HTML, que significa </a:t>
            </a:r>
            <a:r>
              <a:rPr lang="es-AR" sz="2800" b="1" dirty="0"/>
              <a:t>Lenguaje de Marcado para Hipertextos (</a:t>
            </a:r>
            <a:r>
              <a:rPr lang="es-AR" sz="2800" b="1" i="1" dirty="0" err="1"/>
              <a:t>HyperText</a:t>
            </a:r>
            <a:r>
              <a:rPr lang="es-AR" sz="2800" b="1" i="1" dirty="0"/>
              <a:t> </a:t>
            </a:r>
            <a:r>
              <a:rPr lang="es-AR" sz="2800" b="1" i="1" dirty="0" err="1"/>
              <a:t>Markup</a:t>
            </a:r>
            <a:r>
              <a:rPr lang="es-AR" sz="2800" b="1" i="1" dirty="0"/>
              <a:t> </a:t>
            </a:r>
            <a:r>
              <a:rPr lang="es-AR" sz="2800" b="1" i="1" dirty="0" err="1"/>
              <a:t>Language</a:t>
            </a:r>
            <a:r>
              <a:rPr lang="es-AR" sz="2800" b="1" dirty="0"/>
              <a:t>)</a:t>
            </a:r>
            <a:r>
              <a:rPr lang="es-AR" sz="2800" dirty="0"/>
              <a:t>  es el bloque de construcción </a:t>
            </a:r>
            <a:r>
              <a:rPr lang="es-AR" sz="2800" dirty="0" smtClean="0"/>
              <a:t>básico </a:t>
            </a:r>
            <a:r>
              <a:rPr lang="es-AR" sz="2800" dirty="0"/>
              <a:t>de una página web y se usa para crear y representar visualmente una página web</a:t>
            </a:r>
            <a:r>
              <a:rPr lang="es-AR" sz="2800" dirty="0" smtClean="0"/>
              <a:t>.</a:t>
            </a:r>
            <a:endParaRPr lang="es-AR" sz="2600" dirty="0" smtClean="0"/>
          </a:p>
          <a:p>
            <a:pPr marL="457200" indent="-457200">
              <a:buFontTx/>
              <a:buChar char="-"/>
            </a:pPr>
            <a:endParaRPr lang="es-ES" sz="2600" dirty="0" smtClean="0"/>
          </a:p>
        </p:txBody>
      </p:sp>
    </p:spTree>
    <p:extLst>
      <p:ext uri="{BB962C8B-B14F-4D97-AF65-F5344CB8AC3E}">
        <p14:creationId xmlns:p14="http://schemas.microsoft.com/office/powerpoint/2010/main" val="306265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520105" y="887673"/>
            <a:ext cx="7924597" cy="1200327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/>
          <a:p>
            <a:r>
              <a:rPr lang="es-AR" sz="3600" b="1" dirty="0" smtClean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Es </a:t>
            </a:r>
            <a:r>
              <a:rPr lang="es-AR" sz="3600" b="1" dirty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HTML un lenguaje </a:t>
            </a:r>
            <a:r>
              <a:rPr lang="es-AR" sz="3600" b="1" dirty="0" smtClean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de Programación</a:t>
            </a:r>
            <a:r>
              <a:rPr lang="es-AR" sz="3600" b="1" dirty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?</a:t>
            </a:r>
          </a:p>
          <a:p>
            <a:pPr algn="ctr"/>
            <a:endParaRPr lang="es-ES" sz="3600" b="1" dirty="0">
              <a:solidFill>
                <a:srgbClr val="40008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520106" y="2147205"/>
            <a:ext cx="6992448" cy="135421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s-AR" sz="2800" dirty="0"/>
              <a:t>No, es un lenguaje de etiquetas, no posee capacidad lógica.</a:t>
            </a:r>
          </a:p>
          <a:p>
            <a:endParaRPr lang="es-ES" sz="2600" dirty="0" smtClean="0"/>
          </a:p>
        </p:txBody>
      </p:sp>
    </p:spTree>
    <p:extLst>
      <p:ext uri="{BB962C8B-B14F-4D97-AF65-F5344CB8AC3E}">
        <p14:creationId xmlns:p14="http://schemas.microsoft.com/office/powerpoint/2010/main" val="145683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2414689" y="900830"/>
            <a:ext cx="4334767" cy="646329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/>
          <a:p>
            <a:r>
              <a:rPr lang="es-AR" sz="3600" b="1" dirty="0" smtClean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Porque </a:t>
            </a:r>
            <a:r>
              <a:rPr lang="es-AR" sz="3600" b="1" dirty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hipertexto</a:t>
            </a:r>
            <a:r>
              <a:rPr lang="es-AR" sz="3600" b="1" dirty="0" smtClean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?</a:t>
            </a:r>
            <a:endParaRPr lang="es-AR" sz="3600" b="1" dirty="0">
              <a:solidFill>
                <a:srgbClr val="40008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960858" y="2005120"/>
            <a:ext cx="6992448" cy="264687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s-AR" sz="2800" dirty="0"/>
              <a:t>HTML le añade "marcado" a un texto </a:t>
            </a:r>
            <a:r>
              <a:rPr lang="es-AR" sz="2800" dirty="0" smtClean="0"/>
              <a:t>estándar. </a:t>
            </a:r>
            <a:r>
              <a:rPr lang="es-AR" sz="2800" dirty="0"/>
              <a:t>"</a:t>
            </a:r>
            <a:r>
              <a:rPr lang="es-AR" sz="2800" dirty="0" err="1"/>
              <a:t>Hiper</a:t>
            </a:r>
            <a:r>
              <a:rPr lang="es-AR" sz="2800" dirty="0"/>
              <a:t> Texto" se refiere a enlaces que conectan una página Web con otra, haciendo de la Telaraña Mundial (</a:t>
            </a:r>
            <a:r>
              <a:rPr lang="es-AR" sz="2800" i="1" dirty="0" err="1"/>
              <a:t>World</a:t>
            </a:r>
            <a:r>
              <a:rPr lang="es-AR" sz="2800" i="1" dirty="0"/>
              <a:t> Wide Web</a:t>
            </a:r>
            <a:r>
              <a:rPr lang="es-AR" sz="2800" dirty="0"/>
              <a:t>) lo que es hoy.</a:t>
            </a:r>
          </a:p>
          <a:p>
            <a:endParaRPr lang="es-ES" sz="2600" dirty="0" smtClean="0"/>
          </a:p>
        </p:txBody>
      </p:sp>
    </p:spTree>
    <p:extLst>
      <p:ext uri="{BB962C8B-B14F-4D97-AF65-F5344CB8AC3E}">
        <p14:creationId xmlns:p14="http://schemas.microsoft.com/office/powerpoint/2010/main" val="4351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1407" y="1447252"/>
            <a:ext cx="4427275" cy="33524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CuadroTexto 9"/>
          <p:cNvSpPr txBox="1"/>
          <p:nvPr/>
        </p:nvSpPr>
        <p:spPr>
          <a:xfrm>
            <a:off x="2067676" y="570674"/>
            <a:ext cx="4778811" cy="646329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/>
          <a:p>
            <a:r>
              <a:rPr lang="es-AR" sz="3600" b="1" dirty="0" smtClean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Estructura de </a:t>
            </a:r>
            <a:r>
              <a:rPr lang="es-AR" sz="3600" b="1" dirty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un HTML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2342326" y="1624869"/>
            <a:ext cx="3051977" cy="329320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1600" dirty="0"/>
              <a:t>&lt;!DOCTYPE html&gt;</a:t>
            </a:r>
            <a:br>
              <a:rPr lang="en-US" sz="1600" dirty="0"/>
            </a:br>
            <a:r>
              <a:rPr lang="en-US" sz="1600" dirty="0"/>
              <a:t>&lt;html&gt;</a:t>
            </a:r>
            <a:br>
              <a:rPr lang="en-US" sz="1600" dirty="0"/>
            </a:br>
            <a:r>
              <a:rPr lang="en-US" sz="1600" dirty="0" smtClean="0"/>
              <a:t>&lt;</a:t>
            </a:r>
            <a:r>
              <a:rPr lang="en-US" sz="1600" dirty="0"/>
              <a:t>head&gt;</a:t>
            </a:r>
            <a:br>
              <a:rPr lang="en-US" sz="1600" dirty="0"/>
            </a:br>
            <a:r>
              <a:rPr lang="en-US" sz="1600" dirty="0" smtClean="0"/>
              <a:t>&lt;</a:t>
            </a:r>
            <a:r>
              <a:rPr lang="en-US" sz="1600" dirty="0"/>
              <a:t>title&gt;Page Title&lt;/title&gt;</a:t>
            </a:r>
            <a:br>
              <a:rPr lang="en-US" sz="1600" dirty="0"/>
            </a:br>
            <a:r>
              <a:rPr lang="en-US" sz="1600" dirty="0"/>
              <a:t>&lt;/head&gt;</a:t>
            </a:r>
            <a:br>
              <a:rPr lang="en-US" sz="1600" dirty="0"/>
            </a:br>
            <a:r>
              <a:rPr lang="en-US" sz="1600" dirty="0"/>
              <a:t>&lt;body&gt;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&lt;h1&gt;This is a Heading&lt;/h1&gt;</a:t>
            </a:r>
            <a:br>
              <a:rPr lang="en-US" sz="1600" dirty="0"/>
            </a:br>
            <a:r>
              <a:rPr lang="en-US" sz="1600" dirty="0"/>
              <a:t>&lt;p&gt;This is a paragraph.&lt;/p&gt;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&lt;/body&gt;</a:t>
            </a:r>
            <a:br>
              <a:rPr lang="en-US" sz="1600" dirty="0"/>
            </a:br>
            <a:r>
              <a:rPr lang="en-US" sz="1600" dirty="0"/>
              <a:t>&lt;/html&gt;</a:t>
            </a:r>
            <a:endParaRPr lang="es-AR" sz="1600" dirty="0"/>
          </a:p>
          <a:p>
            <a:endParaRPr lang="es-ES" sz="1600" dirty="0" smtClean="0"/>
          </a:p>
        </p:txBody>
      </p:sp>
    </p:spTree>
    <p:extLst>
      <p:ext uri="{BB962C8B-B14F-4D97-AF65-F5344CB8AC3E}">
        <p14:creationId xmlns:p14="http://schemas.microsoft.com/office/powerpoint/2010/main" val="415743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2414689" y="900830"/>
            <a:ext cx="4334767" cy="646329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/>
          <a:p>
            <a:r>
              <a:rPr lang="es-AR" sz="3600" b="1" dirty="0" smtClean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Que </a:t>
            </a:r>
            <a:r>
              <a:rPr lang="es-AR" sz="3600" b="1" dirty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es el </a:t>
            </a:r>
            <a:r>
              <a:rPr lang="es-AR" sz="3600" b="1" dirty="0" err="1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doctype</a:t>
            </a:r>
            <a:r>
              <a:rPr lang="es-AR" sz="3600" b="1" dirty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960858" y="2005120"/>
            <a:ext cx="6992448" cy="221598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s-AR" sz="2800" dirty="0"/>
              <a:t>Un DTD es un documento que recoge el conjunto de normas y restricciones que deben cumplir los documentos de un determinado tipo, se valida por la W3C.</a:t>
            </a:r>
          </a:p>
          <a:p>
            <a:endParaRPr lang="es-ES" sz="2600" dirty="0" smtClean="0"/>
          </a:p>
        </p:txBody>
      </p:sp>
    </p:spTree>
    <p:extLst>
      <p:ext uri="{BB962C8B-B14F-4D97-AF65-F5344CB8AC3E}">
        <p14:creationId xmlns:p14="http://schemas.microsoft.com/office/powerpoint/2010/main" val="146275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924391" y="900830"/>
            <a:ext cx="5065382" cy="646329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/>
          <a:p>
            <a:r>
              <a:rPr lang="es-AR" sz="3600" b="1" dirty="0" smtClean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Tipos </a:t>
            </a:r>
            <a:r>
              <a:rPr lang="es-AR" sz="3600" b="1" dirty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de </a:t>
            </a:r>
            <a:r>
              <a:rPr lang="es-AR" sz="3600" b="1" dirty="0" err="1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doctype</a:t>
            </a:r>
            <a:r>
              <a:rPr lang="es-AR" sz="3600" b="1" dirty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AR" sz="3600" b="1" dirty="0" smtClean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XHTML</a:t>
            </a:r>
            <a:endParaRPr lang="es-AR" sz="3600" b="1" dirty="0">
              <a:solidFill>
                <a:srgbClr val="40008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960858" y="2005120"/>
            <a:ext cx="6992448" cy="221598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s-AR" sz="2800" b="1" dirty="0" smtClean="0"/>
              <a:t>Estricto</a:t>
            </a:r>
            <a:r>
              <a:rPr lang="es-AR" sz="2800" b="1" dirty="0"/>
              <a:t>:</a:t>
            </a:r>
            <a:r>
              <a:rPr lang="es-AR" sz="2800" dirty="0"/>
              <a:t> Reglas estrictas para la </a:t>
            </a:r>
            <a:endParaRPr lang="es-AR" sz="2800" dirty="0" smtClean="0"/>
          </a:p>
          <a:p>
            <a:r>
              <a:rPr lang="es-AR" sz="2800" dirty="0" smtClean="0"/>
              <a:t>validación </a:t>
            </a:r>
            <a:r>
              <a:rPr lang="es-AR" sz="2800" dirty="0"/>
              <a:t>de un XHTML.</a:t>
            </a:r>
          </a:p>
          <a:p>
            <a:r>
              <a:rPr lang="es-AR" sz="2800" b="1" dirty="0"/>
              <a:t>Transitorio: </a:t>
            </a:r>
            <a:r>
              <a:rPr lang="es-AR" sz="2800" dirty="0"/>
              <a:t>Variante menos estricta </a:t>
            </a:r>
            <a:endParaRPr lang="es-AR" sz="2800" dirty="0" smtClean="0"/>
          </a:p>
          <a:p>
            <a:r>
              <a:rPr lang="es-AR" sz="2800" dirty="0" smtClean="0"/>
              <a:t>que </a:t>
            </a:r>
            <a:r>
              <a:rPr lang="es-AR" sz="2800" dirty="0"/>
              <a:t>la anterior.</a:t>
            </a:r>
          </a:p>
          <a:p>
            <a:endParaRPr lang="es-ES" sz="2600" dirty="0" smtClean="0"/>
          </a:p>
        </p:txBody>
      </p:sp>
    </p:spTree>
    <p:extLst>
      <p:ext uri="{BB962C8B-B14F-4D97-AF65-F5344CB8AC3E}">
        <p14:creationId xmlns:p14="http://schemas.microsoft.com/office/powerpoint/2010/main" val="60646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1407" y="2289289"/>
            <a:ext cx="4427275" cy="79598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CuadroTexto 9"/>
          <p:cNvSpPr txBox="1"/>
          <p:nvPr/>
        </p:nvSpPr>
        <p:spPr>
          <a:xfrm>
            <a:off x="2801067" y="900830"/>
            <a:ext cx="3312029" cy="646329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/>
          <a:p>
            <a:r>
              <a:rPr lang="es-AR" sz="3600" b="1" dirty="0" err="1" smtClean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Doctype</a:t>
            </a:r>
            <a:r>
              <a:rPr lang="es-AR" sz="3600" b="1" dirty="0" smtClean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AR" sz="3600" b="1" dirty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HTML5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3019901" y="2412982"/>
            <a:ext cx="2874359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s-AR" sz="2800" dirty="0"/>
              <a:t>&lt;!DOCTYPE </a:t>
            </a:r>
            <a:r>
              <a:rPr lang="es-AR" sz="2800" dirty="0" err="1"/>
              <a:t>html</a:t>
            </a:r>
            <a:r>
              <a:rPr lang="es-AR" sz="2800" dirty="0" smtClean="0"/>
              <a:t>&gt;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9178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9016</TotalTime>
  <Words>513</Words>
  <Application>Microsoft Office PowerPoint</Application>
  <PresentationFormat>On-screen Show (16:9)</PresentationFormat>
  <Paragraphs>85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jose.negreira;martin.delallave;laura.gonzalez</dc:creator>
  <cp:lastModifiedBy>Arias, Fernando (BUE-MRM)</cp:lastModifiedBy>
  <cp:revision>390</cp:revision>
  <dcterms:created xsi:type="dcterms:W3CDTF">2014-05-12T23:05:40Z</dcterms:created>
  <dcterms:modified xsi:type="dcterms:W3CDTF">2015-11-10T20:40:28Z</dcterms:modified>
</cp:coreProperties>
</file>