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314" r:id="rId3"/>
    <p:sldId id="391" r:id="rId4"/>
    <p:sldId id="417" r:id="rId5"/>
    <p:sldId id="420" r:id="rId6"/>
    <p:sldId id="421" r:id="rId7"/>
    <p:sldId id="434" r:id="rId8"/>
    <p:sldId id="422" r:id="rId9"/>
    <p:sldId id="435" r:id="rId10"/>
    <p:sldId id="436" r:id="rId11"/>
    <p:sldId id="437" r:id="rId12"/>
    <p:sldId id="438" r:id="rId13"/>
    <p:sldId id="439" r:id="rId14"/>
    <p:sldId id="423" r:id="rId15"/>
    <p:sldId id="440" r:id="rId16"/>
    <p:sldId id="418" r:id="rId17"/>
    <p:sldId id="425" r:id="rId18"/>
    <p:sldId id="426" r:id="rId19"/>
    <p:sldId id="427" r:id="rId20"/>
    <p:sldId id="441" r:id="rId21"/>
    <p:sldId id="442" r:id="rId22"/>
    <p:sldId id="428" r:id="rId23"/>
    <p:sldId id="424" r:id="rId24"/>
    <p:sldId id="443" r:id="rId25"/>
    <p:sldId id="444" r:id="rId26"/>
    <p:sldId id="445" r:id="rId27"/>
    <p:sldId id="279" r:id="rId28"/>
  </p:sldIdLst>
  <p:sldSz cx="9144000" cy="5143500" type="screen16x9"/>
  <p:notesSz cx="6858000" cy="9144000"/>
  <p:defaultTextStyle>
    <a:defPPr>
      <a:defRPr lang="es-E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BFBDBA"/>
    <a:srgbClr val="E8E5DD"/>
    <a:srgbClr val="400080"/>
    <a:srgbClr val="4B0F87"/>
    <a:srgbClr val="660066"/>
    <a:srgbClr val="FF0066"/>
    <a:srgbClr val="FFCC00"/>
    <a:srgbClr val="4880B4"/>
    <a:srgbClr val="C580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718" autoAdjust="0"/>
  </p:normalViewPr>
  <p:slideViewPr>
    <p:cSldViewPr snapToGrid="0" snapToObjects="1">
      <p:cViewPr varScale="1">
        <p:scale>
          <a:sx n="145" d="100"/>
          <a:sy n="145" d="100"/>
        </p:scale>
        <p:origin x="666" y="1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1EA168-2AF0-4742-BC06-F24921C0B2C9}" type="datetime1">
              <a:rPr lang="es-ES_tradnl" smtClean="0"/>
              <a:t>05/11/2015</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E2F09A-4702-4111-9686-665D9FA88D90}" type="slidenum">
              <a:rPr lang="es-AR" smtClean="0"/>
              <a:t>‹#›</a:t>
            </a:fld>
            <a:endParaRPr lang="es-AR"/>
          </a:p>
        </p:txBody>
      </p:sp>
    </p:spTree>
    <p:extLst>
      <p:ext uri="{BB962C8B-B14F-4D97-AF65-F5344CB8AC3E}">
        <p14:creationId xmlns:p14="http://schemas.microsoft.com/office/powerpoint/2010/main" val="291393622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27FA4F-B6F4-4F69-804A-47794F3A2F86}" type="datetime1">
              <a:rPr lang="es-ES_tradnl" smtClean="0"/>
              <a:t>05/11/2015</a:t>
            </a:fld>
            <a:endParaRPr lang="es-ES_tradn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0B2EBB-C894-9E42-BCAE-E4BD60A28E8F}" type="slidenum">
              <a:rPr lang="es-ES_tradnl" smtClean="0"/>
              <a:pPr/>
              <a:t>‹#›</a:t>
            </a:fld>
            <a:endParaRPr lang="es-ES_tradnl"/>
          </a:p>
        </p:txBody>
      </p:sp>
    </p:spTree>
    <p:extLst>
      <p:ext uri="{BB962C8B-B14F-4D97-AF65-F5344CB8AC3E}">
        <p14:creationId xmlns:p14="http://schemas.microsoft.com/office/powerpoint/2010/main" val="361404726"/>
      </p:ext>
    </p:extLst>
  </p:cSld>
  <p:clrMap bg1="lt1" tx1="dk1" bg2="lt2" tx2="dk2" accent1="accent1" accent2="accent2" accent3="accent3" accent4="accent4" accent5="accent5" accent6="accent6" hlink="hlink" folHlink="folHlink"/>
  <p:hf hdr="0" ftr="0"/>
  <p:notesStyle>
    <a:lvl1pPr marL="0" algn="l" defTabSz="457189" rtl="0" eaLnBrk="1" latinLnBrk="0" hangingPunct="1">
      <a:defRPr sz="1200" kern="1200">
        <a:solidFill>
          <a:schemeClr val="tx1"/>
        </a:solidFill>
        <a:latin typeface="+mn-lt"/>
        <a:ea typeface="+mn-ea"/>
        <a:cs typeface="+mn-cs"/>
      </a:defRPr>
    </a:lvl1pPr>
    <a:lvl2pPr marL="457189" algn="l" defTabSz="457189" rtl="0" eaLnBrk="1" latinLnBrk="0" hangingPunct="1">
      <a:defRPr sz="1200" kern="1200">
        <a:solidFill>
          <a:schemeClr val="tx1"/>
        </a:solidFill>
        <a:latin typeface="+mn-lt"/>
        <a:ea typeface="+mn-ea"/>
        <a:cs typeface="+mn-cs"/>
      </a:defRPr>
    </a:lvl2pPr>
    <a:lvl3pPr marL="914378" algn="l" defTabSz="457189" rtl="0" eaLnBrk="1" latinLnBrk="0" hangingPunct="1">
      <a:defRPr sz="1200" kern="1200">
        <a:solidFill>
          <a:schemeClr val="tx1"/>
        </a:solidFill>
        <a:latin typeface="+mn-lt"/>
        <a:ea typeface="+mn-ea"/>
        <a:cs typeface="+mn-cs"/>
      </a:defRPr>
    </a:lvl3pPr>
    <a:lvl4pPr marL="1371566" algn="l" defTabSz="457189" rtl="0" eaLnBrk="1" latinLnBrk="0" hangingPunct="1">
      <a:defRPr sz="1200" kern="1200">
        <a:solidFill>
          <a:schemeClr val="tx1"/>
        </a:solidFill>
        <a:latin typeface="+mn-lt"/>
        <a:ea typeface="+mn-ea"/>
        <a:cs typeface="+mn-cs"/>
      </a:defRPr>
    </a:lvl4pPr>
    <a:lvl5pPr marL="1828754" algn="l" defTabSz="457189" rtl="0" eaLnBrk="1" latinLnBrk="0" hangingPunct="1">
      <a:defRPr sz="1200" kern="1200">
        <a:solidFill>
          <a:schemeClr val="tx1"/>
        </a:solidFill>
        <a:latin typeface="+mn-lt"/>
        <a:ea typeface="+mn-ea"/>
        <a:cs typeface="+mn-cs"/>
      </a:defRPr>
    </a:lvl5pPr>
    <a:lvl6pPr marL="2285943" algn="l" defTabSz="457189" rtl="0" eaLnBrk="1" latinLnBrk="0" hangingPunct="1">
      <a:defRPr sz="1200" kern="1200">
        <a:solidFill>
          <a:schemeClr val="tx1"/>
        </a:solidFill>
        <a:latin typeface="+mn-lt"/>
        <a:ea typeface="+mn-ea"/>
        <a:cs typeface="+mn-cs"/>
      </a:defRPr>
    </a:lvl6pPr>
    <a:lvl7pPr marL="2743132" algn="l" defTabSz="457189" rtl="0" eaLnBrk="1" latinLnBrk="0" hangingPunct="1">
      <a:defRPr sz="1200" kern="1200">
        <a:solidFill>
          <a:schemeClr val="tx1"/>
        </a:solidFill>
        <a:latin typeface="+mn-lt"/>
        <a:ea typeface="+mn-ea"/>
        <a:cs typeface="+mn-cs"/>
      </a:defRPr>
    </a:lvl7pPr>
    <a:lvl8pPr marL="3200320" algn="l" defTabSz="457189" rtl="0" eaLnBrk="1" latinLnBrk="0" hangingPunct="1">
      <a:defRPr sz="1200" kern="1200">
        <a:solidFill>
          <a:schemeClr val="tx1"/>
        </a:solidFill>
        <a:latin typeface="+mn-lt"/>
        <a:ea typeface="+mn-ea"/>
        <a:cs typeface="+mn-cs"/>
      </a:defRPr>
    </a:lvl8pPr>
    <a:lvl9pPr marL="3657509" algn="l" defTabSz="45718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AB0B2EBB-C894-9E42-BCAE-E4BD60A28E8F}" type="slidenum">
              <a:rPr lang="es-ES_tradnl" smtClean="0"/>
              <a:pPr/>
              <a:t>1</a:t>
            </a:fld>
            <a:endParaRPr lang="es-ES_tradnl"/>
          </a:p>
        </p:txBody>
      </p:sp>
      <p:sp>
        <p:nvSpPr>
          <p:cNvPr id="5" name="Date Placeholder 4"/>
          <p:cNvSpPr>
            <a:spLocks noGrp="1"/>
          </p:cNvSpPr>
          <p:nvPr>
            <p:ph type="dt" idx="11"/>
          </p:nvPr>
        </p:nvSpPr>
        <p:spPr/>
        <p:txBody>
          <a:bodyPr/>
          <a:lstStyle/>
          <a:p>
            <a:fld id="{563C1C1E-3DD0-40CC-9154-0871868C58BB}" type="datetime1">
              <a:rPr lang="es-ES_tradnl" smtClean="0"/>
              <a:t>05/11/2015</a:t>
            </a:fld>
            <a:endParaRPr lang="es-ES_tradnl"/>
          </a:p>
        </p:txBody>
      </p:sp>
    </p:spTree>
    <p:extLst>
      <p:ext uri="{BB962C8B-B14F-4D97-AF65-F5344CB8AC3E}">
        <p14:creationId xmlns:p14="http://schemas.microsoft.com/office/powerpoint/2010/main" val="405675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20"/>
            <a:ext cx="7772400" cy="1102519"/>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8DDC5587-7C00-D844-A009-7CEA382A5743}" type="datetimeFigureOut">
              <a:rPr lang="es-ES" smtClean="0"/>
              <a:pPr/>
              <a:t>05/11/2015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5953B9-3157-6446-9886-6E20A2128226}" type="slidenum">
              <a:rPr lang="es-ES" smtClean="0"/>
              <a:pPr/>
              <a:t>‹#›</a:t>
            </a:fld>
            <a:endParaRPr lang="es-ES"/>
          </a:p>
        </p:txBody>
      </p:sp>
    </p:spTree>
    <p:extLst>
      <p:ext uri="{BB962C8B-B14F-4D97-AF65-F5344CB8AC3E}">
        <p14:creationId xmlns:p14="http://schemas.microsoft.com/office/powerpoint/2010/main" val="17368303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8DDC5587-7C00-D844-A009-7CEA382A5743}" type="datetimeFigureOut">
              <a:rPr lang="es-ES" smtClean="0"/>
              <a:pPr/>
              <a:t>05/11/2015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5953B9-3157-6446-9886-6E20A2128226}" type="slidenum">
              <a:rPr lang="es-ES" smtClean="0"/>
              <a:pPr/>
              <a:t>‹#›</a:t>
            </a:fld>
            <a:endParaRPr lang="es-ES"/>
          </a:p>
        </p:txBody>
      </p:sp>
    </p:spTree>
    <p:extLst>
      <p:ext uri="{BB962C8B-B14F-4D97-AF65-F5344CB8AC3E}">
        <p14:creationId xmlns:p14="http://schemas.microsoft.com/office/powerpoint/2010/main" val="397430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2"/>
            <a:ext cx="2057400" cy="3290888"/>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154782"/>
            <a:ext cx="6019800" cy="329088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8DDC5587-7C00-D844-A009-7CEA382A5743}" type="datetimeFigureOut">
              <a:rPr lang="es-ES" smtClean="0"/>
              <a:pPr/>
              <a:t>05/11/2015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5953B9-3157-6446-9886-6E20A2128226}" type="slidenum">
              <a:rPr lang="es-ES" smtClean="0"/>
              <a:pPr/>
              <a:t>‹#›</a:t>
            </a:fld>
            <a:endParaRPr lang="es-ES"/>
          </a:p>
        </p:txBody>
      </p:sp>
    </p:spTree>
    <p:extLst>
      <p:ext uri="{BB962C8B-B14F-4D97-AF65-F5344CB8AC3E}">
        <p14:creationId xmlns:p14="http://schemas.microsoft.com/office/powerpoint/2010/main" val="3252150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8DDC5587-7C00-D844-A009-7CEA382A5743}" type="datetimeFigureOut">
              <a:rPr lang="es-ES" smtClean="0"/>
              <a:pPr/>
              <a:t>05/11/2015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5953B9-3157-6446-9886-6E20A2128226}" type="slidenum">
              <a:rPr lang="es-ES" smtClean="0"/>
              <a:pPr/>
              <a:t>‹#›</a:t>
            </a:fld>
            <a:endParaRPr lang="es-ES"/>
          </a:p>
        </p:txBody>
      </p:sp>
    </p:spTree>
    <p:extLst>
      <p:ext uri="{BB962C8B-B14F-4D97-AF65-F5344CB8AC3E}">
        <p14:creationId xmlns:p14="http://schemas.microsoft.com/office/powerpoint/2010/main" val="40929159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8DDC5587-7C00-D844-A009-7CEA382A5743}" type="datetimeFigureOut">
              <a:rPr lang="es-ES" smtClean="0"/>
              <a:pPr/>
              <a:t>05/11/2015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5953B9-3157-6446-9886-6E20A2128226}" type="slidenum">
              <a:rPr lang="es-ES" smtClean="0"/>
              <a:pPr/>
              <a:t>‹#›</a:t>
            </a:fld>
            <a:endParaRPr lang="es-ES"/>
          </a:p>
        </p:txBody>
      </p:sp>
    </p:spTree>
    <p:extLst>
      <p:ext uri="{BB962C8B-B14F-4D97-AF65-F5344CB8AC3E}">
        <p14:creationId xmlns:p14="http://schemas.microsoft.com/office/powerpoint/2010/main" val="3237314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8DDC5587-7C00-D844-A009-7CEA382A5743}" type="datetimeFigureOut">
              <a:rPr lang="es-ES" smtClean="0"/>
              <a:pPr/>
              <a:t>05/11/2015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65953B9-3157-6446-9886-6E20A2128226}" type="slidenum">
              <a:rPr lang="es-ES" smtClean="0"/>
              <a:pPr/>
              <a:t>‹#›</a:t>
            </a:fld>
            <a:endParaRPr lang="es-ES"/>
          </a:p>
        </p:txBody>
      </p:sp>
    </p:spTree>
    <p:extLst>
      <p:ext uri="{BB962C8B-B14F-4D97-AF65-F5344CB8AC3E}">
        <p14:creationId xmlns:p14="http://schemas.microsoft.com/office/powerpoint/2010/main" val="26202841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8DDC5587-7C00-D844-A009-7CEA382A5743}" type="datetimeFigureOut">
              <a:rPr lang="es-ES" smtClean="0"/>
              <a:pPr/>
              <a:t>05/11/2015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65953B9-3157-6446-9886-6E20A2128226}" type="slidenum">
              <a:rPr lang="es-ES" smtClean="0"/>
              <a:pPr/>
              <a:t>‹#›</a:t>
            </a:fld>
            <a:endParaRPr lang="es-ES"/>
          </a:p>
        </p:txBody>
      </p:sp>
    </p:spTree>
    <p:extLst>
      <p:ext uri="{BB962C8B-B14F-4D97-AF65-F5344CB8AC3E}">
        <p14:creationId xmlns:p14="http://schemas.microsoft.com/office/powerpoint/2010/main" val="12169381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8DDC5587-7C00-D844-A009-7CEA382A5743}" type="datetimeFigureOut">
              <a:rPr lang="es-ES" smtClean="0"/>
              <a:pPr/>
              <a:t>05/11/2015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65953B9-3157-6446-9886-6E20A2128226}" type="slidenum">
              <a:rPr lang="es-ES" smtClean="0"/>
              <a:pPr/>
              <a:t>‹#›</a:t>
            </a:fld>
            <a:endParaRPr lang="es-ES"/>
          </a:p>
        </p:txBody>
      </p:sp>
    </p:spTree>
    <p:extLst>
      <p:ext uri="{BB962C8B-B14F-4D97-AF65-F5344CB8AC3E}">
        <p14:creationId xmlns:p14="http://schemas.microsoft.com/office/powerpoint/2010/main" val="40236612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DDC5587-7C00-D844-A009-7CEA382A5743}" type="datetimeFigureOut">
              <a:rPr lang="es-ES" smtClean="0"/>
              <a:pPr/>
              <a:t>05/11/2015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65953B9-3157-6446-9886-6E20A2128226}" type="slidenum">
              <a:rPr lang="es-ES" smtClean="0"/>
              <a:pPr/>
              <a:t>‹#›</a:t>
            </a:fld>
            <a:endParaRPr lang="es-ES"/>
          </a:p>
        </p:txBody>
      </p:sp>
    </p:spTree>
    <p:extLst>
      <p:ext uri="{BB962C8B-B14F-4D97-AF65-F5344CB8AC3E}">
        <p14:creationId xmlns:p14="http://schemas.microsoft.com/office/powerpoint/2010/main" val="26408487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2"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8DDC5587-7C00-D844-A009-7CEA382A5743}" type="datetimeFigureOut">
              <a:rPr lang="es-ES" smtClean="0"/>
              <a:pPr/>
              <a:t>05/11/2015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65953B9-3157-6446-9886-6E20A2128226}" type="slidenum">
              <a:rPr lang="es-ES" smtClean="0"/>
              <a:pPr/>
              <a:t>‹#›</a:t>
            </a:fld>
            <a:endParaRPr lang="es-ES"/>
          </a:p>
        </p:txBody>
      </p:sp>
    </p:spTree>
    <p:extLst>
      <p:ext uri="{BB962C8B-B14F-4D97-AF65-F5344CB8AC3E}">
        <p14:creationId xmlns:p14="http://schemas.microsoft.com/office/powerpoint/2010/main" val="31071206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1"/>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s-ES"/>
          </a:p>
        </p:txBody>
      </p:sp>
      <p:sp>
        <p:nvSpPr>
          <p:cNvPr id="4" name="Marcador de texto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8DDC5587-7C00-D844-A009-7CEA382A5743}" type="datetimeFigureOut">
              <a:rPr lang="es-ES" smtClean="0"/>
              <a:pPr/>
              <a:t>05/11/2015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65953B9-3157-6446-9886-6E20A2128226}" type="slidenum">
              <a:rPr lang="es-ES" smtClean="0"/>
              <a:pPr/>
              <a:t>‹#›</a:t>
            </a:fld>
            <a:endParaRPr lang="es-ES"/>
          </a:p>
        </p:txBody>
      </p:sp>
    </p:spTree>
    <p:extLst>
      <p:ext uri="{BB962C8B-B14F-4D97-AF65-F5344CB8AC3E}">
        <p14:creationId xmlns:p14="http://schemas.microsoft.com/office/powerpoint/2010/main" val="328254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s-ES_tradnl" dirty="0" smtClean="0"/>
              <a:t>Clic para editar título</a:t>
            </a:r>
            <a:endParaRPr lang="es-ES" dirty="0"/>
          </a:p>
        </p:txBody>
      </p:sp>
      <p:sp>
        <p:nvSpPr>
          <p:cNvPr id="3" name="Marcador de texto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fld id="{8DDC5587-7C00-D844-A009-7CEA382A5743}" type="datetimeFigureOut">
              <a:rPr lang="es-ES" smtClean="0"/>
              <a:pPr/>
              <a:t>05/11/2015</a:t>
            </a:fld>
            <a:endParaRPr lang="es-ES"/>
          </a:p>
        </p:txBody>
      </p:sp>
      <p:sp>
        <p:nvSpPr>
          <p:cNvPr id="5" name="Marcador de pie de página 4"/>
          <p:cNvSpPr>
            <a:spLocks noGrp="1"/>
          </p:cNvSpPr>
          <p:nvPr>
            <p:ph type="ftr" sz="quarter" idx="3"/>
          </p:nvPr>
        </p:nvSpPr>
        <p:spPr>
          <a:xfrm>
            <a:off x="3124200" y="4767264"/>
            <a:ext cx="2895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865953B9-3157-6446-9886-6E20A2128226}" type="slidenum">
              <a:rPr lang="es-ES" smtClean="0"/>
              <a:pPr/>
              <a:t>‹#›</a:t>
            </a:fld>
            <a:endParaRPr lang="es-ES"/>
          </a:p>
        </p:txBody>
      </p:sp>
      <p:pic>
        <p:nvPicPr>
          <p:cNvPr id="7" name="Imagen 9" descr="logo.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082" y="73056"/>
            <a:ext cx="2008131" cy="340830"/>
          </a:xfrm>
          <a:prstGeom prst="rect">
            <a:avLst/>
          </a:prstGeom>
        </p:spPr>
      </p:pic>
    </p:spTree>
    <p:extLst>
      <p:ext uri="{BB962C8B-B14F-4D97-AF65-F5344CB8AC3E}">
        <p14:creationId xmlns:p14="http://schemas.microsoft.com/office/powerpoint/2010/main" val="574063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1" indent="-285743"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2"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8"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jsperf.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2690" y="2119998"/>
            <a:ext cx="5577519" cy="584773"/>
          </a:xfrm>
          <a:prstGeom prst="rect">
            <a:avLst/>
          </a:prstGeom>
          <a:noFill/>
        </p:spPr>
        <p:txBody>
          <a:bodyPr wrap="square" lIns="91438" tIns="45719" rIns="91438" bIns="45719" rtlCol="0">
            <a:spAutoFit/>
          </a:bodyPr>
          <a:lstStyle/>
          <a:p>
            <a:pPr algn="ctr"/>
            <a:r>
              <a:rPr lang="en-US" sz="3200" b="1" dirty="0" err="1" smtClean="0">
                <a:solidFill>
                  <a:schemeClr val="accent4">
                    <a:lumMod val="50000"/>
                  </a:schemeClr>
                </a:solidFill>
              </a:rPr>
              <a:t>Capacitación</a:t>
            </a:r>
            <a:r>
              <a:rPr lang="en-US" sz="3200" b="1" dirty="0" smtClean="0">
                <a:solidFill>
                  <a:schemeClr val="accent4">
                    <a:lumMod val="50000"/>
                  </a:schemeClr>
                </a:solidFill>
              </a:rPr>
              <a:t> JS</a:t>
            </a:r>
            <a:endParaRPr lang="en-US" sz="3200" b="1" dirty="0">
              <a:solidFill>
                <a:schemeClr val="accent4">
                  <a:lumMod val="50000"/>
                </a:schemeClr>
              </a:solidFill>
            </a:endParaRPr>
          </a:p>
        </p:txBody>
      </p:sp>
    </p:spTree>
    <p:extLst>
      <p:ext uri="{BB962C8B-B14F-4D97-AF65-F5344CB8AC3E}">
        <p14:creationId xmlns:p14="http://schemas.microsoft.com/office/powerpoint/2010/main" val="397616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1924391" y="577665"/>
            <a:ext cx="5065382" cy="646329"/>
          </a:xfrm>
          <a:prstGeom prst="rect">
            <a:avLst/>
          </a:prstGeom>
          <a:noFill/>
          <a:effectLst/>
        </p:spPr>
        <p:txBody>
          <a:bodyPr wrap="square" lIns="91438" tIns="45719" rIns="91438" bIns="45719" rtlCol="0">
            <a:spAutoFit/>
          </a:bodyPr>
          <a:lstStyle/>
          <a:p>
            <a:pPr algn="ctr"/>
            <a:r>
              <a:rPr lang="es-AR" sz="3600" b="1" dirty="0" err="1" smtClean="0">
                <a:solidFill>
                  <a:srgbClr val="400080"/>
                </a:solidFill>
                <a:latin typeface="+mj-lt"/>
                <a:cs typeface="Arial" panose="020B0604020202020204" pitchFamily="34" charset="0"/>
              </a:rPr>
              <a:t>Arrays</a:t>
            </a:r>
            <a:endParaRPr lang="es-AR" sz="3600" b="1" dirty="0">
              <a:solidFill>
                <a:srgbClr val="400080"/>
              </a:solidFill>
              <a:latin typeface="+mj-lt"/>
              <a:cs typeface="Arial" panose="020B0604020202020204" pitchFamily="34" charset="0"/>
            </a:endParaRPr>
          </a:p>
        </p:txBody>
      </p:sp>
      <p:sp>
        <p:nvSpPr>
          <p:cNvPr id="4" name="Rectangle 3"/>
          <p:cNvSpPr/>
          <p:nvPr/>
        </p:nvSpPr>
        <p:spPr>
          <a:xfrm>
            <a:off x="1105175" y="2661428"/>
            <a:ext cx="6782347" cy="203556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9" name="28 CuadroTexto"/>
          <p:cNvSpPr txBox="1"/>
          <p:nvPr/>
        </p:nvSpPr>
        <p:spPr>
          <a:xfrm>
            <a:off x="1407782" y="2781646"/>
            <a:ext cx="6400799" cy="1569658"/>
          </a:xfrm>
          <a:prstGeom prst="rect">
            <a:avLst/>
          </a:prstGeom>
          <a:noFill/>
        </p:spPr>
        <p:txBody>
          <a:bodyPr wrap="square" lIns="91438" tIns="45719" rIns="91438" bIns="45719" rtlCol="0">
            <a:spAutoFit/>
          </a:bodyPr>
          <a:lstStyle/>
          <a:p>
            <a:r>
              <a:rPr lang="en-US" sz="3200" dirty="0" err="1"/>
              <a:t>var</a:t>
            </a:r>
            <a:r>
              <a:rPr lang="en-US" sz="3200" dirty="0"/>
              <a:t> cars = ["Saab", "Volvo", "BMW</a:t>
            </a:r>
            <a:r>
              <a:rPr lang="en-US" sz="3200" dirty="0" smtClean="0"/>
              <a:t>"];</a:t>
            </a:r>
            <a:r>
              <a:rPr lang="es-AR" sz="3200" dirty="0" smtClean="0"/>
              <a:t> </a:t>
            </a:r>
          </a:p>
          <a:p>
            <a:endParaRPr lang="es-AR" sz="3200" dirty="0" smtClean="0"/>
          </a:p>
          <a:p>
            <a:r>
              <a:rPr lang="es-AR" sz="3200" dirty="0" smtClean="0"/>
              <a:t>cars[1] </a:t>
            </a:r>
            <a:r>
              <a:rPr lang="es-AR" sz="3200" dirty="0"/>
              <a:t>= "Opel";</a:t>
            </a:r>
          </a:p>
        </p:txBody>
      </p:sp>
      <p:sp>
        <p:nvSpPr>
          <p:cNvPr id="5" name="28 CuadroTexto"/>
          <p:cNvSpPr txBox="1"/>
          <p:nvPr/>
        </p:nvSpPr>
        <p:spPr>
          <a:xfrm>
            <a:off x="1348575" y="1518960"/>
            <a:ext cx="6400799" cy="954105"/>
          </a:xfrm>
          <a:prstGeom prst="rect">
            <a:avLst/>
          </a:prstGeom>
          <a:noFill/>
        </p:spPr>
        <p:txBody>
          <a:bodyPr wrap="square" lIns="91438" tIns="45719" rIns="91438" bIns="45719" rtlCol="0">
            <a:spAutoFit/>
          </a:bodyPr>
          <a:lstStyle/>
          <a:p>
            <a:pPr algn="ctr"/>
            <a:r>
              <a:rPr lang="es-AR" sz="2800" dirty="0"/>
              <a:t>Un </a:t>
            </a:r>
            <a:r>
              <a:rPr lang="es-AR" sz="2800" dirty="0" err="1"/>
              <a:t>array</a:t>
            </a:r>
            <a:r>
              <a:rPr lang="es-AR" sz="2800" dirty="0"/>
              <a:t> es una variable que puede guardar múltiples datos, no solo 1;</a:t>
            </a:r>
          </a:p>
        </p:txBody>
      </p:sp>
    </p:spTree>
    <p:extLst>
      <p:ext uri="{BB962C8B-B14F-4D97-AF65-F5344CB8AC3E}">
        <p14:creationId xmlns:p14="http://schemas.microsoft.com/office/powerpoint/2010/main" val="1072513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1924391" y="577665"/>
            <a:ext cx="5065382" cy="646329"/>
          </a:xfrm>
          <a:prstGeom prst="rect">
            <a:avLst/>
          </a:prstGeom>
          <a:noFill/>
          <a:effectLst/>
        </p:spPr>
        <p:txBody>
          <a:bodyPr wrap="square" lIns="91438" tIns="45719" rIns="91438" bIns="45719" rtlCol="0">
            <a:spAutoFit/>
          </a:bodyPr>
          <a:lstStyle/>
          <a:p>
            <a:pPr algn="ctr"/>
            <a:r>
              <a:rPr lang="es-AR" sz="3600" b="1" dirty="0" err="1" smtClean="0">
                <a:solidFill>
                  <a:srgbClr val="400080"/>
                </a:solidFill>
                <a:latin typeface="+mj-lt"/>
                <a:cs typeface="Arial" panose="020B0604020202020204" pitchFamily="34" charset="0"/>
              </a:rPr>
              <a:t>For</a:t>
            </a:r>
            <a:endParaRPr lang="es-AR" sz="3600" b="1" dirty="0">
              <a:solidFill>
                <a:srgbClr val="400080"/>
              </a:solidFill>
              <a:latin typeface="+mj-lt"/>
              <a:cs typeface="Arial" panose="020B0604020202020204" pitchFamily="34" charset="0"/>
            </a:endParaRPr>
          </a:p>
        </p:txBody>
      </p:sp>
      <p:sp>
        <p:nvSpPr>
          <p:cNvPr id="4" name="Rectangle 3"/>
          <p:cNvSpPr/>
          <p:nvPr/>
        </p:nvSpPr>
        <p:spPr>
          <a:xfrm>
            <a:off x="1105175" y="1486722"/>
            <a:ext cx="6782347" cy="32102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9" name="28 CuadroTexto"/>
          <p:cNvSpPr txBox="1"/>
          <p:nvPr/>
        </p:nvSpPr>
        <p:spPr>
          <a:xfrm>
            <a:off x="1401204" y="1656701"/>
            <a:ext cx="6400799" cy="2585321"/>
          </a:xfrm>
          <a:prstGeom prst="rect">
            <a:avLst/>
          </a:prstGeom>
          <a:noFill/>
        </p:spPr>
        <p:txBody>
          <a:bodyPr wrap="square" lIns="91438" tIns="45719" rIns="91438" bIns="45719" rtlCol="0">
            <a:spAutoFit/>
          </a:bodyPr>
          <a:lstStyle/>
          <a:p>
            <a:r>
              <a:rPr lang="en-US" dirty="0" err="1"/>
              <a:t>var</a:t>
            </a:r>
            <a:r>
              <a:rPr lang="en-US" dirty="0"/>
              <a:t> cars = ["BMW", "Volvo", "Saab", "Ford"];</a:t>
            </a:r>
            <a:endParaRPr lang="es-AR" dirty="0"/>
          </a:p>
          <a:p>
            <a:r>
              <a:rPr lang="es-AR" dirty="0" err="1"/>
              <a:t>var</a:t>
            </a:r>
            <a:r>
              <a:rPr lang="es-AR" dirty="0"/>
              <a:t> i, </a:t>
            </a:r>
          </a:p>
          <a:p>
            <a:r>
              <a:rPr lang="en-US" dirty="0" smtClean="0"/>
              <a:t>text </a:t>
            </a:r>
            <a:r>
              <a:rPr lang="en-US" dirty="0"/>
              <a:t>=””;</a:t>
            </a:r>
            <a:endParaRPr lang="es-AR" dirty="0"/>
          </a:p>
          <a:p>
            <a:r>
              <a:rPr lang="en-US" dirty="0"/>
              <a:t> </a:t>
            </a:r>
            <a:endParaRPr lang="es-AR" dirty="0"/>
          </a:p>
          <a:p>
            <a:r>
              <a:rPr lang="en-US" dirty="0"/>
              <a:t>for (</a:t>
            </a:r>
            <a:r>
              <a:rPr lang="en-US" dirty="0" err="1"/>
              <a:t>i</a:t>
            </a:r>
            <a:r>
              <a:rPr lang="en-US" dirty="0"/>
              <a:t> = 0; </a:t>
            </a:r>
            <a:r>
              <a:rPr lang="en-US" dirty="0" err="1"/>
              <a:t>i</a:t>
            </a:r>
            <a:r>
              <a:rPr lang="en-US" dirty="0"/>
              <a:t> &lt; </a:t>
            </a:r>
            <a:r>
              <a:rPr lang="en-US" dirty="0" err="1"/>
              <a:t>cars.length</a:t>
            </a:r>
            <a:r>
              <a:rPr lang="en-US" dirty="0"/>
              <a:t>; </a:t>
            </a:r>
            <a:r>
              <a:rPr lang="en-US" dirty="0" err="1"/>
              <a:t>i</a:t>
            </a:r>
            <a:r>
              <a:rPr lang="en-US" dirty="0"/>
              <a:t>++) {</a:t>
            </a:r>
            <a:endParaRPr lang="es-AR" dirty="0"/>
          </a:p>
          <a:p>
            <a:r>
              <a:rPr lang="en-US" dirty="0"/>
              <a:t>    text += cars[</a:t>
            </a:r>
            <a:r>
              <a:rPr lang="en-US" dirty="0" err="1"/>
              <a:t>i</a:t>
            </a:r>
            <a:r>
              <a:rPr lang="en-US" dirty="0"/>
              <a:t>] + "&lt;</a:t>
            </a:r>
            <a:r>
              <a:rPr lang="en-US" dirty="0" err="1"/>
              <a:t>br</a:t>
            </a:r>
            <a:r>
              <a:rPr lang="en-US" dirty="0"/>
              <a:t>&gt;";</a:t>
            </a:r>
            <a:endParaRPr lang="es-AR" dirty="0"/>
          </a:p>
          <a:p>
            <a:r>
              <a:rPr lang="en-US" dirty="0"/>
              <a:t>}</a:t>
            </a:r>
            <a:endParaRPr lang="es-AR" dirty="0"/>
          </a:p>
          <a:p>
            <a:r>
              <a:rPr lang="en-US" dirty="0"/>
              <a:t> </a:t>
            </a:r>
            <a:endParaRPr lang="es-AR" dirty="0"/>
          </a:p>
          <a:p>
            <a:r>
              <a:rPr lang="en-US" dirty="0" err="1"/>
              <a:t>document.getElementById</a:t>
            </a:r>
            <a:r>
              <a:rPr lang="en-US" dirty="0"/>
              <a:t>("demo").</a:t>
            </a:r>
            <a:r>
              <a:rPr lang="en-US" dirty="0" err="1"/>
              <a:t>innerHTML</a:t>
            </a:r>
            <a:r>
              <a:rPr lang="en-US" dirty="0"/>
              <a:t> = text;</a:t>
            </a:r>
            <a:endParaRPr lang="es-AR" dirty="0"/>
          </a:p>
        </p:txBody>
      </p:sp>
    </p:spTree>
    <p:extLst>
      <p:ext uri="{BB962C8B-B14F-4D97-AF65-F5344CB8AC3E}">
        <p14:creationId xmlns:p14="http://schemas.microsoft.com/office/powerpoint/2010/main" val="2378801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1924391" y="577665"/>
            <a:ext cx="5065382" cy="646329"/>
          </a:xfrm>
          <a:prstGeom prst="rect">
            <a:avLst/>
          </a:prstGeom>
          <a:noFill/>
          <a:effectLst/>
        </p:spPr>
        <p:txBody>
          <a:bodyPr wrap="square" lIns="91438" tIns="45719" rIns="91438" bIns="45719" rtlCol="0">
            <a:spAutoFit/>
          </a:bodyPr>
          <a:lstStyle/>
          <a:p>
            <a:pPr algn="ctr"/>
            <a:r>
              <a:rPr lang="en-US" sz="3600" b="1" dirty="0" err="1" smtClean="0">
                <a:solidFill>
                  <a:srgbClr val="400080"/>
                </a:solidFill>
                <a:latin typeface="+mj-lt"/>
                <a:cs typeface="Arial" panose="020B0604020202020204" pitchFamily="34" charset="0"/>
              </a:rPr>
              <a:t>Condicionales</a:t>
            </a:r>
            <a:r>
              <a:rPr lang="en-US" sz="3600" b="1" dirty="0" smtClean="0">
                <a:solidFill>
                  <a:srgbClr val="400080"/>
                </a:solidFill>
                <a:latin typeface="+mj-lt"/>
                <a:cs typeface="Arial" panose="020B0604020202020204" pitchFamily="34" charset="0"/>
              </a:rPr>
              <a:t> (if)</a:t>
            </a:r>
            <a:endParaRPr lang="es-AR" sz="3600" b="1" dirty="0">
              <a:solidFill>
                <a:srgbClr val="400080"/>
              </a:solidFill>
              <a:latin typeface="+mj-lt"/>
              <a:cs typeface="Arial" panose="020B0604020202020204" pitchFamily="34" charset="0"/>
            </a:endParaRPr>
          </a:p>
        </p:txBody>
      </p:sp>
      <p:sp>
        <p:nvSpPr>
          <p:cNvPr id="4" name="Rectangle 3"/>
          <p:cNvSpPr/>
          <p:nvPr/>
        </p:nvSpPr>
        <p:spPr>
          <a:xfrm>
            <a:off x="1105175" y="1486722"/>
            <a:ext cx="6782347" cy="32102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9" name="28 CuadroTexto"/>
          <p:cNvSpPr txBox="1"/>
          <p:nvPr/>
        </p:nvSpPr>
        <p:spPr>
          <a:xfrm>
            <a:off x="1401204" y="1656701"/>
            <a:ext cx="6400799" cy="2862320"/>
          </a:xfrm>
          <a:prstGeom prst="rect">
            <a:avLst/>
          </a:prstGeom>
          <a:noFill/>
        </p:spPr>
        <p:txBody>
          <a:bodyPr wrap="square" lIns="91438" tIns="45719" rIns="91438" bIns="45719" rtlCol="0">
            <a:spAutoFit/>
          </a:bodyPr>
          <a:lstStyle/>
          <a:p>
            <a:r>
              <a:rPr lang="en-US" dirty="0" err="1"/>
              <a:t>var</a:t>
            </a:r>
            <a:r>
              <a:rPr lang="en-US" dirty="0"/>
              <a:t> greeting;</a:t>
            </a:r>
            <a:endParaRPr lang="es-AR" dirty="0"/>
          </a:p>
          <a:p>
            <a:r>
              <a:rPr lang="en-US" dirty="0" err="1" smtClean="0"/>
              <a:t>var</a:t>
            </a:r>
            <a:r>
              <a:rPr lang="en-US" dirty="0" smtClean="0"/>
              <a:t> </a:t>
            </a:r>
            <a:r>
              <a:rPr lang="en-US" dirty="0"/>
              <a:t>time = new Date().</a:t>
            </a:r>
            <a:r>
              <a:rPr lang="en-US" dirty="0" err="1"/>
              <a:t>getHours</a:t>
            </a:r>
            <a:r>
              <a:rPr lang="en-US" dirty="0"/>
              <a:t>();</a:t>
            </a:r>
            <a:endParaRPr lang="es-AR" dirty="0"/>
          </a:p>
          <a:p>
            <a:r>
              <a:rPr lang="en-US" dirty="0" smtClean="0"/>
              <a:t>if </a:t>
            </a:r>
            <a:r>
              <a:rPr lang="en-US" dirty="0"/>
              <a:t>(time &lt; 10) {</a:t>
            </a:r>
            <a:endParaRPr lang="es-AR" dirty="0"/>
          </a:p>
          <a:p>
            <a:r>
              <a:rPr lang="en-US" dirty="0"/>
              <a:t>    </a:t>
            </a:r>
            <a:r>
              <a:rPr lang="en-US" dirty="0" smtClean="0"/>
              <a:t>greeting </a:t>
            </a:r>
            <a:r>
              <a:rPr lang="en-US" dirty="0"/>
              <a:t>= "Good morning";</a:t>
            </a:r>
            <a:endParaRPr lang="es-AR" dirty="0"/>
          </a:p>
          <a:p>
            <a:r>
              <a:rPr lang="en-US" dirty="0" smtClean="0"/>
              <a:t>} </a:t>
            </a:r>
            <a:r>
              <a:rPr lang="en-US" dirty="0"/>
              <a:t>else if (time &lt; 20) {</a:t>
            </a:r>
            <a:endParaRPr lang="es-AR" dirty="0"/>
          </a:p>
          <a:p>
            <a:r>
              <a:rPr lang="en-US" dirty="0"/>
              <a:t>    </a:t>
            </a:r>
            <a:r>
              <a:rPr lang="en-US" dirty="0" smtClean="0"/>
              <a:t>greeting </a:t>
            </a:r>
            <a:r>
              <a:rPr lang="en-US" dirty="0"/>
              <a:t>= "Good day";</a:t>
            </a:r>
            <a:endParaRPr lang="es-AR" dirty="0"/>
          </a:p>
          <a:p>
            <a:r>
              <a:rPr lang="en-US" dirty="0" smtClean="0"/>
              <a:t>} </a:t>
            </a:r>
            <a:r>
              <a:rPr lang="en-US" dirty="0"/>
              <a:t>else {</a:t>
            </a:r>
            <a:endParaRPr lang="es-AR" dirty="0"/>
          </a:p>
          <a:p>
            <a:r>
              <a:rPr lang="en-US" dirty="0"/>
              <a:t>    </a:t>
            </a:r>
            <a:r>
              <a:rPr lang="en-US" dirty="0" smtClean="0"/>
              <a:t>greeting </a:t>
            </a:r>
            <a:r>
              <a:rPr lang="en-US" dirty="0"/>
              <a:t>= "Good evening";</a:t>
            </a:r>
            <a:endParaRPr lang="es-AR" dirty="0"/>
          </a:p>
          <a:p>
            <a:r>
              <a:rPr lang="en-US" dirty="0"/>
              <a:t> </a:t>
            </a:r>
            <a:r>
              <a:rPr lang="en-US" dirty="0" smtClean="0"/>
              <a:t>}</a:t>
            </a:r>
            <a:endParaRPr lang="es-AR" dirty="0"/>
          </a:p>
          <a:p>
            <a:r>
              <a:rPr lang="en-US" dirty="0" err="1"/>
              <a:t>document.getElementById</a:t>
            </a:r>
            <a:r>
              <a:rPr lang="en-US" dirty="0"/>
              <a:t>("demo").</a:t>
            </a:r>
            <a:r>
              <a:rPr lang="en-US" dirty="0" err="1"/>
              <a:t>innerHTML</a:t>
            </a:r>
            <a:r>
              <a:rPr lang="en-US" dirty="0"/>
              <a:t> = greeting;</a:t>
            </a:r>
            <a:endParaRPr lang="es-AR" dirty="0"/>
          </a:p>
        </p:txBody>
      </p:sp>
    </p:spTree>
    <p:extLst>
      <p:ext uri="{BB962C8B-B14F-4D97-AF65-F5344CB8AC3E}">
        <p14:creationId xmlns:p14="http://schemas.microsoft.com/office/powerpoint/2010/main" val="2150005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1924391" y="577665"/>
            <a:ext cx="5065382" cy="646329"/>
          </a:xfrm>
          <a:prstGeom prst="rect">
            <a:avLst/>
          </a:prstGeom>
          <a:noFill/>
          <a:effectLst/>
        </p:spPr>
        <p:txBody>
          <a:bodyPr wrap="square" lIns="91438" tIns="45719" rIns="91438" bIns="45719" rtlCol="0">
            <a:spAutoFit/>
          </a:bodyPr>
          <a:lstStyle/>
          <a:p>
            <a:pPr algn="ctr"/>
            <a:r>
              <a:rPr lang="en-US" sz="3600" b="1" dirty="0" err="1" smtClean="0">
                <a:solidFill>
                  <a:srgbClr val="400080"/>
                </a:solidFill>
                <a:latin typeface="+mj-lt"/>
                <a:cs typeface="Arial" panose="020B0604020202020204" pitchFamily="34" charset="0"/>
              </a:rPr>
              <a:t>Condicionales</a:t>
            </a:r>
            <a:r>
              <a:rPr lang="en-US" sz="3600" b="1" dirty="0" smtClean="0">
                <a:solidFill>
                  <a:srgbClr val="400080"/>
                </a:solidFill>
                <a:latin typeface="+mj-lt"/>
                <a:cs typeface="Arial" panose="020B0604020202020204" pitchFamily="34" charset="0"/>
              </a:rPr>
              <a:t> (switch)</a:t>
            </a:r>
            <a:endParaRPr lang="es-AR" sz="3600" b="1" dirty="0">
              <a:solidFill>
                <a:srgbClr val="400080"/>
              </a:solidFill>
              <a:latin typeface="+mj-lt"/>
              <a:cs typeface="Arial" panose="020B0604020202020204" pitchFamily="34" charset="0"/>
            </a:endParaRPr>
          </a:p>
        </p:txBody>
      </p:sp>
      <p:sp>
        <p:nvSpPr>
          <p:cNvPr id="4" name="Rectangle 3"/>
          <p:cNvSpPr/>
          <p:nvPr/>
        </p:nvSpPr>
        <p:spPr>
          <a:xfrm>
            <a:off x="1509952" y="1382405"/>
            <a:ext cx="2637945" cy="32102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9" name="28 CuadroTexto"/>
          <p:cNvSpPr txBox="1"/>
          <p:nvPr/>
        </p:nvSpPr>
        <p:spPr>
          <a:xfrm>
            <a:off x="1973935" y="1564481"/>
            <a:ext cx="1710387" cy="2923875"/>
          </a:xfrm>
          <a:prstGeom prst="rect">
            <a:avLst/>
          </a:prstGeom>
          <a:noFill/>
        </p:spPr>
        <p:txBody>
          <a:bodyPr wrap="square" lIns="91438" tIns="45719" rIns="91438" bIns="45719" rtlCol="0">
            <a:spAutoFit/>
          </a:bodyPr>
          <a:lstStyle/>
          <a:p>
            <a:r>
              <a:rPr lang="en-US" sz="800" dirty="0"/>
              <a:t>switch (new Date().</a:t>
            </a:r>
            <a:r>
              <a:rPr lang="en-US" sz="800" dirty="0" err="1"/>
              <a:t>getDay</a:t>
            </a:r>
            <a:r>
              <a:rPr lang="en-US" sz="800" dirty="0"/>
              <a:t>()) {</a:t>
            </a:r>
            <a:br>
              <a:rPr lang="en-US" sz="800" dirty="0"/>
            </a:br>
            <a:r>
              <a:rPr lang="en-US" sz="800" dirty="0"/>
              <a:t>    case 0:</a:t>
            </a:r>
            <a:br>
              <a:rPr lang="en-US" sz="800" dirty="0"/>
            </a:br>
            <a:r>
              <a:rPr lang="en-US" sz="800" dirty="0"/>
              <a:t>        day = "Sunday";</a:t>
            </a:r>
            <a:br>
              <a:rPr lang="en-US" sz="800" dirty="0"/>
            </a:br>
            <a:r>
              <a:rPr lang="en-US" sz="800" dirty="0"/>
              <a:t>        break;</a:t>
            </a:r>
            <a:br>
              <a:rPr lang="en-US" sz="800" dirty="0"/>
            </a:br>
            <a:r>
              <a:rPr lang="en-US" sz="800" dirty="0"/>
              <a:t>    case 1:</a:t>
            </a:r>
            <a:br>
              <a:rPr lang="en-US" sz="800" dirty="0"/>
            </a:br>
            <a:r>
              <a:rPr lang="en-US" sz="800" dirty="0"/>
              <a:t>        day = "Monday";</a:t>
            </a:r>
            <a:br>
              <a:rPr lang="en-US" sz="800" dirty="0"/>
            </a:br>
            <a:r>
              <a:rPr lang="en-US" sz="800" dirty="0"/>
              <a:t>        break;</a:t>
            </a:r>
            <a:br>
              <a:rPr lang="en-US" sz="800" dirty="0"/>
            </a:br>
            <a:r>
              <a:rPr lang="en-US" sz="800" dirty="0"/>
              <a:t>    case 2:</a:t>
            </a:r>
            <a:br>
              <a:rPr lang="en-US" sz="800" dirty="0"/>
            </a:br>
            <a:r>
              <a:rPr lang="en-US" sz="800" dirty="0"/>
              <a:t>        day = "Tuesday";</a:t>
            </a:r>
            <a:br>
              <a:rPr lang="en-US" sz="800" dirty="0"/>
            </a:br>
            <a:r>
              <a:rPr lang="en-US" sz="800" dirty="0"/>
              <a:t>        break;</a:t>
            </a:r>
            <a:br>
              <a:rPr lang="en-US" sz="800" dirty="0"/>
            </a:br>
            <a:r>
              <a:rPr lang="en-US" sz="800" dirty="0"/>
              <a:t>    case 3:</a:t>
            </a:r>
            <a:br>
              <a:rPr lang="en-US" sz="800" dirty="0"/>
            </a:br>
            <a:r>
              <a:rPr lang="en-US" sz="800" dirty="0"/>
              <a:t>        day = "Wednesday";</a:t>
            </a:r>
            <a:br>
              <a:rPr lang="en-US" sz="800" dirty="0"/>
            </a:br>
            <a:r>
              <a:rPr lang="en-US" sz="800" dirty="0"/>
              <a:t>        break;</a:t>
            </a:r>
            <a:br>
              <a:rPr lang="en-US" sz="800" dirty="0"/>
            </a:br>
            <a:r>
              <a:rPr lang="en-US" sz="800" dirty="0"/>
              <a:t>    case 4:</a:t>
            </a:r>
            <a:br>
              <a:rPr lang="en-US" sz="800" dirty="0"/>
            </a:br>
            <a:r>
              <a:rPr lang="en-US" sz="800" dirty="0"/>
              <a:t>        day = "Thursday";</a:t>
            </a:r>
            <a:br>
              <a:rPr lang="en-US" sz="800" dirty="0"/>
            </a:br>
            <a:r>
              <a:rPr lang="en-US" sz="800" dirty="0"/>
              <a:t>        break;</a:t>
            </a:r>
            <a:br>
              <a:rPr lang="en-US" sz="800" dirty="0"/>
            </a:br>
            <a:r>
              <a:rPr lang="en-US" sz="800" dirty="0"/>
              <a:t>    case 5:</a:t>
            </a:r>
            <a:br>
              <a:rPr lang="en-US" sz="800" dirty="0"/>
            </a:br>
            <a:r>
              <a:rPr lang="en-US" sz="800" dirty="0"/>
              <a:t>        day = "Friday";</a:t>
            </a:r>
            <a:br>
              <a:rPr lang="en-US" sz="800" dirty="0"/>
            </a:br>
            <a:r>
              <a:rPr lang="en-US" sz="800" dirty="0"/>
              <a:t>        break;</a:t>
            </a:r>
            <a:br>
              <a:rPr lang="en-US" sz="800" dirty="0"/>
            </a:br>
            <a:r>
              <a:rPr lang="en-US" sz="800" dirty="0"/>
              <a:t>    case 6:</a:t>
            </a:r>
            <a:br>
              <a:rPr lang="en-US" sz="800" dirty="0"/>
            </a:br>
            <a:r>
              <a:rPr lang="en-US" sz="800" dirty="0"/>
              <a:t>        day = "Saturday";</a:t>
            </a:r>
            <a:br>
              <a:rPr lang="en-US" sz="800" dirty="0"/>
            </a:br>
            <a:r>
              <a:rPr lang="en-US" sz="800" dirty="0"/>
              <a:t>        break;</a:t>
            </a:r>
            <a:br>
              <a:rPr lang="en-US" sz="800" dirty="0"/>
            </a:br>
            <a:r>
              <a:rPr lang="en-US" sz="800" dirty="0"/>
              <a:t>}</a:t>
            </a:r>
            <a:endParaRPr lang="es-AR" sz="800" dirty="0"/>
          </a:p>
        </p:txBody>
      </p:sp>
      <p:sp>
        <p:nvSpPr>
          <p:cNvPr id="5" name="Rectangle 4"/>
          <p:cNvSpPr/>
          <p:nvPr/>
        </p:nvSpPr>
        <p:spPr>
          <a:xfrm>
            <a:off x="4611880" y="1382405"/>
            <a:ext cx="3203280" cy="32102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6" name="28 CuadroTexto"/>
          <p:cNvSpPr txBox="1"/>
          <p:nvPr/>
        </p:nvSpPr>
        <p:spPr>
          <a:xfrm>
            <a:off x="4852196" y="1560720"/>
            <a:ext cx="2759033" cy="2800765"/>
          </a:xfrm>
          <a:prstGeom prst="rect">
            <a:avLst/>
          </a:prstGeom>
          <a:noFill/>
        </p:spPr>
        <p:txBody>
          <a:bodyPr wrap="square" lIns="91438" tIns="45719" rIns="91438" bIns="45719" rtlCol="0">
            <a:spAutoFit/>
          </a:bodyPr>
          <a:lstStyle/>
          <a:p>
            <a:r>
              <a:rPr lang="en-US" sz="1600" dirty="0"/>
              <a:t>switch (new Date().</a:t>
            </a:r>
            <a:r>
              <a:rPr lang="en-US" sz="1600" dirty="0" err="1"/>
              <a:t>getDay</a:t>
            </a:r>
            <a:r>
              <a:rPr lang="en-US" sz="1600" dirty="0"/>
              <a:t>()) {</a:t>
            </a:r>
            <a:br>
              <a:rPr lang="en-US" sz="1600" dirty="0"/>
            </a:br>
            <a:r>
              <a:rPr lang="en-US" sz="1600" dirty="0"/>
              <a:t>    case 0:</a:t>
            </a:r>
            <a:br>
              <a:rPr lang="en-US" sz="1600" dirty="0"/>
            </a:br>
            <a:r>
              <a:rPr lang="en-US" sz="1600" dirty="0"/>
              <a:t>        day = "Sunday";</a:t>
            </a:r>
            <a:br>
              <a:rPr lang="en-US" sz="1600" dirty="0"/>
            </a:br>
            <a:r>
              <a:rPr lang="en-US" sz="1600" dirty="0"/>
              <a:t>        break;</a:t>
            </a:r>
            <a:br>
              <a:rPr lang="en-US" sz="1600" dirty="0"/>
            </a:br>
            <a:r>
              <a:rPr lang="en-US" sz="1600" dirty="0"/>
              <a:t>    case 1:</a:t>
            </a:r>
            <a:br>
              <a:rPr lang="en-US" sz="1600" dirty="0"/>
            </a:br>
            <a:r>
              <a:rPr lang="en-US" sz="1600" dirty="0"/>
              <a:t>        day = "Monday";</a:t>
            </a:r>
            <a:br>
              <a:rPr lang="en-US" sz="1600" dirty="0"/>
            </a:br>
            <a:r>
              <a:rPr lang="en-US" sz="1600" dirty="0"/>
              <a:t>        break;</a:t>
            </a:r>
            <a:br>
              <a:rPr lang="en-US" sz="1600" dirty="0"/>
            </a:br>
            <a:r>
              <a:rPr lang="en-US" sz="1600" dirty="0"/>
              <a:t>    case 2:</a:t>
            </a:r>
            <a:br>
              <a:rPr lang="en-US" sz="1600" dirty="0"/>
            </a:br>
            <a:r>
              <a:rPr lang="en-US" sz="1600" dirty="0"/>
              <a:t>        day = "Tuesday";</a:t>
            </a:r>
            <a:br>
              <a:rPr lang="en-US" sz="1600" dirty="0"/>
            </a:br>
            <a:r>
              <a:rPr lang="en-US" sz="1600" dirty="0"/>
              <a:t>        break;</a:t>
            </a:r>
            <a:br>
              <a:rPr lang="en-US" sz="1600" dirty="0"/>
            </a:br>
            <a:r>
              <a:rPr lang="en-US" sz="1600" dirty="0"/>
              <a:t>    </a:t>
            </a:r>
            <a:r>
              <a:rPr lang="en-US" sz="1600" dirty="0" smtClean="0"/>
              <a:t>}</a:t>
            </a:r>
            <a:endParaRPr lang="es-AR" sz="1600" dirty="0"/>
          </a:p>
        </p:txBody>
      </p:sp>
    </p:spTree>
    <p:extLst>
      <p:ext uri="{BB962C8B-B14F-4D97-AF65-F5344CB8AC3E}">
        <p14:creationId xmlns:p14="http://schemas.microsoft.com/office/powerpoint/2010/main" val="613885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0348" y="2401123"/>
            <a:ext cx="4427275" cy="126963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0" name="CuadroTexto 9"/>
          <p:cNvSpPr txBox="1"/>
          <p:nvPr/>
        </p:nvSpPr>
        <p:spPr>
          <a:xfrm>
            <a:off x="3262225" y="605730"/>
            <a:ext cx="2165638" cy="646329"/>
          </a:xfrm>
          <a:prstGeom prst="rect">
            <a:avLst/>
          </a:prstGeom>
          <a:noFill/>
          <a:effectLst/>
        </p:spPr>
        <p:txBody>
          <a:bodyPr wrap="square" lIns="91438" tIns="45719" rIns="91438" bIns="45719" rtlCol="0">
            <a:spAutoFit/>
          </a:bodyPr>
          <a:lstStyle/>
          <a:p>
            <a:r>
              <a:rPr lang="es-AR" sz="3600" b="1" dirty="0" smtClean="0">
                <a:solidFill>
                  <a:srgbClr val="400080"/>
                </a:solidFill>
                <a:latin typeface="+mj-lt"/>
                <a:cs typeface="Arial" panose="020B0604020202020204" pitchFamily="34" charset="0"/>
              </a:rPr>
              <a:t>Funciones</a:t>
            </a:r>
            <a:endParaRPr lang="es-AR" sz="3600" b="1" dirty="0">
              <a:solidFill>
                <a:srgbClr val="400080"/>
              </a:solidFill>
              <a:latin typeface="+mj-lt"/>
              <a:cs typeface="Arial" panose="020B0604020202020204" pitchFamily="34" charset="0"/>
            </a:endParaRPr>
          </a:p>
        </p:txBody>
      </p:sp>
      <p:sp>
        <p:nvSpPr>
          <p:cNvPr id="29" name="28 CuadroTexto"/>
          <p:cNvSpPr txBox="1"/>
          <p:nvPr/>
        </p:nvSpPr>
        <p:spPr>
          <a:xfrm>
            <a:off x="2131407" y="1373592"/>
            <a:ext cx="4808619" cy="523218"/>
          </a:xfrm>
          <a:prstGeom prst="rect">
            <a:avLst/>
          </a:prstGeom>
          <a:noFill/>
        </p:spPr>
        <p:txBody>
          <a:bodyPr wrap="square" lIns="91438" tIns="45719" rIns="91438" bIns="45719" rtlCol="0">
            <a:spAutoFit/>
          </a:bodyPr>
          <a:lstStyle/>
          <a:p>
            <a:r>
              <a:rPr lang="es-AR" sz="2800" dirty="0" smtClean="0"/>
              <a:t>Funciones anónimas (</a:t>
            </a:r>
            <a:r>
              <a:rPr lang="es-AR" sz="2800" dirty="0" err="1" smtClean="0"/>
              <a:t>closures</a:t>
            </a:r>
            <a:r>
              <a:rPr lang="es-AR" sz="2800" dirty="0" smtClean="0"/>
              <a:t>)</a:t>
            </a:r>
            <a:endParaRPr lang="es-AR" sz="2800" dirty="0"/>
          </a:p>
        </p:txBody>
      </p:sp>
      <p:sp>
        <p:nvSpPr>
          <p:cNvPr id="5" name="28 CuadroTexto"/>
          <p:cNvSpPr txBox="1"/>
          <p:nvPr/>
        </p:nvSpPr>
        <p:spPr>
          <a:xfrm>
            <a:off x="2898406" y="2620442"/>
            <a:ext cx="3653697" cy="830995"/>
          </a:xfrm>
          <a:prstGeom prst="rect">
            <a:avLst/>
          </a:prstGeom>
          <a:noFill/>
        </p:spPr>
        <p:txBody>
          <a:bodyPr wrap="square" lIns="91438" tIns="45719" rIns="91438" bIns="45719" rtlCol="0">
            <a:spAutoFit/>
          </a:bodyPr>
          <a:lstStyle/>
          <a:p>
            <a:r>
              <a:rPr lang="en-US" sz="1600" dirty="0"/>
              <a:t>function () {</a:t>
            </a:r>
            <a:r>
              <a:rPr lang="en-US" sz="1600" dirty="0"/>
              <a:t/>
            </a:r>
            <a:br>
              <a:rPr lang="en-US" sz="1600" dirty="0"/>
            </a:br>
            <a:r>
              <a:rPr lang="en-US" sz="1600" dirty="0" smtClean="0"/>
              <a:t>	console.log(“</a:t>
            </a:r>
            <a:r>
              <a:rPr lang="en-US" sz="1600" dirty="0" err="1" smtClean="0"/>
              <a:t>Hola</a:t>
            </a:r>
            <a:r>
              <a:rPr lang="en-US" sz="1600" dirty="0" smtClean="0"/>
              <a:t> </a:t>
            </a:r>
            <a:r>
              <a:rPr lang="en-US" sz="1600" dirty="0" err="1" smtClean="0"/>
              <a:t>Mundo</a:t>
            </a:r>
            <a:r>
              <a:rPr lang="en-US" sz="1600" dirty="0" smtClean="0"/>
              <a:t>”);</a:t>
            </a:r>
            <a:r>
              <a:rPr lang="en-US" sz="1600" dirty="0"/>
              <a:t/>
            </a:r>
            <a:br>
              <a:rPr lang="en-US" sz="1600" dirty="0"/>
            </a:br>
            <a:r>
              <a:rPr lang="en-US" sz="1600" dirty="0"/>
              <a:t>}</a:t>
            </a:r>
            <a:endParaRPr lang="es-AR" sz="1600" dirty="0"/>
          </a:p>
        </p:txBody>
      </p:sp>
    </p:spTree>
    <p:extLst>
      <p:ext uri="{BB962C8B-B14F-4D97-AF65-F5344CB8AC3E}">
        <p14:creationId xmlns:p14="http://schemas.microsoft.com/office/powerpoint/2010/main" val="191781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0348" y="2401122"/>
            <a:ext cx="4427275" cy="188142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0" name="CuadroTexto 9"/>
          <p:cNvSpPr txBox="1"/>
          <p:nvPr/>
        </p:nvSpPr>
        <p:spPr>
          <a:xfrm>
            <a:off x="3262225" y="605730"/>
            <a:ext cx="2165638" cy="646329"/>
          </a:xfrm>
          <a:prstGeom prst="rect">
            <a:avLst/>
          </a:prstGeom>
          <a:noFill/>
          <a:effectLst/>
        </p:spPr>
        <p:txBody>
          <a:bodyPr wrap="square" lIns="91438" tIns="45719" rIns="91438" bIns="45719" rtlCol="0">
            <a:spAutoFit/>
          </a:bodyPr>
          <a:lstStyle/>
          <a:p>
            <a:r>
              <a:rPr lang="es-AR" sz="3600" b="1" dirty="0" smtClean="0">
                <a:solidFill>
                  <a:srgbClr val="400080"/>
                </a:solidFill>
                <a:latin typeface="+mj-lt"/>
                <a:cs typeface="Arial" panose="020B0604020202020204" pitchFamily="34" charset="0"/>
              </a:rPr>
              <a:t>Funciones</a:t>
            </a:r>
            <a:endParaRPr lang="es-AR" sz="3600" b="1" dirty="0">
              <a:solidFill>
                <a:srgbClr val="400080"/>
              </a:solidFill>
              <a:latin typeface="+mj-lt"/>
              <a:cs typeface="Arial" panose="020B0604020202020204" pitchFamily="34" charset="0"/>
            </a:endParaRPr>
          </a:p>
        </p:txBody>
      </p:sp>
      <p:sp>
        <p:nvSpPr>
          <p:cNvPr id="29" name="28 CuadroTexto"/>
          <p:cNvSpPr txBox="1"/>
          <p:nvPr/>
        </p:nvSpPr>
        <p:spPr>
          <a:xfrm>
            <a:off x="1934055" y="1471378"/>
            <a:ext cx="5111430" cy="523218"/>
          </a:xfrm>
          <a:prstGeom prst="rect">
            <a:avLst/>
          </a:prstGeom>
          <a:noFill/>
        </p:spPr>
        <p:txBody>
          <a:bodyPr wrap="square" lIns="91438" tIns="45719" rIns="91438" bIns="45719" rtlCol="0">
            <a:spAutoFit/>
          </a:bodyPr>
          <a:lstStyle/>
          <a:p>
            <a:r>
              <a:rPr lang="es-AR" sz="2800" dirty="0" smtClean="0"/>
              <a:t>Funciones definidas o declaradas</a:t>
            </a:r>
            <a:endParaRPr lang="es-AR" sz="2800" dirty="0"/>
          </a:p>
        </p:txBody>
      </p:sp>
      <p:sp>
        <p:nvSpPr>
          <p:cNvPr id="5" name="28 CuadroTexto"/>
          <p:cNvSpPr txBox="1"/>
          <p:nvPr/>
        </p:nvSpPr>
        <p:spPr>
          <a:xfrm>
            <a:off x="2898406" y="2620442"/>
            <a:ext cx="3653697" cy="1323437"/>
          </a:xfrm>
          <a:prstGeom prst="rect">
            <a:avLst/>
          </a:prstGeom>
          <a:noFill/>
        </p:spPr>
        <p:txBody>
          <a:bodyPr wrap="square" lIns="91438" tIns="45719" rIns="91438" bIns="45719" rtlCol="0">
            <a:spAutoFit/>
          </a:bodyPr>
          <a:lstStyle/>
          <a:p>
            <a:r>
              <a:rPr lang="en-US" sz="1600" dirty="0"/>
              <a:t>function </a:t>
            </a:r>
            <a:r>
              <a:rPr lang="en-US" sz="1600" dirty="0" err="1"/>
              <a:t>myFunction</a:t>
            </a:r>
            <a:r>
              <a:rPr lang="en-US" sz="1600" dirty="0"/>
              <a:t>(p1, p2) {</a:t>
            </a:r>
            <a:br>
              <a:rPr lang="en-US" sz="1600" dirty="0"/>
            </a:br>
            <a:r>
              <a:rPr lang="en-US" sz="1600" dirty="0"/>
              <a:t>    return p1 * p2; </a:t>
            </a:r>
            <a:br>
              <a:rPr lang="en-US" sz="1600" dirty="0"/>
            </a:br>
            <a:r>
              <a:rPr lang="en-US" sz="1600" dirty="0"/>
              <a:t>}</a:t>
            </a:r>
            <a:endParaRPr lang="es-AR" sz="1600" dirty="0"/>
          </a:p>
          <a:p>
            <a:r>
              <a:rPr lang="en-US" sz="1600" dirty="0"/>
              <a:t> </a:t>
            </a:r>
            <a:endParaRPr lang="es-AR" sz="1600" dirty="0"/>
          </a:p>
          <a:p>
            <a:r>
              <a:rPr lang="en-US" sz="1600" dirty="0" err="1"/>
              <a:t>myFunction</a:t>
            </a:r>
            <a:r>
              <a:rPr lang="en-US" sz="1600" dirty="0"/>
              <a:t>(2,5);</a:t>
            </a:r>
            <a:endParaRPr lang="es-AR" sz="1600" dirty="0"/>
          </a:p>
        </p:txBody>
      </p:sp>
    </p:spTree>
    <p:extLst>
      <p:ext uri="{BB962C8B-B14F-4D97-AF65-F5344CB8AC3E}">
        <p14:creationId xmlns:p14="http://schemas.microsoft.com/office/powerpoint/2010/main" val="1495622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luz_caratu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901" y="1474158"/>
            <a:ext cx="6642100" cy="3658483"/>
          </a:xfrm>
          <a:prstGeom prst="rect">
            <a:avLst/>
          </a:prstGeom>
        </p:spPr>
      </p:pic>
      <p:sp>
        <p:nvSpPr>
          <p:cNvPr id="7" name="CuadroTexto 6"/>
          <p:cNvSpPr txBox="1"/>
          <p:nvPr/>
        </p:nvSpPr>
        <p:spPr>
          <a:xfrm>
            <a:off x="2264731" y="1837663"/>
            <a:ext cx="5178056" cy="784828"/>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algn="ctr"/>
            <a:r>
              <a:rPr lang="es-ES" sz="4500" b="1" spc="-150" dirty="0" smtClean="0">
                <a:solidFill>
                  <a:schemeClr val="bg1"/>
                </a:solidFill>
                <a:latin typeface="+mj-lt"/>
                <a:cs typeface="Arial" panose="020B0604020202020204" pitchFamily="34" charset="0"/>
              </a:rPr>
              <a:t>Objetos</a:t>
            </a:r>
            <a:endParaRPr lang="es-ES" sz="4500" b="1" spc="-15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2169407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1924391" y="631115"/>
            <a:ext cx="5065382" cy="646329"/>
          </a:xfrm>
          <a:prstGeom prst="rect">
            <a:avLst/>
          </a:prstGeom>
          <a:noFill/>
          <a:effectLst/>
        </p:spPr>
        <p:txBody>
          <a:bodyPr wrap="square" lIns="91438" tIns="45719" rIns="91438" bIns="45719" rtlCol="0">
            <a:spAutoFit/>
          </a:bodyPr>
          <a:lstStyle/>
          <a:p>
            <a:pPr algn="ctr"/>
            <a:r>
              <a:rPr lang="es-AR" sz="3600" b="1" dirty="0" smtClean="0">
                <a:solidFill>
                  <a:srgbClr val="400080"/>
                </a:solidFill>
                <a:latin typeface="+mj-lt"/>
                <a:cs typeface="Arial" panose="020B0604020202020204" pitchFamily="34" charset="0"/>
              </a:rPr>
              <a:t>Objetos</a:t>
            </a:r>
            <a:endParaRPr lang="es-AR" sz="3600" b="1" dirty="0">
              <a:solidFill>
                <a:srgbClr val="400080"/>
              </a:solidFill>
              <a:latin typeface="+mj-lt"/>
              <a:cs typeface="Arial" panose="020B0604020202020204" pitchFamily="34" charset="0"/>
            </a:endParaRPr>
          </a:p>
        </p:txBody>
      </p:sp>
      <p:sp>
        <p:nvSpPr>
          <p:cNvPr id="29" name="28 CuadroTexto"/>
          <p:cNvSpPr txBox="1"/>
          <p:nvPr/>
        </p:nvSpPr>
        <p:spPr>
          <a:xfrm>
            <a:off x="960858" y="1544630"/>
            <a:ext cx="6992448" cy="2862320"/>
          </a:xfrm>
          <a:prstGeom prst="rect">
            <a:avLst/>
          </a:prstGeom>
          <a:noFill/>
        </p:spPr>
        <p:txBody>
          <a:bodyPr wrap="square" lIns="91438" tIns="45719" rIns="91438" bIns="45719" rtlCol="0">
            <a:spAutoFit/>
          </a:bodyPr>
          <a:lstStyle/>
          <a:p>
            <a:r>
              <a:rPr lang="es-AR" dirty="0" err="1"/>
              <a:t>Javascript</a:t>
            </a:r>
            <a:r>
              <a:rPr lang="es-AR" dirty="0"/>
              <a:t> es un lenguaje orientado a objetos. </a:t>
            </a:r>
            <a:r>
              <a:rPr lang="es-AR" dirty="0" smtClean="0"/>
              <a:t>Su arquitectura está </a:t>
            </a:r>
            <a:r>
              <a:rPr lang="es-AR" dirty="0"/>
              <a:t>armada con objetos con propiedades y métodos para que podamos instanciar.</a:t>
            </a:r>
          </a:p>
          <a:p>
            <a:r>
              <a:rPr lang="es-AR" dirty="0"/>
              <a:t>Los objetos son unidades abstractas a las que se les puede agregar propiedades y métodos.</a:t>
            </a:r>
          </a:p>
          <a:p>
            <a:r>
              <a:rPr lang="es-AR" dirty="0"/>
              <a:t>Se utilizan tanto para encapsular un código (puede ser un componente o un módulo) como para instanciar clases.</a:t>
            </a:r>
          </a:p>
          <a:p>
            <a:r>
              <a:rPr lang="es-AR" dirty="0"/>
              <a:t>Las clases son la arquitectura base de una aplicación o una web, se utilizan para almacenar datos tanto del servidor como del cliente y luego son instanciadas por objetos cuando se necesitan esos datos.</a:t>
            </a:r>
          </a:p>
        </p:txBody>
      </p:sp>
    </p:spTree>
    <p:extLst>
      <p:ext uri="{BB962C8B-B14F-4D97-AF65-F5344CB8AC3E}">
        <p14:creationId xmlns:p14="http://schemas.microsoft.com/office/powerpoint/2010/main" val="1853081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8514" y="1440673"/>
            <a:ext cx="4891259" cy="3519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0" name="CuadroTexto 9"/>
          <p:cNvSpPr txBox="1"/>
          <p:nvPr/>
        </p:nvSpPr>
        <p:spPr>
          <a:xfrm>
            <a:off x="1924391" y="631115"/>
            <a:ext cx="5065382" cy="646329"/>
          </a:xfrm>
          <a:prstGeom prst="rect">
            <a:avLst/>
          </a:prstGeom>
          <a:noFill/>
          <a:effectLst/>
        </p:spPr>
        <p:txBody>
          <a:bodyPr wrap="square" lIns="91438" tIns="45719" rIns="91438" bIns="45719" rtlCol="0">
            <a:spAutoFit/>
          </a:bodyPr>
          <a:lstStyle/>
          <a:p>
            <a:pPr algn="ctr"/>
            <a:r>
              <a:rPr lang="es-AR" sz="3600" b="1" dirty="0" smtClean="0">
                <a:solidFill>
                  <a:srgbClr val="400080"/>
                </a:solidFill>
                <a:latin typeface="+mj-lt"/>
                <a:cs typeface="Arial" panose="020B0604020202020204" pitchFamily="34" charset="0"/>
              </a:rPr>
              <a:t>Ejemplo de </a:t>
            </a:r>
            <a:r>
              <a:rPr lang="es-AR" sz="3600" b="1" dirty="0" smtClean="0">
                <a:solidFill>
                  <a:srgbClr val="400080"/>
                </a:solidFill>
                <a:latin typeface="+mj-lt"/>
                <a:cs typeface="Arial" panose="020B0604020202020204" pitchFamily="34" charset="0"/>
              </a:rPr>
              <a:t>un Objeto</a:t>
            </a:r>
            <a:endParaRPr lang="es-AR" sz="3600" b="1" dirty="0">
              <a:solidFill>
                <a:srgbClr val="400080"/>
              </a:solidFill>
              <a:latin typeface="+mj-lt"/>
              <a:cs typeface="Arial" panose="020B0604020202020204" pitchFamily="34" charset="0"/>
            </a:endParaRPr>
          </a:p>
        </p:txBody>
      </p:sp>
      <p:sp>
        <p:nvSpPr>
          <p:cNvPr id="29" name="28 CuadroTexto"/>
          <p:cNvSpPr txBox="1"/>
          <p:nvPr/>
        </p:nvSpPr>
        <p:spPr>
          <a:xfrm>
            <a:off x="2506787" y="1636727"/>
            <a:ext cx="4400552" cy="2893098"/>
          </a:xfrm>
          <a:prstGeom prst="rect">
            <a:avLst/>
          </a:prstGeom>
          <a:noFill/>
        </p:spPr>
        <p:txBody>
          <a:bodyPr wrap="square" lIns="91438" tIns="45719" rIns="91438" bIns="45719" rtlCol="0">
            <a:spAutoFit/>
          </a:bodyPr>
          <a:lstStyle/>
          <a:p>
            <a:r>
              <a:rPr lang="en-US" sz="1400" dirty="0" err="1"/>
              <a:t>var</a:t>
            </a:r>
            <a:r>
              <a:rPr lang="en-US" sz="1400" dirty="0"/>
              <a:t> person = {</a:t>
            </a:r>
            <a:endParaRPr lang="es-AR" sz="1400" dirty="0"/>
          </a:p>
          <a:p>
            <a:r>
              <a:rPr lang="en-US" sz="1400" dirty="0"/>
              <a:t>    </a:t>
            </a:r>
            <a:r>
              <a:rPr lang="en-US" sz="1400" dirty="0" err="1"/>
              <a:t>firstName</a:t>
            </a:r>
            <a:r>
              <a:rPr lang="en-US" sz="1400" dirty="0"/>
              <a:t> : "John",</a:t>
            </a:r>
            <a:endParaRPr lang="es-AR" sz="1400" dirty="0"/>
          </a:p>
          <a:p>
            <a:r>
              <a:rPr lang="en-US" sz="1400" dirty="0"/>
              <a:t>    </a:t>
            </a:r>
            <a:r>
              <a:rPr lang="en-US" sz="1400" dirty="0" err="1"/>
              <a:t>lastName</a:t>
            </a:r>
            <a:r>
              <a:rPr lang="en-US" sz="1400" dirty="0"/>
              <a:t>  : "Doe",</a:t>
            </a:r>
            <a:endParaRPr lang="es-AR" sz="1400" dirty="0"/>
          </a:p>
          <a:p>
            <a:r>
              <a:rPr lang="en-US" sz="1400" dirty="0"/>
              <a:t>    age       : 50,</a:t>
            </a:r>
            <a:endParaRPr lang="es-AR" sz="1400" dirty="0"/>
          </a:p>
          <a:p>
            <a:r>
              <a:rPr lang="en-US" sz="1400" dirty="0"/>
              <a:t>    </a:t>
            </a:r>
            <a:r>
              <a:rPr lang="en-US" sz="1400" dirty="0" err="1"/>
              <a:t>eyeColor</a:t>
            </a:r>
            <a:r>
              <a:rPr lang="en-US" sz="1400" dirty="0"/>
              <a:t>  : "blue",</a:t>
            </a:r>
            <a:endParaRPr lang="es-AR" sz="1400" dirty="0"/>
          </a:p>
          <a:p>
            <a:r>
              <a:rPr lang="en-US" sz="1400" dirty="0"/>
              <a:t>    </a:t>
            </a:r>
            <a:r>
              <a:rPr lang="en-US" sz="1400" dirty="0" err="1"/>
              <a:t>nombrar</a:t>
            </a:r>
            <a:r>
              <a:rPr lang="en-US" sz="1400" dirty="0"/>
              <a:t>   : function(){</a:t>
            </a:r>
            <a:endParaRPr lang="es-AR" sz="1400" dirty="0"/>
          </a:p>
          <a:p>
            <a:r>
              <a:rPr lang="en-US" sz="1400" dirty="0" smtClean="0"/>
              <a:t>	alert(</a:t>
            </a:r>
            <a:r>
              <a:rPr lang="en-US" sz="1400" dirty="0" err="1" smtClean="0"/>
              <a:t>this.firstName</a:t>
            </a:r>
            <a:r>
              <a:rPr lang="en-US" sz="1400" dirty="0"/>
              <a:t>)</a:t>
            </a:r>
            <a:endParaRPr lang="es-AR" sz="1400" dirty="0"/>
          </a:p>
          <a:p>
            <a:r>
              <a:rPr lang="en-US" sz="1400" dirty="0"/>
              <a:t>    }</a:t>
            </a:r>
            <a:endParaRPr lang="es-AR" sz="1400" dirty="0"/>
          </a:p>
          <a:p>
            <a:r>
              <a:rPr lang="en-US" sz="1400" dirty="0"/>
              <a:t>};</a:t>
            </a:r>
            <a:endParaRPr lang="es-AR" sz="1400" dirty="0"/>
          </a:p>
          <a:p>
            <a:r>
              <a:rPr lang="en-US" sz="1400" dirty="0"/>
              <a:t> </a:t>
            </a:r>
            <a:endParaRPr lang="es-AR" sz="1400" dirty="0"/>
          </a:p>
          <a:p>
            <a:r>
              <a:rPr lang="en-US" sz="1400" dirty="0" err="1"/>
              <a:t>document.getElementById</a:t>
            </a:r>
            <a:r>
              <a:rPr lang="en-US" sz="1400" dirty="0"/>
              <a:t>("demo").</a:t>
            </a:r>
            <a:r>
              <a:rPr lang="en-US" sz="1400" dirty="0" err="1"/>
              <a:t>innerHTML</a:t>
            </a:r>
            <a:r>
              <a:rPr lang="en-US" sz="1400" dirty="0"/>
              <a:t> =</a:t>
            </a:r>
            <a:endParaRPr lang="es-AR" sz="1400" dirty="0"/>
          </a:p>
          <a:p>
            <a:r>
              <a:rPr lang="en-US" sz="1400" dirty="0" err="1"/>
              <a:t>person.firstName</a:t>
            </a:r>
            <a:r>
              <a:rPr lang="en-US" sz="1400" dirty="0"/>
              <a:t> + " is " + </a:t>
            </a:r>
            <a:r>
              <a:rPr lang="en-US" sz="1400" dirty="0" err="1"/>
              <a:t>person.age</a:t>
            </a:r>
            <a:r>
              <a:rPr lang="en-US" sz="1400" dirty="0"/>
              <a:t> + " years old.";</a:t>
            </a:r>
            <a:endParaRPr lang="es-AR" sz="1400" dirty="0"/>
          </a:p>
          <a:p>
            <a:r>
              <a:rPr lang="es-AR" sz="1400" dirty="0" err="1"/>
              <a:t>person.nombrar</a:t>
            </a:r>
            <a:r>
              <a:rPr lang="es-AR" sz="1400" dirty="0"/>
              <a:t>();</a:t>
            </a:r>
          </a:p>
        </p:txBody>
      </p:sp>
    </p:spTree>
    <p:extLst>
      <p:ext uri="{BB962C8B-B14F-4D97-AF65-F5344CB8AC3E}">
        <p14:creationId xmlns:p14="http://schemas.microsoft.com/office/powerpoint/2010/main" val="3805831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407862" y="631115"/>
            <a:ext cx="7953306" cy="646329"/>
          </a:xfrm>
          <a:prstGeom prst="rect">
            <a:avLst/>
          </a:prstGeom>
          <a:noFill/>
          <a:effectLst/>
        </p:spPr>
        <p:txBody>
          <a:bodyPr wrap="square" lIns="91438" tIns="45719" rIns="91438" bIns="45719" rtlCol="0">
            <a:spAutoFit/>
          </a:bodyPr>
          <a:lstStyle/>
          <a:p>
            <a:pPr algn="ctr"/>
            <a:r>
              <a:rPr lang="es-AR" sz="3600" b="1" dirty="0" smtClean="0">
                <a:solidFill>
                  <a:srgbClr val="400080"/>
                </a:solidFill>
                <a:latin typeface="+mj-lt"/>
                <a:cs typeface="Arial" panose="020B0604020202020204" pitchFamily="34" charset="0"/>
              </a:rPr>
              <a:t>El DOM (</a:t>
            </a:r>
            <a:r>
              <a:rPr lang="es-AR" sz="3600" b="1" dirty="0" err="1" smtClean="0">
                <a:solidFill>
                  <a:srgbClr val="400080"/>
                </a:solidFill>
                <a:latin typeface="+mj-lt"/>
                <a:cs typeface="Arial" panose="020B0604020202020204" pitchFamily="34" charset="0"/>
              </a:rPr>
              <a:t>Document</a:t>
            </a:r>
            <a:r>
              <a:rPr lang="es-AR" sz="3600" b="1" dirty="0" smtClean="0">
                <a:solidFill>
                  <a:srgbClr val="400080"/>
                </a:solidFill>
                <a:latin typeface="+mj-lt"/>
                <a:cs typeface="Arial" panose="020B0604020202020204" pitchFamily="34" charset="0"/>
              </a:rPr>
              <a:t> </a:t>
            </a:r>
            <a:r>
              <a:rPr lang="es-AR" sz="3600" b="1" dirty="0" err="1">
                <a:solidFill>
                  <a:srgbClr val="400080"/>
                </a:solidFill>
                <a:latin typeface="+mj-lt"/>
                <a:cs typeface="Arial" panose="020B0604020202020204" pitchFamily="34" charset="0"/>
              </a:rPr>
              <a:t>O</a:t>
            </a:r>
            <a:r>
              <a:rPr lang="es-AR" sz="3600" b="1" dirty="0" err="1" smtClean="0">
                <a:solidFill>
                  <a:srgbClr val="400080"/>
                </a:solidFill>
                <a:latin typeface="+mj-lt"/>
                <a:cs typeface="Arial" panose="020B0604020202020204" pitchFamily="34" charset="0"/>
              </a:rPr>
              <a:t>bject</a:t>
            </a:r>
            <a:r>
              <a:rPr lang="es-AR" sz="3600" b="1" dirty="0" smtClean="0">
                <a:solidFill>
                  <a:srgbClr val="400080"/>
                </a:solidFill>
                <a:latin typeface="+mj-lt"/>
                <a:cs typeface="Arial" panose="020B0604020202020204" pitchFamily="34" charset="0"/>
              </a:rPr>
              <a:t> </a:t>
            </a:r>
            <a:r>
              <a:rPr lang="es-AR" sz="3600" b="1" dirty="0" err="1" smtClean="0">
                <a:solidFill>
                  <a:srgbClr val="400080"/>
                </a:solidFill>
                <a:latin typeface="+mj-lt"/>
                <a:cs typeface="Arial" panose="020B0604020202020204" pitchFamily="34" charset="0"/>
              </a:rPr>
              <a:t>Model</a:t>
            </a:r>
            <a:r>
              <a:rPr lang="es-AR" sz="3600" b="1" dirty="0" smtClean="0">
                <a:solidFill>
                  <a:srgbClr val="400080"/>
                </a:solidFill>
                <a:latin typeface="+mj-lt"/>
                <a:cs typeface="Arial" panose="020B0604020202020204" pitchFamily="34" charset="0"/>
              </a:rPr>
              <a:t>)</a:t>
            </a:r>
            <a:endParaRPr lang="es-AR" sz="3600" b="1" dirty="0">
              <a:solidFill>
                <a:srgbClr val="400080"/>
              </a:solidFill>
              <a:latin typeface="+mj-lt"/>
              <a:cs typeface="Arial" panose="020B0604020202020204" pitchFamily="34" charset="0"/>
            </a:endParaRPr>
          </a:p>
        </p:txBody>
      </p:sp>
      <p:sp>
        <p:nvSpPr>
          <p:cNvPr id="29" name="28 CuadroTexto"/>
          <p:cNvSpPr txBox="1"/>
          <p:nvPr/>
        </p:nvSpPr>
        <p:spPr>
          <a:xfrm>
            <a:off x="960858" y="1524892"/>
            <a:ext cx="6992448" cy="1815880"/>
          </a:xfrm>
          <a:prstGeom prst="rect">
            <a:avLst/>
          </a:prstGeom>
          <a:noFill/>
        </p:spPr>
        <p:txBody>
          <a:bodyPr wrap="square" lIns="91438" tIns="45719" rIns="91438" bIns="45719" rtlCol="0">
            <a:spAutoFit/>
          </a:bodyPr>
          <a:lstStyle/>
          <a:p>
            <a:r>
              <a:rPr lang="es-AR" sz="2800" dirty="0"/>
              <a:t>Cuando la página se carga el browser crea un objeto del modelo del documento.</a:t>
            </a:r>
          </a:p>
          <a:p>
            <a:r>
              <a:rPr lang="es-AR" sz="2800" dirty="0"/>
              <a:t>Se puede acceder a este DOM con </a:t>
            </a:r>
            <a:r>
              <a:rPr lang="es-AR" sz="2800" dirty="0" err="1"/>
              <a:t>Javascript</a:t>
            </a:r>
            <a:r>
              <a:rPr lang="es-AR" sz="2800" dirty="0"/>
              <a:t> y modificarlo.</a:t>
            </a:r>
          </a:p>
        </p:txBody>
      </p:sp>
      <p:sp>
        <p:nvSpPr>
          <p:cNvPr id="4" name="Rectangle 3"/>
          <p:cNvSpPr/>
          <p:nvPr/>
        </p:nvSpPr>
        <p:spPr>
          <a:xfrm>
            <a:off x="960858" y="3566996"/>
            <a:ext cx="6920086" cy="53644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5" name="28 CuadroTexto"/>
          <p:cNvSpPr txBox="1"/>
          <p:nvPr/>
        </p:nvSpPr>
        <p:spPr>
          <a:xfrm>
            <a:off x="960858" y="3616706"/>
            <a:ext cx="6992448" cy="400108"/>
          </a:xfrm>
          <a:prstGeom prst="rect">
            <a:avLst/>
          </a:prstGeom>
          <a:noFill/>
        </p:spPr>
        <p:txBody>
          <a:bodyPr wrap="square" lIns="91438" tIns="45719" rIns="91438" bIns="45719" rtlCol="0">
            <a:spAutoFit/>
          </a:bodyPr>
          <a:lstStyle/>
          <a:p>
            <a:r>
              <a:rPr lang="en-US" sz="2000" dirty="0" err="1"/>
              <a:t>document.getElementById</a:t>
            </a:r>
            <a:r>
              <a:rPr lang="en-US" sz="2000" dirty="0"/>
              <a:t>("demo").</a:t>
            </a:r>
            <a:r>
              <a:rPr lang="en-US" sz="2000" dirty="0" err="1"/>
              <a:t>innerHTML</a:t>
            </a:r>
            <a:r>
              <a:rPr lang="en-US" sz="2000" dirty="0"/>
              <a:t> = "Hello World!";</a:t>
            </a:r>
            <a:endParaRPr lang="es-AR" sz="2000" dirty="0"/>
          </a:p>
        </p:txBody>
      </p:sp>
    </p:spTree>
    <p:extLst>
      <p:ext uri="{BB962C8B-B14F-4D97-AF65-F5344CB8AC3E}">
        <p14:creationId xmlns:p14="http://schemas.microsoft.com/office/powerpoint/2010/main" val="379637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luz_caratu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901" y="1474158"/>
            <a:ext cx="6642100" cy="3658483"/>
          </a:xfrm>
          <a:prstGeom prst="rect">
            <a:avLst/>
          </a:prstGeom>
        </p:spPr>
      </p:pic>
      <p:sp>
        <p:nvSpPr>
          <p:cNvPr id="7" name="CuadroTexto 6"/>
          <p:cNvSpPr txBox="1"/>
          <p:nvPr/>
        </p:nvSpPr>
        <p:spPr>
          <a:xfrm>
            <a:off x="2264731" y="1837663"/>
            <a:ext cx="5178056" cy="1477325"/>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algn="ctr"/>
            <a:r>
              <a:rPr lang="es-ES" sz="4500" b="1" spc="-150" dirty="0" smtClean="0">
                <a:solidFill>
                  <a:schemeClr val="bg1"/>
                </a:solidFill>
                <a:latin typeface="+mj-lt"/>
                <a:cs typeface="Arial" panose="020B0604020202020204" pitchFamily="34" charset="0"/>
              </a:rPr>
              <a:t>Conceptos básicos</a:t>
            </a:r>
          </a:p>
          <a:p>
            <a:pPr algn="ctr"/>
            <a:r>
              <a:rPr lang="es-ES" sz="4500" b="1" spc="-150" dirty="0" smtClean="0">
                <a:solidFill>
                  <a:schemeClr val="bg1"/>
                </a:solidFill>
                <a:latin typeface="+mj-lt"/>
                <a:cs typeface="Arial" panose="020B0604020202020204" pitchFamily="34" charset="0"/>
              </a:rPr>
              <a:t>JS</a:t>
            </a:r>
            <a:endParaRPr lang="es-ES" sz="4500" b="1" spc="-15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2469808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28 CuadroTexto"/>
          <p:cNvSpPr txBox="1"/>
          <p:nvPr/>
        </p:nvSpPr>
        <p:spPr>
          <a:xfrm>
            <a:off x="960858" y="1722245"/>
            <a:ext cx="6992448" cy="954105"/>
          </a:xfrm>
          <a:prstGeom prst="rect">
            <a:avLst/>
          </a:prstGeom>
          <a:noFill/>
        </p:spPr>
        <p:txBody>
          <a:bodyPr wrap="square" lIns="91438" tIns="45719" rIns="91438" bIns="45719" rtlCol="0">
            <a:spAutoFit/>
          </a:bodyPr>
          <a:lstStyle/>
          <a:p>
            <a:r>
              <a:rPr lang="es-AR" sz="2800" dirty="0"/>
              <a:t>También se puede acceder a propiedades del browser y </a:t>
            </a:r>
            <a:r>
              <a:rPr lang="es-AR" sz="2800" dirty="0" smtClean="0"/>
              <a:t>modificarlas</a:t>
            </a:r>
            <a:endParaRPr lang="es-AR" sz="2800" dirty="0"/>
          </a:p>
        </p:txBody>
      </p:sp>
      <p:sp>
        <p:nvSpPr>
          <p:cNvPr id="4" name="Rectangle 3"/>
          <p:cNvSpPr/>
          <p:nvPr/>
        </p:nvSpPr>
        <p:spPr>
          <a:xfrm>
            <a:off x="835459" y="3205186"/>
            <a:ext cx="7269151" cy="53644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5" name="28 CuadroTexto"/>
          <p:cNvSpPr txBox="1"/>
          <p:nvPr/>
        </p:nvSpPr>
        <p:spPr>
          <a:xfrm>
            <a:off x="960857" y="3294364"/>
            <a:ext cx="7222693" cy="338552"/>
          </a:xfrm>
          <a:prstGeom prst="rect">
            <a:avLst/>
          </a:prstGeom>
          <a:noFill/>
        </p:spPr>
        <p:txBody>
          <a:bodyPr wrap="square" lIns="91438" tIns="45719" rIns="91438" bIns="45719" rtlCol="0">
            <a:spAutoFit/>
          </a:bodyPr>
          <a:lstStyle/>
          <a:p>
            <a:r>
              <a:rPr lang="en-US" sz="1600" dirty="0" err="1"/>
              <a:t>document.getElementById</a:t>
            </a:r>
            <a:r>
              <a:rPr lang="en-US" sz="1600" dirty="0"/>
              <a:t>("demo").</a:t>
            </a:r>
            <a:r>
              <a:rPr lang="en-US" sz="1600" dirty="0" err="1"/>
              <a:t>innerHTML</a:t>
            </a:r>
            <a:r>
              <a:rPr lang="en-US" sz="1600" dirty="0"/>
              <a:t> = "Screen width is " + </a:t>
            </a:r>
            <a:r>
              <a:rPr lang="en-US" sz="1600" dirty="0" err="1"/>
              <a:t>screen.width</a:t>
            </a:r>
            <a:r>
              <a:rPr lang="en-US" sz="1600" dirty="0"/>
              <a:t>;</a:t>
            </a:r>
            <a:endParaRPr lang="es-AR" sz="1600" dirty="0"/>
          </a:p>
        </p:txBody>
      </p:sp>
      <p:sp>
        <p:nvSpPr>
          <p:cNvPr id="6" name="CuadroTexto 9"/>
          <p:cNvSpPr txBox="1"/>
          <p:nvPr/>
        </p:nvSpPr>
        <p:spPr>
          <a:xfrm>
            <a:off x="407862" y="727897"/>
            <a:ext cx="7953306" cy="646329"/>
          </a:xfrm>
          <a:prstGeom prst="rect">
            <a:avLst/>
          </a:prstGeom>
          <a:noFill/>
          <a:effectLst/>
        </p:spPr>
        <p:txBody>
          <a:bodyPr wrap="square" lIns="91438" tIns="45719" rIns="91438" bIns="45719" rtlCol="0">
            <a:spAutoFit/>
          </a:bodyPr>
          <a:lstStyle/>
          <a:p>
            <a:pPr algn="ctr"/>
            <a:r>
              <a:rPr lang="es-AR" sz="3600" b="1" dirty="0" smtClean="0">
                <a:solidFill>
                  <a:srgbClr val="400080"/>
                </a:solidFill>
                <a:latin typeface="+mj-lt"/>
                <a:cs typeface="Arial" panose="020B0604020202020204" pitchFamily="34" charset="0"/>
              </a:rPr>
              <a:t>El BOM (Browser </a:t>
            </a:r>
            <a:r>
              <a:rPr lang="es-AR" sz="3600" b="1" dirty="0" err="1">
                <a:solidFill>
                  <a:srgbClr val="400080"/>
                </a:solidFill>
                <a:latin typeface="+mj-lt"/>
                <a:cs typeface="Arial" panose="020B0604020202020204" pitchFamily="34" charset="0"/>
              </a:rPr>
              <a:t>O</a:t>
            </a:r>
            <a:r>
              <a:rPr lang="es-AR" sz="3600" b="1" dirty="0" err="1" smtClean="0">
                <a:solidFill>
                  <a:srgbClr val="400080"/>
                </a:solidFill>
                <a:latin typeface="+mj-lt"/>
                <a:cs typeface="Arial" panose="020B0604020202020204" pitchFamily="34" charset="0"/>
              </a:rPr>
              <a:t>bject</a:t>
            </a:r>
            <a:r>
              <a:rPr lang="es-AR" sz="3600" b="1" dirty="0" smtClean="0">
                <a:solidFill>
                  <a:srgbClr val="400080"/>
                </a:solidFill>
                <a:latin typeface="+mj-lt"/>
                <a:cs typeface="Arial" panose="020B0604020202020204" pitchFamily="34" charset="0"/>
              </a:rPr>
              <a:t> </a:t>
            </a:r>
            <a:r>
              <a:rPr lang="es-AR" sz="3600" b="1" dirty="0" err="1" smtClean="0">
                <a:solidFill>
                  <a:srgbClr val="400080"/>
                </a:solidFill>
                <a:latin typeface="+mj-lt"/>
                <a:cs typeface="Arial" panose="020B0604020202020204" pitchFamily="34" charset="0"/>
              </a:rPr>
              <a:t>Model</a:t>
            </a:r>
            <a:r>
              <a:rPr lang="es-AR" sz="3600" b="1" dirty="0" smtClean="0">
                <a:solidFill>
                  <a:srgbClr val="400080"/>
                </a:solidFill>
                <a:latin typeface="+mj-lt"/>
                <a:cs typeface="Arial" panose="020B0604020202020204" pitchFamily="34" charset="0"/>
              </a:rPr>
              <a:t>)</a:t>
            </a:r>
            <a:endParaRPr lang="es-AR" sz="3600" b="1" dirty="0">
              <a:solidFill>
                <a:srgbClr val="400080"/>
              </a:solidFill>
              <a:latin typeface="+mj-lt"/>
              <a:cs typeface="Arial" panose="020B0604020202020204" pitchFamily="34" charset="0"/>
            </a:endParaRPr>
          </a:p>
        </p:txBody>
      </p:sp>
    </p:spTree>
    <p:extLst>
      <p:ext uri="{BB962C8B-B14F-4D97-AF65-F5344CB8AC3E}">
        <p14:creationId xmlns:p14="http://schemas.microsoft.com/office/powerpoint/2010/main" val="485647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luz_caratu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901" y="1474158"/>
            <a:ext cx="6642100" cy="3658483"/>
          </a:xfrm>
          <a:prstGeom prst="rect">
            <a:avLst/>
          </a:prstGeom>
        </p:spPr>
      </p:pic>
      <p:sp>
        <p:nvSpPr>
          <p:cNvPr id="7" name="CuadroTexto 6"/>
          <p:cNvSpPr txBox="1"/>
          <p:nvPr/>
        </p:nvSpPr>
        <p:spPr>
          <a:xfrm>
            <a:off x="2264731" y="1837663"/>
            <a:ext cx="5178056" cy="784828"/>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algn="ctr"/>
            <a:r>
              <a:rPr lang="es-ES" sz="4500" b="1" spc="-150" dirty="0" smtClean="0">
                <a:solidFill>
                  <a:schemeClr val="bg1"/>
                </a:solidFill>
                <a:latin typeface="+mj-lt"/>
                <a:cs typeface="Arial" panose="020B0604020202020204" pitchFamily="34" charset="0"/>
              </a:rPr>
              <a:t>Performance</a:t>
            </a:r>
            <a:endParaRPr lang="es-ES" sz="4500" b="1" spc="-15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1092343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1924391" y="631115"/>
            <a:ext cx="5065382" cy="646329"/>
          </a:xfrm>
          <a:prstGeom prst="rect">
            <a:avLst/>
          </a:prstGeom>
          <a:noFill/>
          <a:effectLst/>
        </p:spPr>
        <p:txBody>
          <a:bodyPr wrap="square" lIns="91438" tIns="45719" rIns="91438" bIns="45719" rtlCol="0">
            <a:spAutoFit/>
          </a:bodyPr>
          <a:lstStyle/>
          <a:p>
            <a:pPr algn="ctr"/>
            <a:r>
              <a:rPr lang="es-AR" sz="3600" b="1" dirty="0" smtClean="0">
                <a:solidFill>
                  <a:srgbClr val="400080"/>
                </a:solidFill>
                <a:latin typeface="+mj-lt"/>
                <a:cs typeface="Arial" panose="020B0604020202020204" pitchFamily="34" charset="0"/>
              </a:rPr>
              <a:t>Performance</a:t>
            </a:r>
            <a:endParaRPr lang="es-AR" sz="3600" b="1" dirty="0">
              <a:solidFill>
                <a:srgbClr val="400080"/>
              </a:solidFill>
              <a:latin typeface="+mj-lt"/>
              <a:cs typeface="Arial" panose="020B0604020202020204" pitchFamily="34" charset="0"/>
            </a:endParaRPr>
          </a:p>
        </p:txBody>
      </p:sp>
      <p:sp>
        <p:nvSpPr>
          <p:cNvPr id="29" name="28 CuadroTexto"/>
          <p:cNvSpPr txBox="1"/>
          <p:nvPr/>
        </p:nvSpPr>
        <p:spPr>
          <a:xfrm>
            <a:off x="960858" y="2028263"/>
            <a:ext cx="6992448" cy="954105"/>
          </a:xfrm>
          <a:prstGeom prst="rect">
            <a:avLst/>
          </a:prstGeom>
          <a:noFill/>
        </p:spPr>
        <p:txBody>
          <a:bodyPr wrap="square" lIns="91438" tIns="45719" rIns="91438" bIns="45719" rtlCol="0">
            <a:spAutoFit/>
          </a:bodyPr>
          <a:lstStyle/>
          <a:p>
            <a:r>
              <a:rPr lang="es-AR" sz="1400" dirty="0"/>
              <a:t>A partir del uso de desarrollo </a:t>
            </a:r>
            <a:r>
              <a:rPr lang="es-AR" sz="1400" dirty="0" err="1"/>
              <a:t>frontend</a:t>
            </a:r>
            <a:r>
              <a:rPr lang="es-AR" sz="1400" dirty="0"/>
              <a:t> para dispositivos móviles es necesario tener en cuenta que los dispositivos móviles no cuentan con la misma velocidad de procesamiento que una PC por lo tanto es necesario testear la performance de nuestros códigos.</a:t>
            </a:r>
          </a:p>
          <a:p>
            <a:r>
              <a:rPr lang="es-AR" sz="1400" dirty="0"/>
              <a:t>Una buena opción para testear es: </a:t>
            </a:r>
            <a:r>
              <a:rPr lang="es-AR" sz="1400" u="sng" dirty="0">
                <a:hlinkClick r:id="rId2"/>
              </a:rPr>
              <a:t>https://jsperf.com/</a:t>
            </a:r>
            <a:endParaRPr lang="es-AR" sz="1400" dirty="0"/>
          </a:p>
        </p:txBody>
      </p:sp>
    </p:spTree>
    <p:extLst>
      <p:ext uri="{BB962C8B-B14F-4D97-AF65-F5344CB8AC3E}">
        <p14:creationId xmlns:p14="http://schemas.microsoft.com/office/powerpoint/2010/main" val="842837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luz_caratu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901" y="1474158"/>
            <a:ext cx="6642100" cy="3658483"/>
          </a:xfrm>
          <a:prstGeom prst="rect">
            <a:avLst/>
          </a:prstGeom>
        </p:spPr>
      </p:pic>
      <p:sp>
        <p:nvSpPr>
          <p:cNvPr id="7" name="CuadroTexto 6"/>
          <p:cNvSpPr txBox="1"/>
          <p:nvPr/>
        </p:nvSpPr>
        <p:spPr>
          <a:xfrm>
            <a:off x="2264731" y="1837663"/>
            <a:ext cx="5178056" cy="1477325"/>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algn="ctr"/>
            <a:r>
              <a:rPr lang="es-ES" sz="4500" b="1" spc="-150" dirty="0" smtClean="0">
                <a:solidFill>
                  <a:schemeClr val="bg1"/>
                </a:solidFill>
                <a:latin typeface="+mj-lt"/>
                <a:cs typeface="Arial" panose="020B0604020202020204" pitchFamily="34" charset="0"/>
              </a:rPr>
              <a:t>Librerías</a:t>
            </a:r>
          </a:p>
          <a:p>
            <a:pPr algn="ctr"/>
            <a:r>
              <a:rPr lang="es-ES" sz="4500" b="1" spc="-150" dirty="0" smtClean="0">
                <a:solidFill>
                  <a:schemeClr val="bg1"/>
                </a:solidFill>
                <a:latin typeface="+mj-lt"/>
                <a:cs typeface="Arial" panose="020B0604020202020204" pitchFamily="34" charset="0"/>
              </a:rPr>
              <a:t>(</a:t>
            </a:r>
            <a:r>
              <a:rPr lang="es-ES" sz="4500" b="1" spc="-150" dirty="0" err="1" smtClean="0">
                <a:solidFill>
                  <a:schemeClr val="bg1"/>
                </a:solidFill>
                <a:latin typeface="+mj-lt"/>
                <a:cs typeface="Arial" panose="020B0604020202020204" pitchFamily="34" charset="0"/>
              </a:rPr>
              <a:t>Jquery</a:t>
            </a:r>
            <a:r>
              <a:rPr lang="es-ES" sz="4500" b="1" spc="-150" dirty="0" smtClean="0">
                <a:solidFill>
                  <a:schemeClr val="bg1"/>
                </a:solidFill>
                <a:latin typeface="+mj-lt"/>
                <a:cs typeface="Arial" panose="020B0604020202020204" pitchFamily="34" charset="0"/>
              </a:rPr>
              <a:t>)</a:t>
            </a:r>
            <a:endParaRPr lang="es-ES" sz="4500" b="1" spc="-15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4206081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28 CuadroTexto"/>
          <p:cNvSpPr txBox="1"/>
          <p:nvPr/>
        </p:nvSpPr>
        <p:spPr>
          <a:xfrm>
            <a:off x="960858" y="1722245"/>
            <a:ext cx="7222692" cy="1384993"/>
          </a:xfrm>
          <a:prstGeom prst="rect">
            <a:avLst/>
          </a:prstGeom>
          <a:noFill/>
        </p:spPr>
        <p:txBody>
          <a:bodyPr wrap="square" lIns="91438" tIns="45719" rIns="91438" bIns="45719" rtlCol="0">
            <a:spAutoFit/>
          </a:bodyPr>
          <a:lstStyle/>
          <a:p>
            <a:r>
              <a:rPr lang="es-AR" sz="2800" dirty="0"/>
              <a:t>Para facilitar el trabajo con </a:t>
            </a:r>
            <a:r>
              <a:rPr lang="es-AR" sz="2800" dirty="0" err="1"/>
              <a:t>javascript</a:t>
            </a:r>
            <a:r>
              <a:rPr lang="es-AR" sz="2800" dirty="0"/>
              <a:t> se crearon librerías que aceleran el trabajo de </a:t>
            </a:r>
            <a:r>
              <a:rPr lang="es-AR" sz="2800" dirty="0" smtClean="0"/>
              <a:t>desarrollo. Entre </a:t>
            </a:r>
            <a:r>
              <a:rPr lang="es-AR" sz="2800" dirty="0"/>
              <a:t>estas la más conocida es </a:t>
            </a:r>
            <a:r>
              <a:rPr lang="es-AR" sz="2800" dirty="0" err="1"/>
              <a:t>Jquery</a:t>
            </a:r>
            <a:r>
              <a:rPr lang="es-AR" sz="2800" dirty="0"/>
              <a:t>.</a:t>
            </a:r>
          </a:p>
        </p:txBody>
      </p:sp>
      <p:sp>
        <p:nvSpPr>
          <p:cNvPr id="4" name="Rectangle 3"/>
          <p:cNvSpPr/>
          <p:nvPr/>
        </p:nvSpPr>
        <p:spPr>
          <a:xfrm>
            <a:off x="1638027" y="3590186"/>
            <a:ext cx="5604812" cy="53644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5" name="28 CuadroTexto"/>
          <p:cNvSpPr txBox="1"/>
          <p:nvPr/>
        </p:nvSpPr>
        <p:spPr>
          <a:xfrm>
            <a:off x="1763425" y="3679364"/>
            <a:ext cx="5426786" cy="338552"/>
          </a:xfrm>
          <a:prstGeom prst="rect">
            <a:avLst/>
          </a:prstGeom>
          <a:noFill/>
        </p:spPr>
        <p:txBody>
          <a:bodyPr wrap="square" lIns="91438" tIns="45719" rIns="91438" bIns="45719" rtlCol="0">
            <a:spAutoFit/>
          </a:bodyPr>
          <a:lstStyle/>
          <a:p>
            <a:r>
              <a:rPr lang="en-US" sz="1600" dirty="0"/>
              <a:t>$('#media-container .devices a').</a:t>
            </a:r>
            <a:r>
              <a:rPr lang="en-US" sz="1600" dirty="0" err="1"/>
              <a:t>addClass</a:t>
            </a:r>
            <a:r>
              <a:rPr lang="en-US" sz="1600" dirty="0"/>
              <a:t>('view-caption-label');</a:t>
            </a:r>
            <a:endParaRPr lang="es-AR" sz="1600" dirty="0"/>
          </a:p>
        </p:txBody>
      </p:sp>
      <p:sp>
        <p:nvSpPr>
          <p:cNvPr id="6" name="CuadroTexto 9"/>
          <p:cNvSpPr txBox="1"/>
          <p:nvPr/>
        </p:nvSpPr>
        <p:spPr>
          <a:xfrm>
            <a:off x="407862" y="727897"/>
            <a:ext cx="7953306" cy="646329"/>
          </a:xfrm>
          <a:prstGeom prst="rect">
            <a:avLst/>
          </a:prstGeom>
          <a:noFill/>
          <a:effectLst/>
        </p:spPr>
        <p:txBody>
          <a:bodyPr wrap="square" lIns="91438" tIns="45719" rIns="91438" bIns="45719" rtlCol="0">
            <a:spAutoFit/>
          </a:bodyPr>
          <a:lstStyle/>
          <a:p>
            <a:pPr algn="ctr"/>
            <a:r>
              <a:rPr lang="es-AR" sz="3600" b="1" dirty="0" smtClean="0">
                <a:solidFill>
                  <a:srgbClr val="400080"/>
                </a:solidFill>
                <a:latin typeface="+mj-lt"/>
                <a:cs typeface="Arial" panose="020B0604020202020204" pitchFamily="34" charset="0"/>
              </a:rPr>
              <a:t>Librerías</a:t>
            </a:r>
            <a:endParaRPr lang="es-AR" sz="3600" b="1" dirty="0">
              <a:solidFill>
                <a:srgbClr val="400080"/>
              </a:solidFill>
              <a:latin typeface="+mj-lt"/>
              <a:cs typeface="Arial" panose="020B0604020202020204" pitchFamily="34" charset="0"/>
            </a:endParaRPr>
          </a:p>
        </p:txBody>
      </p:sp>
    </p:spTree>
    <p:extLst>
      <p:ext uri="{BB962C8B-B14F-4D97-AF65-F5344CB8AC3E}">
        <p14:creationId xmlns:p14="http://schemas.microsoft.com/office/powerpoint/2010/main" val="1805167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luz_caratu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901" y="1474158"/>
            <a:ext cx="6642100" cy="3658483"/>
          </a:xfrm>
          <a:prstGeom prst="rect">
            <a:avLst/>
          </a:prstGeom>
        </p:spPr>
      </p:pic>
      <p:sp>
        <p:nvSpPr>
          <p:cNvPr id="7" name="CuadroTexto 6"/>
          <p:cNvSpPr txBox="1"/>
          <p:nvPr/>
        </p:nvSpPr>
        <p:spPr>
          <a:xfrm>
            <a:off x="2264731" y="1837663"/>
            <a:ext cx="5178056" cy="784828"/>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algn="ctr"/>
            <a:r>
              <a:rPr lang="es-ES" sz="4500" b="1" spc="-150" dirty="0" err="1" smtClean="0">
                <a:solidFill>
                  <a:schemeClr val="bg1"/>
                </a:solidFill>
                <a:latin typeface="+mj-lt"/>
                <a:cs typeface="Arial" panose="020B0604020202020204" pitchFamily="34" charset="0"/>
              </a:rPr>
              <a:t>Frameworks</a:t>
            </a:r>
            <a:endParaRPr lang="es-ES" sz="4500" b="1" spc="-150" dirty="0" smtClean="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1555731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28 CuadroTexto"/>
          <p:cNvSpPr txBox="1"/>
          <p:nvPr/>
        </p:nvSpPr>
        <p:spPr>
          <a:xfrm>
            <a:off x="960858" y="1722245"/>
            <a:ext cx="7222692" cy="2585321"/>
          </a:xfrm>
          <a:prstGeom prst="rect">
            <a:avLst/>
          </a:prstGeom>
          <a:noFill/>
        </p:spPr>
        <p:txBody>
          <a:bodyPr wrap="square" lIns="91438" tIns="45719" rIns="91438" bIns="45719" rtlCol="0">
            <a:spAutoFit/>
          </a:bodyPr>
          <a:lstStyle/>
          <a:p>
            <a:r>
              <a:rPr lang="es-AR" dirty="0"/>
              <a:t>El uso de </a:t>
            </a:r>
            <a:r>
              <a:rPr lang="es-AR" dirty="0" err="1"/>
              <a:t>frameworks</a:t>
            </a:r>
            <a:r>
              <a:rPr lang="es-AR" dirty="0"/>
              <a:t> para </a:t>
            </a:r>
            <a:r>
              <a:rPr lang="es-AR" dirty="0" err="1"/>
              <a:t>javascript</a:t>
            </a:r>
            <a:r>
              <a:rPr lang="es-AR" dirty="0"/>
              <a:t> se hizo muy popular a partir del comienzo de desarrollo de apps hibridas con </a:t>
            </a:r>
            <a:r>
              <a:rPr lang="es-AR" dirty="0" err="1"/>
              <a:t>front</a:t>
            </a:r>
            <a:r>
              <a:rPr lang="es-AR" dirty="0"/>
              <a:t> </a:t>
            </a:r>
            <a:r>
              <a:rPr lang="es-AR" dirty="0" err="1"/>
              <a:t>end</a:t>
            </a:r>
            <a:r>
              <a:rPr lang="es-AR" dirty="0"/>
              <a:t>.</a:t>
            </a:r>
          </a:p>
          <a:p>
            <a:r>
              <a:rPr lang="es-AR" dirty="0"/>
              <a:t> </a:t>
            </a:r>
          </a:p>
          <a:p>
            <a:r>
              <a:rPr lang="es-AR" dirty="0"/>
              <a:t>Algunos de los más populares son: Angular, </a:t>
            </a:r>
            <a:r>
              <a:rPr lang="es-AR" dirty="0" err="1"/>
              <a:t>Backbone</a:t>
            </a:r>
            <a:r>
              <a:rPr lang="es-AR" dirty="0"/>
              <a:t>, </a:t>
            </a:r>
            <a:r>
              <a:rPr lang="es-AR" dirty="0" err="1"/>
              <a:t>Ember</a:t>
            </a:r>
            <a:r>
              <a:rPr lang="es-AR" dirty="0"/>
              <a:t>, </a:t>
            </a:r>
            <a:r>
              <a:rPr lang="es-AR" dirty="0" err="1"/>
              <a:t>Knockout</a:t>
            </a:r>
            <a:r>
              <a:rPr lang="es-AR" dirty="0"/>
              <a:t>.</a:t>
            </a:r>
          </a:p>
          <a:p>
            <a:r>
              <a:rPr lang="es-AR" dirty="0"/>
              <a:t> </a:t>
            </a:r>
          </a:p>
          <a:p>
            <a:r>
              <a:rPr lang="es-AR" dirty="0"/>
              <a:t>La diferencia entre un </a:t>
            </a:r>
            <a:r>
              <a:rPr lang="es-AR" dirty="0" err="1"/>
              <a:t>framework</a:t>
            </a:r>
            <a:r>
              <a:rPr lang="es-AR" dirty="0"/>
              <a:t> y una librería es que el segundo ofrece un espacio de trabajo estructurado para evitar malas decisiones de arquitectura y terminar un desarrollo en lo que se conoce comúnmente como spaghetti </a:t>
            </a:r>
            <a:r>
              <a:rPr lang="es-AR" dirty="0" err="1"/>
              <a:t>coding</a:t>
            </a:r>
            <a:r>
              <a:rPr lang="es-AR" dirty="0"/>
              <a:t>.</a:t>
            </a:r>
          </a:p>
        </p:txBody>
      </p:sp>
      <p:sp>
        <p:nvSpPr>
          <p:cNvPr id="6" name="CuadroTexto 9"/>
          <p:cNvSpPr txBox="1"/>
          <p:nvPr/>
        </p:nvSpPr>
        <p:spPr>
          <a:xfrm>
            <a:off x="407862" y="727897"/>
            <a:ext cx="7953306" cy="646329"/>
          </a:xfrm>
          <a:prstGeom prst="rect">
            <a:avLst/>
          </a:prstGeom>
          <a:noFill/>
          <a:effectLst/>
        </p:spPr>
        <p:txBody>
          <a:bodyPr wrap="square" lIns="91438" tIns="45719" rIns="91438" bIns="45719" rtlCol="0">
            <a:spAutoFit/>
          </a:bodyPr>
          <a:lstStyle/>
          <a:p>
            <a:pPr algn="ctr"/>
            <a:r>
              <a:rPr lang="es-AR" sz="3600" b="1" dirty="0" err="1" smtClean="0">
                <a:solidFill>
                  <a:srgbClr val="400080"/>
                </a:solidFill>
                <a:latin typeface="+mj-lt"/>
                <a:cs typeface="Arial" panose="020B0604020202020204" pitchFamily="34" charset="0"/>
              </a:rPr>
              <a:t>Frameworks</a:t>
            </a:r>
            <a:endParaRPr lang="es-AR" sz="3600" b="1" dirty="0">
              <a:solidFill>
                <a:srgbClr val="400080"/>
              </a:solidFill>
              <a:latin typeface="+mj-lt"/>
              <a:cs typeface="Arial" panose="020B0604020202020204" pitchFamily="34" charset="0"/>
            </a:endParaRPr>
          </a:p>
        </p:txBody>
      </p:sp>
    </p:spTree>
    <p:extLst>
      <p:ext uri="{BB962C8B-B14F-4D97-AF65-F5344CB8AC3E}">
        <p14:creationId xmlns:p14="http://schemas.microsoft.com/office/powerpoint/2010/main" val="230089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luz_caratu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901" y="1474158"/>
            <a:ext cx="6642100" cy="3658483"/>
          </a:xfrm>
          <a:prstGeom prst="rect">
            <a:avLst/>
          </a:prstGeom>
        </p:spPr>
      </p:pic>
      <p:sp>
        <p:nvSpPr>
          <p:cNvPr id="7" name="CuadroTexto 6"/>
          <p:cNvSpPr txBox="1"/>
          <p:nvPr/>
        </p:nvSpPr>
        <p:spPr>
          <a:xfrm>
            <a:off x="2264731" y="1837664"/>
            <a:ext cx="5178056" cy="784830"/>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algn="ctr"/>
            <a:r>
              <a:rPr lang="es-ES" sz="4500" b="1" spc="-150" dirty="0" smtClean="0">
                <a:solidFill>
                  <a:schemeClr val="bg1"/>
                </a:solidFill>
                <a:latin typeface="+mj-lt"/>
                <a:cs typeface="Arial" panose="020B0604020202020204" pitchFamily="34" charset="0"/>
              </a:rPr>
              <a:t>Preguntas?</a:t>
            </a:r>
            <a:endParaRPr lang="es-ES" sz="4500" b="1" spc="-15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2469808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831276" y="634057"/>
            <a:ext cx="7512626" cy="646329"/>
          </a:xfrm>
          <a:prstGeom prst="rect">
            <a:avLst/>
          </a:prstGeom>
          <a:noFill/>
          <a:effectLst/>
        </p:spPr>
        <p:txBody>
          <a:bodyPr wrap="square" lIns="91438" tIns="45719" rIns="91438" bIns="45719" rtlCol="0">
            <a:spAutoFit/>
          </a:bodyPr>
          <a:lstStyle/>
          <a:p>
            <a:pPr algn="ctr"/>
            <a:r>
              <a:rPr lang="es-AR" sz="3600" b="1" dirty="0" smtClean="0">
                <a:solidFill>
                  <a:srgbClr val="400080"/>
                </a:solidFill>
                <a:latin typeface="+mj-lt"/>
                <a:cs typeface="Arial" panose="020B0604020202020204" pitchFamily="34" charset="0"/>
              </a:rPr>
              <a:t>Definición </a:t>
            </a:r>
            <a:r>
              <a:rPr lang="es-AR" sz="3600" b="1" dirty="0">
                <a:solidFill>
                  <a:srgbClr val="400080"/>
                </a:solidFill>
                <a:latin typeface="+mj-lt"/>
                <a:cs typeface="Arial" panose="020B0604020202020204" pitchFamily="34" charset="0"/>
              </a:rPr>
              <a:t>HTML</a:t>
            </a:r>
            <a:endParaRPr lang="es-ES" sz="3600" b="1" dirty="0">
              <a:solidFill>
                <a:srgbClr val="400080"/>
              </a:solidFill>
              <a:latin typeface="+mj-lt"/>
              <a:cs typeface="Arial" panose="020B0604020202020204" pitchFamily="34" charset="0"/>
            </a:endParaRPr>
          </a:p>
        </p:txBody>
      </p:sp>
      <p:sp>
        <p:nvSpPr>
          <p:cNvPr id="29" name="28 CuadroTexto"/>
          <p:cNvSpPr txBox="1"/>
          <p:nvPr/>
        </p:nvSpPr>
        <p:spPr>
          <a:xfrm>
            <a:off x="831277" y="2040679"/>
            <a:ext cx="7512625" cy="1354215"/>
          </a:xfrm>
          <a:prstGeom prst="rect">
            <a:avLst/>
          </a:prstGeom>
          <a:noFill/>
        </p:spPr>
        <p:txBody>
          <a:bodyPr wrap="square" lIns="91438" tIns="45719" rIns="91438" bIns="45719" rtlCol="0">
            <a:spAutoFit/>
          </a:bodyPr>
          <a:lstStyle/>
          <a:p>
            <a:r>
              <a:rPr lang="es-AR" sz="2800" dirty="0"/>
              <a:t>Es un lenguaje de programación que se ejecuta en el navegador web del </a:t>
            </a:r>
            <a:r>
              <a:rPr lang="es-AR" sz="2800" dirty="0" smtClean="0"/>
              <a:t>cliente.</a:t>
            </a:r>
            <a:endParaRPr lang="es-AR" sz="2600" dirty="0" smtClean="0"/>
          </a:p>
          <a:p>
            <a:pPr marL="457200" indent="-457200">
              <a:buFontTx/>
              <a:buChar char="-"/>
            </a:pPr>
            <a:endParaRPr lang="es-ES" sz="2600" dirty="0" smtClean="0"/>
          </a:p>
        </p:txBody>
      </p:sp>
    </p:spTree>
    <p:extLst>
      <p:ext uri="{BB962C8B-B14F-4D97-AF65-F5344CB8AC3E}">
        <p14:creationId xmlns:p14="http://schemas.microsoft.com/office/powerpoint/2010/main" val="306265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520105" y="706138"/>
            <a:ext cx="7924597" cy="646329"/>
          </a:xfrm>
          <a:prstGeom prst="rect">
            <a:avLst/>
          </a:prstGeom>
          <a:noFill/>
          <a:effectLst/>
        </p:spPr>
        <p:txBody>
          <a:bodyPr wrap="square" lIns="91438" tIns="45719" rIns="91438" bIns="45719" rtlCol="0">
            <a:spAutoFit/>
          </a:bodyPr>
          <a:lstStyle/>
          <a:p>
            <a:pPr algn="ctr"/>
            <a:r>
              <a:rPr lang="es-AR" sz="3600" b="1" dirty="0" smtClean="0">
                <a:solidFill>
                  <a:srgbClr val="400080"/>
                </a:solidFill>
                <a:latin typeface="+mj-lt"/>
                <a:cs typeface="Arial" panose="020B0604020202020204" pitchFamily="34" charset="0"/>
              </a:rPr>
              <a:t>Características de </a:t>
            </a:r>
            <a:r>
              <a:rPr lang="es-AR" sz="3600" b="1" dirty="0" err="1" smtClean="0">
                <a:solidFill>
                  <a:srgbClr val="400080"/>
                </a:solidFill>
                <a:latin typeface="+mj-lt"/>
                <a:cs typeface="Arial" panose="020B0604020202020204" pitchFamily="34" charset="0"/>
              </a:rPr>
              <a:t>Javascript</a:t>
            </a:r>
            <a:endParaRPr lang="es-AR" sz="3600" b="1" dirty="0">
              <a:solidFill>
                <a:srgbClr val="400080"/>
              </a:solidFill>
              <a:latin typeface="+mj-lt"/>
              <a:cs typeface="Arial" panose="020B0604020202020204" pitchFamily="34" charset="0"/>
            </a:endParaRPr>
          </a:p>
        </p:txBody>
      </p:sp>
      <p:sp>
        <p:nvSpPr>
          <p:cNvPr id="29" name="28 CuadroTexto"/>
          <p:cNvSpPr txBox="1"/>
          <p:nvPr/>
        </p:nvSpPr>
        <p:spPr>
          <a:xfrm>
            <a:off x="1454625" y="1704490"/>
            <a:ext cx="6992448" cy="2554543"/>
          </a:xfrm>
          <a:prstGeom prst="rect">
            <a:avLst/>
          </a:prstGeom>
          <a:noFill/>
        </p:spPr>
        <p:txBody>
          <a:bodyPr wrap="square" lIns="91438" tIns="45719" rIns="91438" bIns="45719" rtlCol="0">
            <a:spAutoFit/>
          </a:bodyPr>
          <a:lstStyle/>
          <a:p>
            <a:r>
              <a:rPr lang="es-AR" sz="2000" dirty="0"/>
              <a:t>Es un lenguaje no </a:t>
            </a:r>
            <a:r>
              <a:rPr lang="es-AR" sz="2000" dirty="0" err="1"/>
              <a:t>tipado</a:t>
            </a:r>
            <a:r>
              <a:rPr lang="es-AR" sz="2000" dirty="0"/>
              <a:t>.</a:t>
            </a:r>
          </a:p>
          <a:p>
            <a:r>
              <a:rPr lang="es-AR" sz="2000" dirty="0"/>
              <a:t>Es un lenguaje orientado a eventos.</a:t>
            </a:r>
          </a:p>
          <a:p>
            <a:r>
              <a:rPr lang="es-AR" sz="2000" dirty="0"/>
              <a:t>Es un lenguaje single </a:t>
            </a:r>
            <a:r>
              <a:rPr lang="es-AR" sz="2000" dirty="0" err="1"/>
              <a:t>thread</a:t>
            </a:r>
            <a:r>
              <a:rPr lang="es-AR" sz="2000" dirty="0"/>
              <a:t>. Aunque se puede simular un </a:t>
            </a:r>
            <a:r>
              <a:rPr lang="es-AR" sz="2000" dirty="0" err="1"/>
              <a:t>multithread</a:t>
            </a:r>
            <a:r>
              <a:rPr lang="es-AR" sz="2000" dirty="0"/>
              <a:t> con Web </a:t>
            </a:r>
            <a:r>
              <a:rPr lang="es-AR" sz="2000" dirty="0" err="1"/>
              <a:t>Workers</a:t>
            </a:r>
            <a:r>
              <a:rPr lang="es-AR" sz="2000" dirty="0"/>
              <a:t> en HTML5.</a:t>
            </a:r>
          </a:p>
          <a:p>
            <a:r>
              <a:rPr lang="es-AR" sz="2000" dirty="0"/>
              <a:t>Es un lenguaje orientado a objetos por lo tanto cuenta con técnicas de paradigmas como Herencia, Encapsulamiento, Abstracción y Polimorfismo.</a:t>
            </a:r>
          </a:p>
          <a:p>
            <a:endParaRPr lang="es-ES" sz="2000" dirty="0" smtClean="0"/>
          </a:p>
        </p:txBody>
      </p:sp>
    </p:spTree>
    <p:extLst>
      <p:ext uri="{BB962C8B-B14F-4D97-AF65-F5344CB8AC3E}">
        <p14:creationId xmlns:p14="http://schemas.microsoft.com/office/powerpoint/2010/main" val="1456832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8901" y="1736702"/>
            <a:ext cx="3960207" cy="301691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0" name="CuadroTexto 9"/>
          <p:cNvSpPr txBox="1"/>
          <p:nvPr/>
        </p:nvSpPr>
        <p:spPr>
          <a:xfrm>
            <a:off x="1369336" y="540250"/>
            <a:ext cx="5951415" cy="461663"/>
          </a:xfrm>
          <a:prstGeom prst="rect">
            <a:avLst/>
          </a:prstGeom>
          <a:noFill/>
          <a:effectLst/>
        </p:spPr>
        <p:txBody>
          <a:bodyPr wrap="square" lIns="91438" tIns="45719" rIns="91438" bIns="45719" rtlCol="0">
            <a:spAutoFit/>
          </a:bodyPr>
          <a:lstStyle/>
          <a:p>
            <a:pPr algn="ctr"/>
            <a:r>
              <a:rPr lang="es-AR" sz="2400" b="1" dirty="0" smtClean="0">
                <a:solidFill>
                  <a:srgbClr val="400080"/>
                </a:solidFill>
                <a:latin typeface="+mj-lt"/>
                <a:cs typeface="Arial" panose="020B0604020202020204" pitchFamily="34" charset="0"/>
              </a:rPr>
              <a:t>Incluir </a:t>
            </a:r>
            <a:r>
              <a:rPr lang="es-AR" sz="2400" b="1" dirty="0" err="1" smtClean="0">
                <a:solidFill>
                  <a:srgbClr val="400080"/>
                </a:solidFill>
                <a:latin typeface="+mj-lt"/>
                <a:cs typeface="Arial" panose="020B0604020202020204" pitchFamily="34" charset="0"/>
              </a:rPr>
              <a:t>Javascript</a:t>
            </a:r>
            <a:r>
              <a:rPr lang="es-AR" sz="2400" b="1" dirty="0" smtClean="0">
                <a:solidFill>
                  <a:srgbClr val="400080"/>
                </a:solidFill>
                <a:latin typeface="+mj-lt"/>
                <a:cs typeface="Arial" panose="020B0604020202020204" pitchFamily="34" charset="0"/>
              </a:rPr>
              <a:t> en un HTML</a:t>
            </a:r>
            <a:endParaRPr lang="es-AR" sz="2400" b="1" dirty="0">
              <a:solidFill>
                <a:srgbClr val="400080"/>
              </a:solidFill>
              <a:latin typeface="+mj-lt"/>
              <a:cs typeface="Arial" panose="020B0604020202020204" pitchFamily="34" charset="0"/>
            </a:endParaRPr>
          </a:p>
        </p:txBody>
      </p:sp>
      <p:sp>
        <p:nvSpPr>
          <p:cNvPr id="29" name="28 CuadroTexto"/>
          <p:cNvSpPr txBox="1"/>
          <p:nvPr/>
        </p:nvSpPr>
        <p:spPr>
          <a:xfrm>
            <a:off x="664830" y="1829156"/>
            <a:ext cx="3874278" cy="3046986"/>
          </a:xfrm>
          <a:prstGeom prst="rect">
            <a:avLst/>
          </a:prstGeom>
          <a:noFill/>
        </p:spPr>
        <p:txBody>
          <a:bodyPr wrap="square" lIns="91438" tIns="45719" rIns="91438" bIns="45719" rtlCol="0">
            <a:spAutoFit/>
          </a:bodyPr>
          <a:lstStyle/>
          <a:p>
            <a:r>
              <a:rPr lang="en-US" sz="1200" dirty="0"/>
              <a:t>&lt;!DOCTYPE html&gt;</a:t>
            </a:r>
            <a:endParaRPr lang="es-AR" sz="1200" dirty="0"/>
          </a:p>
          <a:p>
            <a:r>
              <a:rPr lang="en-US" sz="1200" dirty="0"/>
              <a:t>&lt;html&gt;</a:t>
            </a:r>
            <a:endParaRPr lang="es-AR" sz="1200" dirty="0"/>
          </a:p>
          <a:p>
            <a:r>
              <a:rPr lang="en-US" sz="1200" dirty="0"/>
              <a:t>&lt;body&gt;</a:t>
            </a:r>
            <a:endParaRPr lang="es-AR" sz="1200" dirty="0"/>
          </a:p>
          <a:p>
            <a:r>
              <a:rPr lang="en-US" sz="1200" dirty="0"/>
              <a:t> </a:t>
            </a:r>
            <a:endParaRPr lang="es-AR" sz="1200" dirty="0"/>
          </a:p>
          <a:p>
            <a:r>
              <a:rPr lang="en-US" sz="1200" dirty="0"/>
              <a:t>&lt;h1&gt;What Can JavaScript Do?&lt;/h1&gt;</a:t>
            </a:r>
            <a:endParaRPr lang="es-AR" sz="1200" dirty="0"/>
          </a:p>
          <a:p>
            <a:r>
              <a:rPr lang="en-US" sz="1200" dirty="0"/>
              <a:t> </a:t>
            </a:r>
            <a:endParaRPr lang="es-AR" sz="1200" dirty="0"/>
          </a:p>
          <a:p>
            <a:r>
              <a:rPr lang="en-US" sz="1200" dirty="0"/>
              <a:t>&lt;p id="demo"&gt;JavaScript can change HTML content.&lt;/p&gt;</a:t>
            </a:r>
            <a:endParaRPr lang="es-AR" sz="1200" dirty="0"/>
          </a:p>
          <a:p>
            <a:r>
              <a:rPr lang="en-US" sz="1200" dirty="0"/>
              <a:t> </a:t>
            </a:r>
            <a:endParaRPr lang="es-AR" sz="1200" dirty="0"/>
          </a:p>
          <a:p>
            <a:r>
              <a:rPr lang="en-US" sz="1200" dirty="0"/>
              <a:t>&lt;button type="button"</a:t>
            </a:r>
            <a:endParaRPr lang="es-AR" sz="1200" dirty="0"/>
          </a:p>
          <a:p>
            <a:r>
              <a:rPr lang="en-US" sz="1200" dirty="0" err="1"/>
              <a:t>onclick</a:t>
            </a:r>
            <a:r>
              <a:rPr lang="en-US" sz="1200" dirty="0"/>
              <a:t>="</a:t>
            </a:r>
            <a:r>
              <a:rPr lang="en-US" sz="1200" dirty="0" err="1"/>
              <a:t>document.getElementById</a:t>
            </a:r>
            <a:r>
              <a:rPr lang="en-US" sz="1200" dirty="0"/>
              <a:t>('demo').</a:t>
            </a:r>
            <a:r>
              <a:rPr lang="en-US" sz="1200" dirty="0" err="1"/>
              <a:t>innerHTML</a:t>
            </a:r>
            <a:r>
              <a:rPr lang="en-US" sz="1200" dirty="0"/>
              <a:t> = 'Hello JavaScript!'"&gt;</a:t>
            </a:r>
            <a:endParaRPr lang="es-AR" sz="1200" dirty="0"/>
          </a:p>
          <a:p>
            <a:r>
              <a:rPr lang="en-US" sz="1200" dirty="0"/>
              <a:t>Click Me!&lt;/button&gt;</a:t>
            </a:r>
            <a:endParaRPr lang="es-AR" sz="1200" dirty="0"/>
          </a:p>
          <a:p>
            <a:r>
              <a:rPr lang="en-US" sz="1200" dirty="0"/>
              <a:t> </a:t>
            </a:r>
            <a:endParaRPr lang="es-AR" sz="1200" dirty="0"/>
          </a:p>
          <a:p>
            <a:r>
              <a:rPr lang="en-US" sz="1200" dirty="0"/>
              <a:t>&lt;/body&gt;</a:t>
            </a:r>
            <a:endParaRPr lang="es-AR" sz="1200" dirty="0"/>
          </a:p>
          <a:p>
            <a:r>
              <a:rPr lang="en-US" sz="1200" dirty="0"/>
              <a:t>&lt;/html&gt;</a:t>
            </a:r>
            <a:endParaRPr lang="es-AR" sz="1200" dirty="0"/>
          </a:p>
          <a:p>
            <a:endParaRPr lang="es-ES" sz="1200" dirty="0" smtClean="0"/>
          </a:p>
        </p:txBody>
      </p:sp>
      <p:sp>
        <p:nvSpPr>
          <p:cNvPr id="5" name="Rectangle 4"/>
          <p:cNvSpPr/>
          <p:nvPr/>
        </p:nvSpPr>
        <p:spPr>
          <a:xfrm>
            <a:off x="4691508" y="1736702"/>
            <a:ext cx="3960207" cy="301691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6" name="28 CuadroTexto"/>
          <p:cNvSpPr txBox="1"/>
          <p:nvPr/>
        </p:nvSpPr>
        <p:spPr>
          <a:xfrm>
            <a:off x="4777437" y="1829156"/>
            <a:ext cx="3874278" cy="2862320"/>
          </a:xfrm>
          <a:prstGeom prst="rect">
            <a:avLst/>
          </a:prstGeom>
          <a:noFill/>
        </p:spPr>
        <p:txBody>
          <a:bodyPr wrap="square" lIns="91438" tIns="45719" rIns="91438" bIns="45719" rtlCol="0">
            <a:spAutoFit/>
          </a:bodyPr>
          <a:lstStyle/>
          <a:p>
            <a:r>
              <a:rPr lang="en-US" sz="1200" dirty="0"/>
              <a:t>&lt;!DOCTYPE html&gt;</a:t>
            </a:r>
            <a:br>
              <a:rPr lang="en-US" sz="1200" dirty="0"/>
            </a:br>
            <a:r>
              <a:rPr lang="en-US" sz="1200" dirty="0"/>
              <a:t>&lt;html&gt;</a:t>
            </a:r>
            <a:endParaRPr lang="es-AR" sz="1200" dirty="0"/>
          </a:p>
          <a:p>
            <a:r>
              <a:rPr lang="en-US" sz="1200" dirty="0"/>
              <a:t>&lt;head&gt;</a:t>
            </a:r>
            <a:br>
              <a:rPr lang="en-US" sz="1200" dirty="0"/>
            </a:br>
            <a:r>
              <a:rPr lang="en-US" sz="1200" dirty="0"/>
              <a:t>&lt;script&gt;</a:t>
            </a:r>
            <a:br>
              <a:rPr lang="en-US" sz="1200" dirty="0"/>
            </a:br>
            <a:r>
              <a:rPr lang="en-US" sz="1200" dirty="0"/>
              <a:t>function </a:t>
            </a:r>
            <a:r>
              <a:rPr lang="en-US" sz="1200" dirty="0" err="1"/>
              <a:t>myFunction</a:t>
            </a:r>
            <a:r>
              <a:rPr lang="en-US" sz="1200" dirty="0"/>
              <a:t>() {</a:t>
            </a:r>
            <a:br>
              <a:rPr lang="en-US" sz="1200" dirty="0"/>
            </a:br>
            <a:r>
              <a:rPr lang="en-US" sz="1200" dirty="0"/>
              <a:t>    </a:t>
            </a:r>
            <a:r>
              <a:rPr lang="en-US" sz="1200" dirty="0" err="1"/>
              <a:t>document.getElementById</a:t>
            </a:r>
            <a:r>
              <a:rPr lang="en-US" sz="1200" dirty="0"/>
              <a:t>("demo").</a:t>
            </a:r>
            <a:r>
              <a:rPr lang="en-US" sz="1200" dirty="0" err="1"/>
              <a:t>innerHTML</a:t>
            </a:r>
            <a:r>
              <a:rPr lang="en-US" sz="1200" dirty="0"/>
              <a:t> = "Paragraph changed.";</a:t>
            </a:r>
            <a:br>
              <a:rPr lang="en-US" sz="1200" dirty="0"/>
            </a:br>
            <a:r>
              <a:rPr lang="en-US" sz="1200" dirty="0"/>
              <a:t>}</a:t>
            </a:r>
            <a:br>
              <a:rPr lang="en-US" sz="1200" dirty="0"/>
            </a:br>
            <a:r>
              <a:rPr lang="en-US" sz="1200" dirty="0"/>
              <a:t>&lt;/script&gt;</a:t>
            </a:r>
            <a:br>
              <a:rPr lang="en-US" sz="1200" dirty="0"/>
            </a:br>
            <a:r>
              <a:rPr lang="en-US" sz="1200" dirty="0"/>
              <a:t>&lt;/head&gt;</a:t>
            </a:r>
            <a:endParaRPr lang="es-AR" sz="1200" dirty="0"/>
          </a:p>
          <a:p>
            <a:r>
              <a:rPr lang="en-US" sz="1200" dirty="0"/>
              <a:t>&lt;body&gt;</a:t>
            </a:r>
            <a:endParaRPr lang="es-AR" sz="1200" dirty="0"/>
          </a:p>
          <a:p>
            <a:r>
              <a:rPr lang="en-US" sz="1200" dirty="0"/>
              <a:t>&lt;button type="button" </a:t>
            </a:r>
            <a:r>
              <a:rPr lang="en-US" sz="1200" dirty="0" err="1"/>
              <a:t>onclick</a:t>
            </a:r>
            <a:r>
              <a:rPr lang="en-US" sz="1200" dirty="0"/>
              <a:t>="</a:t>
            </a:r>
            <a:r>
              <a:rPr lang="en-US" sz="1200" dirty="0" err="1"/>
              <a:t>myFunction</a:t>
            </a:r>
            <a:r>
              <a:rPr lang="en-US" sz="1200" dirty="0"/>
              <a:t>()"&gt;Try it&lt;/button&gt;</a:t>
            </a:r>
            <a:endParaRPr lang="es-AR" sz="1200" dirty="0"/>
          </a:p>
          <a:p>
            <a:r>
              <a:rPr lang="es-AR" sz="1200" dirty="0"/>
              <a:t>&lt;/</a:t>
            </a:r>
            <a:r>
              <a:rPr lang="es-AR" sz="1200" dirty="0" err="1"/>
              <a:t>body</a:t>
            </a:r>
            <a:r>
              <a:rPr lang="es-AR" sz="1200" dirty="0"/>
              <a:t>&gt;</a:t>
            </a:r>
            <a:br>
              <a:rPr lang="es-AR" sz="1200" dirty="0"/>
            </a:br>
            <a:r>
              <a:rPr lang="es-AR" sz="1200" dirty="0"/>
              <a:t>&lt;/</a:t>
            </a:r>
            <a:r>
              <a:rPr lang="es-AR" sz="1200" dirty="0" err="1"/>
              <a:t>html</a:t>
            </a:r>
            <a:r>
              <a:rPr lang="es-AR" sz="1200" dirty="0" smtClean="0"/>
              <a:t>&gt;</a:t>
            </a:r>
            <a:endParaRPr lang="es-AR" sz="1200" dirty="0"/>
          </a:p>
        </p:txBody>
      </p:sp>
      <p:sp>
        <p:nvSpPr>
          <p:cNvPr id="7" name="CuadroTexto 9"/>
          <p:cNvSpPr txBox="1"/>
          <p:nvPr/>
        </p:nvSpPr>
        <p:spPr>
          <a:xfrm>
            <a:off x="482310" y="1382700"/>
            <a:ext cx="1774051" cy="307775"/>
          </a:xfrm>
          <a:prstGeom prst="rect">
            <a:avLst/>
          </a:prstGeom>
          <a:noFill/>
          <a:effectLst/>
        </p:spPr>
        <p:txBody>
          <a:bodyPr wrap="square" lIns="91438" tIns="45719" rIns="91438" bIns="45719" rtlCol="0">
            <a:spAutoFit/>
          </a:bodyPr>
          <a:lstStyle/>
          <a:p>
            <a:r>
              <a:rPr lang="es-AR" sz="1400" b="1" dirty="0" smtClean="0">
                <a:latin typeface="+mj-lt"/>
                <a:cs typeface="Arial" panose="020B0604020202020204" pitchFamily="34" charset="0"/>
              </a:rPr>
              <a:t>A – </a:t>
            </a:r>
            <a:r>
              <a:rPr lang="es-AR" sz="1400" dirty="0" smtClean="0"/>
              <a:t>En</a:t>
            </a:r>
            <a:r>
              <a:rPr lang="es-AR" sz="1400" b="1" dirty="0" smtClean="0">
                <a:latin typeface="+mj-lt"/>
                <a:cs typeface="Arial" panose="020B0604020202020204" pitchFamily="34" charset="0"/>
              </a:rPr>
              <a:t> </a:t>
            </a:r>
            <a:r>
              <a:rPr lang="es-AR" sz="1400" dirty="0" smtClean="0"/>
              <a:t>línea</a:t>
            </a:r>
            <a:endParaRPr lang="es-AR" sz="1400" b="1" dirty="0">
              <a:latin typeface="+mj-lt"/>
              <a:cs typeface="Arial" panose="020B0604020202020204" pitchFamily="34" charset="0"/>
            </a:endParaRPr>
          </a:p>
        </p:txBody>
      </p:sp>
      <p:sp>
        <p:nvSpPr>
          <p:cNvPr id="8" name="CuadroTexto 9"/>
          <p:cNvSpPr txBox="1"/>
          <p:nvPr/>
        </p:nvSpPr>
        <p:spPr>
          <a:xfrm>
            <a:off x="4601495" y="1398186"/>
            <a:ext cx="2588715" cy="307775"/>
          </a:xfrm>
          <a:prstGeom prst="rect">
            <a:avLst/>
          </a:prstGeom>
          <a:noFill/>
          <a:effectLst/>
        </p:spPr>
        <p:txBody>
          <a:bodyPr wrap="square" lIns="91438" tIns="45719" rIns="91438" bIns="45719" rtlCol="0">
            <a:spAutoFit/>
          </a:bodyPr>
          <a:lstStyle/>
          <a:p>
            <a:r>
              <a:rPr lang="es-AR" sz="1400" b="1" dirty="0" smtClean="0">
                <a:latin typeface="+mj-lt"/>
                <a:cs typeface="Arial" panose="020B0604020202020204" pitchFamily="34" charset="0"/>
              </a:rPr>
              <a:t>B – </a:t>
            </a:r>
            <a:r>
              <a:rPr lang="en-US" sz="1400" dirty="0" err="1"/>
              <a:t>Dentro</a:t>
            </a:r>
            <a:r>
              <a:rPr lang="en-US" sz="1400" dirty="0"/>
              <a:t> del head/body</a:t>
            </a:r>
            <a:endParaRPr lang="es-AR" sz="1400" b="1" dirty="0">
              <a:latin typeface="+mj-lt"/>
              <a:cs typeface="Arial" panose="020B0604020202020204" pitchFamily="34" charset="0"/>
            </a:endParaRPr>
          </a:p>
        </p:txBody>
      </p:sp>
    </p:spTree>
    <p:extLst>
      <p:ext uri="{BB962C8B-B14F-4D97-AF65-F5344CB8AC3E}">
        <p14:creationId xmlns:p14="http://schemas.microsoft.com/office/powerpoint/2010/main" val="4157434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1256887" y="630292"/>
            <a:ext cx="6255665" cy="461663"/>
          </a:xfrm>
          <a:prstGeom prst="rect">
            <a:avLst/>
          </a:prstGeom>
          <a:noFill/>
          <a:effectLst/>
        </p:spPr>
        <p:txBody>
          <a:bodyPr wrap="square" lIns="91438" tIns="45719" rIns="91438" bIns="45719" rtlCol="0">
            <a:spAutoFit/>
          </a:bodyPr>
          <a:lstStyle/>
          <a:p>
            <a:pPr algn="ctr"/>
            <a:r>
              <a:rPr lang="es-AR" sz="2400" b="1" dirty="0">
                <a:solidFill>
                  <a:srgbClr val="400080"/>
                </a:solidFill>
                <a:cs typeface="Arial" panose="020B0604020202020204" pitchFamily="34" charset="0"/>
              </a:rPr>
              <a:t>Incluir </a:t>
            </a:r>
            <a:r>
              <a:rPr lang="es-AR" sz="2400" b="1" dirty="0" err="1">
                <a:solidFill>
                  <a:srgbClr val="400080"/>
                </a:solidFill>
                <a:cs typeface="Arial" panose="020B0604020202020204" pitchFamily="34" charset="0"/>
              </a:rPr>
              <a:t>Javascript</a:t>
            </a:r>
            <a:r>
              <a:rPr lang="es-AR" sz="2400" b="1" dirty="0">
                <a:solidFill>
                  <a:srgbClr val="400080"/>
                </a:solidFill>
                <a:cs typeface="Arial" panose="020B0604020202020204" pitchFamily="34" charset="0"/>
              </a:rPr>
              <a:t> en un HTML</a:t>
            </a:r>
          </a:p>
        </p:txBody>
      </p:sp>
      <p:sp>
        <p:nvSpPr>
          <p:cNvPr id="4" name="Rectangle 3"/>
          <p:cNvSpPr/>
          <p:nvPr/>
        </p:nvSpPr>
        <p:spPr>
          <a:xfrm>
            <a:off x="2361652" y="1799789"/>
            <a:ext cx="3960207" cy="141436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5" name="28 CuadroTexto"/>
          <p:cNvSpPr txBox="1"/>
          <p:nvPr/>
        </p:nvSpPr>
        <p:spPr>
          <a:xfrm>
            <a:off x="2447581" y="1892243"/>
            <a:ext cx="3874278" cy="1384993"/>
          </a:xfrm>
          <a:prstGeom prst="rect">
            <a:avLst/>
          </a:prstGeom>
          <a:noFill/>
        </p:spPr>
        <p:txBody>
          <a:bodyPr wrap="square" lIns="91438" tIns="45719" rIns="91438" bIns="45719" rtlCol="0">
            <a:spAutoFit/>
          </a:bodyPr>
          <a:lstStyle/>
          <a:p>
            <a:r>
              <a:rPr lang="en-US" sz="1200" dirty="0"/>
              <a:t>&lt;!DOCTYPE html&gt;</a:t>
            </a:r>
            <a:endParaRPr lang="es-AR" sz="1200" dirty="0"/>
          </a:p>
          <a:p>
            <a:r>
              <a:rPr lang="en-US" sz="1200" dirty="0"/>
              <a:t>&lt;html&gt;</a:t>
            </a:r>
            <a:endParaRPr lang="es-AR" sz="1200" dirty="0"/>
          </a:p>
          <a:p>
            <a:r>
              <a:rPr lang="en-US" sz="1200" dirty="0"/>
              <a:t>&lt;body&gt;</a:t>
            </a:r>
            <a:endParaRPr lang="es-AR" sz="1200" dirty="0"/>
          </a:p>
          <a:p>
            <a:r>
              <a:rPr lang="en-US" sz="1200" dirty="0"/>
              <a:t>&lt;script </a:t>
            </a:r>
            <a:r>
              <a:rPr lang="en-US" sz="1200" dirty="0" err="1"/>
              <a:t>src</a:t>
            </a:r>
            <a:r>
              <a:rPr lang="en-US" sz="1200" dirty="0"/>
              <a:t>="myScript.js"&gt;&lt;/script&gt;</a:t>
            </a:r>
            <a:endParaRPr lang="es-AR" sz="1200" dirty="0"/>
          </a:p>
          <a:p>
            <a:r>
              <a:rPr lang="es-AR" sz="1200" dirty="0"/>
              <a:t>&lt;/</a:t>
            </a:r>
            <a:r>
              <a:rPr lang="es-AR" sz="1200" dirty="0" err="1"/>
              <a:t>body</a:t>
            </a:r>
            <a:r>
              <a:rPr lang="es-AR" sz="1200" dirty="0"/>
              <a:t>&gt;</a:t>
            </a:r>
          </a:p>
          <a:p>
            <a:r>
              <a:rPr lang="es-AR" sz="1200" dirty="0"/>
              <a:t>&lt;/</a:t>
            </a:r>
            <a:r>
              <a:rPr lang="es-AR" sz="1200" dirty="0" err="1"/>
              <a:t>html</a:t>
            </a:r>
            <a:r>
              <a:rPr lang="es-AR" sz="1200" dirty="0"/>
              <a:t>&gt;</a:t>
            </a:r>
          </a:p>
          <a:p>
            <a:endParaRPr lang="es-ES" sz="1200" dirty="0" smtClean="0"/>
          </a:p>
        </p:txBody>
      </p:sp>
      <p:sp>
        <p:nvSpPr>
          <p:cNvPr id="6" name="CuadroTexto 9"/>
          <p:cNvSpPr txBox="1"/>
          <p:nvPr/>
        </p:nvSpPr>
        <p:spPr>
          <a:xfrm>
            <a:off x="3047893" y="1423581"/>
            <a:ext cx="3056878" cy="307775"/>
          </a:xfrm>
          <a:prstGeom prst="rect">
            <a:avLst/>
          </a:prstGeom>
          <a:noFill/>
          <a:effectLst/>
        </p:spPr>
        <p:txBody>
          <a:bodyPr wrap="square" lIns="91438" tIns="45719" rIns="91438" bIns="45719" rtlCol="0">
            <a:spAutoFit/>
          </a:bodyPr>
          <a:lstStyle/>
          <a:p>
            <a:r>
              <a:rPr lang="es-AR" sz="1400" b="1" dirty="0" smtClean="0">
                <a:latin typeface="+mj-lt"/>
                <a:cs typeface="Arial" panose="020B0604020202020204" pitchFamily="34" charset="0"/>
              </a:rPr>
              <a:t>A – </a:t>
            </a:r>
            <a:r>
              <a:rPr lang="es-AR" sz="1400" dirty="0"/>
              <a:t>Llamando un archivo externo.</a:t>
            </a:r>
            <a:endParaRPr lang="es-AR" sz="1400" b="1" dirty="0">
              <a:latin typeface="+mj-lt"/>
              <a:cs typeface="Arial" panose="020B0604020202020204" pitchFamily="34" charset="0"/>
            </a:endParaRPr>
          </a:p>
        </p:txBody>
      </p:sp>
    </p:spTree>
    <p:extLst>
      <p:ext uri="{BB962C8B-B14F-4D97-AF65-F5344CB8AC3E}">
        <p14:creationId xmlns:p14="http://schemas.microsoft.com/office/powerpoint/2010/main" val="1462759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luz_caratu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901" y="1474158"/>
            <a:ext cx="6642100" cy="3658483"/>
          </a:xfrm>
          <a:prstGeom prst="rect">
            <a:avLst/>
          </a:prstGeom>
        </p:spPr>
      </p:pic>
      <p:sp>
        <p:nvSpPr>
          <p:cNvPr id="7" name="CuadroTexto 6"/>
          <p:cNvSpPr txBox="1"/>
          <p:nvPr/>
        </p:nvSpPr>
        <p:spPr>
          <a:xfrm>
            <a:off x="2264731" y="1837663"/>
            <a:ext cx="5178056" cy="784828"/>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algn="ctr"/>
            <a:r>
              <a:rPr lang="es-ES" sz="4500" b="1" spc="-150" dirty="0" smtClean="0">
                <a:solidFill>
                  <a:schemeClr val="bg1"/>
                </a:solidFill>
                <a:latin typeface="+mj-lt"/>
                <a:cs typeface="Arial" panose="020B0604020202020204" pitchFamily="34" charset="0"/>
              </a:rPr>
              <a:t>Sintaxis</a:t>
            </a:r>
            <a:endParaRPr lang="es-ES" sz="4500" b="1" spc="-15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796906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1924391" y="577665"/>
            <a:ext cx="5065382" cy="646329"/>
          </a:xfrm>
          <a:prstGeom prst="rect">
            <a:avLst/>
          </a:prstGeom>
          <a:noFill/>
          <a:effectLst/>
        </p:spPr>
        <p:txBody>
          <a:bodyPr wrap="square" lIns="91438" tIns="45719" rIns="91438" bIns="45719" rtlCol="0">
            <a:spAutoFit/>
          </a:bodyPr>
          <a:lstStyle/>
          <a:p>
            <a:pPr algn="ctr"/>
            <a:r>
              <a:rPr lang="es-AR" sz="3600" b="1" dirty="0" smtClean="0">
                <a:solidFill>
                  <a:srgbClr val="400080"/>
                </a:solidFill>
                <a:latin typeface="+mj-lt"/>
                <a:cs typeface="Arial" panose="020B0604020202020204" pitchFamily="34" charset="0"/>
              </a:rPr>
              <a:t>Tipo </a:t>
            </a:r>
            <a:r>
              <a:rPr lang="es-AR" sz="3600" b="1" dirty="0">
                <a:solidFill>
                  <a:srgbClr val="400080"/>
                </a:solidFill>
                <a:latin typeface="+mj-lt"/>
                <a:cs typeface="Arial" panose="020B0604020202020204" pitchFamily="34" charset="0"/>
              </a:rPr>
              <a:t>de datos</a:t>
            </a:r>
          </a:p>
        </p:txBody>
      </p:sp>
      <p:sp>
        <p:nvSpPr>
          <p:cNvPr id="4" name="Rectangle 3"/>
          <p:cNvSpPr/>
          <p:nvPr/>
        </p:nvSpPr>
        <p:spPr>
          <a:xfrm>
            <a:off x="828883" y="1554621"/>
            <a:ext cx="7387560" cy="197798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9" name="28 CuadroTexto"/>
          <p:cNvSpPr txBox="1"/>
          <p:nvPr/>
        </p:nvSpPr>
        <p:spPr>
          <a:xfrm>
            <a:off x="960858" y="1656464"/>
            <a:ext cx="6992448" cy="1631214"/>
          </a:xfrm>
          <a:prstGeom prst="rect">
            <a:avLst/>
          </a:prstGeom>
          <a:noFill/>
        </p:spPr>
        <p:txBody>
          <a:bodyPr wrap="square" lIns="91438" tIns="45719" rIns="91438" bIns="45719" rtlCol="0">
            <a:spAutoFit/>
          </a:bodyPr>
          <a:lstStyle/>
          <a:p>
            <a:r>
              <a:rPr lang="en-US" sz="2000" dirty="0" err="1"/>
              <a:t>var</a:t>
            </a:r>
            <a:r>
              <a:rPr lang="en-US" sz="2000" dirty="0"/>
              <a:t> length = 16;                               </a:t>
            </a:r>
            <a:r>
              <a:rPr lang="en-US" sz="2000" dirty="0" smtClean="0"/>
              <a:t>                                    // </a:t>
            </a:r>
            <a:r>
              <a:rPr lang="en-US" sz="2000" dirty="0"/>
              <a:t>Number</a:t>
            </a:r>
            <a:br>
              <a:rPr lang="en-US" sz="2000" dirty="0"/>
            </a:br>
            <a:r>
              <a:rPr lang="en-US" sz="2000" dirty="0" err="1"/>
              <a:t>var</a:t>
            </a:r>
            <a:r>
              <a:rPr lang="en-US" sz="2000" dirty="0"/>
              <a:t> </a:t>
            </a:r>
            <a:r>
              <a:rPr lang="en-US" sz="2000" dirty="0" err="1"/>
              <a:t>lastName</a:t>
            </a:r>
            <a:r>
              <a:rPr lang="en-US" sz="2000" dirty="0"/>
              <a:t> = "Johnson";                      </a:t>
            </a:r>
            <a:r>
              <a:rPr lang="en-US" sz="2000" dirty="0" smtClean="0"/>
              <a:t>                         // </a:t>
            </a:r>
            <a:r>
              <a:rPr lang="en-US" sz="2000" dirty="0"/>
              <a:t>String</a:t>
            </a:r>
            <a:br>
              <a:rPr lang="en-US" sz="2000" dirty="0"/>
            </a:br>
            <a:r>
              <a:rPr lang="en-US" sz="2000" dirty="0" err="1"/>
              <a:t>var</a:t>
            </a:r>
            <a:r>
              <a:rPr lang="en-US" sz="2000" dirty="0"/>
              <a:t> cars = ["Saab", "Volvo", "BMW"];           </a:t>
            </a:r>
            <a:r>
              <a:rPr lang="en-US" sz="2000" dirty="0" smtClean="0"/>
              <a:t>                 // </a:t>
            </a:r>
            <a:r>
              <a:rPr lang="en-US" sz="2000" dirty="0"/>
              <a:t>Array</a:t>
            </a:r>
            <a:br>
              <a:rPr lang="en-US" sz="2000" dirty="0"/>
            </a:br>
            <a:r>
              <a:rPr lang="en-US" sz="2000" dirty="0" err="1"/>
              <a:t>var</a:t>
            </a:r>
            <a:r>
              <a:rPr lang="en-US" sz="2000" dirty="0"/>
              <a:t> x = {</a:t>
            </a:r>
            <a:r>
              <a:rPr lang="en-US" sz="2000" dirty="0" err="1"/>
              <a:t>firstName</a:t>
            </a:r>
            <a:r>
              <a:rPr lang="en-US" sz="2000" dirty="0"/>
              <a:t>:"John", </a:t>
            </a:r>
            <a:r>
              <a:rPr lang="en-US" sz="2000" dirty="0" err="1"/>
              <a:t>lastName</a:t>
            </a:r>
            <a:r>
              <a:rPr lang="en-US" sz="2000" dirty="0"/>
              <a:t>:"Doe"};    </a:t>
            </a:r>
            <a:r>
              <a:rPr lang="en-US" sz="2000" dirty="0" smtClean="0"/>
              <a:t>          // </a:t>
            </a:r>
            <a:r>
              <a:rPr lang="en-US" sz="2000" dirty="0"/>
              <a:t>Object</a:t>
            </a:r>
            <a:endParaRPr lang="es-AR" sz="2000" dirty="0"/>
          </a:p>
          <a:p>
            <a:r>
              <a:rPr lang="es-AR" sz="2000" dirty="0" err="1"/>
              <a:t>var</a:t>
            </a:r>
            <a:r>
              <a:rPr lang="es-AR" sz="2000" dirty="0"/>
              <a:t> y = false ;                                </a:t>
            </a:r>
            <a:r>
              <a:rPr lang="es-AR" sz="2000" dirty="0" smtClean="0"/>
              <a:t>                                     // </a:t>
            </a:r>
            <a:r>
              <a:rPr lang="es-AR" sz="2000" dirty="0" err="1" smtClean="0"/>
              <a:t>Boolean</a:t>
            </a:r>
            <a:endParaRPr lang="es-AR" sz="2000" dirty="0"/>
          </a:p>
        </p:txBody>
      </p:sp>
    </p:spTree>
    <p:extLst>
      <p:ext uri="{BB962C8B-B14F-4D97-AF65-F5344CB8AC3E}">
        <p14:creationId xmlns:p14="http://schemas.microsoft.com/office/powerpoint/2010/main" val="606464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1924391" y="577665"/>
            <a:ext cx="5065382" cy="646329"/>
          </a:xfrm>
          <a:prstGeom prst="rect">
            <a:avLst/>
          </a:prstGeom>
          <a:noFill/>
          <a:effectLst/>
        </p:spPr>
        <p:txBody>
          <a:bodyPr wrap="square" lIns="91438" tIns="45719" rIns="91438" bIns="45719" rtlCol="0">
            <a:spAutoFit/>
          </a:bodyPr>
          <a:lstStyle/>
          <a:p>
            <a:pPr algn="ctr"/>
            <a:r>
              <a:rPr lang="es-AR" sz="3600" b="1" dirty="0" smtClean="0">
                <a:solidFill>
                  <a:srgbClr val="400080"/>
                </a:solidFill>
                <a:latin typeface="+mj-lt"/>
                <a:cs typeface="Arial" panose="020B0604020202020204" pitchFamily="34" charset="0"/>
              </a:rPr>
              <a:t>Definición </a:t>
            </a:r>
            <a:r>
              <a:rPr lang="es-AR" sz="3600" b="1" dirty="0">
                <a:solidFill>
                  <a:srgbClr val="400080"/>
                </a:solidFill>
                <a:latin typeface="+mj-lt"/>
                <a:cs typeface="Arial" panose="020B0604020202020204" pitchFamily="34" charset="0"/>
              </a:rPr>
              <a:t>de Variables</a:t>
            </a:r>
          </a:p>
        </p:txBody>
      </p:sp>
      <p:sp>
        <p:nvSpPr>
          <p:cNvPr id="4" name="Rectangle 3"/>
          <p:cNvSpPr/>
          <p:nvPr/>
        </p:nvSpPr>
        <p:spPr>
          <a:xfrm>
            <a:off x="2624994" y="1511034"/>
            <a:ext cx="3664176" cy="235295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9" name="28 CuadroTexto"/>
          <p:cNvSpPr txBox="1"/>
          <p:nvPr/>
        </p:nvSpPr>
        <p:spPr>
          <a:xfrm>
            <a:off x="3605381" y="1630150"/>
            <a:ext cx="2124420" cy="2062101"/>
          </a:xfrm>
          <a:prstGeom prst="rect">
            <a:avLst/>
          </a:prstGeom>
          <a:noFill/>
        </p:spPr>
        <p:txBody>
          <a:bodyPr wrap="square" lIns="91438" tIns="45719" rIns="91438" bIns="45719" rtlCol="0">
            <a:spAutoFit/>
          </a:bodyPr>
          <a:lstStyle/>
          <a:p>
            <a:r>
              <a:rPr lang="es-AR" sz="3200" dirty="0" err="1"/>
              <a:t>var</a:t>
            </a:r>
            <a:r>
              <a:rPr lang="es-AR" sz="3200" dirty="0"/>
              <a:t> x = 5;</a:t>
            </a:r>
          </a:p>
          <a:p>
            <a:r>
              <a:rPr lang="es-AR" sz="3200" dirty="0"/>
              <a:t> </a:t>
            </a:r>
          </a:p>
          <a:p>
            <a:r>
              <a:rPr lang="es-AR" sz="3200" dirty="0" err="1"/>
              <a:t>var</a:t>
            </a:r>
            <a:r>
              <a:rPr lang="es-AR" sz="3200" dirty="0"/>
              <a:t> y = 6,</a:t>
            </a:r>
          </a:p>
          <a:p>
            <a:r>
              <a:rPr lang="es-AR" sz="3200" dirty="0"/>
              <a:t>    </a:t>
            </a:r>
            <a:r>
              <a:rPr lang="es-AR" sz="3200" dirty="0" smtClean="0"/>
              <a:t>   z </a:t>
            </a:r>
            <a:r>
              <a:rPr lang="es-AR" sz="3200" dirty="0"/>
              <a:t>= 7;</a:t>
            </a:r>
          </a:p>
        </p:txBody>
      </p:sp>
    </p:spTree>
    <p:extLst>
      <p:ext uri="{BB962C8B-B14F-4D97-AF65-F5344CB8AC3E}">
        <p14:creationId xmlns:p14="http://schemas.microsoft.com/office/powerpoint/2010/main" val="2530344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9269</TotalTime>
  <Words>620</Words>
  <Application>Microsoft Office PowerPoint</Application>
  <PresentationFormat>On-screen Show (16:9)</PresentationFormat>
  <Paragraphs>132</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jose.negreira;martin.delallave;laura.gonzalez</dc:creator>
  <cp:lastModifiedBy>Arias, Fernando (BUE-MRM)</cp:lastModifiedBy>
  <cp:revision>407</cp:revision>
  <dcterms:created xsi:type="dcterms:W3CDTF">2014-05-12T23:05:40Z</dcterms:created>
  <dcterms:modified xsi:type="dcterms:W3CDTF">2015-11-05T15:54:28Z</dcterms:modified>
</cp:coreProperties>
</file>