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1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48F1-91BB-4B18-802C-61A17130F7D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/>
          <p:cNvSpPr/>
          <p:nvPr/>
        </p:nvSpPr>
        <p:spPr>
          <a:xfrm>
            <a:off x="2483768" y="1772816"/>
            <a:ext cx="4103640" cy="317236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modes in this group pairwise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mutally reachable </a:t>
            </a:r>
          </a:p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not all modes support all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control bytes </a:t>
            </a:r>
          </a:p>
        </p:txBody>
      </p:sp>
      <p:sp>
        <p:nvSpPr>
          <p:cNvPr id="4" name="Oval 3"/>
          <p:cNvSpPr/>
          <p:nvPr/>
        </p:nvSpPr>
        <p:spPr>
          <a:xfrm>
            <a:off x="2740799" y="3021969"/>
            <a:ext cx="823089" cy="7897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SSA1 EMU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395536" y="3023660"/>
            <a:ext cx="895097" cy="78979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ON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60879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EPSON</a:t>
            </a:r>
            <a:endParaRPr lang="en-US" sz="1200" b="1" dirty="0"/>
          </a:p>
        </p:txBody>
      </p:sp>
      <p:sp>
        <p:nvSpPr>
          <p:cNvPr id="7" name="Oval 6"/>
          <p:cNvSpPr/>
          <p:nvPr/>
        </p:nvSpPr>
        <p:spPr>
          <a:xfrm>
            <a:off x="5549111" y="299924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br>
              <a:rPr lang="de-DE" sz="1600" b="1" dirty="0" smtClean="0"/>
            </a:br>
            <a:r>
              <a:rPr lang="de-DE" sz="1600" b="1" dirty="0" smtClean="0"/>
              <a:t>EMU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4788024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smtClean="0"/>
              <a:t>DECtalk</a:t>
            </a:r>
            <a:endParaRPr lang="en-US" sz="1200" b="1" dirty="0"/>
          </a:p>
        </p:txBody>
      </p:sp>
      <p:sp>
        <p:nvSpPr>
          <p:cNvPr id="9" name="Oval 8"/>
          <p:cNvSpPr/>
          <p:nvPr/>
        </p:nvSpPr>
        <p:spPr>
          <a:xfrm>
            <a:off x="5909151" y="548680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AM-</a:t>
            </a:r>
          </a:p>
          <a:p>
            <a:pPr algn="ctr"/>
            <a:r>
              <a:rPr lang="de-DE" sz="1200" b="1" dirty="0" smtClean="0"/>
              <a:t>DRUM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2339752" y="5509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SERIAL</a:t>
            </a:r>
          </a:p>
          <a:p>
            <a:pPr algn="ctr"/>
            <a:r>
              <a:rPr lang="de-DE" sz="1200" b="1" dirty="0" smtClean="0"/>
              <a:t>MODE</a:t>
            </a:r>
            <a:endParaRPr lang="en-US" sz="1050" b="1" dirty="0"/>
          </a:p>
        </p:txBody>
      </p:sp>
      <p:sp>
        <p:nvSpPr>
          <p:cNvPr id="11" name="Oval 10"/>
          <p:cNvSpPr/>
          <p:nvPr/>
        </p:nvSpPr>
        <p:spPr>
          <a:xfrm>
            <a:off x="2308751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PCM </a:t>
            </a:r>
            <a:r>
              <a:rPr lang="de-DE" sz="1000" b="1" dirty="0" smtClean="0"/>
              <a:t>UPLOAD</a:t>
            </a:r>
            <a:endParaRPr lang="en-US" sz="1000" b="1" dirty="0"/>
          </a:p>
        </p:txBody>
      </p:sp>
      <p:sp>
        <p:nvSpPr>
          <p:cNvPr id="12" name="Oval 11"/>
          <p:cNvSpPr/>
          <p:nvPr/>
        </p:nvSpPr>
        <p:spPr>
          <a:xfrm>
            <a:off x="5940152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PCM PLAY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419872" y="3829272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endParaRPr lang="de-DE" sz="1600" b="1" dirty="0"/>
          </a:p>
          <a:p>
            <a:pPr algn="ctr"/>
            <a:r>
              <a:rPr lang="de-DE" sz="1600" b="1" dirty="0" smtClean="0"/>
              <a:t>SPO</a:t>
            </a:r>
            <a:endParaRPr lang="en-US" sz="1600" b="1" dirty="0"/>
          </a:p>
        </p:txBody>
      </p:sp>
      <p:sp>
        <p:nvSpPr>
          <p:cNvPr id="14" name="Oval 13"/>
          <p:cNvSpPr/>
          <p:nvPr/>
        </p:nvSpPr>
        <p:spPr>
          <a:xfrm>
            <a:off x="4859216" y="381500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SSA1</a:t>
            </a:r>
            <a:br>
              <a:rPr lang="de-DE" sz="1600" b="1" dirty="0" smtClean="0"/>
            </a:br>
            <a:r>
              <a:rPr lang="de-DE" sz="1600" b="1" dirty="0" smtClean="0"/>
              <a:t>SPO</a:t>
            </a:r>
            <a:endParaRPr lang="en-US" sz="1600" b="1" dirty="0"/>
          </a:p>
        </p:txBody>
      </p:sp>
      <p:cxnSp>
        <p:nvCxnSpPr>
          <p:cNvPr id="16" name="Straight Arrow Connector 15"/>
          <p:cNvCxnSpPr>
            <a:stCxn id="5" idx="6"/>
            <a:endCxn id="4" idx="2"/>
          </p:cNvCxnSpPr>
          <p:nvPr/>
        </p:nvCxnSpPr>
        <p:spPr>
          <a:xfrm flipV="1">
            <a:off x="1290633" y="3416865"/>
            <a:ext cx="1450166" cy="169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" idx="3"/>
          </p:cNvCxnSpPr>
          <p:nvPr/>
        </p:nvCxnSpPr>
        <p:spPr>
          <a:xfrm flipV="1">
            <a:off x="5306764" y="1222809"/>
            <a:ext cx="733471" cy="6144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1" idx="7"/>
          </p:cNvCxnSpPr>
          <p:nvPr/>
        </p:nvCxnSpPr>
        <p:spPr>
          <a:xfrm flipH="1">
            <a:off x="3072764" y="4850837"/>
            <a:ext cx="720258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" idx="5"/>
          </p:cNvCxnSpPr>
          <p:nvPr/>
        </p:nvCxnSpPr>
        <p:spPr>
          <a:xfrm flipH="1" flipV="1">
            <a:off x="3103765" y="1225106"/>
            <a:ext cx="689257" cy="61212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307249" y="4850837"/>
            <a:ext cx="763987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12131" y="124588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673499" y="483228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&amp;FA - &amp;FD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353607" y="1124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503834" y="5171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7709351" y="29797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SET RTC</a:t>
            </a:r>
            <a:endParaRPr lang="en-US" b="1" dirty="0"/>
          </a:p>
        </p:txBody>
      </p:sp>
      <p:cxnSp>
        <p:nvCxnSpPr>
          <p:cNvPr id="131" name="Straight Arrow Connector 130"/>
          <p:cNvCxnSpPr>
            <a:endCxn id="118" idx="2"/>
          </p:cNvCxnSpPr>
          <p:nvPr/>
        </p:nvCxnSpPr>
        <p:spPr>
          <a:xfrm>
            <a:off x="6599956" y="3374673"/>
            <a:ext cx="11093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35249" y="29170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&amp;DB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6558948" y="3573016"/>
            <a:ext cx="110939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21088" y="3769568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mode / EOM</a:t>
            </a:r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46" name="Curved Connector 145"/>
          <p:cNvCxnSpPr>
            <a:stCxn id="118" idx="0"/>
            <a:endCxn id="118" idx="6"/>
          </p:cNvCxnSpPr>
          <p:nvPr/>
        </p:nvCxnSpPr>
        <p:spPr>
          <a:xfrm rot="16200000" flipH="1">
            <a:off x="8183226" y="29534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rot="16200000" flipH="1">
            <a:off x="6389960" y="52235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16200000" flipH="1">
            <a:off x="2766873" y="5246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6200000" flipH="1">
            <a:off x="5966478" y="2167259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6200000" flipH="1">
            <a:off x="6416937" y="549320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890309" y="4794856"/>
            <a:ext cx="673579" cy="72237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52416" y="4509120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mode / EOM</a:t>
            </a:r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843084" y="1837234"/>
            <a:ext cx="0" cy="111905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4491" y="1198493"/>
            <a:ext cx="147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/>
              <a:t>Reset Button,</a:t>
            </a:r>
          </a:p>
          <a:p>
            <a:r>
              <a:rPr lang="de-DE" b="1" i="1" dirty="0" smtClean="0"/>
              <a:t>Power Cycle</a:t>
            </a:r>
            <a:endParaRPr lang="en-US" b="1" i="1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2859309" y="1340768"/>
            <a:ext cx="632571" cy="64807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07880" y="1340768"/>
            <a:ext cx="143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&amp;FF, &amp;14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311950" y="2391032"/>
            <a:ext cx="1578359" cy="9006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691680" y="248360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588224" y="1268760"/>
            <a:ext cx="2601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  </a:t>
            </a:r>
          </a:p>
          <a:p>
            <a:r>
              <a:rPr lang="de-DE" sz="1400" b="1" dirty="0" smtClean="0"/>
              <a:t>&gt; 127   : Control Byte </a:t>
            </a:r>
          </a:p>
          <a:p>
            <a:r>
              <a:rPr lang="de-DE" sz="1400" b="1" dirty="0" smtClean="0"/>
              <a:t>               (change mode / setting)</a:t>
            </a:r>
          </a:p>
          <a:p>
            <a:r>
              <a:rPr lang="de-DE" sz="1400" b="1" dirty="0" smtClean="0"/>
              <a:t>&lt;= 127 : Speech Content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563888" y="119534"/>
            <a:ext cx="1406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Serial Data OR</a:t>
            </a:r>
          </a:p>
          <a:p>
            <a:r>
              <a:rPr lang="de-DE" sz="1400" b="1" dirty="0" smtClean="0"/>
              <a:t>Control Byte = </a:t>
            </a:r>
          </a:p>
          <a:p>
            <a:r>
              <a:rPr lang="de-DE" sz="1400" b="1" dirty="0"/>
              <a:t> </a:t>
            </a:r>
            <a:r>
              <a:rPr lang="de-DE" sz="1400" b="1" dirty="0" smtClean="0"/>
              <a:t>  255 + &lt;byte&gt;</a:t>
            </a:r>
          </a:p>
          <a:p>
            <a:r>
              <a:rPr lang="de-DE" sz="1400" b="1" dirty="0"/>
              <a:t> </a:t>
            </a:r>
            <a:r>
              <a:rPr lang="de-DE" sz="1400" b="1" dirty="0" smtClean="0"/>
              <a:t> (255 = 255 255)</a:t>
            </a:r>
          </a:p>
        </p:txBody>
      </p:sp>
      <p:cxnSp>
        <p:nvCxnSpPr>
          <p:cNvPr id="191" name="Curved Connector 190"/>
          <p:cNvCxnSpPr>
            <a:stCxn id="11" idx="2"/>
            <a:endCxn id="11" idx="0"/>
          </p:cNvCxnSpPr>
          <p:nvPr/>
        </p:nvCxnSpPr>
        <p:spPr>
          <a:xfrm rot="10800000" flipH="1">
            <a:off x="2308750" y="5519529"/>
            <a:ext cx="447549" cy="394896"/>
          </a:xfrm>
          <a:prstGeom prst="curvedConnector4">
            <a:avLst>
              <a:gd name="adj1" fmla="val -51078"/>
              <a:gd name="adj2" fmla="val 15788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827584" y="5265859"/>
            <a:ext cx="17127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</a:t>
            </a:r>
          </a:p>
          <a:p>
            <a:r>
              <a:rPr lang="de-DE" sz="1400" b="1" dirty="0" smtClean="0"/>
              <a:t>Address, </a:t>
            </a:r>
          </a:p>
          <a:p>
            <a:r>
              <a:rPr lang="de-DE" sz="1400" b="1" dirty="0"/>
              <a:t>S</a:t>
            </a:r>
            <a:r>
              <a:rPr lang="de-DE" sz="1400" b="1" dirty="0" smtClean="0"/>
              <a:t>ample Length, </a:t>
            </a:r>
          </a:p>
          <a:p>
            <a:r>
              <a:rPr lang="de-DE" sz="1400" b="1" dirty="0"/>
              <a:t>t</a:t>
            </a:r>
            <a:r>
              <a:rPr lang="de-DE" sz="1400" b="1" dirty="0" smtClean="0"/>
              <a:t>hen PCM Bytes </a:t>
            </a:r>
          </a:p>
          <a:p>
            <a:r>
              <a:rPr lang="de-DE" sz="1400" b="1" dirty="0" smtClean="0"/>
              <a:t>to store in EEPROM </a:t>
            </a:r>
            <a:endParaRPr 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978949" y="4797152"/>
            <a:ext cx="2254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</a:t>
            </a:r>
          </a:p>
          <a:p>
            <a:r>
              <a:rPr lang="de-DE" sz="1400" b="1" dirty="0" smtClean="0"/>
              <a:t>PCM Play Commands: </a:t>
            </a:r>
          </a:p>
          <a:p>
            <a:r>
              <a:rPr lang="de-DE" sz="1400" b="1" dirty="0" smtClean="0"/>
              <a:t>Channel, Page, Pitch, Speed 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68003" y="222907"/>
            <a:ext cx="202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Streaming of PCM Bytes:</a:t>
            </a:r>
          </a:p>
          <a:p>
            <a:r>
              <a:rPr lang="de-DE" sz="1400" b="1" dirty="0" smtClean="0"/>
              <a:t>Byte -&gt; PCM Audio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524328" y="2204864"/>
            <a:ext cx="171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Bytes: Hours, </a:t>
            </a:r>
          </a:p>
          <a:p>
            <a:r>
              <a:rPr lang="de-DE" sz="1400" b="1" dirty="0" smtClean="0"/>
              <a:t>Minutes, Seconds, 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855294" y="378904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&amp;ED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807622" y="3779748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&amp;EC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3929002" y="450912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72000" y="449982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&amp;E2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62003" y="233958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&amp;EE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2915816" y="234888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23883" y="1628800"/>
            <a:ext cx="135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Return to </a:t>
            </a:r>
          </a:p>
          <a:p>
            <a:r>
              <a:rPr lang="de-DE" sz="1400" b="1" dirty="0" smtClean="0"/>
              <a:t>previous mode!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142991" y="4945184"/>
            <a:ext cx="766160" cy="7717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7614" y="5581689"/>
            <a:ext cx="14695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Channel &amp;FF</a:t>
            </a:r>
          </a:p>
          <a:p>
            <a:r>
              <a:rPr lang="de-DE" sz="1400" b="1" dirty="0" smtClean="0"/>
              <a:t>-&gt; EXIT, r</a:t>
            </a:r>
            <a:r>
              <a:rPr lang="de-DE" sz="1400" b="1" dirty="0" smtClean="0"/>
              <a:t>eturn to </a:t>
            </a:r>
          </a:p>
          <a:p>
            <a:r>
              <a:rPr lang="de-DE" sz="1400" b="1" dirty="0" smtClean="0"/>
              <a:t>    previous mode</a:t>
            </a:r>
            <a:endParaRPr lang="de-D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727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11</cp:revision>
  <dcterms:created xsi:type="dcterms:W3CDTF">2019-05-16T02:39:18Z</dcterms:created>
  <dcterms:modified xsi:type="dcterms:W3CDTF">2019-06-29T05:06:53Z</dcterms:modified>
</cp:coreProperties>
</file>