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0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1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8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0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6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0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8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948F1-91BB-4B18-802C-61A17130F7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3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948F1-91BB-4B18-802C-61A17130F7D7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9A4C-F4D6-43D6-BD43-546E5A765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7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val 118"/>
          <p:cNvSpPr/>
          <p:nvPr/>
        </p:nvSpPr>
        <p:spPr>
          <a:xfrm>
            <a:off x="2483768" y="1772816"/>
            <a:ext cx="4103640" cy="317236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lvl="1" indent="-228600">
              <a:buAutoNum type="arabicPeriod"/>
            </a:pPr>
            <a:r>
              <a:rPr lang="de-DE" sz="1200" b="1" i="1" dirty="0" smtClean="0">
                <a:solidFill>
                  <a:schemeClr val="tx1"/>
                </a:solidFill>
              </a:rPr>
              <a:t>modes in this group pairwise </a:t>
            </a:r>
            <a:br>
              <a:rPr lang="de-DE" sz="1200" b="1" i="1" dirty="0" smtClean="0">
                <a:solidFill>
                  <a:schemeClr val="tx1"/>
                </a:solidFill>
              </a:rPr>
            </a:br>
            <a:r>
              <a:rPr lang="de-DE" sz="1200" b="1" i="1" dirty="0" smtClean="0">
                <a:solidFill>
                  <a:schemeClr val="tx1"/>
                </a:solidFill>
              </a:rPr>
              <a:t>mutally reachable </a:t>
            </a:r>
          </a:p>
          <a:p>
            <a:pPr marL="685800" lvl="1" indent="-228600">
              <a:buAutoNum type="arabicPeriod"/>
            </a:pPr>
            <a:r>
              <a:rPr lang="de-DE" sz="1200" b="1" i="1" dirty="0" smtClean="0">
                <a:solidFill>
                  <a:schemeClr val="tx1"/>
                </a:solidFill>
              </a:rPr>
              <a:t>not all modes support all </a:t>
            </a:r>
            <a:br>
              <a:rPr lang="de-DE" sz="1200" b="1" i="1" dirty="0" smtClean="0">
                <a:solidFill>
                  <a:schemeClr val="tx1"/>
                </a:solidFill>
              </a:rPr>
            </a:br>
            <a:r>
              <a:rPr lang="de-DE" sz="1200" b="1" i="1" dirty="0" smtClean="0">
                <a:solidFill>
                  <a:schemeClr val="tx1"/>
                </a:solidFill>
              </a:rPr>
              <a:t>control bytes </a:t>
            </a:r>
          </a:p>
        </p:txBody>
      </p:sp>
      <p:sp>
        <p:nvSpPr>
          <p:cNvPr id="4" name="Oval 3"/>
          <p:cNvSpPr/>
          <p:nvPr/>
        </p:nvSpPr>
        <p:spPr>
          <a:xfrm>
            <a:off x="2740799" y="3021969"/>
            <a:ext cx="823089" cy="78979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b="1" dirty="0" smtClean="0"/>
              <a:t>SSA1 EMU</a:t>
            </a:r>
            <a:endParaRPr lang="en-US" sz="1400" b="1" dirty="0"/>
          </a:p>
        </p:txBody>
      </p:sp>
      <p:sp>
        <p:nvSpPr>
          <p:cNvPr id="5" name="Oval 4"/>
          <p:cNvSpPr/>
          <p:nvPr/>
        </p:nvSpPr>
        <p:spPr>
          <a:xfrm>
            <a:off x="395536" y="3023660"/>
            <a:ext cx="895097" cy="78979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ON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3460879" y="2132856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EPSON</a:t>
            </a:r>
            <a:endParaRPr lang="en-US" sz="1200" b="1" dirty="0"/>
          </a:p>
        </p:txBody>
      </p:sp>
      <p:sp>
        <p:nvSpPr>
          <p:cNvPr id="7" name="Oval 6"/>
          <p:cNvSpPr/>
          <p:nvPr/>
        </p:nvSpPr>
        <p:spPr>
          <a:xfrm>
            <a:off x="5549111" y="2999249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DK</a:t>
            </a:r>
            <a:br>
              <a:rPr lang="de-DE" sz="1600" b="1" dirty="0" smtClean="0"/>
            </a:br>
            <a:r>
              <a:rPr lang="de-DE" sz="1600" b="1" dirty="0" smtClean="0"/>
              <a:t>EMU</a:t>
            </a:r>
            <a:endParaRPr lang="en-US" sz="1600" b="1" dirty="0"/>
          </a:p>
        </p:txBody>
      </p:sp>
      <p:sp>
        <p:nvSpPr>
          <p:cNvPr id="8" name="Oval 7"/>
          <p:cNvSpPr/>
          <p:nvPr/>
        </p:nvSpPr>
        <p:spPr>
          <a:xfrm>
            <a:off x="4788024" y="2132856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b="1" dirty="0" smtClean="0"/>
              <a:t>DECtalk</a:t>
            </a:r>
            <a:endParaRPr lang="en-US" sz="1200" b="1" dirty="0"/>
          </a:p>
        </p:txBody>
      </p:sp>
      <p:sp>
        <p:nvSpPr>
          <p:cNvPr id="9" name="Oval 8"/>
          <p:cNvSpPr/>
          <p:nvPr/>
        </p:nvSpPr>
        <p:spPr>
          <a:xfrm>
            <a:off x="5909151" y="548680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AM-</a:t>
            </a:r>
          </a:p>
          <a:p>
            <a:pPr algn="ctr"/>
            <a:r>
              <a:rPr lang="de-DE" sz="1200" b="1" dirty="0" smtClean="0"/>
              <a:t>DRUM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2339752" y="550977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 dirty="0" smtClean="0"/>
              <a:t>SERIAL</a:t>
            </a:r>
          </a:p>
          <a:p>
            <a:pPr algn="ctr"/>
            <a:r>
              <a:rPr lang="de-DE" sz="1200" b="1" dirty="0" smtClean="0"/>
              <a:t>MODE</a:t>
            </a:r>
            <a:endParaRPr lang="en-US" sz="1050" b="1" dirty="0"/>
          </a:p>
        </p:txBody>
      </p:sp>
      <p:sp>
        <p:nvSpPr>
          <p:cNvPr id="11" name="Oval 10"/>
          <p:cNvSpPr/>
          <p:nvPr/>
        </p:nvSpPr>
        <p:spPr>
          <a:xfrm>
            <a:off x="2308751" y="5519529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PCM </a:t>
            </a:r>
            <a:r>
              <a:rPr lang="de-DE" sz="1000" b="1" dirty="0" smtClean="0"/>
              <a:t>UPLOAD</a:t>
            </a:r>
            <a:endParaRPr lang="en-US" sz="1000" b="1" dirty="0"/>
          </a:p>
        </p:txBody>
      </p:sp>
      <p:sp>
        <p:nvSpPr>
          <p:cNvPr id="12" name="Oval 11"/>
          <p:cNvSpPr/>
          <p:nvPr/>
        </p:nvSpPr>
        <p:spPr>
          <a:xfrm>
            <a:off x="5940152" y="5519529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PCM PLAY</a:t>
            </a:r>
            <a:endParaRPr lang="en-US" sz="1600" b="1" dirty="0"/>
          </a:p>
        </p:txBody>
      </p:sp>
      <p:sp>
        <p:nvSpPr>
          <p:cNvPr id="13" name="Oval 12"/>
          <p:cNvSpPr/>
          <p:nvPr/>
        </p:nvSpPr>
        <p:spPr>
          <a:xfrm>
            <a:off x="3419872" y="3829272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DK</a:t>
            </a:r>
            <a:endParaRPr lang="de-DE" sz="1600" b="1" dirty="0"/>
          </a:p>
          <a:p>
            <a:pPr algn="ctr"/>
            <a:r>
              <a:rPr lang="de-DE" sz="1600" b="1" dirty="0" smtClean="0"/>
              <a:t>SPO</a:t>
            </a:r>
            <a:endParaRPr lang="en-US" sz="1600" b="1" dirty="0"/>
          </a:p>
        </p:txBody>
      </p:sp>
      <p:sp>
        <p:nvSpPr>
          <p:cNvPr id="14" name="Oval 13"/>
          <p:cNvSpPr/>
          <p:nvPr/>
        </p:nvSpPr>
        <p:spPr>
          <a:xfrm>
            <a:off x="4859216" y="3815006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b="1" dirty="0" smtClean="0"/>
              <a:t>SSA1</a:t>
            </a:r>
            <a:br>
              <a:rPr lang="de-DE" sz="1600" b="1" dirty="0" smtClean="0"/>
            </a:br>
            <a:r>
              <a:rPr lang="de-DE" sz="1600" b="1" dirty="0" smtClean="0"/>
              <a:t>SPO</a:t>
            </a:r>
            <a:endParaRPr lang="en-US" sz="1600" b="1" dirty="0"/>
          </a:p>
        </p:txBody>
      </p:sp>
      <p:cxnSp>
        <p:nvCxnSpPr>
          <p:cNvPr id="16" name="Straight Arrow Connector 15"/>
          <p:cNvCxnSpPr>
            <a:stCxn id="5" idx="6"/>
            <a:endCxn id="4" idx="2"/>
          </p:cNvCxnSpPr>
          <p:nvPr/>
        </p:nvCxnSpPr>
        <p:spPr>
          <a:xfrm flipV="1">
            <a:off x="1290633" y="3416865"/>
            <a:ext cx="1450166" cy="169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9" idx="3"/>
          </p:cNvCxnSpPr>
          <p:nvPr/>
        </p:nvCxnSpPr>
        <p:spPr>
          <a:xfrm flipV="1">
            <a:off x="5306764" y="1222809"/>
            <a:ext cx="733471" cy="61442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endCxn id="11" idx="7"/>
          </p:cNvCxnSpPr>
          <p:nvPr/>
        </p:nvCxnSpPr>
        <p:spPr>
          <a:xfrm flipH="1">
            <a:off x="3072764" y="4850837"/>
            <a:ext cx="720258" cy="78435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10" idx="5"/>
          </p:cNvCxnSpPr>
          <p:nvPr/>
        </p:nvCxnSpPr>
        <p:spPr>
          <a:xfrm flipH="1" flipV="1">
            <a:off x="3103765" y="1225106"/>
            <a:ext cx="689257" cy="61212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12" idx="1"/>
          </p:cNvCxnSpPr>
          <p:nvPr/>
        </p:nvCxnSpPr>
        <p:spPr>
          <a:xfrm>
            <a:off x="5307249" y="4850837"/>
            <a:ext cx="763987" cy="78435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112131" y="124588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&amp;E3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5673499" y="4832285"/>
            <a:ext cx="1149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&amp;FA - &amp;FD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3353607" y="11247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&amp;F1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3347715" y="561719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&amp;F1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7709351" y="2979777"/>
            <a:ext cx="895097" cy="78979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SET RTC</a:t>
            </a:r>
            <a:endParaRPr lang="en-US" b="1" dirty="0"/>
          </a:p>
        </p:txBody>
      </p:sp>
      <p:cxnSp>
        <p:nvCxnSpPr>
          <p:cNvPr id="131" name="Straight Arrow Connector 130"/>
          <p:cNvCxnSpPr>
            <a:endCxn id="118" idx="2"/>
          </p:cNvCxnSpPr>
          <p:nvPr/>
        </p:nvCxnSpPr>
        <p:spPr>
          <a:xfrm>
            <a:off x="6599956" y="3374673"/>
            <a:ext cx="1109395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835249" y="291700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&amp;DB</a:t>
            </a:r>
            <a:endParaRPr lang="en-US" dirty="0"/>
          </a:p>
        </p:txBody>
      </p:sp>
      <p:cxnSp>
        <p:nvCxnSpPr>
          <p:cNvPr id="138" name="Straight Arrow Connector 137"/>
          <p:cNvCxnSpPr/>
          <p:nvPr/>
        </p:nvCxnSpPr>
        <p:spPr>
          <a:xfrm flipH="1">
            <a:off x="6558948" y="3573016"/>
            <a:ext cx="1109396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6721088" y="3769568"/>
            <a:ext cx="1951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End of mode</a:t>
            </a:r>
          </a:p>
          <a:p>
            <a:r>
              <a:rPr lang="de-DE" dirty="0" smtClean="0"/>
              <a:t>(all bytes received)</a:t>
            </a:r>
            <a:endParaRPr lang="en-US" dirty="0"/>
          </a:p>
        </p:txBody>
      </p:sp>
      <p:cxnSp>
        <p:nvCxnSpPr>
          <p:cNvPr id="146" name="Curved Connector 145"/>
          <p:cNvCxnSpPr>
            <a:stCxn id="118" idx="0"/>
            <a:endCxn id="118" idx="6"/>
          </p:cNvCxnSpPr>
          <p:nvPr/>
        </p:nvCxnSpPr>
        <p:spPr>
          <a:xfrm rot="16200000" flipH="1">
            <a:off x="8183226" y="2953451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Curved Connector 150"/>
          <p:cNvCxnSpPr/>
          <p:nvPr/>
        </p:nvCxnSpPr>
        <p:spPr>
          <a:xfrm rot="16200000" flipH="1">
            <a:off x="6389960" y="522353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Curved Connector 151"/>
          <p:cNvCxnSpPr/>
          <p:nvPr/>
        </p:nvCxnSpPr>
        <p:spPr>
          <a:xfrm rot="16200000" flipH="1">
            <a:off x="2766873" y="524651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Curved Connector 152"/>
          <p:cNvCxnSpPr/>
          <p:nvPr/>
        </p:nvCxnSpPr>
        <p:spPr>
          <a:xfrm rot="16200000" flipH="1">
            <a:off x="5966478" y="2167259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Curved Connector 154"/>
          <p:cNvCxnSpPr/>
          <p:nvPr/>
        </p:nvCxnSpPr>
        <p:spPr>
          <a:xfrm rot="16200000" flipH="1">
            <a:off x="6416937" y="5493203"/>
            <a:ext cx="394896" cy="447548"/>
          </a:xfrm>
          <a:prstGeom prst="curvedConnector4">
            <a:avLst>
              <a:gd name="adj1" fmla="val -57889"/>
              <a:gd name="adj2" fmla="val 151078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2890309" y="4794856"/>
            <a:ext cx="673579" cy="72237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252416" y="4509120"/>
            <a:ext cx="1951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End of mode</a:t>
            </a:r>
          </a:p>
          <a:p>
            <a:r>
              <a:rPr lang="de-DE" dirty="0" smtClean="0"/>
              <a:t>(all bytes received)</a:t>
            </a:r>
            <a:endParaRPr lang="en-US" dirty="0"/>
          </a:p>
        </p:txBody>
      </p:sp>
      <p:cxnSp>
        <p:nvCxnSpPr>
          <p:cNvPr id="173" name="Straight Arrow Connector 172"/>
          <p:cNvCxnSpPr/>
          <p:nvPr/>
        </p:nvCxnSpPr>
        <p:spPr>
          <a:xfrm>
            <a:off x="843084" y="1837234"/>
            <a:ext cx="0" cy="111905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54491" y="1198493"/>
            <a:ext cx="147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i="1" dirty="0" smtClean="0"/>
              <a:t>Reset Button,</a:t>
            </a:r>
          </a:p>
          <a:p>
            <a:r>
              <a:rPr lang="de-DE" b="1" i="1" dirty="0" smtClean="0"/>
              <a:t>Power Cycle</a:t>
            </a:r>
            <a:endParaRPr lang="en-US" b="1" i="1" dirty="0"/>
          </a:p>
        </p:txBody>
      </p:sp>
      <p:cxnSp>
        <p:nvCxnSpPr>
          <p:cNvPr id="176" name="Straight Arrow Connector 175"/>
          <p:cNvCxnSpPr>
            <a:endCxn id="5" idx="7"/>
          </p:cNvCxnSpPr>
          <p:nvPr/>
        </p:nvCxnSpPr>
        <p:spPr>
          <a:xfrm flipH="1">
            <a:off x="1159549" y="1340768"/>
            <a:ext cx="1396227" cy="1798554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1667806" y="1107387"/>
            <a:ext cx="64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&amp;FF, </a:t>
            </a:r>
          </a:p>
          <a:p>
            <a:r>
              <a:rPr lang="de-DE" dirty="0" smtClean="0"/>
              <a:t>&amp;14</a:t>
            </a:r>
            <a:endParaRPr lang="en-US" dirty="0"/>
          </a:p>
        </p:txBody>
      </p:sp>
      <p:cxnSp>
        <p:nvCxnSpPr>
          <p:cNvPr id="182" name="Straight Arrow Connector 181"/>
          <p:cNvCxnSpPr/>
          <p:nvPr/>
        </p:nvCxnSpPr>
        <p:spPr>
          <a:xfrm flipH="1">
            <a:off x="1311950" y="2391032"/>
            <a:ext cx="1578359" cy="90069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2101129" y="219358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&amp;FF</a:t>
            </a:r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6588224" y="1268760"/>
            <a:ext cx="26015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Receive Bytes:  </a:t>
            </a:r>
          </a:p>
          <a:p>
            <a:r>
              <a:rPr lang="de-DE" sz="1400" b="1" dirty="0" smtClean="0"/>
              <a:t>&gt; 127   : Control Byte </a:t>
            </a:r>
          </a:p>
          <a:p>
            <a:r>
              <a:rPr lang="de-DE" sz="1400" b="1" dirty="0" smtClean="0"/>
              <a:t>               (change mode / setting)</a:t>
            </a:r>
          </a:p>
          <a:p>
            <a:r>
              <a:rPr lang="de-DE" sz="1400" b="1" dirty="0" smtClean="0"/>
              <a:t>&lt;= 127 : Speech Content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563888" y="119534"/>
            <a:ext cx="14061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Serial Date OR</a:t>
            </a:r>
          </a:p>
          <a:p>
            <a:r>
              <a:rPr lang="de-DE" sz="1400" b="1" dirty="0" smtClean="0"/>
              <a:t>Control Byte = </a:t>
            </a:r>
          </a:p>
          <a:p>
            <a:r>
              <a:rPr lang="de-DE" sz="1400" b="1" dirty="0"/>
              <a:t> </a:t>
            </a:r>
            <a:r>
              <a:rPr lang="de-DE" sz="1400" b="1" dirty="0" smtClean="0"/>
              <a:t>  255 + &lt;byte&gt;</a:t>
            </a:r>
          </a:p>
          <a:p>
            <a:r>
              <a:rPr lang="de-DE" sz="1400" b="1" dirty="0"/>
              <a:t> </a:t>
            </a:r>
            <a:r>
              <a:rPr lang="de-DE" sz="1400" b="1" dirty="0" smtClean="0"/>
              <a:t> (255 = 255 255)</a:t>
            </a:r>
          </a:p>
        </p:txBody>
      </p:sp>
      <p:cxnSp>
        <p:nvCxnSpPr>
          <p:cNvPr id="191" name="Curved Connector 190"/>
          <p:cNvCxnSpPr>
            <a:stCxn id="11" idx="2"/>
            <a:endCxn id="11" idx="0"/>
          </p:cNvCxnSpPr>
          <p:nvPr/>
        </p:nvCxnSpPr>
        <p:spPr>
          <a:xfrm rot="10800000" flipH="1">
            <a:off x="2308750" y="5519529"/>
            <a:ext cx="447549" cy="394896"/>
          </a:xfrm>
          <a:prstGeom prst="curvedConnector4">
            <a:avLst>
              <a:gd name="adj1" fmla="val -51078"/>
              <a:gd name="adj2" fmla="val 157889"/>
            </a:avLst>
          </a:prstGeom>
          <a:ln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827584" y="5265859"/>
            <a:ext cx="171277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Receive Bytes:</a:t>
            </a:r>
          </a:p>
          <a:p>
            <a:r>
              <a:rPr lang="de-DE" sz="1400" b="1" dirty="0" smtClean="0"/>
              <a:t>Address, </a:t>
            </a:r>
          </a:p>
          <a:p>
            <a:r>
              <a:rPr lang="de-DE" sz="1400" b="1" dirty="0" smtClean="0"/>
              <a:t>Sample Length, </a:t>
            </a:r>
          </a:p>
          <a:p>
            <a:r>
              <a:rPr lang="de-DE" sz="1400" b="1" dirty="0" smtClean="0"/>
              <a:t>Then PCM Bytes </a:t>
            </a:r>
          </a:p>
          <a:p>
            <a:r>
              <a:rPr lang="de-DE" sz="1400" b="1" dirty="0" smtClean="0"/>
              <a:t>to store in EEPROM </a:t>
            </a:r>
            <a:endParaRPr lang="en-US" sz="14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6978949" y="4797152"/>
            <a:ext cx="22735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Receive</a:t>
            </a:r>
          </a:p>
          <a:p>
            <a:r>
              <a:rPr lang="de-DE" sz="1400" b="1" dirty="0" smtClean="0"/>
              <a:t>PCM Play Commands: </a:t>
            </a:r>
          </a:p>
          <a:p>
            <a:r>
              <a:rPr lang="de-DE" sz="1400" b="1" dirty="0" smtClean="0"/>
              <a:t>Channel, Page, Pitch, Speed 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7068003" y="222907"/>
            <a:ext cx="2011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Streaming of PCM Bytes </a:t>
            </a:r>
          </a:p>
          <a:p>
            <a:r>
              <a:rPr lang="de-DE" sz="1400" b="1" dirty="0" smtClean="0"/>
              <a:t>Byte -&gt; PCM Audio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524328" y="2204864"/>
            <a:ext cx="1715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Bytes: hours, </a:t>
            </a:r>
          </a:p>
          <a:p>
            <a:r>
              <a:rPr lang="de-DE" sz="1400" b="1" dirty="0" smtClean="0"/>
              <a:t>Minutes, seconds, …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2855294" y="378904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&amp;ED</a:t>
            </a:r>
            <a:endParaRPr lang="en-US" dirty="0"/>
          </a:p>
        </p:txBody>
      </p:sp>
      <p:sp>
        <p:nvSpPr>
          <p:cNvPr id="203" name="TextBox 202"/>
          <p:cNvSpPr txBox="1"/>
          <p:nvPr/>
        </p:nvSpPr>
        <p:spPr>
          <a:xfrm>
            <a:off x="5807622" y="3779748"/>
            <a:ext cx="57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&amp;EC</a:t>
            </a:r>
            <a:endParaRPr lang="en-US" dirty="0"/>
          </a:p>
        </p:txBody>
      </p:sp>
      <p:sp>
        <p:nvSpPr>
          <p:cNvPr id="204" name="TextBox 203"/>
          <p:cNvSpPr txBox="1"/>
          <p:nvPr/>
        </p:nvSpPr>
        <p:spPr>
          <a:xfrm>
            <a:off x="3929002" y="450912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&amp;E1</a:t>
            </a:r>
            <a:endParaRPr lang="en-US" dirty="0"/>
          </a:p>
        </p:txBody>
      </p:sp>
      <p:sp>
        <p:nvSpPr>
          <p:cNvPr id="205" name="TextBox 204"/>
          <p:cNvSpPr txBox="1"/>
          <p:nvPr/>
        </p:nvSpPr>
        <p:spPr>
          <a:xfrm>
            <a:off x="4572000" y="449982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&amp;E2</a:t>
            </a:r>
            <a:endParaRPr lang="en-US" dirty="0"/>
          </a:p>
        </p:txBody>
      </p:sp>
      <p:sp>
        <p:nvSpPr>
          <p:cNvPr id="206" name="TextBox 205"/>
          <p:cNvSpPr txBox="1"/>
          <p:nvPr/>
        </p:nvSpPr>
        <p:spPr>
          <a:xfrm>
            <a:off x="5662003" y="233958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&amp;EE</a:t>
            </a:r>
            <a:endParaRPr lang="en-US" dirty="0"/>
          </a:p>
        </p:txBody>
      </p:sp>
      <p:sp>
        <p:nvSpPr>
          <p:cNvPr id="207" name="TextBox 206"/>
          <p:cNvSpPr txBox="1"/>
          <p:nvPr/>
        </p:nvSpPr>
        <p:spPr>
          <a:xfrm>
            <a:off x="2915816" y="234888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&amp;EF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716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On-screen Show (4:3)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</dc:creator>
  <cp:lastModifiedBy>Michael</cp:lastModifiedBy>
  <cp:revision>9</cp:revision>
  <dcterms:created xsi:type="dcterms:W3CDTF">2019-05-16T02:39:18Z</dcterms:created>
  <dcterms:modified xsi:type="dcterms:W3CDTF">2019-05-16T04:36:37Z</dcterms:modified>
</cp:coreProperties>
</file>