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3" r:id="rId3"/>
    <p:sldId id="329" r:id="rId4"/>
    <p:sldId id="337" r:id="rId5"/>
    <p:sldId id="338" r:id="rId6"/>
    <p:sldId id="339" r:id="rId7"/>
    <p:sldId id="331" r:id="rId8"/>
    <p:sldId id="335" r:id="rId9"/>
    <p:sldId id="340" r:id="rId10"/>
    <p:sldId id="341" r:id="rId11"/>
    <p:sldId id="343" r:id="rId12"/>
    <p:sldId id="344" r:id="rId13"/>
    <p:sldId id="345" r:id="rId14"/>
    <p:sldId id="346" r:id="rId15"/>
    <p:sldId id="347" r:id="rId16"/>
  </p:sldIdLst>
  <p:sldSz cx="9144000" cy="6858000" type="screen4x3"/>
  <p:notesSz cx="67611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761" y="0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662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761" y="9443662"/>
            <a:ext cx="2929837" cy="49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754E3CB-4C14-490F-9822-E4B5A442C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41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9ADDE-FA0B-4E4D-8B48-0E8813EECC1B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FFF60-3D46-4369-BF3A-6F8B3E98D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26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ED07E6-1176-4684-A240-0DEDA7DF59D5}" type="slidenum">
              <a:rPr lang="en-US"/>
              <a:pPr/>
              <a:t>3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4253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38551-408A-4DFF-BA02-BC57512332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295F2-5F55-4C09-AAB2-D1ED04E1D2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8462E-59F6-4676-BCAF-0B37E8FF5A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3C01E-D7F9-466E-A741-8A48114CEB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57FA7-4F87-4B39-AA8F-1440AFC84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DE713-442E-4B09-B120-872CD9A901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8CF63-948F-4D99-977F-A97F873DE2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C67CA-A890-403F-BC04-FABF9A555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F06-0C78-4F74-ACF0-C0D289C53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35315-551E-42A5-A0BE-11A0683E7D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E58DB-8EC9-44CF-A35E-6CE2DCD751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id-ID" smtClean="0"/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8871A8-4AAD-46AC-A46E-3A3083FAC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31150" cy="2290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b="1" dirty="0" smtClean="0"/>
              <a:t>ANALISIS </a:t>
            </a:r>
            <a:r>
              <a:rPr lang="id-ID" sz="4000" b="1" dirty="0" smtClean="0"/>
              <a:t>REGRESI TERAPAN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 smtClean="0"/>
          </a:p>
        </p:txBody>
      </p:sp>
      <p:pic>
        <p:nvPicPr>
          <p:cNvPr id="16387" name="Picture 5" descr="Sunse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2625" y="3201988"/>
            <a:ext cx="3879850" cy="2892425"/>
          </a:xfrm>
          <a:noFill/>
        </p:spPr>
      </p:pic>
      <p:sp>
        <p:nvSpPr>
          <p:cNvPr id="16388" name="Text Box 7"/>
          <p:cNvSpPr txBox="1">
            <a:spLocks noChangeArrowheads="1"/>
          </p:cNvSpPr>
          <p:nvPr/>
        </p:nvSpPr>
        <p:spPr bwMode="auto">
          <a:xfrm>
            <a:off x="5364163" y="4149725"/>
            <a:ext cx="3095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id-ID"/>
          </a:p>
        </p:txBody>
      </p:sp>
      <p:sp>
        <p:nvSpPr>
          <p:cNvPr id="16389" name="Text Box 8"/>
          <p:cNvSpPr txBox="1">
            <a:spLocks noChangeArrowheads="1"/>
          </p:cNvSpPr>
          <p:nvPr/>
        </p:nvSpPr>
        <p:spPr bwMode="auto">
          <a:xfrm>
            <a:off x="6351588" y="4745038"/>
            <a:ext cx="170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/>
              <a:t>Netti Herawati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2074242"/>
          </a:xfrm>
        </p:spPr>
        <p:txBody>
          <a:bodyPr/>
          <a:lstStyle/>
          <a:p>
            <a:pPr marL="0" indent="0" algn="l"/>
            <a:r>
              <a:rPr lang="en-US" sz="1400" dirty="0" err="1"/>
              <a:t>Contoh</a:t>
            </a:r>
            <a:r>
              <a:rPr lang="en-US" sz="1400" dirty="0"/>
              <a:t>:</a:t>
            </a:r>
            <a:br>
              <a:rPr lang="en-US" sz="1400" dirty="0"/>
            </a:br>
            <a:r>
              <a:rPr lang="en-US" sz="1400" dirty="0" err="1"/>
              <a:t>Perhatikan</a:t>
            </a:r>
            <a:r>
              <a:rPr lang="en-US" sz="1400" dirty="0"/>
              <a:t> </a:t>
            </a:r>
            <a:r>
              <a:rPr lang="en-US" sz="1400" dirty="0" err="1"/>
              <a:t>kembali</a:t>
            </a:r>
            <a:r>
              <a:rPr lang="en-US" sz="1400" dirty="0"/>
              <a:t> </a:t>
            </a:r>
            <a:r>
              <a:rPr lang="en-US" sz="1400" dirty="0" err="1"/>
              <a:t>contoh</a:t>
            </a:r>
            <a:r>
              <a:rPr lang="en-US" sz="1400" dirty="0"/>
              <a:t> </a:t>
            </a:r>
            <a:r>
              <a:rPr lang="en-US" sz="1400" dirty="0" err="1"/>
              <a:t>evaluasi</a:t>
            </a:r>
            <a:r>
              <a:rPr lang="en-US" sz="1400" dirty="0"/>
              <a:t> </a:t>
            </a:r>
            <a:r>
              <a:rPr lang="en-US" sz="1400" dirty="0" err="1"/>
              <a:t>kinerja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Gambar</a:t>
            </a:r>
            <a:r>
              <a:rPr lang="en-US" sz="1400" dirty="0"/>
              <a:t> 1.2. </a:t>
            </a:r>
            <a:r>
              <a:rPr lang="en-US" sz="1400" dirty="0" err="1"/>
              <a:t>Evaluasi</a:t>
            </a:r>
            <a:r>
              <a:rPr lang="en-US" sz="1400" dirty="0"/>
              <a:t> </a:t>
            </a:r>
            <a:r>
              <a:rPr lang="en-US" sz="1400" dirty="0" err="1"/>
              <a:t>akhir</a:t>
            </a:r>
            <a:r>
              <a:rPr lang="en-US" sz="1400" dirty="0"/>
              <a:t> </a:t>
            </a:r>
            <a:r>
              <a:rPr lang="en-US" sz="1400" dirty="0" err="1"/>
              <a:t>tahun</a:t>
            </a:r>
            <a:r>
              <a:rPr lang="en-US" sz="1400" dirty="0"/>
              <a:t> Y </a:t>
            </a:r>
            <a:r>
              <a:rPr lang="en-US" sz="1400" dirty="0" err="1"/>
              <a:t>diperlakukan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model </a:t>
            </a:r>
            <a:r>
              <a:rPr lang="en-US" sz="1400" dirty="0" err="1"/>
              <a:t>regresi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variabel</a:t>
            </a:r>
            <a:r>
              <a:rPr lang="en-US" sz="1400" dirty="0"/>
              <a:t> </a:t>
            </a:r>
            <a:r>
              <a:rPr lang="en-US" sz="1400" dirty="0" err="1"/>
              <a:t>acak</a:t>
            </a:r>
            <a:r>
              <a:rPr lang="en-US" sz="1400" dirty="0"/>
              <a:t>.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tingkat</a:t>
            </a:r>
            <a:r>
              <a:rPr lang="en-US" sz="1400" dirty="0"/>
              <a:t> </a:t>
            </a:r>
            <a:r>
              <a:rPr lang="en-US" sz="1400" dirty="0" err="1"/>
              <a:t>evaluasi</a:t>
            </a:r>
            <a:r>
              <a:rPr lang="en-US" sz="1400" dirty="0"/>
              <a:t> </a:t>
            </a:r>
            <a:r>
              <a:rPr lang="en-US" sz="1400" dirty="0" err="1"/>
              <a:t>kinerja</a:t>
            </a:r>
            <a:r>
              <a:rPr lang="en-US" sz="1400" dirty="0"/>
              <a:t> </a:t>
            </a:r>
            <a:r>
              <a:rPr lang="en-US" sz="1400" dirty="0" err="1"/>
              <a:t>tengah</a:t>
            </a:r>
            <a:r>
              <a:rPr lang="en-US" sz="1400" dirty="0"/>
              <a:t> </a:t>
            </a:r>
            <a:r>
              <a:rPr lang="en-US" sz="1400" dirty="0" err="1"/>
              <a:t>tahun</a:t>
            </a:r>
            <a:r>
              <a:rPr lang="en-US" sz="1400" dirty="0"/>
              <a:t>, </a:t>
            </a:r>
            <a:r>
              <a:rPr lang="en-US" sz="1400" dirty="0" err="1"/>
              <a:t>terdapat</a:t>
            </a:r>
            <a:r>
              <a:rPr lang="en-US" sz="1400" dirty="0"/>
              <a:t> </a:t>
            </a:r>
            <a:r>
              <a:rPr lang="en-US" sz="1400" dirty="0" err="1"/>
              <a:t>distribusi</a:t>
            </a:r>
            <a:r>
              <a:rPr lang="en-US" sz="1400" dirty="0"/>
              <a:t> </a:t>
            </a:r>
            <a:r>
              <a:rPr lang="en-US" sz="1400" dirty="0" err="1"/>
              <a:t>probabilitas</a:t>
            </a:r>
            <a:r>
              <a:rPr lang="en-US" sz="1400" dirty="0"/>
              <a:t> Y.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Gambar</a:t>
            </a:r>
            <a:r>
              <a:rPr lang="en-US" sz="1400" dirty="0" smtClean="0"/>
              <a:t> </a:t>
            </a:r>
            <a:r>
              <a:rPr lang="en-US" sz="1400" dirty="0"/>
              <a:t>1.4 </a:t>
            </a:r>
            <a:r>
              <a:rPr lang="en-US" sz="1400" dirty="0" err="1" smtClean="0"/>
              <a:t>juga</a:t>
            </a:r>
            <a:r>
              <a:rPr lang="en-US" sz="1400" dirty="0" smtClean="0"/>
              <a:t> </a:t>
            </a:r>
            <a:r>
              <a:rPr lang="en-US" sz="1400" dirty="0" err="1" smtClean="0"/>
              <a:t>menunjukkan</a:t>
            </a:r>
            <a:r>
              <a:rPr lang="en-US" sz="1400" dirty="0" smtClean="0"/>
              <a:t> </a:t>
            </a:r>
            <a:r>
              <a:rPr lang="en-US" sz="1400" dirty="0" err="1" smtClean="0"/>
              <a:t>bhw</a:t>
            </a:r>
            <a:r>
              <a:rPr lang="en-US" sz="1400" dirty="0" smtClean="0"/>
              <a:t> </a:t>
            </a:r>
            <a:r>
              <a:rPr lang="en-US" sz="1400" dirty="0" err="1" smtClean="0"/>
              <a:t>distribusi</a:t>
            </a:r>
            <a:r>
              <a:rPr lang="en-US" sz="1400" dirty="0" smtClean="0"/>
              <a:t> </a:t>
            </a:r>
            <a:r>
              <a:rPr lang="en-US" sz="1400" dirty="0" err="1" smtClean="0"/>
              <a:t>probabilitas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/>
              <a:t>X = 90, yang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evaluasi</a:t>
            </a:r>
            <a:r>
              <a:rPr lang="en-US" sz="1400" dirty="0"/>
              <a:t> </a:t>
            </a:r>
            <a:r>
              <a:rPr lang="en-US" sz="1400" dirty="0" err="1"/>
              <a:t>tengah</a:t>
            </a:r>
            <a:r>
              <a:rPr lang="en-US" sz="1400" dirty="0"/>
              <a:t> </a:t>
            </a:r>
            <a:r>
              <a:rPr lang="en-US" sz="1400" dirty="0" err="1"/>
              <a:t>tahun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karyawan</a:t>
            </a:r>
            <a:r>
              <a:rPr lang="en-US" sz="1400" dirty="0"/>
              <a:t> </a:t>
            </a:r>
            <a:r>
              <a:rPr lang="en-US" sz="1400" dirty="0" err="1" smtClean="0"/>
              <a:t>pertama</a:t>
            </a:r>
            <a:r>
              <a:rPr lang="en-US" sz="1400" dirty="0"/>
              <a:t> </a:t>
            </a:r>
            <a:r>
              <a:rPr lang="en-US" sz="1400" dirty="0" err="1"/>
              <a:t>dEvaluasi</a:t>
            </a:r>
            <a:r>
              <a:rPr lang="en-US" sz="1400" dirty="0"/>
              <a:t> </a:t>
            </a:r>
            <a:r>
              <a:rPr lang="en-US" sz="1400" dirty="0" err="1"/>
              <a:t>akhir</a:t>
            </a:r>
            <a:r>
              <a:rPr lang="en-US" sz="1400" dirty="0"/>
              <a:t> </a:t>
            </a:r>
            <a:r>
              <a:rPr lang="en-US" sz="1400" dirty="0" err="1"/>
              <a:t>tahun</a:t>
            </a:r>
            <a:r>
              <a:rPr lang="en-US" sz="1400" dirty="0"/>
              <a:t> </a:t>
            </a:r>
            <a:r>
              <a:rPr lang="en-US" sz="1400" dirty="0" err="1"/>
              <a:t>aktual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karyawan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, Y = 94,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dipandang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pilihan</a:t>
            </a:r>
            <a:r>
              <a:rPr lang="en-US" sz="1400" dirty="0"/>
              <a:t> </a:t>
            </a:r>
            <a:r>
              <a:rPr lang="en-US" sz="1400" dirty="0" err="1"/>
              <a:t>acak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distribusi</a:t>
            </a:r>
            <a:r>
              <a:rPr lang="en-US" sz="1400" dirty="0"/>
              <a:t> </a:t>
            </a:r>
            <a:r>
              <a:rPr lang="en-US" sz="1400" dirty="0" err="1"/>
              <a:t>probabilitas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.</a:t>
            </a:r>
            <a:br>
              <a:rPr lang="en-US" sz="1400" dirty="0"/>
            </a:br>
            <a:r>
              <a:rPr lang="en-US" sz="1400" dirty="0" err="1"/>
              <a:t>Gambar</a:t>
            </a:r>
            <a:r>
              <a:rPr lang="en-US" sz="1400" dirty="0"/>
              <a:t> 1.4 </a:t>
            </a:r>
            <a:r>
              <a:rPr lang="en-US" sz="1400" dirty="0" err="1"/>
              <a:t>juga</a:t>
            </a:r>
            <a:r>
              <a:rPr lang="en-US" sz="1400" dirty="0"/>
              <a:t> </a:t>
            </a:r>
            <a:r>
              <a:rPr lang="en-US" sz="1400" dirty="0" err="1"/>
              <a:t>menunjukkan</a:t>
            </a:r>
            <a:r>
              <a:rPr lang="en-US" sz="1400" dirty="0"/>
              <a:t> </a:t>
            </a:r>
            <a:r>
              <a:rPr lang="en-US" sz="1400" dirty="0" err="1"/>
              <a:t>distribusi</a:t>
            </a:r>
            <a:r>
              <a:rPr lang="en-US" sz="1400" dirty="0"/>
              <a:t> </a:t>
            </a:r>
            <a:r>
              <a:rPr lang="en-US" sz="1400" dirty="0" err="1"/>
              <a:t>probabilitas</a:t>
            </a:r>
            <a:r>
              <a:rPr lang="en-US" sz="1400" dirty="0"/>
              <a:t> Y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 smtClean="0"/>
              <a:t>evaluasi</a:t>
            </a:r>
            <a:r>
              <a:rPr lang="en-US" sz="1400" dirty="0" smtClean="0"/>
              <a:t> </a:t>
            </a:r>
            <a:r>
              <a:rPr lang="en-US" sz="1400" dirty="0" err="1"/>
              <a:t>tengah</a:t>
            </a:r>
            <a:r>
              <a:rPr lang="en-US" sz="1400" dirty="0"/>
              <a:t> </a:t>
            </a:r>
            <a:r>
              <a:rPr lang="en-US" sz="1400" dirty="0" err="1"/>
              <a:t>tahun</a:t>
            </a:r>
            <a:r>
              <a:rPr lang="en-US" sz="1400" dirty="0"/>
              <a:t> X = 50 </a:t>
            </a:r>
            <a:r>
              <a:rPr lang="en-US" sz="1400" dirty="0" err="1"/>
              <a:t>dan</a:t>
            </a:r>
            <a:r>
              <a:rPr lang="en-US" sz="1400" dirty="0"/>
              <a:t> X = 70. </a:t>
            </a:r>
            <a:r>
              <a:rPr lang="en-US" sz="1400" dirty="0" err="1"/>
              <a:t>Perhatikan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mean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distribusi</a:t>
            </a:r>
            <a:r>
              <a:rPr lang="en-US" sz="1400" dirty="0"/>
              <a:t> </a:t>
            </a:r>
            <a:r>
              <a:rPr lang="en-US" sz="1400" dirty="0" err="1"/>
              <a:t>probabilitas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hubungan</a:t>
            </a:r>
            <a:r>
              <a:rPr lang="en-US" sz="1400" dirty="0"/>
              <a:t> </a:t>
            </a:r>
            <a:r>
              <a:rPr lang="en-US" sz="1400" dirty="0" err="1"/>
              <a:t>sistematis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level </a:t>
            </a:r>
            <a:r>
              <a:rPr lang="en-US" sz="1400" dirty="0" err="1" smtClean="0"/>
              <a:t>dr</a:t>
            </a:r>
            <a:r>
              <a:rPr lang="en-US" sz="1400" dirty="0" smtClean="0"/>
              <a:t> X.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menyiratkan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contoh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</a:t>
            </a:r>
            <a:r>
              <a:rPr lang="en-US" sz="1400" dirty="0" err="1"/>
              <a:t>peningkatan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evaluasi</a:t>
            </a:r>
            <a:r>
              <a:rPr lang="en-US" sz="1400" dirty="0"/>
              <a:t> </a:t>
            </a:r>
            <a:r>
              <a:rPr lang="en-US" sz="1400" dirty="0" err="1"/>
              <a:t>akhir</a:t>
            </a:r>
            <a:r>
              <a:rPr lang="en-US" sz="1400" dirty="0"/>
              <a:t> </a:t>
            </a:r>
            <a:r>
              <a:rPr lang="en-US" sz="1400" dirty="0" err="1"/>
              <a:t>tahun</a:t>
            </a:r>
            <a:r>
              <a:rPr lang="en-US" sz="1400" dirty="0"/>
              <a:t> (rata-rata) yang </a:t>
            </a:r>
            <a:r>
              <a:rPr lang="en-US" sz="1400" dirty="0" err="1"/>
              <a:t>diharapkan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peningkatan</a:t>
            </a:r>
            <a:r>
              <a:rPr lang="en-US" sz="1400" dirty="0"/>
              <a:t> </a:t>
            </a:r>
            <a:r>
              <a:rPr lang="en-US" sz="1400" dirty="0" err="1"/>
              <a:t>kinerja</a:t>
            </a:r>
            <a:r>
              <a:rPr lang="en-US" sz="1400" dirty="0"/>
              <a:t> </a:t>
            </a:r>
            <a:r>
              <a:rPr lang="en-US" sz="1400" dirty="0" err="1"/>
              <a:t>tengah</a:t>
            </a:r>
            <a:r>
              <a:rPr lang="en-US" sz="1400" dirty="0"/>
              <a:t> </a:t>
            </a:r>
            <a:r>
              <a:rPr lang="en-US" sz="1400" dirty="0" err="1"/>
              <a:t>tahun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83" b="69139"/>
          <a:stretch/>
        </p:blipFill>
        <p:spPr>
          <a:xfrm>
            <a:off x="899592" y="2363612"/>
            <a:ext cx="7416824" cy="309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35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Apakah</a:t>
            </a:r>
            <a:r>
              <a:rPr lang="en-US" dirty="0" smtClean="0"/>
              <a:t> model </a:t>
            </a:r>
            <a:r>
              <a:rPr lang="en-US" dirty="0" err="1" smtClean="0"/>
              <a:t>regresi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Model </a:t>
            </a:r>
            <a:r>
              <a:rPr lang="en-US" sz="2400" dirty="0" err="1"/>
              <a:t>regresi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regresi</a:t>
            </a:r>
            <a:r>
              <a:rPr lang="en-US" sz="2400" dirty="0"/>
              <a:t> (linier, </a:t>
            </a:r>
            <a:r>
              <a:rPr lang="en-US" sz="2400" dirty="0" err="1"/>
              <a:t>lengkung</a:t>
            </a:r>
            <a:r>
              <a:rPr lang="en-US" sz="2400" dirty="0"/>
              <a:t>), </a:t>
            </a:r>
            <a:r>
              <a:rPr lang="en-US" sz="2400" dirty="0" err="1"/>
              <a:t>distribusi</a:t>
            </a:r>
            <a:r>
              <a:rPr lang="en-US" sz="2400" dirty="0"/>
              <a:t> </a:t>
            </a:r>
            <a:r>
              <a:rPr lang="en-US" sz="2400" dirty="0" err="1"/>
              <a:t>probabilitas</a:t>
            </a:r>
            <a:r>
              <a:rPr lang="en-US" sz="2400" dirty="0"/>
              <a:t> Y (</a:t>
            </a:r>
            <a:r>
              <a:rPr lang="en-US" sz="2400" dirty="0" err="1"/>
              <a:t>simetris</a:t>
            </a:r>
            <a:r>
              <a:rPr lang="en-US" sz="2400" dirty="0"/>
              <a:t>, miring),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lain.</a:t>
            </a:r>
          </a:p>
          <a:p>
            <a:pPr marL="0" indent="0">
              <a:buNone/>
            </a:pPr>
            <a:r>
              <a:rPr lang="en-US" sz="2400" dirty="0" err="1"/>
              <a:t>Apapun</a:t>
            </a:r>
            <a:r>
              <a:rPr lang="en-US" sz="2400" dirty="0"/>
              <a:t> </a:t>
            </a:r>
            <a:r>
              <a:rPr lang="en-US" sz="2400" dirty="0" err="1"/>
              <a:t>variasinya</a:t>
            </a:r>
            <a:r>
              <a:rPr lang="en-US" sz="2400" dirty="0"/>
              <a:t>, </a:t>
            </a:r>
            <a:r>
              <a:rPr lang="en-US" sz="2400" dirty="0" err="1"/>
              <a:t>konsep</a:t>
            </a:r>
            <a:r>
              <a:rPr lang="en-US" sz="2400" dirty="0"/>
              <a:t> </a:t>
            </a:r>
            <a:r>
              <a:rPr lang="en-US" sz="2400" dirty="0" err="1"/>
              <a:t>distribusi</a:t>
            </a:r>
            <a:r>
              <a:rPr lang="en-US" sz="2400" dirty="0"/>
              <a:t> </a:t>
            </a:r>
            <a:r>
              <a:rPr lang="en-US" sz="2400" dirty="0" err="1"/>
              <a:t>probabilitas</a:t>
            </a:r>
            <a:r>
              <a:rPr lang="en-US" sz="2400" dirty="0"/>
              <a:t> Y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X yang </a:t>
            </a:r>
            <a:r>
              <a:rPr lang="en-US" sz="2400" dirty="0" err="1"/>
              <a:t>diberikan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padanan</a:t>
            </a:r>
            <a:r>
              <a:rPr lang="en-US" sz="2400" dirty="0"/>
              <a:t> formal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penyebaran</a:t>
            </a:r>
            <a:r>
              <a:rPr lang="en-US" sz="2400" dirty="0"/>
              <a:t> </a:t>
            </a:r>
            <a:r>
              <a:rPr lang="en-US" sz="2400" dirty="0" err="1"/>
              <a:t>empiris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statistik</a:t>
            </a:r>
            <a:r>
              <a:rPr lang="en-US" sz="2400" dirty="0"/>
              <a:t>. </a:t>
            </a:r>
            <a:r>
              <a:rPr lang="en-US" sz="2400" dirty="0" err="1"/>
              <a:t>Demikian</a:t>
            </a:r>
            <a:r>
              <a:rPr lang="en-US" sz="2400" dirty="0"/>
              <a:t> pula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kurva</a:t>
            </a:r>
            <a:r>
              <a:rPr lang="en-US" sz="2400" dirty="0"/>
              <a:t> </a:t>
            </a:r>
            <a:r>
              <a:rPr lang="en-US" sz="2400" dirty="0" err="1"/>
              <a:t>regresi</a:t>
            </a:r>
            <a:r>
              <a:rPr lang="en-US" sz="2400" dirty="0"/>
              <a:t>, yang </a:t>
            </a:r>
            <a:r>
              <a:rPr lang="en-US" sz="2400" dirty="0" err="1"/>
              <a:t>menggambarkan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sarana</a:t>
            </a:r>
            <a:r>
              <a:rPr lang="en-US" sz="2400" dirty="0"/>
              <a:t> </a:t>
            </a:r>
            <a:r>
              <a:rPr lang="en-US" sz="2400" dirty="0" err="1"/>
              <a:t>distribusi</a:t>
            </a:r>
            <a:r>
              <a:rPr lang="en-US" sz="2400" dirty="0"/>
              <a:t> </a:t>
            </a:r>
            <a:r>
              <a:rPr lang="en-US" sz="2400" dirty="0" err="1" smtClean="0"/>
              <a:t>probabilitas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/>
              <a:t>Y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tingkat</a:t>
            </a:r>
            <a:r>
              <a:rPr lang="en-US" sz="2400" dirty="0"/>
              <a:t> X,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pasangan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kecenderungan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 Y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bervariasi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X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sistematis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statistik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0448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Konstruksi</a:t>
            </a:r>
            <a:r>
              <a:rPr lang="en-US" dirty="0" smtClean="0"/>
              <a:t> model </a:t>
            </a:r>
            <a:r>
              <a:rPr lang="en-US" dirty="0" err="1" smtClean="0"/>
              <a:t>regresi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Pemilihan</a:t>
            </a:r>
            <a:r>
              <a:rPr lang="en-US" sz="1800" dirty="0" smtClean="0"/>
              <a:t> variable </a:t>
            </a:r>
            <a:r>
              <a:rPr lang="en-US" sz="1800" dirty="0" err="1" smtClean="0"/>
              <a:t>dependen</a:t>
            </a:r>
            <a:r>
              <a:rPr lang="en-US" sz="1800" dirty="0"/>
              <a:t>: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realitas</a:t>
            </a:r>
            <a:r>
              <a:rPr lang="en-US" sz="1800" dirty="0"/>
              <a:t> </a:t>
            </a:r>
            <a:r>
              <a:rPr lang="en-US" sz="1800" dirty="0" err="1" smtClean="0"/>
              <a:t>dilapangan</a:t>
            </a:r>
            <a:r>
              <a:rPr lang="en-US" sz="1800" dirty="0" smtClean="0"/>
              <a:t> </a:t>
            </a:r>
            <a:r>
              <a:rPr lang="en-US" sz="1800" dirty="0" err="1" smtClean="0"/>
              <a:t>harus</a:t>
            </a:r>
            <a:r>
              <a:rPr lang="en-US" sz="1800" dirty="0" smtClean="0"/>
              <a:t> </a:t>
            </a:r>
            <a:r>
              <a:rPr lang="en-US" sz="1800" dirty="0" err="1"/>
              <a:t>direduksi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proporsi</a:t>
            </a:r>
            <a:r>
              <a:rPr lang="en-US" sz="1800" dirty="0"/>
              <a:t>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dikelola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kali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membangun</a:t>
            </a:r>
            <a:r>
              <a:rPr lang="en-US" sz="1800" dirty="0"/>
              <a:t> model,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sejumlah</a:t>
            </a:r>
            <a:r>
              <a:rPr lang="en-US" sz="1800" dirty="0"/>
              <a:t> </a:t>
            </a:r>
            <a:r>
              <a:rPr lang="en-US" sz="1800" dirty="0" err="1"/>
              <a:t>variabel</a:t>
            </a:r>
            <a:r>
              <a:rPr lang="en-US" sz="1800" dirty="0"/>
              <a:t> </a:t>
            </a:r>
            <a:r>
              <a:rPr lang="en-US" sz="1800" dirty="0" err="1"/>
              <a:t>penjelas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prediktor</a:t>
            </a:r>
            <a:r>
              <a:rPr lang="en-US" sz="1800" dirty="0"/>
              <a:t>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dimasukkan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model </a:t>
            </a:r>
            <a:r>
              <a:rPr lang="en-US" sz="1800" dirty="0" err="1"/>
              <a:t>regresi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situasi</a:t>
            </a:r>
            <a:r>
              <a:rPr lang="en-US" sz="1800" dirty="0"/>
              <a:t> </a:t>
            </a:r>
            <a:r>
              <a:rPr lang="en-US" sz="1800" dirty="0" smtClean="0"/>
              <a:t>yang </a:t>
            </a:r>
            <a:r>
              <a:rPr lang="en-US" sz="1800" dirty="0" err="1" smtClean="0"/>
              <a:t>sesuai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interes</a:t>
            </a:r>
            <a:r>
              <a:rPr lang="en-US" sz="1800" dirty="0" smtClean="0"/>
              <a:t> </a:t>
            </a:r>
            <a:r>
              <a:rPr lang="en-US" sz="1800" dirty="0" err="1" smtClean="0"/>
              <a:t>peneliti</a:t>
            </a:r>
            <a:r>
              <a:rPr lang="en-US" sz="1800" dirty="0" smtClean="0"/>
              <a:t>.</a:t>
            </a:r>
          </a:p>
          <a:p>
            <a:r>
              <a:rPr lang="en-US" sz="1800" dirty="0" err="1"/>
              <a:t>Bentuk</a:t>
            </a:r>
            <a:r>
              <a:rPr lang="en-US" sz="1800" dirty="0"/>
              <a:t> </a:t>
            </a:r>
            <a:r>
              <a:rPr lang="en-US" sz="1800" dirty="0" err="1"/>
              <a:t>Fungsional</a:t>
            </a:r>
            <a:r>
              <a:rPr lang="en-US" sz="1800" dirty="0"/>
              <a:t> </a:t>
            </a:r>
            <a:r>
              <a:rPr lang="en-US" sz="1800" dirty="0" err="1"/>
              <a:t>Hubungan</a:t>
            </a:r>
            <a:r>
              <a:rPr lang="en-US" sz="1800" dirty="0"/>
              <a:t> </a:t>
            </a:r>
            <a:r>
              <a:rPr lang="en-US" sz="1800" dirty="0" err="1" smtClean="0"/>
              <a:t>Regresi</a:t>
            </a:r>
            <a:r>
              <a:rPr lang="en-US" sz="1800" dirty="0"/>
              <a:t>: </a:t>
            </a:r>
            <a:r>
              <a:rPr lang="en-US" sz="1800" dirty="0" err="1"/>
              <a:t>Pilihan</a:t>
            </a:r>
            <a:r>
              <a:rPr lang="en-US" sz="1800" dirty="0"/>
              <a:t> </a:t>
            </a:r>
            <a:r>
              <a:rPr lang="en-US" sz="1800" dirty="0" err="1"/>
              <a:t>bentuk</a:t>
            </a:r>
            <a:r>
              <a:rPr lang="en-US" sz="1800" dirty="0"/>
              <a:t> </a:t>
            </a:r>
            <a:r>
              <a:rPr lang="en-US" sz="1800" dirty="0" err="1"/>
              <a:t>fungsional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hubungan</a:t>
            </a:r>
            <a:r>
              <a:rPr lang="en-US" sz="1800" dirty="0"/>
              <a:t> </a:t>
            </a:r>
            <a:r>
              <a:rPr lang="en-US" sz="1800" dirty="0" err="1"/>
              <a:t>regresi</a:t>
            </a:r>
            <a:r>
              <a:rPr lang="en-US" sz="1800" dirty="0"/>
              <a:t> </a:t>
            </a:r>
            <a:r>
              <a:rPr lang="en-US" sz="1800" dirty="0" err="1"/>
              <a:t>terkait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pilihan</a:t>
            </a:r>
            <a:r>
              <a:rPr lang="en-US" sz="1800" dirty="0"/>
              <a:t> </a:t>
            </a:r>
            <a:r>
              <a:rPr lang="en-US" sz="1800" dirty="0" err="1"/>
              <a:t>variabel</a:t>
            </a:r>
            <a:r>
              <a:rPr lang="en-US" sz="1800" dirty="0"/>
              <a:t> </a:t>
            </a:r>
            <a:r>
              <a:rPr lang="en-US" sz="1800" dirty="0" err="1"/>
              <a:t>prediktor</a:t>
            </a:r>
            <a:r>
              <a:rPr lang="en-US" sz="1800" dirty="0"/>
              <a:t>. </a:t>
            </a:r>
            <a:r>
              <a:rPr lang="en-US" sz="1800" dirty="0" err="1"/>
              <a:t>Terkadang</a:t>
            </a:r>
            <a:r>
              <a:rPr lang="en-US" sz="1800" dirty="0"/>
              <a:t>, </a:t>
            </a:r>
            <a:r>
              <a:rPr lang="en-US" sz="1800" dirty="0" err="1"/>
              <a:t>teori</a:t>
            </a:r>
            <a:r>
              <a:rPr lang="en-US" sz="1800" dirty="0"/>
              <a:t> yang </a:t>
            </a:r>
            <a:r>
              <a:rPr lang="en-US" sz="1800" dirty="0" err="1"/>
              <a:t>relevan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menunjukkan</a:t>
            </a:r>
            <a:r>
              <a:rPr lang="en-US" sz="1800" dirty="0"/>
              <a:t> </a:t>
            </a:r>
            <a:r>
              <a:rPr lang="en-US" sz="1800" dirty="0" err="1"/>
              <a:t>bentuk</a:t>
            </a:r>
            <a:r>
              <a:rPr lang="en-US" sz="1800" dirty="0"/>
              <a:t> </a:t>
            </a:r>
            <a:r>
              <a:rPr lang="en-US" sz="1800" dirty="0" err="1"/>
              <a:t>fungsional</a:t>
            </a:r>
            <a:r>
              <a:rPr lang="en-US" sz="1800" dirty="0"/>
              <a:t> yang </a:t>
            </a:r>
            <a:r>
              <a:rPr lang="en-US" sz="1800" dirty="0" err="1"/>
              <a:t>sesuai</a:t>
            </a:r>
            <a:r>
              <a:rPr lang="en-US" sz="1800" dirty="0"/>
              <a:t>.</a:t>
            </a:r>
            <a:endParaRPr lang="en-US" sz="1800" dirty="0" smtClean="0"/>
          </a:p>
          <a:p>
            <a:r>
              <a:rPr lang="en-US" sz="1800" dirty="0" err="1"/>
              <a:t>Ruang</a:t>
            </a:r>
            <a:r>
              <a:rPr lang="en-US" sz="1800" dirty="0"/>
              <a:t> </a:t>
            </a:r>
            <a:r>
              <a:rPr lang="en-US" sz="1800" dirty="0" err="1"/>
              <a:t>Lingkup</a:t>
            </a:r>
            <a:r>
              <a:rPr lang="en-US" sz="1800" dirty="0"/>
              <a:t> Model: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merumuskan</a:t>
            </a:r>
            <a:r>
              <a:rPr lang="en-US" sz="1800" dirty="0"/>
              <a:t> model </a:t>
            </a:r>
            <a:r>
              <a:rPr lang="en-US" sz="1800" dirty="0" err="1"/>
              <a:t>regresi</a:t>
            </a:r>
            <a:r>
              <a:rPr lang="en-US" sz="1800" dirty="0"/>
              <a:t>,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biasanya</a:t>
            </a:r>
            <a:r>
              <a:rPr lang="en-US" sz="1800" dirty="0"/>
              <a:t> </a:t>
            </a:r>
            <a:r>
              <a:rPr lang="en-US" sz="1800" dirty="0" err="1"/>
              <a:t>perlu</a:t>
            </a:r>
            <a:r>
              <a:rPr lang="en-US" sz="1800" dirty="0"/>
              <a:t> </a:t>
            </a:r>
            <a:r>
              <a:rPr lang="en-US" sz="1800" dirty="0" err="1"/>
              <a:t>membatasi</a:t>
            </a:r>
            <a:r>
              <a:rPr lang="en-US" sz="1800" dirty="0"/>
              <a:t> </a:t>
            </a:r>
            <a:r>
              <a:rPr lang="en-US" sz="1800" dirty="0" err="1"/>
              <a:t>cakupan</a:t>
            </a:r>
            <a:r>
              <a:rPr lang="en-US" sz="1800" dirty="0"/>
              <a:t> model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interval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wilayah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variabel</a:t>
            </a:r>
            <a:r>
              <a:rPr lang="en-US" sz="1800" dirty="0"/>
              <a:t> </a:t>
            </a:r>
            <a:r>
              <a:rPr lang="en-US" sz="1800" dirty="0" err="1"/>
              <a:t>prediktor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3565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634082"/>
          </a:xfrm>
        </p:spPr>
        <p:txBody>
          <a:bodyPr/>
          <a:lstStyle/>
          <a:p>
            <a:r>
              <a:rPr lang="en-US" sz="2800" b="1" dirty="0" err="1"/>
              <a:t>Kegunaan</a:t>
            </a:r>
            <a:r>
              <a:rPr lang="en-US" sz="2800" b="1" dirty="0"/>
              <a:t> </a:t>
            </a:r>
            <a:r>
              <a:rPr lang="en-US" sz="2800" b="1" dirty="0" err="1"/>
              <a:t>Analisis</a:t>
            </a:r>
            <a:r>
              <a:rPr lang="en-US" sz="2800" b="1" dirty="0"/>
              <a:t> </a:t>
            </a:r>
            <a:r>
              <a:rPr lang="en-US" sz="2800" b="1" dirty="0" err="1"/>
              <a:t>Regresi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7995"/>
            <a:ext cx="8291264" cy="5669357"/>
          </a:xfrm>
        </p:spPr>
        <p:txBody>
          <a:bodyPr/>
          <a:lstStyle/>
          <a:p>
            <a:r>
              <a:rPr lang="sv-SE" sz="2400" dirty="0"/>
              <a:t>Analisis regresi memiliki tiga tujuan utama: </a:t>
            </a:r>
            <a:endParaRPr lang="sv-SE" sz="2400" dirty="0" smtClean="0"/>
          </a:p>
          <a:p>
            <a:r>
              <a:rPr lang="sv-SE" sz="2400" dirty="0" smtClean="0"/>
              <a:t>(</a:t>
            </a:r>
            <a:r>
              <a:rPr lang="sv-SE" sz="2400" dirty="0"/>
              <a:t>I) deskripsi, </a:t>
            </a:r>
            <a:endParaRPr lang="sv-SE" sz="2400" dirty="0" smtClean="0"/>
          </a:p>
          <a:p>
            <a:r>
              <a:rPr lang="sv-SE" sz="2400" dirty="0" smtClean="0"/>
              <a:t>(</a:t>
            </a:r>
            <a:r>
              <a:rPr lang="sv-SE" sz="2400" dirty="0"/>
              <a:t>2) kontrol, dan </a:t>
            </a:r>
            <a:endParaRPr lang="sv-SE" sz="2400" dirty="0" smtClean="0"/>
          </a:p>
          <a:p>
            <a:r>
              <a:rPr lang="sv-SE" sz="2400" dirty="0" smtClean="0"/>
              <a:t>(</a:t>
            </a:r>
            <a:r>
              <a:rPr lang="sv-SE" sz="2400" dirty="0"/>
              <a:t>3) prediksi</a:t>
            </a:r>
            <a:r>
              <a:rPr lang="sv-SE" sz="2400" dirty="0" smtClean="0"/>
              <a:t>.</a:t>
            </a:r>
          </a:p>
          <a:p>
            <a:r>
              <a:rPr lang="en-US" sz="2400" dirty="0" err="1"/>
              <a:t>Regresi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 smtClean="0"/>
              <a:t>Kausalitas</a:t>
            </a:r>
            <a:r>
              <a:rPr lang="en-US" sz="2400" dirty="0" smtClean="0"/>
              <a:t> (</a:t>
            </a:r>
            <a:r>
              <a:rPr lang="en-US" sz="2400" dirty="0" err="1" smtClean="0"/>
              <a:t>Sebab</a:t>
            </a:r>
            <a:r>
              <a:rPr lang="en-US" sz="2400" dirty="0" smtClean="0"/>
              <a:t> </a:t>
            </a:r>
            <a:r>
              <a:rPr lang="en-US" sz="2400" dirty="0" err="1" smtClean="0"/>
              <a:t>Akibat</a:t>
            </a:r>
            <a:r>
              <a:rPr lang="en-US" sz="2400" dirty="0" smtClean="0"/>
              <a:t>):</a:t>
            </a:r>
          </a:p>
          <a:p>
            <a:r>
              <a:rPr lang="en-US" sz="1800" dirty="0" err="1"/>
              <a:t>Adanya</a:t>
            </a:r>
            <a:r>
              <a:rPr lang="en-US" sz="1800" dirty="0"/>
              <a:t> </a:t>
            </a:r>
            <a:r>
              <a:rPr lang="en-US" sz="1800" dirty="0" err="1"/>
              <a:t>hubungan</a:t>
            </a:r>
            <a:r>
              <a:rPr lang="en-US" sz="1800" dirty="0"/>
              <a:t> </a:t>
            </a:r>
            <a:r>
              <a:rPr lang="en-US" sz="1800" dirty="0" err="1"/>
              <a:t>statistik</a:t>
            </a:r>
            <a:r>
              <a:rPr lang="en-US" sz="1800" dirty="0"/>
              <a:t> </a:t>
            </a:r>
            <a:r>
              <a:rPr lang="en-US" sz="1800" dirty="0" err="1"/>
              <a:t>antara</a:t>
            </a:r>
            <a:r>
              <a:rPr lang="en-US" sz="1800" dirty="0"/>
              <a:t> </a:t>
            </a:r>
            <a:r>
              <a:rPr lang="en-US" sz="1800" dirty="0" err="1"/>
              <a:t>variabel</a:t>
            </a:r>
            <a:r>
              <a:rPr lang="en-US" sz="1800" dirty="0"/>
              <a:t> </a:t>
            </a:r>
            <a:r>
              <a:rPr lang="en-US" sz="1800" dirty="0" err="1"/>
              <a:t>respon</a:t>
            </a:r>
            <a:r>
              <a:rPr lang="en-US" sz="1800" dirty="0"/>
              <a:t> Y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variabel</a:t>
            </a:r>
            <a:r>
              <a:rPr lang="en-US" sz="1800" dirty="0"/>
              <a:t> </a:t>
            </a:r>
            <a:r>
              <a:rPr lang="en-US" sz="1800" dirty="0" err="1"/>
              <a:t>penjelas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prediktor</a:t>
            </a:r>
            <a:r>
              <a:rPr lang="en-US" sz="1800" dirty="0"/>
              <a:t> X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menyiratkan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Y </a:t>
            </a:r>
            <a:r>
              <a:rPr lang="en-US" sz="1800" dirty="0" err="1"/>
              <a:t>bergantung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kausal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X.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peduli</a:t>
            </a:r>
            <a:r>
              <a:rPr lang="en-US" sz="1800" dirty="0"/>
              <a:t> </a:t>
            </a:r>
            <a:r>
              <a:rPr lang="en-US" sz="1800" dirty="0" err="1"/>
              <a:t>seberapa</a:t>
            </a:r>
            <a:r>
              <a:rPr lang="en-US" sz="1800" dirty="0"/>
              <a:t> </a:t>
            </a:r>
            <a:r>
              <a:rPr lang="en-US" sz="1800" dirty="0" err="1"/>
              <a:t>kuat</a:t>
            </a:r>
            <a:r>
              <a:rPr lang="en-US" sz="1800" dirty="0"/>
              <a:t> </a:t>
            </a:r>
            <a:r>
              <a:rPr lang="en-US" sz="1800" dirty="0" err="1"/>
              <a:t>hubungan</a:t>
            </a:r>
            <a:r>
              <a:rPr lang="en-US" sz="1800" dirty="0"/>
              <a:t> </a:t>
            </a:r>
            <a:r>
              <a:rPr lang="en-US" sz="1800" dirty="0" err="1"/>
              <a:t>statistik</a:t>
            </a:r>
            <a:r>
              <a:rPr lang="en-US" sz="1800" dirty="0"/>
              <a:t> </a:t>
            </a:r>
            <a:r>
              <a:rPr lang="en-US" sz="1800" dirty="0" err="1"/>
              <a:t>antara</a:t>
            </a:r>
            <a:r>
              <a:rPr lang="en-US" sz="1800" dirty="0"/>
              <a:t> X </a:t>
            </a:r>
            <a:r>
              <a:rPr lang="en-US" sz="1800" dirty="0" err="1"/>
              <a:t>dan</a:t>
            </a:r>
            <a:r>
              <a:rPr lang="en-US" sz="1800" dirty="0"/>
              <a:t> Y,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sebab-akibat</a:t>
            </a:r>
            <a:r>
              <a:rPr lang="en-US" sz="1800" dirty="0"/>
              <a:t>. </a:t>
            </a:r>
            <a:r>
              <a:rPr lang="en-US" sz="1800" dirty="0" err="1"/>
              <a:t>pola</a:t>
            </a:r>
            <a:r>
              <a:rPr lang="en-US" sz="1800" dirty="0"/>
              <a:t> </a:t>
            </a:r>
            <a:r>
              <a:rPr lang="en-US" sz="1800" dirty="0" err="1" smtClean="0"/>
              <a:t>harus</a:t>
            </a:r>
            <a:r>
              <a:rPr lang="en-US" sz="1800" dirty="0" smtClean="0"/>
              <a:t> </a:t>
            </a:r>
            <a:r>
              <a:rPr lang="en-US" sz="1800" dirty="0" err="1" smtClean="0"/>
              <a:t>tersirat</a:t>
            </a:r>
            <a:r>
              <a:rPr lang="en-US" sz="1800" dirty="0" smtClean="0"/>
              <a:t> </a:t>
            </a:r>
            <a:r>
              <a:rPr lang="en-US" sz="1800" dirty="0" err="1"/>
              <a:t>oleh</a:t>
            </a:r>
            <a:r>
              <a:rPr lang="en-US" sz="1800" dirty="0"/>
              <a:t> model </a:t>
            </a:r>
            <a:r>
              <a:rPr lang="en-US" sz="1800" dirty="0" err="1"/>
              <a:t>regresi</a:t>
            </a:r>
            <a:r>
              <a:rPr lang="en-US" sz="1800" dirty="0"/>
              <a:t>. </a:t>
            </a:r>
            <a:r>
              <a:rPr lang="en-US" sz="1800" dirty="0" err="1"/>
              <a:t>Misalnya</a:t>
            </a:r>
            <a:r>
              <a:rPr lang="en-US" sz="1800" dirty="0"/>
              <a:t>, data </a:t>
            </a:r>
            <a:r>
              <a:rPr lang="en-US" sz="1800" dirty="0" err="1"/>
              <a:t>ukuran</a:t>
            </a:r>
            <a:r>
              <a:rPr lang="en-US" sz="1800" dirty="0"/>
              <a:t> </a:t>
            </a:r>
            <a:r>
              <a:rPr lang="en-US" sz="1800" dirty="0" err="1"/>
              <a:t>kosa</a:t>
            </a:r>
            <a:r>
              <a:rPr lang="en-US" sz="1800" dirty="0"/>
              <a:t> kata (X)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kecepatan</a:t>
            </a:r>
            <a:r>
              <a:rPr lang="en-US" sz="1800" dirty="0"/>
              <a:t> </a:t>
            </a:r>
            <a:r>
              <a:rPr lang="en-US" sz="1800" dirty="0" err="1"/>
              <a:t>menulis</a:t>
            </a:r>
            <a:r>
              <a:rPr lang="en-US" sz="1800" dirty="0"/>
              <a:t> (Y)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sampel</a:t>
            </a:r>
            <a:r>
              <a:rPr lang="en-US" sz="1800" dirty="0"/>
              <a:t> </a:t>
            </a:r>
            <a:r>
              <a:rPr lang="en-US" sz="1800" dirty="0" err="1"/>
              <a:t>anak</a:t>
            </a:r>
            <a:r>
              <a:rPr lang="en-US" sz="1800" dirty="0"/>
              <a:t> </a:t>
            </a:r>
            <a:r>
              <a:rPr lang="en-US" sz="1800" dirty="0" err="1"/>
              <a:t>usia</a:t>
            </a:r>
            <a:r>
              <a:rPr lang="en-US" sz="1800" dirty="0"/>
              <a:t> 5-10 </a:t>
            </a:r>
            <a:r>
              <a:rPr lang="en-US" sz="1800" dirty="0" err="1"/>
              <a:t>tahun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menunjukkan</a:t>
            </a:r>
            <a:r>
              <a:rPr lang="en-US" sz="1800" dirty="0"/>
              <a:t> </a:t>
            </a:r>
            <a:r>
              <a:rPr lang="en-US" sz="1800" dirty="0" err="1"/>
              <a:t>hubungan</a:t>
            </a:r>
            <a:r>
              <a:rPr lang="en-US" sz="1800" dirty="0"/>
              <a:t> </a:t>
            </a:r>
            <a:r>
              <a:rPr lang="en-US" sz="1800" dirty="0" err="1"/>
              <a:t>regresi</a:t>
            </a:r>
            <a:r>
              <a:rPr lang="en-US" sz="1800" dirty="0"/>
              <a:t> yang </a:t>
            </a:r>
            <a:r>
              <a:rPr lang="en-US" sz="1800" dirty="0" err="1"/>
              <a:t>positif</a:t>
            </a:r>
            <a:r>
              <a:rPr lang="en-US" sz="1800" dirty="0" smtClean="0"/>
              <a:t>. </a:t>
            </a:r>
            <a:r>
              <a:rPr lang="en-US" sz="1800" dirty="0" err="1" smtClean="0"/>
              <a:t>Namun</a:t>
            </a:r>
            <a:r>
              <a:rPr lang="en-US" sz="1800" dirty="0"/>
              <a:t>, </a:t>
            </a:r>
            <a:r>
              <a:rPr lang="en-US" sz="1800" dirty="0" err="1"/>
              <a:t>hubungan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menyiratkan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peningkatan</a:t>
            </a:r>
            <a:r>
              <a:rPr lang="en-US" sz="1800" dirty="0"/>
              <a:t> </a:t>
            </a:r>
            <a:r>
              <a:rPr lang="en-US" sz="1800" dirty="0" err="1"/>
              <a:t>kosakata</a:t>
            </a:r>
            <a:r>
              <a:rPr lang="en-US" sz="1800" dirty="0"/>
              <a:t> </a:t>
            </a:r>
            <a:r>
              <a:rPr lang="en-US" sz="1800" dirty="0" err="1"/>
              <a:t>menyebabkan</a:t>
            </a:r>
            <a:r>
              <a:rPr lang="en-US" sz="1800" dirty="0"/>
              <a:t> </a:t>
            </a:r>
            <a:r>
              <a:rPr lang="en-US" sz="1800" dirty="0" err="1"/>
              <a:t>kecepatan</a:t>
            </a:r>
            <a:r>
              <a:rPr lang="en-US" sz="1800" dirty="0"/>
              <a:t> </a:t>
            </a:r>
            <a:r>
              <a:rPr lang="en-US" sz="1800" dirty="0" err="1"/>
              <a:t>menulis</a:t>
            </a:r>
            <a:r>
              <a:rPr lang="en-US" sz="1800" dirty="0"/>
              <a:t> yang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cepat</a:t>
            </a:r>
            <a:r>
              <a:rPr lang="en-US" sz="1800" dirty="0"/>
              <a:t>. Di </a:t>
            </a:r>
            <a:r>
              <a:rPr lang="en-US" sz="1800" dirty="0" err="1"/>
              <a:t>sini</a:t>
            </a:r>
            <a:r>
              <a:rPr lang="en-US" sz="1800" dirty="0"/>
              <a:t>, </a:t>
            </a:r>
            <a:r>
              <a:rPr lang="en-US" sz="1800" dirty="0" err="1"/>
              <a:t>variabel</a:t>
            </a:r>
            <a:r>
              <a:rPr lang="en-US" sz="1800" dirty="0"/>
              <a:t> </a:t>
            </a:r>
            <a:r>
              <a:rPr lang="en-US" sz="1800" dirty="0" err="1"/>
              <a:t>penjelas</a:t>
            </a:r>
            <a:r>
              <a:rPr lang="en-US" sz="1800" dirty="0"/>
              <a:t> </a:t>
            </a:r>
            <a:r>
              <a:rPr lang="en-US" sz="1800" dirty="0" err="1"/>
              <a:t>lainnya</a:t>
            </a:r>
            <a:r>
              <a:rPr lang="en-US" sz="1800" dirty="0"/>
              <a:t>,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usia</a:t>
            </a:r>
            <a:r>
              <a:rPr lang="en-US" sz="1800" dirty="0"/>
              <a:t> </a:t>
            </a:r>
            <a:r>
              <a:rPr lang="en-US" sz="1800" dirty="0" err="1"/>
              <a:t>anak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pendidikan</a:t>
            </a:r>
            <a:r>
              <a:rPr lang="en-US" sz="1800" dirty="0"/>
              <a:t>, </a:t>
            </a:r>
            <a:r>
              <a:rPr lang="en-US" sz="1800" dirty="0" err="1"/>
              <a:t>memengaruhi</a:t>
            </a:r>
            <a:r>
              <a:rPr lang="en-US" sz="1800" dirty="0"/>
              <a:t> </a:t>
            </a:r>
            <a:r>
              <a:rPr lang="en-US" sz="1800" dirty="0" err="1"/>
              <a:t>kosa</a:t>
            </a:r>
            <a:r>
              <a:rPr lang="en-US" sz="1800" dirty="0"/>
              <a:t> kata (X)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kecepatan</a:t>
            </a:r>
            <a:r>
              <a:rPr lang="en-US" sz="1800" dirty="0"/>
              <a:t> </a:t>
            </a:r>
            <a:r>
              <a:rPr lang="en-US" sz="1800" dirty="0" err="1"/>
              <a:t>menulis</a:t>
            </a:r>
            <a:r>
              <a:rPr lang="en-US" sz="1800" dirty="0"/>
              <a:t> (Y). </a:t>
            </a:r>
            <a:r>
              <a:rPr lang="en-US" sz="1800" dirty="0" err="1"/>
              <a:t>Anak</a:t>
            </a:r>
            <a:r>
              <a:rPr lang="en-US" sz="1800" dirty="0"/>
              <a:t> yang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tua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yang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 smtClean="0"/>
              <a:t>besar</a:t>
            </a:r>
            <a:r>
              <a:rPr lang="en-US" sz="1800" dirty="0" smtClean="0"/>
              <a:t> </a:t>
            </a:r>
            <a:r>
              <a:rPr lang="en-US" sz="1800" dirty="0" err="1" smtClean="0"/>
              <a:t>kosa</a:t>
            </a:r>
            <a:r>
              <a:rPr lang="en-US" sz="1800" dirty="0" smtClean="0"/>
              <a:t> </a:t>
            </a:r>
            <a:r>
              <a:rPr lang="en-US" sz="1800" dirty="0"/>
              <a:t>kata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kecepatan</a:t>
            </a:r>
            <a:r>
              <a:rPr lang="en-US" sz="1800" dirty="0"/>
              <a:t> </a:t>
            </a:r>
            <a:r>
              <a:rPr lang="en-US" sz="1800" dirty="0" err="1"/>
              <a:t>menulis</a:t>
            </a:r>
            <a:r>
              <a:rPr lang="en-US" sz="1800" dirty="0"/>
              <a:t> yang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cepat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1945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1184" cy="3460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7987"/>
            <a:ext cx="7931224" cy="548530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Bahkan</a:t>
            </a:r>
            <a:r>
              <a:rPr lang="en-US" sz="2400" dirty="0"/>
              <a:t> </a:t>
            </a: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statistik</a:t>
            </a:r>
            <a:r>
              <a:rPr lang="en-US" sz="2400" dirty="0"/>
              <a:t> yang </a:t>
            </a:r>
            <a:r>
              <a:rPr lang="en-US" sz="2400" dirty="0" err="1"/>
              <a:t>kuat</a:t>
            </a:r>
            <a:r>
              <a:rPr lang="en-US" sz="2400" dirty="0"/>
              <a:t> </a:t>
            </a:r>
            <a:r>
              <a:rPr lang="en-US" sz="2400" dirty="0" err="1"/>
              <a:t>mencerminkan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sebab</a:t>
            </a:r>
            <a:r>
              <a:rPr lang="en-US" sz="2400" dirty="0"/>
              <a:t> </a:t>
            </a:r>
            <a:r>
              <a:rPr lang="en-US" sz="2400" dirty="0" err="1"/>
              <a:t>akibat</a:t>
            </a:r>
            <a:r>
              <a:rPr lang="en-US" sz="2400" dirty="0"/>
              <a:t>,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sebab</a:t>
            </a:r>
            <a:r>
              <a:rPr lang="en-US" sz="2400" dirty="0"/>
              <a:t> </a:t>
            </a:r>
            <a:r>
              <a:rPr lang="en-US" sz="2400" dirty="0" err="1"/>
              <a:t>akibat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bertindak</a:t>
            </a:r>
            <a:r>
              <a:rPr lang="en-US" sz="2400" dirty="0"/>
              <a:t> </a:t>
            </a:r>
            <a:r>
              <a:rPr lang="en-US" sz="2400" dirty="0" err="1"/>
              <a:t>berlawanan</a:t>
            </a:r>
            <a:r>
              <a:rPr lang="en-US" sz="2400" dirty="0"/>
              <a:t> </a:t>
            </a:r>
            <a:r>
              <a:rPr lang="en-US" sz="2400" dirty="0" err="1"/>
              <a:t>arah</a:t>
            </a:r>
            <a:r>
              <a:rPr lang="en-US" sz="2400" dirty="0"/>
              <a:t>, </a:t>
            </a:r>
            <a:r>
              <a:rPr lang="en-US" sz="2400" dirty="0" err="1" smtClean="0"/>
              <a:t>dari</a:t>
            </a:r>
            <a:r>
              <a:rPr lang="en-US" sz="2400" dirty="0" smtClean="0"/>
              <a:t> Y </a:t>
            </a:r>
            <a:r>
              <a:rPr lang="en-US" sz="2400" dirty="0" err="1"/>
              <a:t>ke</a:t>
            </a:r>
            <a:r>
              <a:rPr lang="en-US" sz="2400" dirty="0"/>
              <a:t> X. </a:t>
            </a:r>
            <a:r>
              <a:rPr lang="en-US" sz="2400" dirty="0" err="1"/>
              <a:t>Pertimbangkan</a:t>
            </a:r>
            <a:r>
              <a:rPr lang="en-US" sz="2400" dirty="0"/>
              <a:t>, </a:t>
            </a:r>
            <a:r>
              <a:rPr lang="en-US" sz="2400" dirty="0" err="1"/>
              <a:t>misalnya</a:t>
            </a:r>
            <a:r>
              <a:rPr lang="en-US" sz="2400" dirty="0"/>
              <a:t>, </a:t>
            </a:r>
            <a:r>
              <a:rPr lang="en-US" sz="2400" dirty="0" err="1"/>
              <a:t>kalibrasi</a:t>
            </a:r>
            <a:r>
              <a:rPr lang="en-US" sz="2400" dirty="0"/>
              <a:t> </a:t>
            </a:r>
            <a:r>
              <a:rPr lang="en-US" sz="2400" dirty="0" err="1"/>
              <a:t>termometer</a:t>
            </a:r>
            <a:r>
              <a:rPr lang="en-US" sz="2400" dirty="0"/>
              <a:t>. Di </a:t>
            </a:r>
            <a:r>
              <a:rPr lang="en-US" sz="2400" dirty="0" err="1"/>
              <a:t>sini</a:t>
            </a:r>
            <a:r>
              <a:rPr lang="en-US" sz="2400" dirty="0"/>
              <a:t>, </a:t>
            </a:r>
            <a:r>
              <a:rPr lang="en-US" sz="2400" dirty="0" err="1"/>
              <a:t>pembacaan</a:t>
            </a:r>
            <a:r>
              <a:rPr lang="en-US" sz="2400" dirty="0"/>
              <a:t> </a:t>
            </a:r>
            <a:r>
              <a:rPr lang="en-US" sz="2400" dirty="0" err="1"/>
              <a:t>termometer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suhu</a:t>
            </a:r>
            <a:r>
              <a:rPr lang="en-US" sz="2400" dirty="0"/>
              <a:t> yang </a:t>
            </a:r>
            <a:r>
              <a:rPr lang="en-US" sz="2400" dirty="0" err="1"/>
              <a:t>diketahui</a:t>
            </a:r>
            <a:r>
              <a:rPr lang="en-US" sz="2400" dirty="0"/>
              <a:t> </a:t>
            </a:r>
            <a:r>
              <a:rPr lang="en-US" sz="2400" dirty="0" err="1"/>
              <a:t>berbeda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studi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regresi</a:t>
            </a:r>
            <a:r>
              <a:rPr lang="en-US" sz="2400" dirty="0"/>
              <a:t> </a:t>
            </a:r>
            <a:r>
              <a:rPr lang="en-US" sz="2400" dirty="0" err="1"/>
              <a:t>dipelajari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akurasi</a:t>
            </a:r>
            <a:r>
              <a:rPr lang="en-US" sz="2400" dirty="0"/>
              <a:t> </a:t>
            </a:r>
            <a:r>
              <a:rPr lang="en-US" sz="2400" dirty="0" err="1"/>
              <a:t>prediksi</a:t>
            </a:r>
            <a:r>
              <a:rPr lang="en-US" sz="2400" dirty="0"/>
              <a:t> yang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/>
              <a:t>pembacaan</a:t>
            </a:r>
            <a:r>
              <a:rPr lang="en-US" sz="2400" dirty="0"/>
              <a:t> </a:t>
            </a:r>
            <a:r>
              <a:rPr lang="en-US" sz="2400" dirty="0" err="1"/>
              <a:t>termometer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dinilai</a:t>
            </a:r>
            <a:r>
              <a:rPr lang="en-US" sz="2400" dirty="0"/>
              <a:t>.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en-US" sz="2400" dirty="0" err="1"/>
              <a:t>pembacaan</a:t>
            </a:r>
            <a:r>
              <a:rPr lang="en-US" sz="2400" dirty="0"/>
              <a:t> </a:t>
            </a:r>
            <a:r>
              <a:rPr lang="en-US" sz="2400" dirty="0" err="1"/>
              <a:t>termometer</a:t>
            </a:r>
            <a:r>
              <a:rPr lang="en-US" sz="2400" dirty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/>
              <a:t>prediktor</a:t>
            </a:r>
            <a:r>
              <a:rPr lang="en-US" sz="2400" dirty="0"/>
              <a:t> X,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suhu</a:t>
            </a:r>
            <a:r>
              <a:rPr lang="en-US" sz="2400" dirty="0"/>
              <a:t> </a:t>
            </a:r>
            <a:r>
              <a:rPr lang="en-US" sz="2400" dirty="0" err="1"/>
              <a:t>aktual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respon</a:t>
            </a:r>
            <a:r>
              <a:rPr lang="en-US" sz="2400" dirty="0"/>
              <a:t> Y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diprediksi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 err="1"/>
              <a:t>Namun</a:t>
            </a:r>
            <a:r>
              <a:rPr lang="en-US" sz="2400" dirty="0"/>
              <a:t>, </a:t>
            </a:r>
            <a:r>
              <a:rPr lang="en-US" sz="2400" dirty="0" err="1"/>
              <a:t>pola</a:t>
            </a:r>
            <a:r>
              <a:rPr lang="en-US" sz="2400" dirty="0"/>
              <a:t> </a:t>
            </a:r>
            <a:r>
              <a:rPr lang="en-US" sz="2400" dirty="0" err="1"/>
              <a:t>sebab</a:t>
            </a:r>
            <a:r>
              <a:rPr lang="en-US" sz="2400" dirty="0"/>
              <a:t> </a:t>
            </a:r>
            <a:r>
              <a:rPr lang="en-US" sz="2400" dirty="0" err="1"/>
              <a:t>akibat</a:t>
            </a:r>
            <a:r>
              <a:rPr lang="en-US" sz="2400" dirty="0"/>
              <a:t> di </a:t>
            </a:r>
            <a:r>
              <a:rPr lang="en-US" sz="2400" dirty="0" err="1"/>
              <a:t>sini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pergi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X </a:t>
            </a:r>
            <a:r>
              <a:rPr lang="en-US" sz="2400" dirty="0" err="1"/>
              <a:t>ke</a:t>
            </a:r>
            <a:r>
              <a:rPr lang="en-US" sz="2400" dirty="0"/>
              <a:t> Y,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berlawanan</a:t>
            </a:r>
            <a:r>
              <a:rPr lang="en-US" sz="2400" dirty="0"/>
              <a:t> </a:t>
            </a:r>
            <a:r>
              <a:rPr lang="en-US" sz="2400" dirty="0" err="1"/>
              <a:t>arah</a:t>
            </a:r>
            <a:r>
              <a:rPr lang="en-US" sz="2400" dirty="0"/>
              <a:t>: </a:t>
            </a:r>
            <a:r>
              <a:rPr lang="en-US" sz="2400" dirty="0" err="1"/>
              <a:t>suhu</a:t>
            </a:r>
            <a:r>
              <a:rPr lang="en-US" sz="2400" dirty="0"/>
              <a:t> </a:t>
            </a:r>
            <a:r>
              <a:rPr lang="en-US" sz="2400" dirty="0" err="1"/>
              <a:t>aktual</a:t>
            </a:r>
            <a:r>
              <a:rPr lang="en-US" sz="2400" dirty="0"/>
              <a:t> (Y) </a:t>
            </a:r>
            <a:r>
              <a:rPr lang="en-US" sz="2400" dirty="0" err="1"/>
              <a:t>mempengaruhi</a:t>
            </a:r>
            <a:r>
              <a:rPr lang="en-US" sz="2400" dirty="0"/>
              <a:t> </a:t>
            </a:r>
            <a:r>
              <a:rPr lang="en-US" sz="2400" dirty="0" err="1"/>
              <a:t>pembacaan</a:t>
            </a:r>
            <a:r>
              <a:rPr lang="en-US" sz="2400" dirty="0"/>
              <a:t> </a:t>
            </a:r>
            <a:r>
              <a:rPr lang="en-US" sz="2400" dirty="0" err="1"/>
              <a:t>termometer</a:t>
            </a:r>
            <a:r>
              <a:rPr lang="en-US" sz="2400" dirty="0"/>
              <a:t> (X).</a:t>
            </a:r>
          </a:p>
        </p:txBody>
      </p:sp>
    </p:spTree>
    <p:extLst>
      <p:ext uri="{BB962C8B-B14F-4D97-AF65-F5344CB8AC3E}">
        <p14:creationId xmlns:p14="http://schemas.microsoft.com/office/powerpoint/2010/main" val="2444693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Contoh-contoh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perlunya</a:t>
            </a:r>
            <a:r>
              <a:rPr lang="en-US" dirty="0"/>
              <a:t> </a:t>
            </a:r>
            <a:r>
              <a:rPr lang="en-US" dirty="0" err="1"/>
              <a:t>kehati-hatian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sebab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.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sendirinya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sebab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dilengkapi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wawasan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sebab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555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ANALISIS REGRESI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92897"/>
            <a:ext cx="8208912" cy="2736304"/>
          </a:xfrm>
        </p:spPr>
        <p:txBody>
          <a:bodyPr/>
          <a:lstStyle/>
          <a:p>
            <a:pPr>
              <a:buNone/>
            </a:pPr>
            <a:r>
              <a:rPr lang="id-ID" sz="2800" b="1" dirty="0" smtClean="0"/>
              <a:t>Analisis Regresi adalah metode statistika yang digunakan untuk mengetahui hubungan antara dua atau lebih peubah kuantitatif. </a:t>
            </a:r>
          </a:p>
          <a:p>
            <a:pPr>
              <a:buNone/>
            </a:pPr>
            <a:endParaRPr lang="id-ID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1027"/>
          <p:cNvSpPr txBox="1">
            <a:spLocks noChangeArrowheads="1"/>
          </p:cNvSpPr>
          <p:nvPr/>
        </p:nvSpPr>
        <p:spPr bwMode="auto">
          <a:xfrm>
            <a:off x="323528" y="548680"/>
            <a:ext cx="8640960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1775" indent="-231775">
              <a:spcBef>
                <a:spcPct val="50000"/>
              </a:spcBef>
              <a:buFontTx/>
              <a:buChar char="•"/>
            </a:pPr>
            <a:r>
              <a:rPr lang="en-US" sz="2800" dirty="0" err="1">
                <a:latin typeface="Tahoma" pitchFamily="34" charset="0"/>
                <a:sym typeface="Symbol" pitchFamily="18" charset="2"/>
              </a:rPr>
              <a:t>Hubungan</a:t>
            </a:r>
            <a:r>
              <a:rPr lang="en-US" sz="2800" dirty="0">
                <a:latin typeface="Tahoma" pitchFamily="34" charset="0"/>
                <a:sym typeface="Symbol" pitchFamily="18" charset="2"/>
              </a:rPr>
              <a:t> </a:t>
            </a:r>
            <a:r>
              <a:rPr lang="en-US" sz="2800" dirty="0" err="1">
                <a:latin typeface="Tahoma" pitchFamily="34" charset="0"/>
                <a:sym typeface="Symbol" pitchFamily="18" charset="2"/>
              </a:rPr>
              <a:t>Antar</a:t>
            </a:r>
            <a:r>
              <a:rPr lang="en-US" sz="2800" dirty="0">
                <a:latin typeface="Tahoma" pitchFamily="34" charset="0"/>
                <a:sym typeface="Symbol" pitchFamily="18" charset="2"/>
              </a:rPr>
              <a:t> </a:t>
            </a:r>
            <a:r>
              <a:rPr lang="en-US" sz="2800" dirty="0" err="1">
                <a:latin typeface="Tahoma" pitchFamily="34" charset="0"/>
                <a:sym typeface="Symbol" pitchFamily="18" charset="2"/>
              </a:rPr>
              <a:t>Peubah</a:t>
            </a:r>
            <a:r>
              <a:rPr lang="en-US" sz="2800" dirty="0">
                <a:latin typeface="Tahoma" pitchFamily="34" charset="0"/>
                <a:sym typeface="Symbol" pitchFamily="18" charset="2"/>
              </a:rPr>
              <a:t>:</a:t>
            </a:r>
          </a:p>
          <a:p>
            <a:pPr lvl="1" indent="17463"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Tahoma" pitchFamily="34" charset="0"/>
                <a:sym typeface="Symbol" pitchFamily="18" charset="2"/>
              </a:rPr>
              <a:t> </a:t>
            </a:r>
            <a:r>
              <a:rPr lang="en-US" sz="2000" dirty="0" err="1">
                <a:latin typeface="Tahoma" pitchFamily="34" charset="0"/>
                <a:sym typeface="Symbol" pitchFamily="18" charset="2"/>
              </a:rPr>
              <a:t>Fungsional</a:t>
            </a:r>
            <a:r>
              <a:rPr lang="en-US" sz="2000" dirty="0">
                <a:latin typeface="Tahoma" pitchFamily="34" charset="0"/>
                <a:sym typeface="Symbol" pitchFamily="18" charset="2"/>
              </a:rPr>
              <a:t> (</a:t>
            </a:r>
            <a:r>
              <a:rPr lang="en-US" sz="2000" dirty="0" err="1">
                <a:latin typeface="Tahoma" pitchFamily="34" charset="0"/>
                <a:sym typeface="Symbol" pitchFamily="18" charset="2"/>
              </a:rPr>
              <a:t>deterministik</a:t>
            </a:r>
            <a:r>
              <a:rPr lang="en-US" sz="2000" dirty="0">
                <a:latin typeface="Tahoma" pitchFamily="34" charset="0"/>
                <a:sym typeface="Symbol" pitchFamily="18" charset="2"/>
              </a:rPr>
              <a:t>) </a:t>
            </a:r>
            <a:r>
              <a:rPr lang="en-US" sz="2000" dirty="0">
                <a:latin typeface="Tahoma" pitchFamily="34" charset="0"/>
                <a:sym typeface="Wingdings" pitchFamily="2" charset="2"/>
              </a:rPr>
              <a:t> </a:t>
            </a:r>
            <a:endParaRPr lang="en-US" sz="2000" dirty="0" smtClean="0">
              <a:latin typeface="Tahoma" pitchFamily="34" charset="0"/>
              <a:sym typeface="Wingdings" pitchFamily="2" charset="2"/>
            </a:endParaRPr>
          </a:p>
          <a:p>
            <a:pPr lvl="1">
              <a:spcBef>
                <a:spcPct val="50000"/>
              </a:spcBef>
            </a:pPr>
            <a:r>
              <a:rPr lang="en-US" sz="2000" dirty="0" err="1" smtClean="0">
                <a:latin typeface="Tahoma" pitchFamily="34" charset="0"/>
                <a:sym typeface="Wingdings" pitchFamily="2" charset="2"/>
              </a:rPr>
              <a:t>Jika</a:t>
            </a:r>
            <a:r>
              <a:rPr lang="en-US" sz="2000" dirty="0" smtClean="0">
                <a:latin typeface="Tahoma" pitchFamily="34" charset="0"/>
                <a:sym typeface="Wingdings" pitchFamily="2" charset="2"/>
              </a:rPr>
              <a:t> X </a:t>
            </a:r>
            <a:r>
              <a:rPr lang="en-US" sz="2000" dirty="0" err="1" smtClean="0">
                <a:latin typeface="Tahoma" pitchFamily="34" charset="0"/>
                <a:sym typeface="Wingdings" pitchFamily="2" charset="2"/>
              </a:rPr>
              <a:t>adalah</a:t>
            </a:r>
            <a:r>
              <a:rPr lang="en-US" sz="2000" dirty="0" smtClean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ahoma" pitchFamily="34" charset="0"/>
                <a:sym typeface="Wingdings" pitchFamily="2" charset="2"/>
              </a:rPr>
              <a:t>indpenden</a:t>
            </a:r>
            <a:r>
              <a:rPr lang="en-US" sz="2000" dirty="0" smtClean="0">
                <a:latin typeface="Tahoma" pitchFamily="34" charset="0"/>
                <a:sym typeface="Wingdings" pitchFamily="2" charset="2"/>
              </a:rPr>
              <a:t> variable </a:t>
            </a:r>
            <a:r>
              <a:rPr lang="en-US" sz="2000" dirty="0" err="1" smtClean="0">
                <a:latin typeface="Tahoma" pitchFamily="34" charset="0"/>
                <a:sym typeface="Wingdings" pitchFamily="2" charset="2"/>
              </a:rPr>
              <a:t>dan</a:t>
            </a:r>
            <a:r>
              <a:rPr lang="en-US" sz="2000" dirty="0" smtClean="0">
                <a:latin typeface="Tahoma" pitchFamily="34" charset="0"/>
                <a:sym typeface="Wingdings" pitchFamily="2" charset="2"/>
              </a:rPr>
              <a:t> Y </a:t>
            </a:r>
            <a:r>
              <a:rPr lang="en-US" sz="2000" dirty="0" err="1" smtClean="0">
                <a:latin typeface="Tahoma" pitchFamily="34" charset="0"/>
                <a:sym typeface="Wingdings" pitchFamily="2" charset="2"/>
              </a:rPr>
              <a:t>adalah</a:t>
            </a:r>
            <a:r>
              <a:rPr lang="en-US" sz="2000" dirty="0" smtClean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ahoma" pitchFamily="34" charset="0"/>
                <a:sym typeface="Wingdings" pitchFamily="2" charset="2"/>
              </a:rPr>
              <a:t>dependen</a:t>
            </a:r>
            <a:r>
              <a:rPr lang="en-US" sz="2000" dirty="0" smtClean="0">
                <a:latin typeface="Tahoma" pitchFamily="34" charset="0"/>
                <a:sym typeface="Wingdings" pitchFamily="2" charset="2"/>
              </a:rPr>
              <a:t> variable, </a:t>
            </a:r>
            <a:r>
              <a:rPr lang="en-US" sz="2000" dirty="0" err="1" smtClean="0">
                <a:latin typeface="Tahoma" pitchFamily="34" charset="0"/>
                <a:sym typeface="Wingdings" pitchFamily="2" charset="2"/>
              </a:rPr>
              <a:t>maka</a:t>
            </a:r>
            <a:r>
              <a:rPr lang="en-US" sz="2000" dirty="0" smtClean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ahoma" pitchFamily="34" charset="0"/>
                <a:sym typeface="Wingdings" pitchFamily="2" charset="2"/>
              </a:rPr>
              <a:t>fungsi</a:t>
            </a:r>
            <a:r>
              <a:rPr lang="en-US" sz="2000" dirty="0" smtClean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ahoma" pitchFamily="34" charset="0"/>
                <a:sym typeface="Wingdings" pitchFamily="2" charset="2"/>
              </a:rPr>
              <a:t>hubungan</a:t>
            </a:r>
            <a:r>
              <a:rPr lang="en-US" sz="2000" dirty="0" smtClean="0">
                <a:latin typeface="Tahoma" pitchFamily="34" charset="0"/>
                <a:sym typeface="Wingdings" pitchFamily="2" charset="2"/>
              </a:rPr>
              <a:t> X </a:t>
            </a:r>
            <a:r>
              <a:rPr lang="en-US" sz="2000" dirty="0" err="1" smtClean="0">
                <a:latin typeface="Tahoma" pitchFamily="34" charset="0"/>
                <a:sym typeface="Wingdings" pitchFamily="2" charset="2"/>
              </a:rPr>
              <a:t>dan</a:t>
            </a:r>
            <a:r>
              <a:rPr lang="en-US" sz="2000" dirty="0" smtClean="0">
                <a:latin typeface="Tahoma" pitchFamily="34" charset="0"/>
                <a:sym typeface="Wingdings" pitchFamily="2" charset="2"/>
              </a:rPr>
              <a:t> Y </a:t>
            </a:r>
            <a:r>
              <a:rPr lang="en-US" sz="2000" dirty="0" err="1" smtClean="0">
                <a:latin typeface="Tahoma" pitchFamily="34" charset="0"/>
                <a:sym typeface="Wingdings" pitchFamily="2" charset="2"/>
              </a:rPr>
              <a:t>adalah</a:t>
            </a:r>
            <a:r>
              <a:rPr lang="en-US" sz="2000" dirty="0" smtClean="0">
                <a:latin typeface="Tahoma" pitchFamily="34" charset="0"/>
                <a:sym typeface="Wingdings" pitchFamily="2" charset="2"/>
              </a:rPr>
              <a:t>: Y=f(X</a:t>
            </a:r>
            <a:r>
              <a:rPr lang="en-US" sz="2000" dirty="0">
                <a:latin typeface="Tahoma" pitchFamily="34" charset="0"/>
                <a:sym typeface="Wingdings" pitchFamily="2" charset="2"/>
              </a:rPr>
              <a:t>) ;  </a:t>
            </a:r>
            <a:endParaRPr lang="en-US" sz="2000" dirty="0" smtClean="0">
              <a:latin typeface="Tahoma" pitchFamily="34" charset="0"/>
              <a:sym typeface="Wingdings" pitchFamily="2" charset="2"/>
            </a:endParaRPr>
          </a:p>
          <a:p>
            <a:pPr lvl="1">
              <a:spcBef>
                <a:spcPct val="50000"/>
              </a:spcBef>
            </a:pPr>
            <a:r>
              <a:rPr lang="en-US" sz="2000" dirty="0" err="1" smtClean="0">
                <a:latin typeface="Tahoma" pitchFamily="34" charset="0"/>
                <a:sym typeface="Wingdings" pitchFamily="2" charset="2"/>
              </a:rPr>
              <a:t>misalnya</a:t>
            </a:r>
            <a:r>
              <a:rPr lang="en-US" sz="2000" dirty="0">
                <a:latin typeface="Tahoma" pitchFamily="34" charset="0"/>
                <a:sym typeface="Wingdings" pitchFamily="2" charset="2"/>
              </a:rPr>
              <a:t>: </a:t>
            </a:r>
            <a:r>
              <a:rPr lang="en-US" sz="2000" dirty="0" smtClean="0">
                <a:latin typeface="Tahoma" pitchFamily="34" charset="0"/>
                <a:sym typeface="Wingdings" pitchFamily="2" charset="2"/>
              </a:rPr>
              <a:t>Y=2X</a:t>
            </a:r>
            <a:endParaRPr lang="en-US" sz="2000" dirty="0">
              <a:latin typeface="Tahoma" pitchFamily="34" charset="0"/>
              <a:sym typeface="Wingdings" pitchFamily="2" charset="2"/>
            </a:endParaRPr>
          </a:p>
          <a:p>
            <a:pPr lvl="1" indent="17463"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Tahoma" pitchFamily="34" charset="0"/>
                <a:sym typeface="Wingdings" pitchFamily="2" charset="2"/>
              </a:rPr>
              <a:t>Statistik</a:t>
            </a:r>
            <a:r>
              <a:rPr lang="en-US" sz="2000" dirty="0">
                <a:latin typeface="Tahoma" pitchFamily="34" charset="0"/>
                <a:sym typeface="Wingdings" pitchFamily="2" charset="2"/>
              </a:rPr>
              <a:t> (</a:t>
            </a:r>
            <a:r>
              <a:rPr lang="en-US" sz="2000" dirty="0" err="1">
                <a:latin typeface="Tahoma" pitchFamily="34" charset="0"/>
                <a:sym typeface="Wingdings" pitchFamily="2" charset="2"/>
              </a:rPr>
              <a:t>stokastik</a:t>
            </a:r>
            <a:r>
              <a:rPr lang="en-US" sz="2000" dirty="0">
                <a:latin typeface="Tahoma" pitchFamily="34" charset="0"/>
                <a:sym typeface="Wingdings" pitchFamily="2" charset="2"/>
              </a:rPr>
              <a:t>)  </a:t>
            </a:r>
            <a:r>
              <a:rPr lang="en-US" sz="2000" dirty="0" err="1">
                <a:latin typeface="Tahoma" pitchFamily="34" charset="0"/>
                <a:sym typeface="Wingdings" pitchFamily="2" charset="2"/>
              </a:rPr>
              <a:t>amatan</a:t>
            </a:r>
            <a:r>
              <a:rPr lang="en-US" sz="2000" dirty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Tahoma" pitchFamily="34" charset="0"/>
                <a:sym typeface="Wingdings" pitchFamily="2" charset="2"/>
              </a:rPr>
              <a:t>tidak</a:t>
            </a:r>
            <a:r>
              <a:rPr lang="en-US" sz="2000" dirty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Tahoma" pitchFamily="34" charset="0"/>
                <a:sym typeface="Wingdings" pitchFamily="2" charset="2"/>
              </a:rPr>
              <a:t>jatuh</a:t>
            </a:r>
            <a:r>
              <a:rPr lang="en-US" sz="2000" dirty="0">
                <a:latin typeface="Tahoma" pitchFamily="34" charset="0"/>
                <a:sym typeface="Wingdings" pitchFamily="2" charset="2"/>
              </a:rPr>
              <a:t> pas </a:t>
            </a:r>
            <a:r>
              <a:rPr lang="en-US" sz="2000" dirty="0" err="1">
                <a:latin typeface="Tahoma" pitchFamily="34" charset="0"/>
                <a:sym typeface="Wingdings" pitchFamily="2" charset="2"/>
              </a:rPr>
              <a:t>pada</a:t>
            </a:r>
            <a:r>
              <a:rPr lang="en-US" sz="2000" dirty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Tahoma" pitchFamily="34" charset="0"/>
                <a:sym typeface="Wingdings" pitchFamily="2" charset="2"/>
              </a:rPr>
              <a:t>kurva</a:t>
            </a:r>
            <a:endParaRPr lang="en-US" sz="2000" dirty="0">
              <a:latin typeface="Tahoma" pitchFamily="34" charset="0"/>
              <a:sym typeface="Wingdings" pitchFamily="2" charset="2"/>
            </a:endParaRPr>
          </a:p>
          <a:p>
            <a:pPr lvl="1" indent="17463">
              <a:spcBef>
                <a:spcPct val="50000"/>
              </a:spcBef>
            </a:pPr>
            <a:r>
              <a:rPr lang="en-US" sz="2000" dirty="0">
                <a:latin typeface="Tahoma" pitchFamily="34" charset="0"/>
                <a:sym typeface="Symbol" pitchFamily="18" charset="2"/>
              </a:rPr>
              <a:t>  </a:t>
            </a:r>
            <a:r>
              <a:rPr lang="en-US" sz="2000" dirty="0" err="1">
                <a:latin typeface="Tahoma" pitchFamily="34" charset="0"/>
                <a:sym typeface="Symbol" pitchFamily="18" charset="2"/>
              </a:rPr>
              <a:t>Mis</a:t>
            </a:r>
            <a:r>
              <a:rPr lang="en-US" sz="2000" dirty="0">
                <a:latin typeface="Tahoma" pitchFamily="34" charset="0"/>
                <a:sym typeface="Symbol" pitchFamily="18" charset="2"/>
              </a:rPr>
              <a:t>: IQ </a:t>
            </a:r>
            <a:r>
              <a:rPr lang="en-US" sz="2000" dirty="0" err="1">
                <a:latin typeface="Tahoma" pitchFamily="34" charset="0"/>
                <a:sym typeface="Symbol" pitchFamily="18" charset="2"/>
              </a:rPr>
              <a:t>vs</a:t>
            </a:r>
            <a:r>
              <a:rPr lang="en-US" sz="2000" dirty="0">
                <a:latin typeface="Tahoma" pitchFamily="34" charset="0"/>
                <a:sym typeface="Symbol" pitchFamily="18" charset="2"/>
              </a:rPr>
              <a:t> </a:t>
            </a:r>
            <a:r>
              <a:rPr lang="en-US" sz="2000" dirty="0" err="1">
                <a:latin typeface="Tahoma" pitchFamily="34" charset="0"/>
                <a:sym typeface="Symbol" pitchFamily="18" charset="2"/>
              </a:rPr>
              <a:t>Prestasi</a:t>
            </a:r>
            <a:r>
              <a:rPr lang="en-US" sz="2000" dirty="0">
                <a:latin typeface="Tahoma" pitchFamily="34" charset="0"/>
                <a:sym typeface="Symbol" pitchFamily="18" charset="2"/>
              </a:rPr>
              <a:t>, </a:t>
            </a:r>
            <a:r>
              <a:rPr lang="en-US" sz="2000" dirty="0" err="1">
                <a:latin typeface="Tahoma" pitchFamily="34" charset="0"/>
                <a:sym typeface="Symbol" pitchFamily="18" charset="2"/>
              </a:rPr>
              <a:t>Berat</a:t>
            </a:r>
            <a:r>
              <a:rPr lang="en-US" sz="2000" dirty="0">
                <a:latin typeface="Tahoma" pitchFamily="34" charset="0"/>
                <a:sym typeface="Symbol" pitchFamily="18" charset="2"/>
              </a:rPr>
              <a:t> </a:t>
            </a:r>
            <a:r>
              <a:rPr lang="en-US" sz="2000" dirty="0" err="1">
                <a:latin typeface="Tahoma" pitchFamily="34" charset="0"/>
                <a:sym typeface="Symbol" pitchFamily="18" charset="2"/>
              </a:rPr>
              <a:t>vs</a:t>
            </a:r>
            <a:r>
              <a:rPr lang="en-US" sz="2000" dirty="0">
                <a:latin typeface="Tahoma" pitchFamily="34" charset="0"/>
                <a:sym typeface="Symbol" pitchFamily="18" charset="2"/>
              </a:rPr>
              <a:t> </a:t>
            </a:r>
            <a:r>
              <a:rPr lang="en-US" sz="2000" dirty="0" err="1">
                <a:latin typeface="Tahoma" pitchFamily="34" charset="0"/>
                <a:sym typeface="Symbol" pitchFamily="18" charset="2"/>
              </a:rPr>
              <a:t>Tinggi</a:t>
            </a:r>
            <a:r>
              <a:rPr lang="en-US" sz="2000" dirty="0">
                <a:latin typeface="Tahoma" pitchFamily="34" charset="0"/>
                <a:sym typeface="Symbol" pitchFamily="18" charset="2"/>
              </a:rPr>
              <a:t>, </a:t>
            </a:r>
            <a:r>
              <a:rPr lang="en-US" sz="2000" dirty="0" err="1">
                <a:latin typeface="Tahoma" pitchFamily="34" charset="0"/>
                <a:sym typeface="Symbol" pitchFamily="18" charset="2"/>
              </a:rPr>
              <a:t>Dosis</a:t>
            </a:r>
            <a:r>
              <a:rPr lang="en-US" sz="2000" dirty="0">
                <a:latin typeface="Tahoma" pitchFamily="34" charset="0"/>
                <a:sym typeface="Symbol" pitchFamily="18" charset="2"/>
              </a:rPr>
              <a:t> </a:t>
            </a:r>
            <a:r>
              <a:rPr lang="en-US" sz="2000" dirty="0" err="1">
                <a:latin typeface="Tahoma" pitchFamily="34" charset="0"/>
                <a:sym typeface="Symbol" pitchFamily="18" charset="2"/>
              </a:rPr>
              <a:t>Pupuk</a:t>
            </a:r>
            <a:r>
              <a:rPr lang="en-US" sz="2000" dirty="0">
                <a:latin typeface="Tahoma" pitchFamily="34" charset="0"/>
                <a:sym typeface="Symbol" pitchFamily="18" charset="2"/>
              </a:rPr>
              <a:t> </a:t>
            </a:r>
            <a:r>
              <a:rPr lang="en-US" sz="2000" dirty="0" err="1">
                <a:latin typeface="Tahoma" pitchFamily="34" charset="0"/>
                <a:sym typeface="Symbol" pitchFamily="18" charset="2"/>
              </a:rPr>
              <a:t>vs</a:t>
            </a:r>
            <a:r>
              <a:rPr lang="en-US" sz="2000" dirty="0">
                <a:latin typeface="Tahoma" pitchFamily="34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Tahoma" pitchFamily="34" charset="0"/>
                <a:sym typeface="Symbol" pitchFamily="18" charset="2"/>
              </a:rPr>
              <a:t>Produksi</a:t>
            </a:r>
            <a:endParaRPr lang="en-US" sz="2000" dirty="0" smtClean="0">
              <a:latin typeface="Tahoma" pitchFamily="34" charset="0"/>
              <a:sym typeface="Symbol" pitchFamily="18" charset="2"/>
            </a:endParaRPr>
          </a:p>
          <a:p>
            <a:pPr lvl="1" indent="17463">
              <a:spcBef>
                <a:spcPct val="50000"/>
              </a:spcBef>
            </a:pPr>
            <a:endParaRPr lang="en-US" sz="2000" dirty="0">
              <a:latin typeface="Tahoma" pitchFamily="34" charset="0"/>
              <a:sym typeface="Symbol" pitchFamily="18" charset="2"/>
            </a:endParaRPr>
          </a:p>
          <a:p>
            <a:pPr marL="231775" indent="-231775">
              <a:spcBef>
                <a:spcPct val="50000"/>
              </a:spcBef>
            </a:pPr>
            <a:endParaRPr lang="en-US" sz="2000" dirty="0">
              <a:latin typeface="Tahoma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284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490066"/>
          </a:xfrm>
        </p:spPr>
        <p:txBody>
          <a:bodyPr/>
          <a:lstStyle/>
          <a:p>
            <a:r>
              <a:rPr lang="en-US" sz="2400" b="1" dirty="0" err="1" smtClean="0"/>
              <a:t>Hubungan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Fungsional</a:t>
            </a: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40" r="-13636" b="20177"/>
          <a:stretch/>
        </p:blipFill>
        <p:spPr>
          <a:xfrm>
            <a:off x="1835696" y="1434377"/>
            <a:ext cx="5616623" cy="496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0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indent="17463">
              <a:spcBef>
                <a:spcPct val="50000"/>
              </a:spcBef>
            </a:pPr>
            <a:r>
              <a:rPr lang="en-US" sz="2000" dirty="0" smtClean="0">
                <a:latin typeface="Tahoma" pitchFamily="34" charset="0"/>
                <a:sym typeface="Wingdings" pitchFamily="2" charset="2"/>
              </a:rPr>
              <a:t>2. </a:t>
            </a:r>
            <a:r>
              <a:rPr lang="en-US" sz="2000" dirty="0" err="1" smtClean="0">
                <a:latin typeface="Tahoma" pitchFamily="34" charset="0"/>
                <a:sym typeface="Wingdings" pitchFamily="2" charset="2"/>
              </a:rPr>
              <a:t>Hubungan</a:t>
            </a:r>
            <a:r>
              <a:rPr lang="en-US" sz="2000" dirty="0" smtClean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ahoma" pitchFamily="34" charset="0"/>
                <a:sym typeface="Wingdings" pitchFamily="2" charset="2"/>
              </a:rPr>
              <a:t>Statistik</a:t>
            </a:r>
            <a:r>
              <a:rPr lang="en-US" sz="2000" dirty="0" smtClean="0">
                <a:latin typeface="Tahoma" pitchFamily="34" charset="0"/>
                <a:sym typeface="Wingdings" pitchFamily="2" charset="2"/>
              </a:rPr>
              <a:t> (</a:t>
            </a:r>
            <a:r>
              <a:rPr lang="en-US" sz="2000" dirty="0" err="1" smtClean="0">
                <a:latin typeface="Tahoma" pitchFamily="34" charset="0"/>
                <a:sym typeface="Wingdings" pitchFamily="2" charset="2"/>
              </a:rPr>
              <a:t>stokastik</a:t>
            </a:r>
            <a:r>
              <a:rPr lang="en-US" sz="2000" dirty="0" smtClean="0">
                <a:latin typeface="Tahoma" pitchFamily="34" charset="0"/>
                <a:sym typeface="Wingdings" pitchFamily="2" charset="2"/>
              </a:rPr>
              <a:t>)  </a:t>
            </a:r>
            <a:r>
              <a:rPr lang="en-US" sz="2000" dirty="0" err="1" smtClean="0">
                <a:latin typeface="Tahoma" pitchFamily="34" charset="0"/>
                <a:sym typeface="Wingdings" pitchFamily="2" charset="2"/>
              </a:rPr>
              <a:t>amatan</a:t>
            </a:r>
            <a:r>
              <a:rPr lang="en-US" sz="2000" dirty="0" smtClean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ahoma" pitchFamily="34" charset="0"/>
                <a:sym typeface="Wingdings" pitchFamily="2" charset="2"/>
              </a:rPr>
              <a:t>tidak</a:t>
            </a:r>
            <a:r>
              <a:rPr lang="en-US" sz="2000" dirty="0" smtClean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ahoma" pitchFamily="34" charset="0"/>
                <a:sym typeface="Wingdings" pitchFamily="2" charset="2"/>
              </a:rPr>
              <a:t>jatuh</a:t>
            </a:r>
            <a:r>
              <a:rPr lang="en-US" sz="2000" dirty="0" smtClean="0">
                <a:latin typeface="Tahoma" pitchFamily="34" charset="0"/>
                <a:sym typeface="Wingdings" pitchFamily="2" charset="2"/>
              </a:rPr>
              <a:t> pas </a:t>
            </a:r>
            <a:r>
              <a:rPr lang="en-US" sz="2000" dirty="0" err="1" smtClean="0">
                <a:latin typeface="Tahoma" pitchFamily="34" charset="0"/>
                <a:sym typeface="Wingdings" pitchFamily="2" charset="2"/>
              </a:rPr>
              <a:t>pada</a:t>
            </a:r>
            <a:r>
              <a:rPr lang="en-US" sz="2000" dirty="0" smtClean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000" dirty="0" err="1" smtClean="0">
                <a:latin typeface="Tahoma" pitchFamily="34" charset="0"/>
                <a:sym typeface="Wingdings" pitchFamily="2" charset="2"/>
              </a:rPr>
              <a:t>kurva</a:t>
            </a:r>
            <a:r>
              <a:rPr lang="en-US" sz="2000" dirty="0" smtClean="0">
                <a:latin typeface="Tahoma" pitchFamily="34" charset="0"/>
                <a:sym typeface="Wingdings" pitchFamily="2" charset="2"/>
              </a:rPr>
              <a:t/>
            </a:r>
            <a:br>
              <a:rPr lang="en-US" sz="2000" dirty="0" smtClean="0">
                <a:latin typeface="Tahoma" pitchFamily="34" charset="0"/>
                <a:sym typeface="Wingdings" pitchFamily="2" charset="2"/>
              </a:rPr>
            </a:br>
            <a:r>
              <a:rPr lang="en-US" sz="2000" dirty="0" smtClean="0">
                <a:latin typeface="Tahoma" pitchFamily="34" charset="0"/>
                <a:sym typeface="Symbol" pitchFamily="18" charset="2"/>
              </a:rPr>
              <a:t>  </a:t>
            </a:r>
            <a:r>
              <a:rPr lang="en-US" sz="2000" dirty="0" err="1" smtClean="0">
                <a:latin typeface="Tahoma" pitchFamily="34" charset="0"/>
                <a:sym typeface="Symbol" pitchFamily="18" charset="2"/>
              </a:rPr>
              <a:t>Mis</a:t>
            </a:r>
            <a:r>
              <a:rPr lang="en-US" sz="2000" dirty="0" smtClean="0">
                <a:latin typeface="Tahoma" pitchFamily="34" charset="0"/>
                <a:sym typeface="Symbol" pitchFamily="18" charset="2"/>
              </a:rPr>
              <a:t>: IQ </a:t>
            </a:r>
            <a:r>
              <a:rPr lang="en-US" sz="2000" dirty="0" err="1" smtClean="0">
                <a:latin typeface="Tahoma" pitchFamily="34" charset="0"/>
                <a:sym typeface="Symbol" pitchFamily="18" charset="2"/>
              </a:rPr>
              <a:t>vs</a:t>
            </a:r>
            <a:r>
              <a:rPr lang="en-US" sz="2000" dirty="0" smtClean="0">
                <a:latin typeface="Tahoma" pitchFamily="34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Tahoma" pitchFamily="34" charset="0"/>
                <a:sym typeface="Symbol" pitchFamily="18" charset="2"/>
              </a:rPr>
              <a:t>Prestasi</a:t>
            </a:r>
            <a:r>
              <a:rPr lang="en-US" sz="2000" dirty="0" smtClean="0">
                <a:latin typeface="Tahoma" pitchFamily="34" charset="0"/>
                <a:sym typeface="Symbol" pitchFamily="18" charset="2"/>
              </a:rPr>
              <a:t>, </a:t>
            </a:r>
            <a:r>
              <a:rPr lang="en-US" sz="2000" dirty="0" err="1" smtClean="0">
                <a:latin typeface="Tahoma" pitchFamily="34" charset="0"/>
                <a:sym typeface="Symbol" pitchFamily="18" charset="2"/>
              </a:rPr>
              <a:t>Berat</a:t>
            </a:r>
            <a:r>
              <a:rPr lang="en-US" sz="2000" dirty="0" smtClean="0">
                <a:latin typeface="Tahoma" pitchFamily="34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Tahoma" pitchFamily="34" charset="0"/>
                <a:sym typeface="Symbol" pitchFamily="18" charset="2"/>
              </a:rPr>
              <a:t>vs</a:t>
            </a:r>
            <a:r>
              <a:rPr lang="en-US" sz="2000" dirty="0" smtClean="0">
                <a:latin typeface="Tahoma" pitchFamily="34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Tahoma" pitchFamily="34" charset="0"/>
                <a:sym typeface="Symbol" pitchFamily="18" charset="2"/>
              </a:rPr>
              <a:t>Tinggi</a:t>
            </a:r>
            <a:r>
              <a:rPr lang="en-US" sz="2000" dirty="0" smtClean="0">
                <a:latin typeface="Tahoma" pitchFamily="34" charset="0"/>
                <a:sym typeface="Symbol" pitchFamily="18" charset="2"/>
              </a:rPr>
              <a:t>, </a:t>
            </a:r>
            <a:r>
              <a:rPr lang="en-US" sz="2000" dirty="0" err="1" smtClean="0">
                <a:latin typeface="Tahoma" pitchFamily="34" charset="0"/>
                <a:sym typeface="Symbol" pitchFamily="18" charset="2"/>
              </a:rPr>
              <a:t>Dosis</a:t>
            </a:r>
            <a:r>
              <a:rPr lang="en-US" sz="2000" dirty="0" smtClean="0">
                <a:latin typeface="Tahoma" pitchFamily="34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Tahoma" pitchFamily="34" charset="0"/>
                <a:sym typeface="Symbol" pitchFamily="18" charset="2"/>
              </a:rPr>
              <a:t>Pupuk</a:t>
            </a:r>
            <a:r>
              <a:rPr lang="en-US" sz="2000" dirty="0" smtClean="0">
                <a:latin typeface="Tahoma" pitchFamily="34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Tahoma" pitchFamily="34" charset="0"/>
                <a:sym typeface="Symbol" pitchFamily="18" charset="2"/>
              </a:rPr>
              <a:t>vs</a:t>
            </a:r>
            <a:r>
              <a:rPr lang="en-US" sz="2000" dirty="0" smtClean="0">
                <a:latin typeface="Tahoma" pitchFamily="34" charset="0"/>
                <a:sym typeface="Symbol" pitchFamily="18" charset="2"/>
              </a:rPr>
              <a:t> </a:t>
            </a:r>
            <a:r>
              <a:rPr lang="en-US" sz="2000" dirty="0" err="1" smtClean="0">
                <a:latin typeface="Tahoma" pitchFamily="34" charset="0"/>
                <a:sym typeface="Symbol" pitchFamily="18" charset="2"/>
              </a:rPr>
              <a:t>Produksi</a:t>
            </a:r>
            <a:r>
              <a:rPr lang="en-US" sz="2000" dirty="0" smtClean="0">
                <a:latin typeface="Tahoma" pitchFamily="34" charset="0"/>
                <a:sym typeface="Symbol" pitchFamily="18" charset="2"/>
              </a:rPr>
              <a:t/>
            </a:r>
            <a:br>
              <a:rPr lang="en-US" sz="2000" dirty="0" smtClean="0">
                <a:latin typeface="Tahoma" pitchFamily="34" charset="0"/>
                <a:sym typeface="Symbol" pitchFamily="18" charset="2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err="1" smtClean="0"/>
              <a:t>Sebuah</a:t>
            </a:r>
            <a:r>
              <a:rPr lang="en-US" sz="1600" dirty="0" smtClean="0"/>
              <a:t> </a:t>
            </a:r>
            <a:r>
              <a:rPr lang="en-US" sz="1600" dirty="0" err="1" smtClean="0"/>
              <a:t>Hubungan</a:t>
            </a:r>
            <a:r>
              <a:rPr lang="en-US" sz="1600" dirty="0" smtClean="0"/>
              <a:t> statistic,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seperti</a:t>
            </a:r>
            <a:r>
              <a:rPr lang="en-US" sz="1600" dirty="0" smtClean="0"/>
              <a:t> </a:t>
            </a:r>
            <a:r>
              <a:rPr lang="en-US" sz="1600" dirty="0" err="1" smtClean="0"/>
              <a:t>hubungan</a:t>
            </a:r>
            <a:r>
              <a:rPr lang="en-US" sz="1600" dirty="0" smtClean="0"/>
              <a:t> </a:t>
            </a:r>
            <a:r>
              <a:rPr lang="en-US" sz="1600" dirty="0" err="1" smtClean="0"/>
              <a:t>fungsional</a:t>
            </a:r>
            <a:r>
              <a:rPr lang="en-US" sz="1600" dirty="0" smtClean="0"/>
              <a:t>,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lah</a:t>
            </a:r>
            <a:r>
              <a:rPr lang="en-US" sz="1600" dirty="0" smtClean="0"/>
              <a:t> </a:t>
            </a:r>
            <a:r>
              <a:rPr lang="en-US" sz="1600" dirty="0" err="1" smtClean="0"/>
              <a:t>sempurna</a:t>
            </a:r>
            <a:r>
              <a:rPr lang="en-US" sz="1600" dirty="0" smtClean="0"/>
              <a:t>.  </a:t>
            </a:r>
            <a:r>
              <a:rPr lang="en-US" sz="1600" dirty="0" err="1" smtClean="0"/>
              <a:t>Umumnya</a:t>
            </a:r>
            <a:r>
              <a:rPr lang="en-US" sz="1600" dirty="0" smtClean="0"/>
              <a:t>, </a:t>
            </a:r>
            <a:r>
              <a:rPr lang="en-US" sz="1600" dirty="0" err="1" smtClean="0"/>
              <a:t>pengamatan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hungan</a:t>
            </a:r>
            <a:r>
              <a:rPr lang="en-US" sz="1600" dirty="0" smtClean="0"/>
              <a:t> statistic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tepat</a:t>
            </a:r>
            <a:r>
              <a:rPr lang="en-US" sz="1600" dirty="0" smtClean="0"/>
              <a:t> </a:t>
            </a:r>
            <a:r>
              <a:rPr lang="en-US" sz="1600" dirty="0" err="1" smtClean="0"/>
              <a:t>benar</a:t>
            </a:r>
            <a:r>
              <a:rPr lang="en-US" sz="1600" dirty="0" smtClean="0"/>
              <a:t> </a:t>
            </a:r>
            <a:r>
              <a:rPr lang="en-US" sz="1600" dirty="0" err="1" smtClean="0"/>
              <a:t>jatuh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hubungan</a:t>
            </a:r>
            <a:r>
              <a:rPr lang="en-US" sz="1600" dirty="0" smtClean="0"/>
              <a:t> </a:t>
            </a:r>
            <a:r>
              <a:rPr lang="en-US" sz="1600" dirty="0" err="1" smtClean="0"/>
              <a:t>kurva</a:t>
            </a:r>
            <a:r>
              <a:rPr lang="en-US" sz="1600" dirty="0" smtClean="0"/>
              <a:t> </a:t>
            </a:r>
            <a:r>
              <a:rPr lang="en-US" sz="1600" dirty="0" err="1" smtClean="0"/>
              <a:t>hubungan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digambarkan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err="1" smtClean="0"/>
              <a:t>Contoh</a:t>
            </a:r>
            <a:r>
              <a:rPr lang="en-US" sz="1600" dirty="0" smtClean="0"/>
              <a:t>:</a:t>
            </a:r>
          </a:p>
          <a:p>
            <a:pPr marL="0" indent="0">
              <a:buNone/>
            </a:pPr>
            <a:r>
              <a:rPr lang="en-US" sz="1600" dirty="0" err="1" smtClean="0"/>
              <a:t>Evaluasi</a:t>
            </a:r>
            <a:r>
              <a:rPr lang="en-US" sz="1600" dirty="0" smtClean="0"/>
              <a:t> </a:t>
            </a:r>
            <a:r>
              <a:rPr lang="en-US" sz="1600" dirty="0" err="1" smtClean="0"/>
              <a:t>performa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10 </a:t>
            </a:r>
            <a:r>
              <a:rPr lang="en-US" sz="1600" dirty="0" err="1" smtClean="0"/>
              <a:t>pekerja</a:t>
            </a:r>
            <a:r>
              <a:rPr lang="en-US" sz="1600" dirty="0" smtClean="0"/>
              <a:t> </a:t>
            </a:r>
            <a:r>
              <a:rPr lang="en-US" sz="1600" dirty="0" err="1" smtClean="0"/>
              <a:t>dihambil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pertengahn</a:t>
            </a:r>
            <a:r>
              <a:rPr lang="en-US" sz="1600" dirty="0" smtClean="0"/>
              <a:t> </a:t>
            </a:r>
            <a:r>
              <a:rPr lang="en-US" sz="1600" dirty="0" err="1" smtClean="0"/>
              <a:t>tahin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akhir</a:t>
            </a:r>
            <a:r>
              <a:rPr lang="en-US" sz="1600" dirty="0" smtClean="0"/>
              <a:t> </a:t>
            </a:r>
            <a:r>
              <a:rPr lang="en-US" sz="1600" dirty="0" err="1" smtClean="0"/>
              <a:t>tahun</a:t>
            </a:r>
            <a:r>
              <a:rPr lang="en-US" sz="1600" dirty="0" smtClean="0"/>
              <a:t>.  Data di </a:t>
            </a:r>
            <a:r>
              <a:rPr lang="en-US" sz="1600" dirty="0" err="1" smtClean="0"/>
              <a:t>potlkan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gbr</a:t>
            </a:r>
            <a:r>
              <a:rPr lang="en-US" sz="1600" dirty="0" smtClean="0"/>
              <a:t> 1.2a.  </a:t>
            </a:r>
            <a:r>
              <a:rPr lang="en-US" sz="1600" dirty="0" err="1" smtClean="0"/>
              <a:t>Akhir</a:t>
            </a:r>
            <a:r>
              <a:rPr lang="en-US" sz="1600" dirty="0" smtClean="0"/>
              <a:t> </a:t>
            </a:r>
            <a:r>
              <a:rPr lang="en-US" sz="1600" dirty="0" err="1" smtClean="0"/>
              <a:t>tahun</a:t>
            </a:r>
            <a:r>
              <a:rPr lang="en-US" sz="1600" dirty="0" smtClean="0"/>
              <a:t> (Y)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tengah</a:t>
            </a:r>
            <a:r>
              <a:rPr lang="en-US" sz="1600" dirty="0" smtClean="0"/>
              <a:t> </a:t>
            </a:r>
            <a:r>
              <a:rPr lang="en-US" sz="1600" dirty="0" err="1" smtClean="0"/>
              <a:t>tahun</a:t>
            </a:r>
            <a:r>
              <a:rPr lang="en-US" sz="1600" dirty="0" smtClean="0"/>
              <a:t> (X)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177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80928"/>
            <a:ext cx="7992888" cy="1800200"/>
          </a:xfrm>
        </p:spPr>
        <p:txBody>
          <a:bodyPr/>
          <a:lstStyle/>
          <a:p>
            <a:pPr algn="l"/>
            <a:r>
              <a:rPr lang="en-US" sz="1200" dirty="0" err="1" smtClean="0"/>
              <a:t>Gbr</a:t>
            </a:r>
            <a:r>
              <a:rPr lang="en-US" sz="1200" dirty="0" smtClean="0"/>
              <a:t>. 1.2a </a:t>
            </a:r>
            <a:r>
              <a:rPr lang="en-US" sz="1200" dirty="0" err="1" smtClean="0"/>
              <a:t>memperlihatkan</a:t>
            </a:r>
            <a:r>
              <a:rPr lang="en-US" sz="1200" dirty="0" smtClean="0"/>
              <a:t> </a:t>
            </a:r>
            <a:r>
              <a:rPr lang="en-US" sz="1200" dirty="0" err="1" smtClean="0"/>
              <a:t>bhw</a:t>
            </a:r>
            <a:r>
              <a:rPr lang="en-US" sz="1200" dirty="0" smtClean="0"/>
              <a:t> </a:t>
            </a:r>
            <a:r>
              <a:rPr lang="en-US" sz="1200" dirty="0" err="1" smtClean="0"/>
              <a:t>ada</a:t>
            </a:r>
            <a:r>
              <a:rPr lang="en-US" sz="1200" dirty="0" smtClean="0"/>
              <a:t> </a:t>
            </a:r>
            <a:r>
              <a:rPr lang="en-US" sz="1200" dirty="0" err="1" smtClean="0"/>
              <a:t>hubungan</a:t>
            </a:r>
            <a:r>
              <a:rPr lang="en-US" sz="1200" dirty="0" smtClean="0"/>
              <a:t> </a:t>
            </a:r>
            <a:r>
              <a:rPr lang="en-US" sz="1200" dirty="0" err="1" smtClean="0"/>
              <a:t>antara</a:t>
            </a:r>
            <a:r>
              <a:rPr lang="en-US" sz="1200" dirty="0" smtClean="0"/>
              <a:t> </a:t>
            </a:r>
            <a:r>
              <a:rPr lang="en-US" sz="1200" dirty="0" err="1" smtClean="0"/>
              <a:t>tengah</a:t>
            </a:r>
            <a:r>
              <a:rPr lang="en-US" sz="1200" dirty="0" smtClean="0"/>
              <a:t> </a:t>
            </a:r>
            <a:r>
              <a:rPr lang="en-US" sz="1200" dirty="0" err="1" smtClean="0"/>
              <a:t>thn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akhir</a:t>
            </a:r>
            <a:r>
              <a:rPr lang="en-US" sz="1200" dirty="0" smtClean="0"/>
              <a:t> </a:t>
            </a:r>
            <a:r>
              <a:rPr lang="en-US" sz="1200" dirty="0" err="1" smtClean="0"/>
              <a:t>tahun</a:t>
            </a:r>
            <a:r>
              <a:rPr lang="en-US" sz="1200" dirty="0" smtClean="0"/>
              <a:t>.  </a:t>
            </a:r>
            <a:r>
              <a:rPr lang="en-US" sz="1200" dirty="0" err="1" smtClean="0"/>
              <a:t>Tetapi</a:t>
            </a:r>
            <a:r>
              <a:rPr lang="en-US" sz="1200" dirty="0" smtClean="0"/>
              <a:t> </a:t>
            </a:r>
            <a:r>
              <a:rPr lang="en-US" sz="1200" dirty="0" err="1" smtClean="0"/>
              <a:t>hubungan</a:t>
            </a:r>
            <a:r>
              <a:rPr lang="en-US" sz="1200" dirty="0" smtClean="0"/>
              <a:t> </a:t>
            </a:r>
            <a:r>
              <a:rPr lang="en-US" sz="1200" dirty="0" err="1" smtClean="0"/>
              <a:t>tsb</a:t>
            </a:r>
            <a:r>
              <a:rPr lang="en-US" sz="1200" dirty="0" smtClean="0"/>
              <a:t> </a:t>
            </a:r>
            <a:r>
              <a:rPr lang="en-US" sz="1200" dirty="0" err="1" smtClean="0"/>
              <a:t>tidak</a:t>
            </a:r>
            <a:r>
              <a:rPr lang="en-US" sz="1200" dirty="0" smtClean="0"/>
              <a:t> </a:t>
            </a:r>
            <a:r>
              <a:rPr lang="en-US" sz="1200" dirty="0" err="1" smtClean="0"/>
              <a:t>sempurna</a:t>
            </a:r>
            <a:r>
              <a:rPr lang="en-US" sz="1200" dirty="0" smtClean="0"/>
              <a:t> </a:t>
            </a:r>
            <a:r>
              <a:rPr lang="en-US" sz="1200" dirty="0" err="1" smtClean="0"/>
              <a:t>sm</a:t>
            </a:r>
            <a:r>
              <a:rPr lang="en-US" sz="1200" dirty="0" smtClean="0"/>
              <a:t> </a:t>
            </a:r>
            <a:r>
              <a:rPr lang="en-US" sz="1200" dirty="0" err="1" smtClean="0"/>
              <a:t>dgn</a:t>
            </a:r>
            <a:r>
              <a:rPr lang="en-US" sz="1200" dirty="0" smtClean="0"/>
              <a:t> </a:t>
            </a:r>
            <a:r>
              <a:rPr lang="en-US" sz="1200" dirty="0" err="1" smtClean="0"/>
              <a:t>satu</a:t>
            </a:r>
            <a:r>
              <a:rPr lang="en-US" sz="1200" dirty="0" smtClean="0"/>
              <a:t>.  Ada </a:t>
            </a:r>
            <a:r>
              <a:rPr lang="en-US" sz="1200" dirty="0" err="1" smtClean="0"/>
              <a:t>variasi</a:t>
            </a:r>
            <a:r>
              <a:rPr lang="en-US" sz="1200" dirty="0" smtClean="0"/>
              <a:t> </a:t>
            </a:r>
            <a:r>
              <a:rPr lang="en-US" sz="1200" dirty="0" err="1" smtClean="0"/>
              <a:t>antara</a:t>
            </a:r>
            <a:r>
              <a:rPr lang="en-US" sz="1200" dirty="0" smtClean="0"/>
              <a:t> data, missal </a:t>
            </a:r>
            <a:r>
              <a:rPr lang="en-US" sz="1200" dirty="0" err="1" smtClean="0"/>
              <a:t>pada</a:t>
            </a:r>
            <a:r>
              <a:rPr lang="en-US" sz="1200" dirty="0" smtClean="0"/>
              <a:t> X=80, Y </a:t>
            </a:r>
            <a:r>
              <a:rPr lang="en-US" sz="1200" dirty="0" err="1" smtClean="0"/>
              <a:t>berbeda</a:t>
            </a:r>
            <a:r>
              <a:rPr lang="en-US" sz="1200" dirty="0" smtClean="0"/>
              <a:t> dg </a:t>
            </a:r>
            <a:r>
              <a:rPr lang="en-US" sz="1200" dirty="0" err="1" smtClean="0"/>
              <a:t>lainnya</a:t>
            </a:r>
            <a:r>
              <a:rPr lang="en-US" sz="1200" dirty="0" smtClean="0"/>
              <a:t>.  </a:t>
            </a:r>
            <a:br>
              <a:rPr lang="en-US" sz="1200" dirty="0" smtClean="0"/>
            </a:b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gbr</a:t>
            </a:r>
            <a:r>
              <a:rPr lang="en-US" sz="1200" dirty="0" smtClean="0"/>
              <a:t> 1.2b </a:t>
            </a:r>
            <a:r>
              <a:rPr lang="en-US" sz="1200" dirty="0" err="1" smtClean="0"/>
              <a:t>ada</a:t>
            </a:r>
            <a:r>
              <a:rPr lang="en-US" sz="1200" dirty="0" smtClean="0"/>
              <a:t> </a:t>
            </a:r>
            <a:r>
              <a:rPr lang="en-US" sz="1200" dirty="0" err="1" smtClean="0"/>
              <a:t>garis</a:t>
            </a:r>
            <a:r>
              <a:rPr lang="en-US" sz="1200" dirty="0" smtClean="0"/>
              <a:t> </a:t>
            </a:r>
            <a:r>
              <a:rPr lang="en-US" sz="1200" dirty="0" err="1" smtClean="0"/>
              <a:t>gudaan</a:t>
            </a:r>
            <a:r>
              <a:rPr lang="en-US" sz="1200" dirty="0" smtClean="0"/>
              <a:t> </a:t>
            </a:r>
            <a:r>
              <a:rPr lang="en-US" sz="1200" dirty="0" err="1" smtClean="0"/>
              <a:t>hubungan</a:t>
            </a:r>
            <a:r>
              <a:rPr lang="en-US" sz="1200" dirty="0" smtClean="0"/>
              <a:t> </a:t>
            </a:r>
            <a:r>
              <a:rPr lang="en-US" sz="1200" dirty="0" err="1" smtClean="0"/>
              <a:t>nata</a:t>
            </a:r>
            <a:r>
              <a:rPr lang="en-US" sz="1200" dirty="0" smtClean="0"/>
              <a:t> X </a:t>
            </a:r>
            <a:r>
              <a:rPr lang="en-US" sz="1200" dirty="0" err="1" smtClean="0"/>
              <a:t>dan</a:t>
            </a:r>
            <a:r>
              <a:rPr lang="en-US" sz="1200" dirty="0" smtClean="0"/>
              <a:t> Y.  </a:t>
            </a:r>
            <a:r>
              <a:rPr lang="en-US" sz="1200" dirty="0" err="1" smtClean="0"/>
              <a:t>Menggambarkan</a:t>
            </a:r>
            <a:r>
              <a:rPr lang="en-US" sz="1200" dirty="0" smtClean="0"/>
              <a:t> </a:t>
            </a:r>
            <a:r>
              <a:rPr lang="en-US" sz="1200" dirty="0" err="1" smtClean="0"/>
              <a:t>bhw</a:t>
            </a:r>
            <a:r>
              <a:rPr lang="en-US" sz="1200" dirty="0" smtClean="0"/>
              <a:t> </a:t>
            </a:r>
            <a:r>
              <a:rPr lang="en-US" sz="1200" dirty="0" err="1" smtClean="0"/>
              <a:t>ada</a:t>
            </a:r>
            <a:r>
              <a:rPr lang="en-US" sz="1200" dirty="0" smtClean="0"/>
              <a:t> </a:t>
            </a:r>
            <a:r>
              <a:rPr lang="en-US" sz="1200" dirty="0" err="1" smtClean="0"/>
              <a:t>hbungan</a:t>
            </a:r>
            <a:r>
              <a:rPr lang="en-US" sz="1200" dirty="0" smtClean="0"/>
              <a:t> </a:t>
            </a:r>
            <a:r>
              <a:rPr lang="en-US" sz="1200" dirty="0" err="1" smtClean="0"/>
              <a:t>garis</a:t>
            </a:r>
            <a:r>
              <a:rPr lang="en-US" sz="1200" dirty="0" smtClean="0"/>
              <a:t> </a:t>
            </a:r>
            <a:r>
              <a:rPr lang="en-US" sz="1200" dirty="0" err="1" smtClean="0"/>
              <a:t>lurus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semakin</a:t>
            </a:r>
            <a:r>
              <a:rPr lang="en-US" sz="1200" dirty="0" smtClean="0"/>
              <a:t> </a:t>
            </a:r>
            <a:r>
              <a:rPr lang="en-US" sz="1200" dirty="0" err="1" smtClean="0"/>
              <a:t>naik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X </a:t>
            </a:r>
            <a:r>
              <a:rPr lang="en-US" sz="1200" dirty="0" err="1" smtClean="0"/>
              <a:t>semakin</a:t>
            </a:r>
            <a:r>
              <a:rPr lang="en-US" sz="1200" dirty="0" smtClean="0"/>
              <a:t> </a:t>
            </a:r>
            <a:r>
              <a:rPr lang="en-US" sz="1200" dirty="0" err="1" smtClean="0"/>
              <a:t>naik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Y, </a:t>
            </a:r>
            <a:r>
              <a:rPr lang="en-US" sz="1200" dirty="0" err="1" smtClean="0"/>
              <a:t>tetapi</a:t>
            </a:r>
            <a:r>
              <a:rPr lang="en-US" sz="1200" dirty="0" smtClean="0"/>
              <a:t> </a:t>
            </a:r>
            <a:r>
              <a:rPr lang="en-US" sz="1200" dirty="0" err="1" smtClean="0"/>
              <a:t>perhatikan</a:t>
            </a:r>
            <a:r>
              <a:rPr lang="en-US" sz="1200" dirty="0" smtClean="0"/>
              <a:t> </a:t>
            </a:r>
            <a:r>
              <a:rPr lang="en-US" sz="1200" dirty="0" err="1" smtClean="0"/>
              <a:t>bhw</a:t>
            </a:r>
            <a:r>
              <a:rPr lang="en-US" sz="1200" dirty="0" smtClean="0"/>
              <a:t> </a:t>
            </a:r>
            <a:r>
              <a:rPr lang="en-US" sz="1200" dirty="0" err="1" smtClean="0"/>
              <a:t>tidak</a:t>
            </a:r>
            <a:r>
              <a:rPr lang="en-US" sz="1200" dirty="0" smtClean="0"/>
              <a:t> </a:t>
            </a:r>
            <a:r>
              <a:rPr lang="en-US" sz="1200" dirty="0" err="1" smtClean="0"/>
              <a:t>semua</a:t>
            </a:r>
            <a:r>
              <a:rPr lang="en-US" sz="1200" dirty="0" smtClean="0"/>
              <a:t> </a:t>
            </a:r>
            <a:r>
              <a:rPr lang="en-US" sz="1200" dirty="0" err="1" smtClean="0"/>
              <a:t>nilai</a:t>
            </a:r>
            <a:r>
              <a:rPr lang="en-US" sz="1200" dirty="0" smtClean="0"/>
              <a:t> </a:t>
            </a:r>
            <a:r>
              <a:rPr lang="en-US" sz="1200" dirty="0" err="1" smtClean="0"/>
              <a:t>tepat</a:t>
            </a:r>
            <a:r>
              <a:rPr lang="en-US" sz="1200" dirty="0" smtClean="0"/>
              <a:t> </a:t>
            </a:r>
            <a:r>
              <a:rPr lang="en-US" sz="1200" dirty="0" err="1" smtClean="0"/>
              <a:t>atuh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garis</a:t>
            </a:r>
            <a:r>
              <a:rPr lang="en-US" sz="1200" dirty="0" smtClean="0"/>
              <a:t> </a:t>
            </a:r>
            <a:r>
              <a:rPr lang="en-US" sz="1200" dirty="0" err="1" smtClean="0"/>
              <a:t>penduga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4583" r="-1370" b="60228"/>
          <a:stretch/>
        </p:blipFill>
        <p:spPr>
          <a:xfrm>
            <a:off x="1547664" y="116632"/>
            <a:ext cx="532859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0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6178698"/>
          </a:xfrm>
        </p:spPr>
        <p:txBody>
          <a:bodyPr/>
          <a:lstStyle/>
          <a:p>
            <a:pPr algn="l"/>
            <a:r>
              <a:rPr lang="id-ID" sz="1600" dirty="0"/>
              <a:t>Diskusi: </a:t>
            </a:r>
            <a:r>
              <a:rPr lang="id-ID" sz="1600" dirty="0" smtClean="0"/>
              <a:t/>
            </a:r>
            <a:br>
              <a:rPr lang="id-ID" sz="1600" dirty="0" smtClean="0"/>
            </a:br>
            <a:r>
              <a:rPr lang="id-ID" sz="1600" dirty="0" smtClean="0"/>
              <a:t/>
            </a:r>
            <a:br>
              <a:rPr lang="id-ID" sz="1600" dirty="0" smtClean="0"/>
            </a:br>
            <a:r>
              <a:rPr lang="id-ID" sz="1600" dirty="0" smtClean="0"/>
              <a:t>1.  Dapatkah </a:t>
            </a:r>
            <a:r>
              <a:rPr lang="id-ID" sz="1600" dirty="0"/>
              <a:t>anda menenetukan peubah bebas dan terikat dari persoalan diatas? </a:t>
            </a:r>
            <a:r>
              <a:rPr lang="id-ID" sz="1600" dirty="0" smtClean="0"/>
              <a:t/>
            </a:r>
            <a:br>
              <a:rPr lang="id-ID" sz="1600" dirty="0" smtClean="0"/>
            </a:br>
            <a:r>
              <a:rPr lang="id-ID" sz="1600" dirty="0" smtClean="0"/>
              <a:t>2.  Apakah </a:t>
            </a:r>
            <a:r>
              <a:rPr lang="id-ID" sz="1600" dirty="0"/>
              <a:t>hubungan diatas berlaku satu arah? dua arah? </a:t>
            </a:r>
            <a:r>
              <a:rPr lang="id-ID" sz="1600" dirty="0" smtClean="0"/>
              <a:t/>
            </a:r>
            <a:br>
              <a:rPr lang="id-ID" sz="1600" dirty="0" smtClean="0"/>
            </a:br>
            <a:r>
              <a:rPr lang="id-ID" sz="1600" dirty="0" smtClean="0"/>
              <a:t>3.  Adakah syarat utama untuk jenis data pada hubungan diatas?</a:t>
            </a:r>
            <a:br>
              <a:rPr lang="id-ID" sz="1600" dirty="0" smtClean="0"/>
            </a:b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229981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Model </a:t>
            </a:r>
            <a:r>
              <a:rPr lang="en-US" sz="2400" dirty="0" err="1" smtClean="0"/>
              <a:t>Regresi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Penggunaanya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68760"/>
            <a:ext cx="80752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regresi</a:t>
            </a:r>
            <a:r>
              <a:rPr lang="en-US" dirty="0" smtClean="0"/>
              <a:t> </a:t>
            </a:r>
            <a:r>
              <a:rPr lang="en-US" dirty="0" err="1" smtClean="0"/>
              <a:t>dikenalkan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Sir Francis Galton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abad</a:t>
            </a:r>
            <a:r>
              <a:rPr lang="en-US" dirty="0" smtClean="0"/>
              <a:t> 19.  Galton </a:t>
            </a:r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badan</a:t>
            </a:r>
            <a:r>
              <a:rPr lang="en-US" dirty="0" smtClean="0"/>
              <a:t> orang </a:t>
            </a:r>
            <a:r>
              <a:rPr lang="en-US" dirty="0" err="1" smtClean="0"/>
              <a:t>tua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. 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tgg</a:t>
            </a:r>
            <a:r>
              <a:rPr lang="en-US" dirty="0" smtClean="0"/>
              <a:t> </a:t>
            </a:r>
            <a:r>
              <a:rPr lang="en-US" dirty="0" err="1" smtClean="0"/>
              <a:t>badan</a:t>
            </a:r>
            <a:r>
              <a:rPr lang="en-US" dirty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/>
              <a:t>anak-anak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orang </a:t>
            </a:r>
            <a:r>
              <a:rPr lang="en-US" dirty="0" err="1"/>
              <a:t>tua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pendek</a:t>
            </a:r>
            <a:r>
              <a:rPr lang="en-US" dirty="0"/>
              <a:t> </a:t>
            </a:r>
            <a:r>
              <a:rPr lang="en-US" dirty="0" err="1"/>
              <a:t>tampaknya</a:t>
            </a:r>
            <a:r>
              <a:rPr lang="en-US" dirty="0"/>
              <a:t> </a:t>
            </a:r>
            <a:r>
              <a:rPr lang="en-US" dirty="0" smtClean="0"/>
              <a:t>“revert/</a:t>
            </a:r>
            <a:r>
              <a:rPr lang="en-US" dirty="0" err="1" smtClean="0"/>
              <a:t>kembali</a:t>
            </a:r>
            <a:r>
              <a:rPr lang="en-US" dirty="0"/>
              <a:t>" </a:t>
            </a:r>
            <a:r>
              <a:rPr lang="en-US" dirty="0" err="1" smtClean="0"/>
              <a:t>atau</a:t>
            </a:r>
            <a:r>
              <a:rPr lang="en-US" dirty="0" smtClean="0"/>
              <a:t> “regress/</a:t>
            </a:r>
            <a:r>
              <a:rPr lang="en-US" dirty="0" err="1" smtClean="0"/>
              <a:t>mundur</a:t>
            </a:r>
            <a:r>
              <a:rPr lang="en-US" dirty="0"/>
              <a:t>" </a:t>
            </a:r>
            <a:r>
              <a:rPr lang="en-US" dirty="0" err="1"/>
              <a:t>ke</a:t>
            </a:r>
            <a:r>
              <a:rPr lang="en-US" dirty="0"/>
              <a:t> rata-rata </a:t>
            </a:r>
            <a:r>
              <a:rPr lang="en-US" dirty="0" err="1"/>
              <a:t>grup</a:t>
            </a:r>
            <a:r>
              <a:rPr lang="en-US" dirty="0"/>
              <a:t>.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menganggap</a:t>
            </a:r>
            <a:r>
              <a:rPr lang="en-US" dirty="0"/>
              <a:t> </a:t>
            </a:r>
            <a:r>
              <a:rPr lang="en-US" dirty="0" err="1"/>
              <a:t>kecenderungan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 smtClean="0"/>
              <a:t>kemunduran</a:t>
            </a:r>
            <a:r>
              <a:rPr lang="en-US" dirty="0" smtClean="0"/>
              <a:t> “mediocrity/</a:t>
            </a:r>
            <a:r>
              <a:rPr lang="en-US" dirty="0" err="1" smtClean="0"/>
              <a:t>kesamaan</a:t>
            </a:r>
            <a:r>
              <a:rPr lang="en-US" dirty="0" smtClean="0"/>
              <a:t>." </a:t>
            </a:r>
            <a:r>
              <a:rPr lang="en-US" dirty="0"/>
              <a:t>Galton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matematis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/>
              <a:t>kecenderungan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 smtClean="0"/>
              <a:t>iniyg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cikal</a:t>
            </a:r>
            <a:r>
              <a:rPr lang="en-US" dirty="0" smtClean="0"/>
              <a:t> </a:t>
            </a:r>
            <a:r>
              <a:rPr lang="en-US" dirty="0" err="1" smtClean="0"/>
              <a:t>bakal</a:t>
            </a:r>
            <a:r>
              <a:rPr lang="en-US" dirty="0" smtClean="0"/>
              <a:t> model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Isrtilah</a:t>
            </a:r>
            <a:r>
              <a:rPr lang="en-US" dirty="0" smtClean="0"/>
              <a:t> </a:t>
            </a:r>
            <a:r>
              <a:rPr lang="en-US" dirty="0" err="1" smtClean="0"/>
              <a:t>regresi</a:t>
            </a:r>
            <a:r>
              <a:rPr lang="en-US" dirty="0" smtClean="0"/>
              <a:t> </a:t>
            </a:r>
            <a:r>
              <a:rPr lang="en-US" dirty="0" err="1"/>
              <a:t>berlanjut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 smtClean="0"/>
              <a:t>antarvariabel</a:t>
            </a:r>
            <a:r>
              <a:rPr lang="en-US" dirty="0" smtClean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9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sz="3200" dirty="0" err="1" smtClean="0"/>
              <a:t>Konsep</a:t>
            </a:r>
            <a:r>
              <a:rPr lang="en-US" sz="3200" dirty="0" smtClean="0"/>
              <a:t> </a:t>
            </a:r>
            <a:r>
              <a:rPr lang="en-US" sz="3200" dirty="0" err="1" smtClean="0"/>
              <a:t>dasar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484784"/>
            <a:ext cx="7488832" cy="396044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Model </a:t>
            </a:r>
            <a:r>
              <a:rPr lang="en-US" sz="1600" dirty="0" err="1"/>
              <a:t>regresi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r>
              <a:rPr lang="en-US" sz="1600" dirty="0"/>
              <a:t> formal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mengungkapkan</a:t>
            </a:r>
            <a:r>
              <a:rPr lang="en-US" sz="1600" dirty="0"/>
              <a:t> </a:t>
            </a:r>
            <a:r>
              <a:rPr lang="en-US" sz="1600" dirty="0" err="1"/>
              <a:t>dua</a:t>
            </a:r>
            <a:r>
              <a:rPr lang="en-US" sz="1600" dirty="0"/>
              <a:t> </a:t>
            </a:r>
            <a:r>
              <a:rPr lang="en-US" sz="1600" dirty="0" err="1"/>
              <a:t>bahan</a:t>
            </a:r>
            <a:r>
              <a:rPr lang="en-US" sz="1600" dirty="0"/>
              <a:t> </a:t>
            </a:r>
            <a:r>
              <a:rPr lang="en-US" sz="1600" dirty="0" err="1"/>
              <a:t>penting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 smtClean="0"/>
              <a:t>sebuah</a:t>
            </a:r>
            <a:r>
              <a:rPr lang="en-US" sz="1600" dirty="0" smtClean="0"/>
              <a:t> </a:t>
            </a:r>
            <a:r>
              <a:rPr lang="en-US" sz="1600" dirty="0" err="1" smtClean="0"/>
              <a:t>hubungan</a:t>
            </a:r>
            <a:r>
              <a:rPr lang="en-US" sz="1600" dirty="0" smtClean="0"/>
              <a:t> </a:t>
            </a:r>
            <a:r>
              <a:rPr lang="en-US" sz="1600" dirty="0" err="1"/>
              <a:t>statistik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1</a:t>
            </a:r>
            <a:r>
              <a:rPr lang="en-US" sz="1600" dirty="0"/>
              <a:t>. </a:t>
            </a:r>
            <a:r>
              <a:rPr lang="en-US" sz="1600" dirty="0" err="1"/>
              <a:t>Kecenderungan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respon</a:t>
            </a:r>
            <a:r>
              <a:rPr lang="en-US" sz="1600" dirty="0"/>
              <a:t> Y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bervariasi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prediktor</a:t>
            </a:r>
            <a:r>
              <a:rPr lang="en-US" sz="1600" dirty="0"/>
              <a:t> X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sistematis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2</a:t>
            </a:r>
            <a:r>
              <a:rPr lang="en-US" sz="1600" dirty="0"/>
              <a:t>.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smtClean="0"/>
              <a:t>diagram </a:t>
            </a:r>
            <a:r>
              <a:rPr lang="en-US" sz="1600" dirty="0" err="1" smtClean="0"/>
              <a:t>pencar</a:t>
            </a:r>
            <a:r>
              <a:rPr lang="en-US" sz="1600" dirty="0" smtClean="0"/>
              <a:t> di </a:t>
            </a:r>
            <a:r>
              <a:rPr lang="en-US" sz="1600" dirty="0" err="1"/>
              <a:t>sekitar</a:t>
            </a:r>
            <a:r>
              <a:rPr lang="en-US" sz="1600" dirty="0"/>
              <a:t> </a:t>
            </a:r>
            <a:r>
              <a:rPr lang="en-US" sz="1600" dirty="0" err="1"/>
              <a:t>kurva</a:t>
            </a:r>
            <a:r>
              <a:rPr lang="en-US" sz="1600" dirty="0"/>
              <a:t> </a:t>
            </a:r>
            <a:r>
              <a:rPr lang="en-US" sz="1600" dirty="0" err="1"/>
              <a:t>hubungan</a:t>
            </a:r>
            <a:r>
              <a:rPr lang="en-US" sz="1600" dirty="0"/>
              <a:t> </a:t>
            </a:r>
            <a:r>
              <a:rPr lang="en-US" sz="1600" dirty="0" err="1"/>
              <a:t>statistik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Kedua</a:t>
            </a:r>
            <a:r>
              <a:rPr lang="en-US" sz="1600" dirty="0" smtClean="0"/>
              <a:t> </a:t>
            </a:r>
            <a:r>
              <a:rPr lang="en-US" sz="1600" dirty="0" err="1"/>
              <a:t>karakteristik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diwujudkan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model </a:t>
            </a:r>
            <a:r>
              <a:rPr lang="en-US" sz="1600" dirty="0" err="1"/>
              <a:t>regresi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mendalilkan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 smtClean="0"/>
              <a:t>	1</a:t>
            </a:r>
            <a:r>
              <a:rPr lang="en-US" sz="1600" dirty="0"/>
              <a:t>. Ada </a:t>
            </a:r>
            <a:r>
              <a:rPr lang="en-US" sz="1600" dirty="0" err="1" smtClean="0"/>
              <a:t>sebuah</a:t>
            </a:r>
            <a:r>
              <a:rPr lang="en-US" sz="1600" dirty="0" smtClean="0"/>
              <a:t> </a:t>
            </a:r>
            <a:r>
              <a:rPr lang="en-US" sz="1600" dirty="0" err="1" smtClean="0"/>
              <a:t>distribusi</a:t>
            </a:r>
            <a:r>
              <a:rPr lang="en-US" sz="1600" dirty="0" smtClean="0"/>
              <a:t> </a:t>
            </a:r>
            <a:r>
              <a:rPr lang="en-US" sz="1600" dirty="0" err="1" smtClean="0"/>
              <a:t>peluang</a:t>
            </a:r>
            <a:r>
              <a:rPr lang="en-US" sz="1600" dirty="0" smtClean="0"/>
              <a:t> Y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tingkat</a:t>
            </a:r>
            <a:r>
              <a:rPr lang="en-US" sz="1600" dirty="0"/>
              <a:t> X.</a:t>
            </a:r>
          </a:p>
          <a:p>
            <a:pPr marL="0" indent="0">
              <a:buNone/>
            </a:pPr>
            <a:r>
              <a:rPr lang="en-US" sz="1600" dirty="0" smtClean="0"/>
              <a:t>	2</a:t>
            </a:r>
            <a:r>
              <a:rPr lang="en-US" sz="1600" dirty="0"/>
              <a:t>. </a:t>
            </a:r>
            <a:r>
              <a:rPr lang="en-US" sz="1600" dirty="0" err="1" smtClean="0"/>
              <a:t>Nilai</a:t>
            </a:r>
            <a:r>
              <a:rPr lang="en-US" sz="1600" dirty="0" smtClean="0"/>
              <a:t> </a:t>
            </a:r>
            <a:r>
              <a:rPr lang="en-US" sz="1600" dirty="0" err="1" smtClean="0"/>
              <a:t>tengah</a:t>
            </a:r>
            <a:r>
              <a:rPr lang="en-US" sz="1600" dirty="0" smtClean="0"/>
              <a:t> (mean)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distribusi</a:t>
            </a:r>
            <a:r>
              <a:rPr lang="en-US" sz="1600" dirty="0"/>
              <a:t> </a:t>
            </a:r>
            <a:r>
              <a:rPr lang="en-US" sz="1600" dirty="0" err="1"/>
              <a:t>probabilitas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bervariasi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smtClean="0"/>
              <a:t>	</a:t>
            </a:r>
            <a:r>
              <a:rPr lang="en-US" sz="1600" dirty="0" err="1" smtClean="0"/>
              <a:t>cara</a:t>
            </a:r>
            <a:r>
              <a:rPr lang="en-US" sz="1600" dirty="0" smtClean="0"/>
              <a:t> </a:t>
            </a:r>
            <a:r>
              <a:rPr lang="en-US" sz="1600" dirty="0" err="1"/>
              <a:t>sistematis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X</a:t>
            </a:r>
            <a:r>
              <a:rPr lang="en-US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238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1901</TotalTime>
  <Words>852</Words>
  <Application>Microsoft Office PowerPoint</Application>
  <PresentationFormat>On-screen Show (4:3)</PresentationFormat>
  <Paragraphs>52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Symbol</vt:lpstr>
      <vt:lpstr>Tahoma</vt:lpstr>
      <vt:lpstr>Wingdings</vt:lpstr>
      <vt:lpstr>Office Theme</vt:lpstr>
      <vt:lpstr>  ANALISIS REGRESI TERAPAN  </vt:lpstr>
      <vt:lpstr>ANALISIS REGRESI</vt:lpstr>
      <vt:lpstr>PowerPoint Presentation</vt:lpstr>
      <vt:lpstr>Hubungan Fungsional</vt:lpstr>
      <vt:lpstr>2. Hubungan Statistik (stokastik)  amatan tidak jatuh pas pada kurva   Mis: IQ vs Prestasi, Berat vs Tinggi, Dosis Pupuk vs Produksi </vt:lpstr>
      <vt:lpstr>Gbr. 1.2a memperlihatkan bhw ada hubungan antara tengah thn dan akhir tahun.  Tetapi hubungan tsb tidak sempurna sm dgn satu.  Ada variasi antara data, missal pada X=80, Y berbeda dg lainnya.   Pada gbr 1.2b ada garis gudaan hubungan nata X dan Y.  Menggambarkan bhw ada hbungan garis lurus dan semakin naik nilai X semakin naik nilai Y, tetapi perhatikan bhw tidak semua nilai tepat atuh pada garis penduga.</vt:lpstr>
      <vt:lpstr>Diskusi:   1.  Dapatkah anda menenetukan peubah bebas dan terikat dari persoalan diatas?  2.  Apakah hubungan diatas berlaku satu arah? dua arah?  3.  Adakah syarat utama untuk jenis data pada hubungan diatas? </vt:lpstr>
      <vt:lpstr>Model Regresi dan Penggunaanya</vt:lpstr>
      <vt:lpstr>Konsep dasar</vt:lpstr>
      <vt:lpstr>Contoh: Perhatikan kembali contoh evaluasi kinerja pada Gambar 1.2. Evaluasi akhir tahun Y diperlakukan dalam model regresi sebagai variabel acak. Untuk setiap tingkat evaluasi kinerja tengah tahun, terdapat distribusi probabilitas Y.  Gambar 1.4 juga menunjukkan bhw distribusi probabilitas untuk X = 90, yang merupakan evaluasi tengah tahun untuk karyawan pertama dEvaluasi akhir tahun aktual dari karyawan ini, Y = 94, kemudian dipandang sebagai pilihan acak dari distribusi probabilitas ini. Gambar 1.4 juga menunjukkan distribusi probabilitas Y untuk evaluasi tengah tahun X = 50 dan X = 70. Perhatikan bahwa mean dari distribusi probabilitas memiliki hubungan sistematis dengan level dr X.  Ini akan menyiratkan untuk contoh kita bahwa peningkatan dalam evaluasi akhir tahun (rata-rata) yang diharapkan dengan peningkatan kinerja tengah tahun  </vt:lpstr>
      <vt:lpstr>Apakah model regresi selalu sama?</vt:lpstr>
      <vt:lpstr>Konstruksi model regresi</vt:lpstr>
      <vt:lpstr>Kegunaan Analisis Regresi</vt:lpstr>
      <vt:lpstr>PowerPoint Presentation</vt:lpstr>
      <vt:lpstr>PowerPoint Presentation</vt:lpstr>
    </vt:vector>
  </TitlesOfParts>
  <Company>FMIPA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DATA</dc:title>
  <dc:creator>wkm</dc:creator>
  <cp:lastModifiedBy>USER</cp:lastModifiedBy>
  <cp:revision>212</cp:revision>
  <dcterms:created xsi:type="dcterms:W3CDTF">2006-07-04T09:43:54Z</dcterms:created>
  <dcterms:modified xsi:type="dcterms:W3CDTF">2021-03-07T02:44:52Z</dcterms:modified>
</cp:coreProperties>
</file>