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50"/>
  </p:handoutMasterIdLst>
  <p:sldIdLst>
    <p:sldId id="256" r:id="rId2"/>
    <p:sldId id="298" r:id="rId3"/>
    <p:sldId id="299" r:id="rId4"/>
    <p:sldId id="257" r:id="rId5"/>
    <p:sldId id="264" r:id="rId6"/>
    <p:sldId id="265" r:id="rId7"/>
    <p:sldId id="266" r:id="rId8"/>
    <p:sldId id="267" r:id="rId9"/>
    <p:sldId id="268" r:id="rId10"/>
    <p:sldId id="269" r:id="rId11"/>
    <p:sldId id="270" r:id="rId12"/>
    <p:sldId id="271" r:id="rId13"/>
    <p:sldId id="272" r:id="rId14"/>
    <p:sldId id="273" r:id="rId15"/>
    <p:sldId id="274" r:id="rId16"/>
    <p:sldId id="275" r:id="rId17"/>
    <p:sldId id="258" r:id="rId18"/>
    <p:sldId id="263" r:id="rId19"/>
    <p:sldId id="276" r:id="rId20"/>
    <p:sldId id="284" r:id="rId21"/>
    <p:sldId id="277" r:id="rId22"/>
    <p:sldId id="278" r:id="rId23"/>
    <p:sldId id="279" r:id="rId24"/>
    <p:sldId id="280" r:id="rId25"/>
    <p:sldId id="281" r:id="rId26"/>
    <p:sldId id="282" r:id="rId27"/>
    <p:sldId id="283" r:id="rId28"/>
    <p:sldId id="286" r:id="rId29"/>
    <p:sldId id="285" r:id="rId30"/>
    <p:sldId id="287" r:id="rId31"/>
    <p:sldId id="288" r:id="rId32"/>
    <p:sldId id="259" r:id="rId33"/>
    <p:sldId id="303" r:id="rId34"/>
    <p:sldId id="304" r:id="rId35"/>
    <p:sldId id="289" r:id="rId36"/>
    <p:sldId id="290" r:id="rId37"/>
    <p:sldId id="292" r:id="rId38"/>
    <p:sldId id="291" r:id="rId39"/>
    <p:sldId id="260" r:id="rId40"/>
    <p:sldId id="261" r:id="rId41"/>
    <p:sldId id="300" r:id="rId42"/>
    <p:sldId id="293" r:id="rId43"/>
    <p:sldId id="294" r:id="rId44"/>
    <p:sldId id="295" r:id="rId45"/>
    <p:sldId id="296" r:id="rId46"/>
    <p:sldId id="262" r:id="rId47"/>
    <p:sldId id="301" r:id="rId48"/>
    <p:sldId id="302" r:id="rId49"/>
  </p:sldIdLst>
  <p:sldSz cx="9144000" cy="6858000" type="screen4x3"/>
  <p:notesSz cx="6761163" cy="9942513"/>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08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29761" y="0"/>
            <a:ext cx="2929837" cy="497126"/>
          </a:xfrm>
          <a:prstGeom prst="rect">
            <a:avLst/>
          </a:prstGeom>
        </p:spPr>
        <p:txBody>
          <a:bodyPr vert="horz" lIns="91440" tIns="45720" rIns="91440" bIns="45720" rtlCol="0"/>
          <a:lstStyle>
            <a:lvl1pPr algn="r">
              <a:defRPr sz="1200"/>
            </a:lvl1pPr>
          </a:lstStyle>
          <a:p>
            <a:fld id="{73BF1FF8-443A-46F5-821B-9D0A569131F4}" type="datetimeFigureOut">
              <a:rPr lang="id-ID" smtClean="0"/>
              <a:pPr/>
              <a:t>25/05/2021</a:t>
            </a:fld>
            <a:endParaRPr lang="id-ID"/>
          </a:p>
        </p:txBody>
      </p:sp>
      <p:sp>
        <p:nvSpPr>
          <p:cNvPr id="4" name="Footer Placeholder 3"/>
          <p:cNvSpPr>
            <a:spLocks noGrp="1"/>
          </p:cNvSpPr>
          <p:nvPr>
            <p:ph type="ftr" sz="quarter" idx="2"/>
          </p:nvPr>
        </p:nvSpPr>
        <p:spPr>
          <a:xfrm>
            <a:off x="0" y="9443662"/>
            <a:ext cx="2929837" cy="497126"/>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29761" y="9443662"/>
            <a:ext cx="2929837" cy="497126"/>
          </a:xfrm>
          <a:prstGeom prst="rect">
            <a:avLst/>
          </a:prstGeom>
        </p:spPr>
        <p:txBody>
          <a:bodyPr vert="horz" lIns="91440" tIns="45720" rIns="91440" bIns="45720" rtlCol="0" anchor="b"/>
          <a:lstStyle>
            <a:lvl1pPr algn="r">
              <a:defRPr sz="1200"/>
            </a:lvl1pPr>
          </a:lstStyle>
          <a:p>
            <a:fld id="{9305476E-8308-4A0E-8CC1-9BD889CCD4A7}" type="slidenum">
              <a:rPr lang="id-ID" smtClean="0"/>
              <a:pPr/>
              <a:t>‹#›</a:t>
            </a:fld>
            <a:endParaRPr lang="id-ID"/>
          </a:p>
        </p:txBody>
      </p:sp>
    </p:spTree>
    <p:extLst>
      <p:ext uri="{BB962C8B-B14F-4D97-AF65-F5344CB8AC3E}">
        <p14:creationId xmlns:p14="http://schemas.microsoft.com/office/powerpoint/2010/main" val="87408798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8225B75-1F10-46B7-9C56-B6ECAA82FD41}" type="datetimeFigureOut">
              <a:rPr lang="id-ID" smtClean="0"/>
              <a:pPr/>
              <a:t>25/05/2021</a:t>
            </a:fld>
            <a:endParaRPr lang="id-ID"/>
          </a:p>
        </p:txBody>
      </p:sp>
      <p:sp>
        <p:nvSpPr>
          <p:cNvPr id="8" name="Slide Number Placeholder 7"/>
          <p:cNvSpPr>
            <a:spLocks noGrp="1"/>
          </p:cNvSpPr>
          <p:nvPr>
            <p:ph type="sldNum" sz="quarter" idx="11"/>
          </p:nvPr>
        </p:nvSpPr>
        <p:spPr/>
        <p:txBody>
          <a:bodyPr/>
          <a:lstStyle/>
          <a:p>
            <a:fld id="{E09A95D6-81AB-4B0A-AB09-40FC563D6EEF}" type="slidenum">
              <a:rPr lang="id-ID" smtClean="0"/>
              <a:pPr/>
              <a:t>‹#›</a:t>
            </a:fld>
            <a:endParaRPr lang="id-ID"/>
          </a:p>
        </p:txBody>
      </p:sp>
      <p:sp>
        <p:nvSpPr>
          <p:cNvPr id="9" name="Footer Placeholder 8"/>
          <p:cNvSpPr>
            <a:spLocks noGrp="1"/>
          </p:cNvSpPr>
          <p:nvPr>
            <p:ph type="ftr" sz="quarter" idx="12"/>
          </p:nvPr>
        </p:nvSpPr>
        <p:spPr/>
        <p:txBody>
          <a:bodyPr/>
          <a:lstStyle/>
          <a:p>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225B75-1F10-46B7-9C56-B6ECAA82FD41}" type="datetimeFigureOut">
              <a:rPr lang="id-ID" smtClean="0"/>
              <a:pPr/>
              <a:t>25/05/2021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09A95D6-81AB-4B0A-AB09-40FC563D6EEF}"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225B75-1F10-46B7-9C56-B6ECAA82FD41}" type="datetimeFigureOut">
              <a:rPr lang="id-ID" smtClean="0"/>
              <a:pPr/>
              <a:t>25/05/2021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09A95D6-81AB-4B0A-AB09-40FC563D6EEF}"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68225B75-1F10-46B7-9C56-B6ECAA82FD41}" type="datetimeFigureOut">
              <a:rPr lang="id-ID" smtClean="0"/>
              <a:pPr/>
              <a:t>25/05/2021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09A95D6-81AB-4B0A-AB09-40FC563D6EEF}"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225B75-1F10-46B7-9C56-B6ECAA82FD41}" type="datetimeFigureOut">
              <a:rPr lang="id-ID" smtClean="0"/>
              <a:pPr/>
              <a:t>25/05/2021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09A95D6-81AB-4B0A-AB09-40FC563D6EEF}" type="slidenum">
              <a:rPr lang="id-ID" smtClean="0"/>
              <a:pPr/>
              <a:t>‹#›</a:t>
            </a:fld>
            <a:endParaRPr lang="id-ID"/>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68225B75-1F10-46B7-9C56-B6ECAA82FD41}" type="datetimeFigureOut">
              <a:rPr lang="id-ID" smtClean="0"/>
              <a:pPr/>
              <a:t>25/05/2021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09A95D6-81AB-4B0A-AB09-40FC563D6EEF}" type="slidenum">
              <a:rPr lang="id-ID" smtClean="0"/>
              <a:pPr/>
              <a:t>‹#›</a:t>
            </a:fld>
            <a:endParaRPr lang="id-ID"/>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8225B75-1F10-46B7-9C56-B6ECAA82FD41}" type="datetimeFigureOut">
              <a:rPr lang="id-ID" smtClean="0"/>
              <a:pPr/>
              <a:t>25/05/2021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E09A95D6-81AB-4B0A-AB09-40FC563D6EEF}" type="slidenum">
              <a:rPr lang="id-ID" smtClean="0"/>
              <a:pPr/>
              <a:t>‹#›</a:t>
            </a:fld>
            <a:endParaRPr lang="id-ID"/>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225B75-1F10-46B7-9C56-B6ECAA82FD41}" type="datetimeFigureOut">
              <a:rPr lang="id-ID" smtClean="0"/>
              <a:pPr/>
              <a:t>25/05/2021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E09A95D6-81AB-4B0A-AB09-40FC563D6EEF}"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225B75-1F10-46B7-9C56-B6ECAA82FD41}" type="datetimeFigureOut">
              <a:rPr lang="id-ID" smtClean="0"/>
              <a:pPr/>
              <a:t>25/05/2021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E09A95D6-81AB-4B0A-AB09-40FC563D6EEF}"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225B75-1F10-46B7-9C56-B6ECAA82FD41}" type="datetimeFigureOut">
              <a:rPr lang="id-ID" smtClean="0"/>
              <a:pPr/>
              <a:t>25/05/2021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09A95D6-81AB-4B0A-AB09-40FC563D6EEF}"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225B75-1F10-46B7-9C56-B6ECAA82FD41}" type="datetimeFigureOut">
              <a:rPr lang="id-ID" smtClean="0"/>
              <a:pPr/>
              <a:t>25/05/2021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09A95D6-81AB-4B0A-AB09-40FC563D6EEF}"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8225B75-1F10-46B7-9C56-B6ECAA82FD41}" type="datetimeFigureOut">
              <a:rPr lang="id-ID" smtClean="0"/>
              <a:pPr/>
              <a:t>25/05/2021</a:t>
            </a:fld>
            <a:endParaRPr lang="id-ID"/>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id-ID"/>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E09A95D6-81AB-4B0A-AB09-40FC563D6EEF}" type="slidenum">
              <a:rPr lang="id-ID" smtClean="0"/>
              <a:pPr/>
              <a:t>‹#›</a:t>
            </a:fld>
            <a:endParaRPr lang="id-ID"/>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764704"/>
            <a:ext cx="7776864" cy="4176464"/>
          </a:xfrm>
        </p:spPr>
        <p:txBody>
          <a:bodyPr>
            <a:normAutofit/>
          </a:bodyPr>
          <a:lstStyle/>
          <a:p>
            <a:r>
              <a:rPr lang="id-ID" sz="5400" dirty="0" smtClean="0"/>
              <a:t>ASUMSI-ASUMSI</a:t>
            </a:r>
            <a:br>
              <a:rPr lang="id-ID" sz="5400" dirty="0" smtClean="0"/>
            </a:br>
            <a:r>
              <a:rPr lang="id-ID" sz="5400" dirty="0" smtClean="0"/>
              <a:t/>
            </a:r>
            <a:br>
              <a:rPr lang="id-ID" sz="5400" dirty="0" smtClean="0"/>
            </a:br>
            <a:r>
              <a:rPr lang="id-ID" sz="5400" dirty="0" smtClean="0"/>
              <a:t>DALAM REGRESI LINEAR GANDA</a:t>
            </a:r>
            <a:endParaRPr lang="id-ID" sz="5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l="-976" t="-1652" r="-813"/>
            </a:stretch>
          </a:blipFill>
        </p:spPr>
        <p:txBody>
          <a:bodyPr/>
          <a:lstStyle/>
          <a:p>
            <a:r>
              <a:rPr lang="en-US">
                <a:noFill/>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l="-976" b="-7484"/>
            </a:stretch>
          </a:blipFill>
        </p:spPr>
        <p:txBody>
          <a:bodyPr/>
          <a:lstStyle/>
          <a:p>
            <a:r>
              <a:rPr lang="en-US">
                <a:noFill/>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l="-813" t="-1779"/>
            </a:stretch>
          </a:blipFill>
        </p:spPr>
        <p:txBody>
          <a:bodyPr/>
          <a:lstStyle/>
          <a:p>
            <a:r>
              <a:rPr lang="en-US">
                <a:noFill/>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l="-976"/>
            </a:stretch>
          </a:blipFill>
        </p:spPr>
        <p:txBody>
          <a:bodyPr/>
          <a:lstStyle/>
          <a:p>
            <a:r>
              <a:rPr lang="en-US">
                <a:noFill/>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err="1" smtClean="0"/>
              <a:t>Pendeteksian</a:t>
            </a:r>
            <a:r>
              <a:rPr lang="en-US" b="1" i="1" dirty="0" smtClean="0"/>
              <a:t> </a:t>
            </a:r>
            <a:r>
              <a:rPr lang="en-US" b="1" i="1" dirty="0" err="1" smtClean="0"/>
              <a:t>Autokorelasi</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82296" lvl="0" indent="0">
              <a:buNone/>
            </a:pPr>
            <a:r>
              <a:rPr lang="en-US" i="1" dirty="0" err="1" smtClean="0"/>
              <a:t>Metode</a:t>
            </a:r>
            <a:r>
              <a:rPr lang="en-US" i="1" dirty="0" smtClean="0"/>
              <a:t> </a:t>
            </a:r>
            <a:r>
              <a:rPr lang="en-US" i="1" dirty="0" err="1" smtClean="0"/>
              <a:t>Grafik</a:t>
            </a:r>
            <a:endParaRPr lang="en-US" i="1" dirty="0" smtClean="0"/>
          </a:p>
          <a:p>
            <a:pPr marL="82296" lvl="0" indent="0">
              <a:buNone/>
            </a:pPr>
            <a:r>
              <a:rPr lang="en-US" i="1" dirty="0" err="1" smtClean="0"/>
              <a:t>Dilakukan</a:t>
            </a:r>
            <a:r>
              <a:rPr lang="en-US" i="1" dirty="0" smtClean="0"/>
              <a:t> </a:t>
            </a:r>
            <a:r>
              <a:rPr lang="en-US" i="1" dirty="0" err="1" smtClean="0"/>
              <a:t>dengan</a:t>
            </a:r>
            <a:r>
              <a:rPr lang="en-US" i="1" dirty="0" smtClean="0"/>
              <a:t> </a:t>
            </a:r>
            <a:r>
              <a:rPr lang="en-US" i="1" dirty="0" err="1" smtClean="0"/>
              <a:t>cara</a:t>
            </a:r>
            <a:r>
              <a:rPr lang="en-US" i="1" dirty="0" smtClean="0"/>
              <a:t> </a:t>
            </a:r>
            <a:r>
              <a:rPr lang="en-US" i="1" dirty="0" err="1" smtClean="0"/>
              <a:t>memetakan</a:t>
            </a:r>
            <a:r>
              <a:rPr lang="en-US" i="1" dirty="0" smtClean="0"/>
              <a:t> </a:t>
            </a:r>
            <a:r>
              <a:rPr lang="en-US" i="1" dirty="0" err="1" smtClean="0"/>
              <a:t>e</a:t>
            </a:r>
            <a:r>
              <a:rPr lang="en-US" i="1" baseline="-25000" dirty="0" err="1" smtClean="0"/>
              <a:t>i</a:t>
            </a:r>
            <a:r>
              <a:rPr lang="en-US" dirty="0" smtClean="0"/>
              <a:t> </a:t>
            </a:r>
            <a:r>
              <a:rPr lang="en-US" dirty="0" err="1" smtClean="0"/>
              <a:t>terhadap</a:t>
            </a:r>
            <a:r>
              <a:rPr lang="en-US" dirty="0" smtClean="0"/>
              <a:t> </a:t>
            </a:r>
            <a:r>
              <a:rPr lang="en-US" i="1" dirty="0" smtClean="0"/>
              <a:t>t</a:t>
            </a:r>
            <a:r>
              <a:rPr lang="en-US" dirty="0" smtClean="0"/>
              <a:t> </a:t>
            </a:r>
            <a:r>
              <a:rPr lang="en-US" dirty="0" err="1" smtClean="0"/>
              <a:t>atau</a:t>
            </a:r>
            <a:r>
              <a:rPr lang="en-US" dirty="0" smtClean="0"/>
              <a:t> </a:t>
            </a:r>
            <a:r>
              <a:rPr lang="en-US" i="1" dirty="0" err="1" smtClean="0"/>
              <a:t>i</a:t>
            </a:r>
            <a:r>
              <a:rPr lang="en-US" dirty="0" smtClean="0"/>
              <a:t>.</a:t>
            </a:r>
          </a:p>
          <a:p>
            <a:pPr marL="82296" lvl="0" indent="0">
              <a:buNone/>
            </a:pPr>
            <a:r>
              <a:rPr lang="en-US" dirty="0" err="1" smtClean="0"/>
              <a:t>Jika</a:t>
            </a:r>
            <a:r>
              <a:rPr lang="en-US" dirty="0" smtClean="0"/>
              <a:t> </a:t>
            </a:r>
            <a:r>
              <a:rPr lang="en-US" dirty="0" err="1" smtClean="0"/>
              <a:t>pemetaan</a:t>
            </a:r>
            <a:r>
              <a:rPr lang="en-US" dirty="0" smtClean="0"/>
              <a:t> </a:t>
            </a:r>
            <a:r>
              <a:rPr lang="en-US" i="1" dirty="0" err="1" smtClean="0"/>
              <a:t>e</a:t>
            </a:r>
            <a:r>
              <a:rPr lang="en-US" i="1" baseline="-25000" dirty="0" err="1" smtClean="0"/>
              <a:t>i</a:t>
            </a:r>
            <a:r>
              <a:rPr lang="en-US" dirty="0" smtClean="0"/>
              <a:t> </a:t>
            </a:r>
            <a:r>
              <a:rPr lang="en-US" dirty="0" err="1" smtClean="0"/>
              <a:t>terhadap</a:t>
            </a:r>
            <a:r>
              <a:rPr lang="en-US" dirty="0" smtClean="0"/>
              <a:t> </a:t>
            </a:r>
            <a:r>
              <a:rPr lang="en-US" i="1" dirty="0" smtClean="0"/>
              <a:t>t</a:t>
            </a:r>
            <a:r>
              <a:rPr lang="en-US" dirty="0" smtClean="0"/>
              <a:t> </a:t>
            </a:r>
            <a:r>
              <a:rPr lang="en-US" dirty="0" err="1" smtClean="0"/>
              <a:t>atau</a:t>
            </a:r>
            <a:r>
              <a:rPr lang="en-US" dirty="0" smtClean="0"/>
              <a:t> </a:t>
            </a:r>
            <a:r>
              <a:rPr lang="en-US" i="1" dirty="0" err="1" smtClean="0"/>
              <a:t>i</a:t>
            </a:r>
            <a:r>
              <a:rPr lang="en-US" dirty="0" smtClean="0"/>
              <a:t> </a:t>
            </a:r>
            <a:r>
              <a:rPr lang="en-US" dirty="0" err="1" smtClean="0"/>
              <a:t>membentuk</a:t>
            </a:r>
            <a:r>
              <a:rPr lang="en-US" dirty="0" smtClean="0"/>
              <a:t> </a:t>
            </a:r>
            <a:r>
              <a:rPr lang="en-US" dirty="0" err="1" smtClean="0"/>
              <a:t>suatu</a:t>
            </a:r>
            <a:r>
              <a:rPr lang="en-US" dirty="0" smtClean="0"/>
              <a:t> </a:t>
            </a:r>
            <a:r>
              <a:rPr lang="en-US" dirty="0" err="1" smtClean="0"/>
              <a:t>pola</a:t>
            </a:r>
            <a:r>
              <a:rPr lang="en-US" dirty="0" smtClean="0"/>
              <a:t> </a:t>
            </a:r>
            <a:r>
              <a:rPr lang="en-US" dirty="0" err="1" smtClean="0"/>
              <a:t>sistematis</a:t>
            </a:r>
            <a:r>
              <a:rPr lang="en-US" dirty="0" smtClean="0"/>
              <a:t> </a:t>
            </a:r>
            <a:r>
              <a:rPr lang="en-US" dirty="0" err="1" smtClean="0"/>
              <a:t>maka</a:t>
            </a:r>
            <a:r>
              <a:rPr lang="en-US" dirty="0" smtClean="0"/>
              <a:t> </a:t>
            </a:r>
            <a:r>
              <a:rPr lang="en-US" dirty="0" err="1" smtClean="0"/>
              <a:t>diindikasikan</a:t>
            </a:r>
            <a:r>
              <a:rPr lang="en-US" dirty="0" smtClean="0"/>
              <a:t> </a:t>
            </a:r>
            <a:r>
              <a:rPr lang="en-US" dirty="0" err="1" smtClean="0"/>
              <a:t>bahwa</a:t>
            </a:r>
            <a:r>
              <a:rPr lang="en-US" dirty="0" smtClean="0"/>
              <a:t> </a:t>
            </a:r>
            <a:r>
              <a:rPr lang="en-US" dirty="0" err="1" smtClean="0"/>
              <a:t>terdapat</a:t>
            </a:r>
            <a:r>
              <a:rPr lang="en-US" dirty="0" smtClean="0"/>
              <a:t> </a:t>
            </a:r>
            <a:r>
              <a:rPr lang="en-US" dirty="0" err="1" smtClean="0"/>
              <a:t>autokorelasi</a:t>
            </a:r>
            <a:r>
              <a:rPr lang="en-US" dirty="0" smtClean="0"/>
              <a:t> </a:t>
            </a:r>
            <a:r>
              <a:rPr lang="en-US" dirty="0" err="1" smtClean="0"/>
              <a:t>antar</a:t>
            </a:r>
            <a:r>
              <a:rPr lang="en-US" dirty="0" smtClean="0"/>
              <a:t> </a:t>
            </a:r>
            <a:r>
              <a:rPr lang="en-US" dirty="0" err="1" smtClean="0"/>
              <a:t>galat</a:t>
            </a:r>
            <a:r>
              <a:rPr lang="en-US" dirty="0" smtClean="0"/>
              <a:t> </a:t>
            </a:r>
            <a:r>
              <a:rPr lang="en-US" i="1" dirty="0" err="1" smtClean="0"/>
              <a:t>e</a:t>
            </a:r>
            <a:r>
              <a:rPr lang="en-US" i="1" baseline="-25000" dirty="0" err="1" smtClean="0"/>
              <a:t>i</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91264" cy="634082"/>
          </a:xfrm>
        </p:spPr>
        <p:txBody>
          <a:bodyPr>
            <a:normAutofit fontScale="90000"/>
          </a:bodyPr>
          <a:lstStyle/>
          <a:p>
            <a:pPr algn="l"/>
            <a:r>
              <a:rPr lang="en-US" sz="2800" dirty="0" err="1" smtClean="0"/>
              <a:t>Beberapa</a:t>
            </a:r>
            <a:r>
              <a:rPr lang="en-US" sz="2800" dirty="0" smtClean="0"/>
              <a:t> </a:t>
            </a:r>
            <a:r>
              <a:rPr lang="en-US" sz="2800" dirty="0" err="1" smtClean="0"/>
              <a:t>pola</a:t>
            </a:r>
            <a:r>
              <a:rPr lang="en-US" sz="2800" dirty="0" smtClean="0"/>
              <a:t> yang </a:t>
            </a:r>
            <a:r>
              <a:rPr lang="en-US" sz="2800" dirty="0" err="1" smtClean="0"/>
              <a:t>mungkin</a:t>
            </a:r>
            <a:r>
              <a:rPr lang="en-US" sz="2800" dirty="0" smtClean="0"/>
              <a:t> </a:t>
            </a:r>
            <a:r>
              <a:rPr lang="en-US" sz="2800" dirty="0" err="1" smtClean="0"/>
              <a:t>hasil</a:t>
            </a:r>
            <a:r>
              <a:rPr lang="en-US" sz="2800" dirty="0" smtClean="0"/>
              <a:t> </a:t>
            </a:r>
            <a:r>
              <a:rPr lang="en-US" sz="2800" dirty="0" err="1" smtClean="0"/>
              <a:t>pemetaan</a:t>
            </a:r>
            <a:r>
              <a:rPr lang="en-US" sz="2800" dirty="0" smtClean="0"/>
              <a:t> </a:t>
            </a:r>
            <a:r>
              <a:rPr lang="en-US" sz="2800" i="1" dirty="0" err="1" smtClean="0"/>
              <a:t>e</a:t>
            </a:r>
            <a:r>
              <a:rPr lang="en-US" sz="2800" i="1" baseline="-25000" dirty="0" err="1" smtClean="0"/>
              <a:t>i</a:t>
            </a:r>
            <a:r>
              <a:rPr lang="en-US" sz="2800" dirty="0" smtClean="0"/>
              <a:t> </a:t>
            </a:r>
            <a:r>
              <a:rPr lang="en-US" sz="2800" dirty="0" err="1" smtClean="0"/>
              <a:t>terhadap</a:t>
            </a:r>
            <a:r>
              <a:rPr lang="en-US" sz="2800" dirty="0" smtClean="0"/>
              <a:t> </a:t>
            </a:r>
            <a:r>
              <a:rPr lang="en-US" sz="2800" i="1" dirty="0" smtClean="0"/>
              <a:t>t</a:t>
            </a:r>
            <a:r>
              <a:rPr lang="en-US" sz="2800" dirty="0" smtClean="0"/>
              <a:t> </a:t>
            </a:r>
            <a:r>
              <a:rPr lang="en-US" sz="2800" dirty="0" err="1" smtClean="0"/>
              <a:t>atau</a:t>
            </a:r>
            <a:r>
              <a:rPr lang="en-US" sz="2800" dirty="0" smtClean="0"/>
              <a:t> </a:t>
            </a:r>
            <a:r>
              <a:rPr lang="en-US" sz="2800" i="1" dirty="0" err="1" smtClean="0"/>
              <a:t>i</a:t>
            </a:r>
            <a:r>
              <a:rPr lang="en-US" sz="2800" dirty="0" smtClean="0"/>
              <a:t>:</a:t>
            </a:r>
            <a:endParaRPr lang="en-US" sz="2800" dirty="0"/>
          </a:p>
        </p:txBody>
      </p:sp>
      <p:pic>
        <p:nvPicPr>
          <p:cNvPr id="4" name="Content Placeholder 3"/>
          <p:cNvPicPr>
            <a:picLocks noGrp="1"/>
          </p:cNvPicPr>
          <p:nvPr>
            <p:ph idx="1"/>
          </p:nvPr>
        </p:nvPicPr>
        <p:blipFill>
          <a:blip r:embed="rId2" cstate="print"/>
          <a:srcRect/>
          <a:stretch>
            <a:fillRect/>
          </a:stretch>
        </p:blipFill>
        <p:spPr bwMode="auto">
          <a:xfrm>
            <a:off x="611560" y="1268760"/>
            <a:ext cx="3312368" cy="2088232"/>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4788024" y="1196752"/>
            <a:ext cx="3219400" cy="2231504"/>
          </a:xfrm>
          <a:prstGeom prst="rect">
            <a:avLst/>
          </a:prstGeom>
          <a:noFill/>
          <a:ln w="9525">
            <a:noFill/>
            <a:miter lim="800000"/>
            <a:headEnd/>
            <a:tailEnd/>
          </a:ln>
        </p:spPr>
      </p:pic>
      <p:pic>
        <p:nvPicPr>
          <p:cNvPr id="6" name="Content Placeholder 3"/>
          <p:cNvPicPr>
            <a:picLocks/>
          </p:cNvPicPr>
          <p:nvPr/>
        </p:nvPicPr>
        <p:blipFill>
          <a:blip r:embed="rId4" cstate="print"/>
          <a:srcRect/>
          <a:stretch>
            <a:fillRect/>
          </a:stretch>
        </p:blipFill>
        <p:spPr bwMode="auto">
          <a:xfrm>
            <a:off x="539552" y="3933056"/>
            <a:ext cx="3789451" cy="2311152"/>
          </a:xfrm>
          <a:prstGeom prst="rect">
            <a:avLst/>
          </a:prstGeom>
          <a:noFill/>
          <a:ln w="9525">
            <a:noFill/>
            <a:miter lim="800000"/>
            <a:headEnd/>
            <a:tailEnd/>
          </a:ln>
        </p:spPr>
      </p:pic>
      <p:pic>
        <p:nvPicPr>
          <p:cNvPr id="7" name="Picture 6"/>
          <p:cNvPicPr/>
          <p:nvPr/>
        </p:nvPicPr>
        <p:blipFill>
          <a:blip r:embed="rId5" cstate="print"/>
          <a:srcRect/>
          <a:stretch>
            <a:fillRect/>
          </a:stretch>
        </p:blipFill>
        <p:spPr bwMode="auto">
          <a:xfrm>
            <a:off x="4932040" y="3861048"/>
            <a:ext cx="3699892" cy="24974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UJI </a:t>
            </a:r>
            <a:r>
              <a:rPr lang="en-US" dirty="0" err="1" smtClean="0"/>
              <a:t>Autokorelasi</a:t>
            </a:r>
            <a:endParaRPr lang="en-US" dirty="0"/>
          </a:p>
        </p:txBody>
      </p:sp>
      <p:sp>
        <p:nvSpPr>
          <p:cNvPr id="3" name="Content Placeholder 2"/>
          <p:cNvSpPr>
            <a:spLocks noGrp="1"/>
          </p:cNvSpPr>
          <p:nvPr>
            <p:ph idx="1"/>
          </p:nvPr>
        </p:nvSpPr>
        <p:spPr/>
        <p:txBody>
          <a:bodyPr/>
          <a:lstStyle/>
          <a:p>
            <a:r>
              <a:rPr lang="en-US" dirty="0" err="1" smtClean="0"/>
              <a:t>Uji</a:t>
            </a:r>
            <a:r>
              <a:rPr lang="en-US" dirty="0" smtClean="0"/>
              <a:t> Durbin Watson</a:t>
            </a:r>
          </a:p>
          <a:p>
            <a:r>
              <a:rPr lang="en-US" dirty="0" err="1" smtClean="0"/>
              <a:t>Uji</a:t>
            </a:r>
            <a:r>
              <a:rPr lang="en-US" dirty="0" smtClean="0"/>
              <a:t> Lagrange Multiplier</a:t>
            </a:r>
          </a:p>
          <a:p>
            <a:r>
              <a:rPr lang="en-US" dirty="0" err="1" smtClean="0"/>
              <a:t>Uji</a:t>
            </a:r>
            <a:r>
              <a:rPr lang="en-US" dirty="0" smtClean="0"/>
              <a:t> </a:t>
            </a:r>
            <a:r>
              <a:rPr lang="en-US" dirty="0" err="1" smtClean="0"/>
              <a:t>Breusch</a:t>
            </a:r>
            <a:r>
              <a:rPr lang="en-US" smtClean="0"/>
              <a:t>-Godfrey</a:t>
            </a: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60649"/>
            <a:ext cx="7920880" cy="864096"/>
          </a:xfrm>
        </p:spPr>
        <p:txBody>
          <a:bodyPr>
            <a:normAutofit/>
          </a:bodyPr>
          <a:lstStyle/>
          <a:p>
            <a:pPr algn="l"/>
            <a:r>
              <a:rPr lang="id-ID" sz="2000" dirty="0" smtClean="0"/>
              <a:t>Uji Autokorelasi Durbin Watson (DW)</a:t>
            </a:r>
            <a:endParaRPr lang="id-ID" sz="2000" dirty="0"/>
          </a:p>
        </p:txBody>
      </p:sp>
      <p:sp>
        <p:nvSpPr>
          <p:cNvPr id="3" name="Subtitle 2"/>
          <p:cNvSpPr>
            <a:spLocks noGrp="1"/>
          </p:cNvSpPr>
          <p:nvPr>
            <p:ph type="subTitle" idx="1"/>
          </p:nvPr>
        </p:nvSpPr>
        <p:spPr>
          <a:xfrm>
            <a:off x="395536" y="1052736"/>
            <a:ext cx="8280920" cy="5400600"/>
          </a:xfrm>
        </p:spPr>
        <p:txBody>
          <a:bodyPr/>
          <a:lstStyle/>
          <a:p>
            <a:pPr algn="l"/>
            <a:r>
              <a:rPr lang="id-ID" sz="2400" dirty="0" smtClean="0"/>
              <a:t>Untuk menguji autokorelasi beberapa metode tersedia.  Durbin Watson mrp metode yg sering digunakan.  </a:t>
            </a:r>
          </a:p>
          <a:p>
            <a:pPr algn="l"/>
            <a:r>
              <a:rPr lang="id-ID" sz="2400" dirty="0" smtClean="0"/>
              <a:t>Uji DW digunakan untuk menguji autokorelasi ordo pertama yaitu: Sembiring Hal. 246</a:t>
            </a:r>
          </a:p>
          <a:p>
            <a:pPr algn="l"/>
            <a:endParaRPr lang="id-ID" dirty="0"/>
          </a:p>
        </p:txBody>
      </p:sp>
      <p:sp>
        <p:nvSpPr>
          <p:cNvPr id="71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716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67744" y="2780928"/>
            <a:ext cx="3473176" cy="344041"/>
          </a:xfrm>
          <a:prstGeom prst="rect">
            <a:avLst/>
          </a:prstGeom>
          <a:noFill/>
        </p:spPr>
      </p:pic>
      <p:sp>
        <p:nvSpPr>
          <p:cNvPr id="7171" name="Rectangle 3"/>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717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7172"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635896" y="3212976"/>
            <a:ext cx="1756209" cy="334516"/>
          </a:xfrm>
          <a:prstGeom prst="rect">
            <a:avLst/>
          </a:prstGeom>
          <a:noFill/>
        </p:spPr>
      </p:pic>
      <p:sp>
        <p:nvSpPr>
          <p:cNvPr id="7174" name="Rectangle 6"/>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717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7175"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83568" y="3789040"/>
            <a:ext cx="7642651" cy="406524"/>
          </a:xfrm>
          <a:prstGeom prst="rect">
            <a:avLst/>
          </a:prstGeom>
          <a:noFill/>
        </p:spPr>
      </p:pic>
      <p:sp>
        <p:nvSpPr>
          <p:cNvPr id="7177" name="Rectangle 9"/>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7179"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7178" name="Picture 10"/>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336784" y="4365104"/>
            <a:ext cx="6024670" cy="1008112"/>
          </a:xfrm>
          <a:prstGeom prst="rect">
            <a:avLst/>
          </a:prstGeom>
          <a:noFill/>
        </p:spPr>
      </p:pic>
      <p:sp>
        <p:nvSpPr>
          <p:cNvPr id="7180" name="Rectangle 12"/>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TextBox 15"/>
          <p:cNvSpPr txBox="1"/>
          <p:nvPr/>
        </p:nvSpPr>
        <p:spPr>
          <a:xfrm>
            <a:off x="899592" y="5589240"/>
            <a:ext cx="7416824" cy="646331"/>
          </a:xfrm>
          <a:prstGeom prst="rect">
            <a:avLst/>
          </a:prstGeom>
          <a:noFill/>
        </p:spPr>
        <p:txBody>
          <a:bodyPr wrap="square" rtlCol="0">
            <a:spAutoFit/>
          </a:bodyPr>
          <a:lstStyle/>
          <a:p>
            <a:r>
              <a:rPr lang="id-ID" dirty="0" smtClean="0"/>
              <a:t>Secara sistematis dapat ditunjukkan bahwa d</a:t>
            </a:r>
            <a:r>
              <a:rPr lang="id-ID" dirty="0" smtClean="0">
                <a:latin typeface="Times New Roman"/>
                <a:cs typeface="Times New Roman"/>
              </a:rPr>
              <a:t>≈ 2(1-p), dan karena -1 ≤  </a:t>
            </a:r>
            <a:r>
              <a:rPr lang="el-GR" dirty="0" smtClean="0">
                <a:latin typeface="Times New Roman"/>
                <a:cs typeface="Times New Roman"/>
              </a:rPr>
              <a:t>ρ</a:t>
            </a:r>
            <a:r>
              <a:rPr lang="id-ID" dirty="0" smtClean="0">
                <a:latin typeface="Times New Roman"/>
                <a:cs typeface="Times New Roman"/>
              </a:rPr>
              <a:t>  ≤ 1, maka berakibat    0 ≤  d  ≤ 4</a:t>
            </a:r>
            <a:endParaRPr lang="id-ID"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332657"/>
            <a:ext cx="7776864" cy="576064"/>
          </a:xfrm>
        </p:spPr>
        <p:txBody>
          <a:bodyPr>
            <a:normAutofit/>
          </a:bodyPr>
          <a:lstStyle/>
          <a:p>
            <a:pPr algn="l"/>
            <a:r>
              <a:rPr lang="id-ID" sz="2000" dirty="0" smtClean="0"/>
              <a:t>Uji hipotesis:</a:t>
            </a:r>
            <a:endParaRPr lang="id-ID" sz="2000" dirty="0"/>
          </a:p>
        </p:txBody>
      </p:sp>
      <p:sp>
        <p:nvSpPr>
          <p:cNvPr id="3" name="Subtitle 2"/>
          <p:cNvSpPr>
            <a:spLocks noGrp="1"/>
          </p:cNvSpPr>
          <p:nvPr>
            <p:ph type="subTitle" idx="1"/>
          </p:nvPr>
        </p:nvSpPr>
        <p:spPr>
          <a:xfrm>
            <a:off x="539552" y="1124744"/>
            <a:ext cx="8280920" cy="5472608"/>
          </a:xfrm>
        </p:spPr>
        <p:txBody>
          <a:bodyPr>
            <a:normAutofit fontScale="92500" lnSpcReduction="10000"/>
          </a:bodyPr>
          <a:lstStyle/>
          <a:p>
            <a:pPr algn="l"/>
            <a:r>
              <a:rPr lang="id-ID" sz="2000" dirty="0" smtClean="0">
                <a:solidFill>
                  <a:schemeClr val="tx2">
                    <a:lumMod val="75000"/>
                  </a:schemeClr>
                </a:solidFill>
              </a:rPr>
              <a:t>H0:  </a:t>
            </a:r>
            <a:r>
              <a:rPr lang="el-GR" sz="2000" dirty="0" smtClean="0">
                <a:solidFill>
                  <a:schemeClr val="tx2">
                    <a:lumMod val="75000"/>
                  </a:schemeClr>
                </a:solidFill>
                <a:latin typeface="Times New Roman"/>
                <a:cs typeface="Times New Roman"/>
              </a:rPr>
              <a:t>ρ</a:t>
            </a:r>
            <a:r>
              <a:rPr lang="id-ID" sz="2000" dirty="0" smtClean="0">
                <a:solidFill>
                  <a:schemeClr val="tx2">
                    <a:lumMod val="75000"/>
                  </a:schemeClr>
                </a:solidFill>
                <a:latin typeface="Times New Roman"/>
                <a:cs typeface="Times New Roman"/>
              </a:rPr>
              <a:t> =0; Tidak ada autokorelasi</a:t>
            </a:r>
          </a:p>
          <a:p>
            <a:pPr algn="l"/>
            <a:r>
              <a:rPr lang="id-ID" sz="2000" dirty="0" smtClean="0">
                <a:solidFill>
                  <a:schemeClr val="tx2">
                    <a:lumMod val="75000"/>
                  </a:schemeClr>
                </a:solidFill>
                <a:latin typeface="Times New Roman"/>
                <a:cs typeface="Times New Roman"/>
              </a:rPr>
              <a:t>H1:  </a:t>
            </a:r>
            <a:r>
              <a:rPr lang="el-GR" sz="2000" dirty="0" smtClean="0">
                <a:solidFill>
                  <a:schemeClr val="tx2">
                    <a:lumMod val="75000"/>
                  </a:schemeClr>
                </a:solidFill>
                <a:latin typeface="Times New Roman"/>
                <a:cs typeface="Times New Roman"/>
              </a:rPr>
              <a:t>ρ</a:t>
            </a:r>
            <a:r>
              <a:rPr lang="id-ID" sz="2000" dirty="0" smtClean="0">
                <a:solidFill>
                  <a:schemeClr val="tx2">
                    <a:lumMod val="75000"/>
                  </a:schemeClr>
                </a:solidFill>
                <a:latin typeface="Times New Roman"/>
                <a:cs typeface="Times New Roman"/>
              </a:rPr>
              <a:t> ≠ 0;  Ada autokorelasi</a:t>
            </a:r>
          </a:p>
          <a:p>
            <a:pPr algn="l"/>
            <a:endParaRPr lang="id-ID" sz="2000" dirty="0" smtClean="0">
              <a:solidFill>
                <a:schemeClr val="tx2">
                  <a:lumMod val="75000"/>
                </a:schemeClr>
              </a:solidFill>
              <a:latin typeface="Times New Roman"/>
              <a:cs typeface="Times New Roman"/>
            </a:endParaRPr>
          </a:p>
          <a:p>
            <a:pPr algn="l"/>
            <a:r>
              <a:rPr lang="id-ID" sz="2000" dirty="0" smtClean="0">
                <a:solidFill>
                  <a:schemeClr val="tx2">
                    <a:lumMod val="75000"/>
                  </a:schemeClr>
                </a:solidFill>
                <a:latin typeface="Times New Roman"/>
                <a:cs typeface="Times New Roman"/>
              </a:rPr>
              <a:t>Nilai statistik d berada antara 0- 4 dan untuk menentukan nilai kritisnya diperlukan batas atas (du) dan batas bawah (dl) yang dapat diperoleh dari Tabel Durbin Watson.</a:t>
            </a:r>
          </a:p>
          <a:p>
            <a:pPr algn="l"/>
            <a:endParaRPr lang="id-ID" sz="2000" dirty="0" smtClean="0">
              <a:solidFill>
                <a:schemeClr val="tx2">
                  <a:lumMod val="75000"/>
                </a:schemeClr>
              </a:solidFill>
              <a:latin typeface="Times New Roman"/>
              <a:cs typeface="Times New Roman"/>
            </a:endParaRPr>
          </a:p>
          <a:p>
            <a:pPr algn="l"/>
            <a:endParaRPr lang="id-ID" sz="2000" dirty="0" smtClean="0">
              <a:solidFill>
                <a:schemeClr val="tx2">
                  <a:lumMod val="75000"/>
                </a:schemeClr>
              </a:solidFill>
              <a:latin typeface="Times New Roman"/>
              <a:cs typeface="Times New Roman"/>
            </a:endParaRPr>
          </a:p>
          <a:p>
            <a:pPr algn="l"/>
            <a:endParaRPr lang="id-ID" sz="2000" dirty="0" smtClean="0">
              <a:solidFill>
                <a:schemeClr val="tx2">
                  <a:lumMod val="75000"/>
                </a:schemeClr>
              </a:solidFill>
              <a:latin typeface="Times New Roman"/>
              <a:cs typeface="Times New Roman"/>
            </a:endParaRPr>
          </a:p>
          <a:p>
            <a:pPr algn="l"/>
            <a:endParaRPr lang="id-ID" sz="2000" dirty="0" smtClean="0">
              <a:solidFill>
                <a:schemeClr val="tx2">
                  <a:lumMod val="75000"/>
                </a:schemeClr>
              </a:solidFill>
              <a:latin typeface="Times New Roman"/>
              <a:cs typeface="Times New Roman"/>
            </a:endParaRPr>
          </a:p>
          <a:p>
            <a:pPr algn="l"/>
            <a:endParaRPr lang="id-ID" sz="2000" dirty="0" smtClean="0">
              <a:solidFill>
                <a:schemeClr val="tx2">
                  <a:lumMod val="75000"/>
                </a:schemeClr>
              </a:solidFill>
              <a:latin typeface="Times New Roman"/>
              <a:cs typeface="Times New Roman"/>
            </a:endParaRPr>
          </a:p>
          <a:p>
            <a:pPr algn="l"/>
            <a:r>
              <a:rPr lang="id-ID" sz="2000" dirty="0" smtClean="0">
                <a:solidFill>
                  <a:schemeClr val="tx2">
                    <a:lumMod val="75000"/>
                  </a:schemeClr>
                </a:solidFill>
                <a:latin typeface="Times New Roman"/>
                <a:cs typeface="Times New Roman"/>
              </a:rPr>
              <a:t>Jika dU &lt;  d  &lt; (4-dU)  :  Terima Ho</a:t>
            </a:r>
          </a:p>
          <a:p>
            <a:pPr algn="l"/>
            <a:r>
              <a:rPr lang="id-ID" sz="2000" dirty="0" smtClean="0">
                <a:solidFill>
                  <a:schemeClr val="tx2">
                    <a:lumMod val="75000"/>
                  </a:schemeClr>
                </a:solidFill>
                <a:latin typeface="Times New Roman"/>
                <a:cs typeface="Times New Roman"/>
              </a:rPr>
              <a:t>          0  &lt;  d  &lt; dL        :  Tolak Ho</a:t>
            </a:r>
          </a:p>
          <a:p>
            <a:pPr algn="l"/>
            <a:r>
              <a:rPr lang="id-ID" sz="2000" dirty="0" smtClean="0">
                <a:solidFill>
                  <a:schemeClr val="tx2">
                    <a:lumMod val="75000"/>
                  </a:schemeClr>
                </a:solidFill>
                <a:latin typeface="Times New Roman"/>
                <a:cs typeface="Times New Roman"/>
              </a:rPr>
              <a:t>       4- dL &lt; d  &lt; 4         :  Tolak Ho</a:t>
            </a:r>
          </a:p>
          <a:p>
            <a:pPr algn="l"/>
            <a:r>
              <a:rPr lang="id-ID" sz="2000" dirty="0" smtClean="0">
                <a:solidFill>
                  <a:schemeClr val="tx2">
                    <a:lumMod val="75000"/>
                  </a:schemeClr>
                </a:solidFill>
                <a:latin typeface="Times New Roman"/>
                <a:cs typeface="Times New Roman"/>
              </a:rPr>
              <a:t>Semakin mendekati 2 maka tidak ada autokorelasi</a:t>
            </a:r>
          </a:p>
          <a:p>
            <a:pPr algn="l"/>
            <a:r>
              <a:rPr lang="id-ID" sz="2000" dirty="0" smtClean="0">
                <a:solidFill>
                  <a:schemeClr val="tx2">
                    <a:lumMod val="75000"/>
                  </a:schemeClr>
                </a:solidFill>
                <a:latin typeface="Times New Roman"/>
                <a:cs typeface="Times New Roman"/>
              </a:rPr>
              <a:t>Wilayah tanpa keputusan: dianggap tidak ada autokorelasi dg resiko keputusan yg diperoleh salah.</a:t>
            </a:r>
          </a:p>
          <a:p>
            <a:pPr algn="l"/>
            <a:endParaRPr lang="id-ID" sz="2000" dirty="0" smtClean="0">
              <a:solidFill>
                <a:schemeClr val="tx2">
                  <a:lumMod val="75000"/>
                </a:schemeClr>
              </a:solidFill>
              <a:latin typeface="Times New Roman"/>
              <a:cs typeface="Times New Roman"/>
            </a:endParaRPr>
          </a:p>
          <a:p>
            <a:pPr algn="l"/>
            <a:endParaRPr lang="id-ID" sz="2000" dirty="0"/>
          </a:p>
        </p:txBody>
      </p:sp>
      <p:graphicFrame>
        <p:nvGraphicFramePr>
          <p:cNvPr id="4" name="Table 3"/>
          <p:cNvGraphicFramePr>
            <a:graphicFrameLocks noGrp="1"/>
          </p:cNvGraphicFramePr>
          <p:nvPr/>
        </p:nvGraphicFramePr>
        <p:xfrm>
          <a:off x="611560" y="3068960"/>
          <a:ext cx="8280920" cy="1495868"/>
        </p:xfrm>
        <a:graphic>
          <a:graphicData uri="http://schemas.openxmlformats.org/drawingml/2006/table">
            <a:tbl>
              <a:tblPr firstRow="1" bandRow="1">
                <a:effectLst/>
                <a:tableStyleId>{5C22544A-7EE6-4342-B048-85BDC9FD1C3A}</a:tableStyleId>
              </a:tblPr>
              <a:tblGrid>
                <a:gridCol w="1656184"/>
                <a:gridCol w="1656184"/>
                <a:gridCol w="1656184"/>
                <a:gridCol w="1656184"/>
                <a:gridCol w="1656184"/>
              </a:tblGrid>
              <a:tr h="432048">
                <a:tc>
                  <a:txBody>
                    <a:bodyPr/>
                    <a:lstStyle/>
                    <a:p>
                      <a:r>
                        <a:rPr lang="id-ID" sz="1400" dirty="0" smtClean="0">
                          <a:solidFill>
                            <a:schemeClr val="tx2">
                              <a:lumMod val="75000"/>
                            </a:schemeClr>
                          </a:solidFill>
                        </a:rPr>
                        <a:t>0                              dL</a:t>
                      </a:r>
                      <a:endParaRPr lang="id-ID" sz="1400" dirty="0">
                        <a:solidFill>
                          <a:schemeClr val="tx2">
                            <a:lumMod val="75000"/>
                          </a:schemeClr>
                        </a:solidFill>
                      </a:endParaRPr>
                    </a:p>
                  </a:txBody>
                  <a:tcPr>
                    <a:solidFill>
                      <a:schemeClr val="bg2"/>
                    </a:solidFill>
                  </a:tcPr>
                </a:tc>
                <a:tc>
                  <a:txBody>
                    <a:bodyPr/>
                    <a:lstStyle/>
                    <a:p>
                      <a:r>
                        <a:rPr lang="id-ID" sz="1400" dirty="0" smtClean="0">
                          <a:solidFill>
                            <a:schemeClr val="tx2">
                              <a:lumMod val="75000"/>
                            </a:schemeClr>
                          </a:solidFill>
                        </a:rPr>
                        <a:t>                               dU</a:t>
                      </a:r>
                      <a:endParaRPr lang="id-ID" sz="1400" dirty="0">
                        <a:solidFill>
                          <a:schemeClr val="tx2">
                            <a:lumMod val="75000"/>
                          </a:schemeClr>
                        </a:solidFill>
                      </a:endParaRPr>
                    </a:p>
                  </a:txBody>
                  <a:tcPr>
                    <a:solidFill>
                      <a:schemeClr val="bg2"/>
                    </a:solidFill>
                  </a:tcPr>
                </a:tc>
                <a:tc>
                  <a:txBody>
                    <a:bodyPr/>
                    <a:lstStyle/>
                    <a:p>
                      <a:r>
                        <a:rPr lang="id-ID" sz="1400" dirty="0" smtClean="0">
                          <a:solidFill>
                            <a:schemeClr val="tx2">
                              <a:lumMod val="75000"/>
                            </a:schemeClr>
                          </a:solidFill>
                        </a:rPr>
                        <a:t>                 2        4-dU</a:t>
                      </a:r>
                      <a:endParaRPr lang="id-ID" sz="1400" dirty="0">
                        <a:solidFill>
                          <a:schemeClr val="tx2">
                            <a:lumMod val="75000"/>
                          </a:schemeClr>
                        </a:solidFill>
                      </a:endParaRPr>
                    </a:p>
                  </a:txBody>
                  <a:tcPr>
                    <a:solidFill>
                      <a:schemeClr val="bg2"/>
                    </a:solidFill>
                  </a:tcPr>
                </a:tc>
                <a:tc>
                  <a:txBody>
                    <a:bodyPr/>
                    <a:lstStyle/>
                    <a:p>
                      <a:r>
                        <a:rPr lang="id-ID" sz="1400" dirty="0" smtClean="0">
                          <a:solidFill>
                            <a:schemeClr val="tx2">
                              <a:lumMod val="75000"/>
                            </a:schemeClr>
                          </a:solidFill>
                        </a:rPr>
                        <a:t>                             4-dL</a:t>
                      </a:r>
                      <a:endParaRPr lang="id-ID" sz="1400" dirty="0">
                        <a:solidFill>
                          <a:schemeClr val="tx2">
                            <a:lumMod val="75000"/>
                          </a:schemeClr>
                        </a:solidFill>
                      </a:endParaRPr>
                    </a:p>
                  </a:txBody>
                  <a:tcPr>
                    <a:solidFill>
                      <a:schemeClr val="bg2"/>
                    </a:solidFill>
                  </a:tcPr>
                </a:tc>
                <a:tc>
                  <a:txBody>
                    <a:bodyPr/>
                    <a:lstStyle/>
                    <a:p>
                      <a:r>
                        <a:rPr lang="id-ID" sz="1400" dirty="0" smtClean="0">
                          <a:solidFill>
                            <a:schemeClr val="tx2">
                              <a:lumMod val="75000"/>
                            </a:schemeClr>
                          </a:solidFill>
                        </a:rPr>
                        <a:t>                                  4</a:t>
                      </a:r>
                      <a:endParaRPr lang="id-ID" sz="1400" dirty="0">
                        <a:solidFill>
                          <a:schemeClr val="tx2">
                            <a:lumMod val="75000"/>
                          </a:schemeClr>
                        </a:solidFill>
                      </a:endParaRPr>
                    </a:p>
                  </a:txBody>
                  <a:tcPr>
                    <a:solidFill>
                      <a:schemeClr val="bg2"/>
                    </a:solidFill>
                  </a:tcPr>
                </a:tc>
              </a:tr>
              <a:tr h="977708">
                <a:tc>
                  <a:txBody>
                    <a:bodyPr/>
                    <a:lstStyle/>
                    <a:p>
                      <a:r>
                        <a:rPr lang="id-ID" sz="1200" dirty="0" smtClean="0">
                          <a:solidFill>
                            <a:schemeClr val="tx2">
                              <a:lumMod val="75000"/>
                            </a:schemeClr>
                          </a:solidFill>
                        </a:rPr>
                        <a:t>Tolak Ho</a:t>
                      </a:r>
                    </a:p>
                    <a:p>
                      <a:r>
                        <a:rPr lang="id-ID" sz="1200" dirty="0" smtClean="0">
                          <a:solidFill>
                            <a:schemeClr val="tx2">
                              <a:lumMod val="75000"/>
                            </a:schemeClr>
                          </a:solidFill>
                        </a:rPr>
                        <a:t>Aoutokorelasi positif</a:t>
                      </a:r>
                      <a:endParaRPr lang="id-ID" sz="1200" dirty="0">
                        <a:solidFill>
                          <a:schemeClr val="tx2">
                            <a:lumMod val="75000"/>
                          </a:schemeClr>
                        </a:solidFill>
                      </a:endParaRPr>
                    </a:p>
                  </a:txBody>
                  <a:tcPr/>
                </a:tc>
                <a:tc>
                  <a:txBody>
                    <a:bodyPr/>
                    <a:lstStyle/>
                    <a:p>
                      <a:r>
                        <a:rPr lang="id-ID" sz="1200" dirty="0" smtClean="0">
                          <a:solidFill>
                            <a:schemeClr val="tx2">
                              <a:lumMod val="75000"/>
                            </a:schemeClr>
                          </a:solidFill>
                        </a:rPr>
                        <a:t>Wilayah tanpa </a:t>
                      </a:r>
                    </a:p>
                    <a:p>
                      <a:r>
                        <a:rPr lang="id-ID" sz="1200" dirty="0" smtClean="0">
                          <a:solidFill>
                            <a:schemeClr val="tx2">
                              <a:lumMod val="75000"/>
                            </a:schemeClr>
                          </a:solidFill>
                        </a:rPr>
                        <a:t>keputusan</a:t>
                      </a:r>
                      <a:endParaRPr lang="id-ID" sz="1200" dirty="0">
                        <a:solidFill>
                          <a:schemeClr val="tx2">
                            <a:lumMod val="75000"/>
                          </a:schemeClr>
                        </a:solidFill>
                      </a:endParaRPr>
                    </a:p>
                  </a:txBody>
                  <a:tcPr/>
                </a:tc>
                <a:tc>
                  <a:txBody>
                    <a:bodyPr/>
                    <a:lstStyle/>
                    <a:p>
                      <a:r>
                        <a:rPr lang="id-ID" sz="1200" dirty="0" smtClean="0">
                          <a:solidFill>
                            <a:schemeClr val="tx2">
                              <a:lumMod val="75000"/>
                            </a:schemeClr>
                          </a:solidFill>
                        </a:rPr>
                        <a:t>Terima Ho</a:t>
                      </a:r>
                    </a:p>
                    <a:p>
                      <a:r>
                        <a:rPr lang="id-ID" sz="1200" dirty="0" smtClean="0">
                          <a:solidFill>
                            <a:schemeClr val="tx2">
                              <a:lumMod val="75000"/>
                            </a:schemeClr>
                          </a:solidFill>
                        </a:rPr>
                        <a:t>Tidak ada Autokorelasi</a:t>
                      </a:r>
                      <a:endParaRPr lang="id-ID" sz="1200" dirty="0">
                        <a:solidFill>
                          <a:schemeClr val="tx2">
                            <a:lumMod val="75000"/>
                          </a:schemeClr>
                        </a:solidFill>
                      </a:endParaRPr>
                    </a:p>
                  </a:txBody>
                  <a:tcPr/>
                </a:tc>
                <a:tc>
                  <a:txBody>
                    <a:bodyPr/>
                    <a:lstStyle/>
                    <a:p>
                      <a:r>
                        <a:rPr lang="id-ID" sz="1200" dirty="0" smtClean="0">
                          <a:solidFill>
                            <a:schemeClr val="tx2">
                              <a:lumMod val="75000"/>
                            </a:schemeClr>
                          </a:solidFill>
                        </a:rPr>
                        <a:t>Wilayah Tanpa</a:t>
                      </a:r>
                    </a:p>
                    <a:p>
                      <a:r>
                        <a:rPr lang="id-ID" sz="1200" dirty="0" smtClean="0">
                          <a:solidFill>
                            <a:schemeClr val="tx2">
                              <a:lumMod val="75000"/>
                            </a:schemeClr>
                          </a:solidFill>
                        </a:rPr>
                        <a:t>Keputusan</a:t>
                      </a:r>
                      <a:endParaRPr lang="id-ID" sz="1200" dirty="0">
                        <a:solidFill>
                          <a:schemeClr val="tx2">
                            <a:lumMod val="75000"/>
                          </a:schemeClr>
                        </a:solidFill>
                      </a:endParaRPr>
                    </a:p>
                  </a:txBody>
                  <a:tcPr/>
                </a:tc>
                <a:tc>
                  <a:txBody>
                    <a:bodyPr/>
                    <a:lstStyle/>
                    <a:p>
                      <a:r>
                        <a:rPr lang="id-ID" sz="1200" dirty="0" smtClean="0">
                          <a:solidFill>
                            <a:schemeClr val="tx2">
                              <a:lumMod val="75000"/>
                            </a:schemeClr>
                          </a:solidFill>
                        </a:rPr>
                        <a:t>Tolak Ho</a:t>
                      </a:r>
                    </a:p>
                    <a:p>
                      <a:r>
                        <a:rPr lang="id-ID" sz="1200" dirty="0" smtClean="0">
                          <a:solidFill>
                            <a:schemeClr val="tx2">
                              <a:lumMod val="75000"/>
                            </a:schemeClr>
                          </a:solidFill>
                        </a:rPr>
                        <a:t>Autokorelasi negatif</a:t>
                      </a:r>
                      <a:endParaRPr lang="id-ID" sz="1200" dirty="0">
                        <a:solidFill>
                          <a:schemeClr val="tx2">
                            <a:lumMod val="75000"/>
                          </a:schemeClr>
                        </a:solidFill>
                      </a:endParaRPr>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Durbin Watson</a:t>
            </a:r>
            <a:endParaRPr lang="en-US" dirty="0"/>
          </a:p>
        </p:txBody>
      </p:sp>
      <p:pic>
        <p:nvPicPr>
          <p:cNvPr id="3" name="Content Placeholder 3"/>
          <p:cNvPicPr>
            <a:picLocks/>
          </p:cNvPicPr>
          <p:nvPr/>
        </p:nvPicPr>
        <p:blipFill>
          <a:blip r:embed="rId2" cstate="print"/>
          <a:srcRect/>
          <a:stretch>
            <a:fillRect/>
          </a:stretch>
        </p:blipFill>
        <p:spPr bwMode="auto">
          <a:xfrm>
            <a:off x="827584" y="2132856"/>
            <a:ext cx="7010400"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136904" cy="1296144"/>
          </a:xfrm>
        </p:spPr>
        <p:txBody>
          <a:bodyPr/>
          <a:lstStyle/>
          <a:p>
            <a:r>
              <a:rPr lang="id-ID" sz="2800" dirty="0"/>
              <a:t>Asumsi Asumsi--asumsi asumsi dalamdalam Regresi Regresi Linear Linear Ganda </a:t>
            </a:r>
          </a:p>
        </p:txBody>
      </p:sp>
      <p:sp>
        <p:nvSpPr>
          <p:cNvPr id="3" name="Content Placeholder 2"/>
          <p:cNvSpPr>
            <a:spLocks noGrp="1"/>
          </p:cNvSpPr>
          <p:nvPr>
            <p:ph idx="1"/>
          </p:nvPr>
        </p:nvSpPr>
        <p:spPr>
          <a:xfrm>
            <a:off x="467544" y="3212976"/>
            <a:ext cx="8219256" cy="2913187"/>
          </a:xfrm>
        </p:spPr>
        <p:txBody>
          <a:bodyPr/>
          <a:lstStyle/>
          <a:p>
            <a:pPr marL="0" indent="0">
              <a:buNone/>
            </a:pPr>
            <a:r>
              <a:rPr lang="id-ID" dirty="0">
                <a:solidFill>
                  <a:srgbClr val="FF0000"/>
                </a:solidFill>
              </a:rPr>
              <a:t>Autokorelasi </a:t>
            </a:r>
            <a:r>
              <a:rPr lang="en-US" dirty="0" smtClean="0">
                <a:solidFill>
                  <a:srgbClr val="FF0000"/>
                </a:solidFill>
              </a:rPr>
              <a:t>…Time series</a:t>
            </a:r>
          </a:p>
          <a:p>
            <a:pPr marL="0" indent="0">
              <a:buNone/>
            </a:pPr>
            <a:endParaRPr lang="id-ID" dirty="0">
              <a:solidFill>
                <a:srgbClr val="FF0000"/>
              </a:solidFill>
            </a:endParaRPr>
          </a:p>
          <a:p>
            <a:pPr marL="0" indent="0">
              <a:buNone/>
            </a:pPr>
            <a:r>
              <a:rPr lang="en-US" dirty="0" smtClean="0">
                <a:solidFill>
                  <a:schemeClr val="tx1"/>
                </a:solidFill>
              </a:rPr>
              <a:t>1. </a:t>
            </a:r>
            <a:r>
              <a:rPr lang="id-ID" dirty="0" smtClean="0">
                <a:solidFill>
                  <a:schemeClr val="tx1"/>
                </a:solidFill>
              </a:rPr>
              <a:t>Multikolinearitas </a:t>
            </a:r>
            <a:endParaRPr lang="id-ID" dirty="0" smtClean="0">
              <a:solidFill>
                <a:schemeClr val="tx1"/>
              </a:solidFill>
            </a:endParaRPr>
          </a:p>
          <a:p>
            <a:pPr marL="0" indent="0">
              <a:buNone/>
            </a:pPr>
            <a:r>
              <a:rPr lang="en-US" dirty="0" smtClean="0">
                <a:solidFill>
                  <a:schemeClr val="tx1"/>
                </a:solidFill>
              </a:rPr>
              <a:t>2. </a:t>
            </a:r>
            <a:r>
              <a:rPr lang="id-ID" dirty="0" smtClean="0">
                <a:solidFill>
                  <a:schemeClr val="tx1"/>
                </a:solidFill>
              </a:rPr>
              <a:t>Heteroskedastisitas </a:t>
            </a:r>
            <a:endParaRPr lang="id-ID" dirty="0" smtClean="0">
              <a:solidFill>
                <a:schemeClr val="tx1"/>
              </a:solidFill>
            </a:endParaRPr>
          </a:p>
          <a:p>
            <a:pPr marL="0" indent="0">
              <a:buNone/>
            </a:pPr>
            <a:r>
              <a:rPr lang="en-US" dirty="0" smtClean="0">
                <a:solidFill>
                  <a:schemeClr val="tx1"/>
                </a:solidFill>
              </a:rPr>
              <a:t>3. </a:t>
            </a:r>
            <a:r>
              <a:rPr lang="id-ID" dirty="0" smtClean="0">
                <a:solidFill>
                  <a:schemeClr val="tx1"/>
                </a:solidFill>
              </a:rPr>
              <a:t>Normalitas </a:t>
            </a:r>
            <a:endParaRPr lang="id-ID" dirty="0" smtClean="0">
              <a:solidFill>
                <a:schemeClr val="tx1"/>
              </a:solidFill>
            </a:endParaRPr>
          </a:p>
        </p:txBody>
      </p:sp>
    </p:spTree>
    <p:extLst>
      <p:ext uri="{BB962C8B-B14F-4D97-AF65-F5344CB8AC3E}">
        <p14:creationId xmlns:p14="http://schemas.microsoft.com/office/powerpoint/2010/main" val="1946186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Langkah-Langkah</a:t>
            </a:r>
            <a:r>
              <a:rPr lang="en-US" dirty="0" smtClean="0"/>
              <a:t> </a:t>
            </a:r>
            <a:r>
              <a:rPr lang="en-US" dirty="0" err="1" smtClean="0"/>
              <a:t>Uji</a:t>
            </a:r>
            <a:r>
              <a:rPr lang="en-US" dirty="0" smtClean="0"/>
              <a:t> Durbin-Watson</a:t>
            </a:r>
            <a:endParaRPr lang="en-US" dirty="0"/>
          </a:p>
        </p:txBody>
      </p:sp>
      <p:sp>
        <p:nvSpPr>
          <p:cNvPr id="3" name="Content Placeholder 2"/>
          <p:cNvSpPr>
            <a:spLocks noGrp="1"/>
          </p:cNvSpPr>
          <p:nvPr>
            <p:ph idx="1"/>
          </p:nvPr>
        </p:nvSpPr>
        <p:spPr/>
        <p:txBody>
          <a:bodyPr>
            <a:normAutofit/>
          </a:bodyPr>
          <a:lstStyle/>
          <a:p>
            <a:pPr marL="514350" indent="-514350">
              <a:lnSpc>
                <a:spcPct val="90000"/>
              </a:lnSpc>
              <a:buSzPct val="100000"/>
              <a:buFont typeface="Arial Black" pitchFamily="34" charset="0"/>
              <a:buAutoNum type="arabicPeriod"/>
            </a:pPr>
            <a:r>
              <a:rPr lang="en-US" dirty="0" err="1" smtClean="0">
                <a:solidFill>
                  <a:srgbClr val="FF3300"/>
                </a:solidFill>
              </a:rPr>
              <a:t>Regresikan</a:t>
            </a:r>
            <a:r>
              <a:rPr lang="en-US" dirty="0" smtClean="0">
                <a:solidFill>
                  <a:srgbClr val="FF3300"/>
                </a:solidFill>
              </a:rPr>
              <a:t> </a:t>
            </a:r>
            <a:r>
              <a:rPr lang="en-US" dirty="0" err="1" smtClean="0">
                <a:solidFill>
                  <a:srgbClr val="FF3300"/>
                </a:solidFill>
              </a:rPr>
              <a:t>variabel</a:t>
            </a:r>
            <a:r>
              <a:rPr lang="en-US" dirty="0" smtClean="0">
                <a:solidFill>
                  <a:srgbClr val="FF3300"/>
                </a:solidFill>
              </a:rPr>
              <a:t> </a:t>
            </a:r>
            <a:r>
              <a:rPr lang="en-US" dirty="0" err="1" smtClean="0">
                <a:solidFill>
                  <a:srgbClr val="FF3300"/>
                </a:solidFill>
              </a:rPr>
              <a:t>bebas</a:t>
            </a:r>
            <a:r>
              <a:rPr lang="en-US" dirty="0" smtClean="0">
                <a:solidFill>
                  <a:srgbClr val="FF3300"/>
                </a:solidFill>
              </a:rPr>
              <a:t> (X) </a:t>
            </a:r>
            <a:r>
              <a:rPr lang="en-US" dirty="0" err="1" smtClean="0">
                <a:solidFill>
                  <a:srgbClr val="FF3300"/>
                </a:solidFill>
              </a:rPr>
              <a:t>terhadap</a:t>
            </a:r>
            <a:r>
              <a:rPr lang="en-US" dirty="0" smtClean="0">
                <a:solidFill>
                  <a:srgbClr val="FF3300"/>
                </a:solidFill>
              </a:rPr>
              <a:t> </a:t>
            </a:r>
            <a:r>
              <a:rPr lang="en-US" dirty="0" err="1" smtClean="0">
                <a:solidFill>
                  <a:srgbClr val="FF3300"/>
                </a:solidFill>
              </a:rPr>
              <a:t>variabel</a:t>
            </a:r>
            <a:r>
              <a:rPr lang="en-US" dirty="0" smtClean="0">
                <a:solidFill>
                  <a:srgbClr val="FF3300"/>
                </a:solidFill>
              </a:rPr>
              <a:t> </a:t>
            </a:r>
            <a:r>
              <a:rPr lang="en-US" dirty="0" err="1" smtClean="0">
                <a:solidFill>
                  <a:srgbClr val="FF3300"/>
                </a:solidFill>
              </a:rPr>
              <a:t>tergantung</a:t>
            </a:r>
            <a:r>
              <a:rPr lang="en-US" dirty="0" smtClean="0">
                <a:solidFill>
                  <a:srgbClr val="FF3300"/>
                </a:solidFill>
              </a:rPr>
              <a:t> (Y).</a:t>
            </a:r>
          </a:p>
          <a:p>
            <a:pPr marL="514350" indent="-514350">
              <a:lnSpc>
                <a:spcPct val="90000"/>
              </a:lnSpc>
              <a:buSzPct val="100000"/>
              <a:buFont typeface="Arial Black" pitchFamily="34" charset="0"/>
              <a:buAutoNum type="arabicPeriod"/>
            </a:pPr>
            <a:r>
              <a:rPr lang="en-US" dirty="0" err="1" smtClean="0">
                <a:solidFill>
                  <a:srgbClr val="FF3300"/>
                </a:solidFill>
              </a:rPr>
              <a:t>Hitung</a:t>
            </a:r>
            <a:r>
              <a:rPr lang="en-US" dirty="0" smtClean="0">
                <a:solidFill>
                  <a:srgbClr val="FF3300"/>
                </a:solidFill>
              </a:rPr>
              <a:t> </a:t>
            </a:r>
            <a:r>
              <a:rPr lang="en-US" dirty="0" err="1" smtClean="0">
                <a:solidFill>
                  <a:srgbClr val="FF3300"/>
                </a:solidFill>
              </a:rPr>
              <a:t>nilai</a:t>
            </a:r>
            <a:r>
              <a:rPr lang="en-US" dirty="0" smtClean="0">
                <a:solidFill>
                  <a:srgbClr val="FF3300"/>
                </a:solidFill>
              </a:rPr>
              <a:t> </a:t>
            </a:r>
            <a:r>
              <a:rPr lang="en-US" dirty="0" err="1" smtClean="0">
                <a:solidFill>
                  <a:srgbClr val="FF3300"/>
                </a:solidFill>
              </a:rPr>
              <a:t>prediksinya</a:t>
            </a:r>
            <a:r>
              <a:rPr lang="en-US" dirty="0" smtClean="0">
                <a:solidFill>
                  <a:srgbClr val="FF3300"/>
                </a:solidFill>
              </a:rPr>
              <a:t>.</a:t>
            </a:r>
          </a:p>
          <a:p>
            <a:pPr marL="514350" indent="-514350">
              <a:lnSpc>
                <a:spcPct val="90000"/>
              </a:lnSpc>
              <a:buSzPct val="100000"/>
              <a:buFont typeface="Arial Black" pitchFamily="34" charset="0"/>
              <a:buAutoNum type="arabicPeriod"/>
            </a:pPr>
            <a:r>
              <a:rPr lang="en-US" dirty="0" err="1" smtClean="0">
                <a:solidFill>
                  <a:srgbClr val="FF3300"/>
                </a:solidFill>
              </a:rPr>
              <a:t>Hitung</a:t>
            </a:r>
            <a:r>
              <a:rPr lang="en-US" dirty="0" smtClean="0">
                <a:solidFill>
                  <a:srgbClr val="FF3300"/>
                </a:solidFill>
              </a:rPr>
              <a:t> </a:t>
            </a:r>
            <a:r>
              <a:rPr lang="en-US" dirty="0" err="1" smtClean="0">
                <a:solidFill>
                  <a:srgbClr val="FF3300"/>
                </a:solidFill>
              </a:rPr>
              <a:t>nilai</a:t>
            </a:r>
            <a:r>
              <a:rPr lang="en-US" dirty="0" smtClean="0">
                <a:solidFill>
                  <a:srgbClr val="FF3300"/>
                </a:solidFill>
              </a:rPr>
              <a:t> </a:t>
            </a:r>
            <a:r>
              <a:rPr lang="en-US" dirty="0" err="1" smtClean="0">
                <a:solidFill>
                  <a:srgbClr val="FF3300"/>
                </a:solidFill>
              </a:rPr>
              <a:t>residualnya</a:t>
            </a:r>
            <a:r>
              <a:rPr lang="en-US" dirty="0" smtClean="0">
                <a:solidFill>
                  <a:srgbClr val="FF3300"/>
                </a:solidFill>
              </a:rPr>
              <a:t>.</a:t>
            </a:r>
          </a:p>
          <a:p>
            <a:pPr marL="514350" indent="-514350">
              <a:lnSpc>
                <a:spcPct val="90000"/>
              </a:lnSpc>
              <a:buSzPct val="100000"/>
              <a:buFont typeface="Arial Black" pitchFamily="34" charset="0"/>
              <a:buAutoNum type="arabicPeriod"/>
            </a:pPr>
            <a:r>
              <a:rPr lang="en-US" dirty="0" err="1" smtClean="0">
                <a:solidFill>
                  <a:srgbClr val="FF3300"/>
                </a:solidFill>
              </a:rPr>
              <a:t>Kuadratkan</a:t>
            </a:r>
            <a:r>
              <a:rPr lang="en-US" dirty="0" smtClean="0">
                <a:solidFill>
                  <a:srgbClr val="FF3300"/>
                </a:solidFill>
              </a:rPr>
              <a:t> </a:t>
            </a:r>
            <a:r>
              <a:rPr lang="en-US" dirty="0" err="1" smtClean="0">
                <a:solidFill>
                  <a:srgbClr val="FF3300"/>
                </a:solidFill>
              </a:rPr>
              <a:t>nilai</a:t>
            </a:r>
            <a:r>
              <a:rPr lang="en-US" dirty="0" smtClean="0">
                <a:solidFill>
                  <a:srgbClr val="FF3300"/>
                </a:solidFill>
              </a:rPr>
              <a:t> </a:t>
            </a:r>
            <a:r>
              <a:rPr lang="en-US" dirty="0" err="1" smtClean="0">
                <a:solidFill>
                  <a:srgbClr val="FF3300"/>
                </a:solidFill>
              </a:rPr>
              <a:t>residualnya</a:t>
            </a:r>
            <a:r>
              <a:rPr lang="en-US" dirty="0" smtClean="0">
                <a:solidFill>
                  <a:srgbClr val="FF3300"/>
                </a:solidFill>
              </a:rPr>
              <a:t>.</a:t>
            </a:r>
          </a:p>
          <a:p>
            <a:pPr marL="514350" indent="-514350">
              <a:lnSpc>
                <a:spcPct val="90000"/>
              </a:lnSpc>
              <a:buSzPct val="100000"/>
              <a:buFont typeface="Arial Black" pitchFamily="34" charset="0"/>
              <a:buAutoNum type="arabicPeriod"/>
            </a:pPr>
            <a:r>
              <a:rPr lang="en-US" dirty="0" smtClean="0">
                <a:solidFill>
                  <a:srgbClr val="FF3300"/>
                </a:solidFill>
              </a:rPr>
              <a:t>Lag-</a:t>
            </a:r>
            <a:r>
              <a:rPr lang="en-US" dirty="0" err="1" smtClean="0">
                <a:solidFill>
                  <a:srgbClr val="FF3300"/>
                </a:solidFill>
              </a:rPr>
              <a:t>kan</a:t>
            </a:r>
            <a:r>
              <a:rPr lang="en-US" dirty="0" smtClean="0">
                <a:solidFill>
                  <a:srgbClr val="FF3300"/>
                </a:solidFill>
              </a:rPr>
              <a:t> </a:t>
            </a:r>
            <a:r>
              <a:rPr lang="en-US" dirty="0" err="1" smtClean="0">
                <a:solidFill>
                  <a:srgbClr val="FF3300"/>
                </a:solidFill>
              </a:rPr>
              <a:t>satu</a:t>
            </a:r>
            <a:r>
              <a:rPr lang="en-US" dirty="0" smtClean="0">
                <a:solidFill>
                  <a:srgbClr val="FF3300"/>
                </a:solidFill>
              </a:rPr>
              <a:t> </a:t>
            </a:r>
            <a:r>
              <a:rPr lang="en-US" dirty="0" err="1" smtClean="0">
                <a:solidFill>
                  <a:srgbClr val="FF3300"/>
                </a:solidFill>
              </a:rPr>
              <a:t>nilai</a:t>
            </a:r>
            <a:r>
              <a:rPr lang="en-US" dirty="0" smtClean="0">
                <a:solidFill>
                  <a:srgbClr val="FF3300"/>
                </a:solidFill>
              </a:rPr>
              <a:t> </a:t>
            </a:r>
            <a:r>
              <a:rPr lang="en-US" dirty="0" err="1" smtClean="0">
                <a:solidFill>
                  <a:srgbClr val="FF3300"/>
                </a:solidFill>
              </a:rPr>
              <a:t>residualnya</a:t>
            </a:r>
            <a:r>
              <a:rPr lang="en-US" dirty="0" smtClean="0">
                <a:solidFill>
                  <a:srgbClr val="FF3300"/>
                </a:solidFill>
              </a:rPr>
              <a:t>.</a:t>
            </a:r>
          </a:p>
          <a:p>
            <a:pPr marL="514350" indent="-514350">
              <a:lnSpc>
                <a:spcPct val="90000"/>
              </a:lnSpc>
              <a:buSzPct val="100000"/>
              <a:buFont typeface="Arial Black" pitchFamily="34" charset="0"/>
              <a:buAutoNum type="arabicPeriod"/>
            </a:pPr>
            <a:r>
              <a:rPr lang="en-US" dirty="0" err="1" smtClean="0"/>
              <a:t>Kurangkan</a:t>
            </a:r>
            <a:r>
              <a:rPr lang="en-US" dirty="0" smtClean="0"/>
              <a:t> </a:t>
            </a:r>
            <a:r>
              <a:rPr lang="en-US" dirty="0" err="1" smtClean="0"/>
              <a:t>nilai</a:t>
            </a:r>
            <a:r>
              <a:rPr lang="en-US" dirty="0" smtClean="0"/>
              <a:t> residual </a:t>
            </a:r>
            <a:r>
              <a:rPr lang="en-US" dirty="0" err="1" smtClean="0"/>
              <a:t>dengan</a:t>
            </a:r>
            <a:r>
              <a:rPr lang="en-US" dirty="0" smtClean="0"/>
              <a:t> Lag-</a:t>
            </a:r>
            <a:r>
              <a:rPr lang="en-US" dirty="0" err="1" smtClean="0"/>
              <a:t>kan</a:t>
            </a:r>
            <a:r>
              <a:rPr lang="en-US" dirty="0" smtClean="0"/>
              <a:t> </a:t>
            </a:r>
            <a:r>
              <a:rPr lang="en-US" dirty="0" err="1" smtClean="0"/>
              <a:t>satu</a:t>
            </a:r>
            <a:r>
              <a:rPr lang="en-US" dirty="0" smtClean="0"/>
              <a:t> </a:t>
            </a:r>
            <a:r>
              <a:rPr lang="en-US" dirty="0" err="1" smtClean="0"/>
              <a:t>nilai</a:t>
            </a:r>
            <a:r>
              <a:rPr lang="en-US" dirty="0" smtClean="0"/>
              <a:t> </a:t>
            </a:r>
            <a:r>
              <a:rPr lang="en-US" dirty="0" err="1" smtClean="0"/>
              <a:t>residualnya</a:t>
            </a:r>
            <a:r>
              <a:rPr lang="en-US" dirty="0" smtClean="0"/>
              <a:t>.</a:t>
            </a:r>
          </a:p>
          <a:p>
            <a:pPr marL="514350" indent="-514350">
              <a:lnSpc>
                <a:spcPct val="90000"/>
              </a:lnSpc>
              <a:buSzPct val="100000"/>
              <a:buFont typeface="Arial Black" pitchFamily="34" charset="0"/>
              <a:buAutoNum type="arabicPeriod"/>
            </a:pPr>
            <a:r>
              <a:rPr lang="en-US" dirty="0" err="1" smtClean="0"/>
              <a:t>Masuk</a:t>
            </a:r>
            <a:r>
              <a:rPr lang="en-US" dirty="0" smtClean="0"/>
              <a:t> </a:t>
            </a:r>
            <a:r>
              <a:rPr lang="en-US" dirty="0" err="1" smtClean="0"/>
              <a:t>hasil</a:t>
            </a:r>
            <a:r>
              <a:rPr lang="en-US" dirty="0" smtClean="0"/>
              <a:t> </a:t>
            </a:r>
            <a:r>
              <a:rPr lang="en-US" dirty="0" err="1" smtClean="0"/>
              <a:t>perhitungan</a:t>
            </a:r>
            <a:r>
              <a:rPr lang="en-US" dirty="0" smtClean="0"/>
              <a:t> </a:t>
            </a:r>
            <a:r>
              <a:rPr lang="en-US" dirty="0" err="1" smtClean="0"/>
              <a:t>diatas</a:t>
            </a:r>
            <a:r>
              <a:rPr lang="en-US" dirty="0" smtClean="0"/>
              <a:t> </a:t>
            </a:r>
            <a:r>
              <a:rPr lang="en-US" dirty="0" err="1" smtClean="0"/>
              <a:t>masukan</a:t>
            </a:r>
            <a:r>
              <a:rPr lang="en-US" dirty="0" smtClean="0"/>
              <a:t> </a:t>
            </a:r>
            <a:r>
              <a:rPr lang="en-US" dirty="0" err="1" smtClean="0"/>
              <a:t>kedalam</a:t>
            </a:r>
            <a:r>
              <a:rPr lang="en-US" dirty="0" smtClean="0"/>
              <a:t> </a:t>
            </a:r>
            <a:r>
              <a:rPr lang="en-US" dirty="0" err="1" smtClean="0"/>
              <a:t>rumus</a:t>
            </a:r>
            <a:r>
              <a:rPr lang="en-US" dirty="0" smtClean="0"/>
              <a:t> Durbin-Watson</a:t>
            </a:r>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95536" y="332656"/>
            <a:ext cx="749808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Persyaratan</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penggunaan</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statistik</a:t>
            </a:r>
            <a:r>
              <a:rPr kumimoji="0" lang="en-US" sz="4400" b="0" i="1" u="none" strike="noStrike" kern="1200" cap="none" spc="0" normalizeH="0" baseline="0" noProof="0" dirty="0" smtClean="0">
                <a:ln>
                  <a:noFill/>
                </a:ln>
                <a:solidFill>
                  <a:schemeClr val="tx1"/>
                </a:solidFill>
                <a:effectLst/>
                <a:uLnTx/>
                <a:uFillTx/>
                <a:latin typeface="+mj-lt"/>
                <a:ea typeface="+mj-ea"/>
                <a:cs typeface="+mj-cs"/>
              </a:rPr>
              <a:t> d</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2"/>
          <p:cNvSpPr txBox="1">
            <a:spLocks noRot="1" noChangeAspect="1" noMove="1" noResize="1" noEditPoints="1" noAdjustHandles="1" noChangeArrowheads="1" noChangeShapeType="1" noTextEdit="1"/>
          </p:cNvSpPr>
          <p:nvPr/>
        </p:nvSpPr>
        <p:spPr>
          <a:xfrm>
            <a:off x="1435608" y="1447800"/>
            <a:ext cx="7498080" cy="4800600"/>
          </a:xfrm>
          <a:prstGeom prst="rect">
            <a:avLst/>
          </a:prstGeom>
          <a:blipFill rotWithShape="1">
            <a:blip r:embed="rId2" cstate="print"/>
            <a:stretch>
              <a:fillRect t="-1652" r="-3252"/>
            </a:stretch>
          </a:blipFill>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noFill/>
                <a:effectLst/>
                <a:uLnTx/>
                <a:uFillTx/>
                <a:latin typeface="+mn-lt"/>
                <a:ea typeface="+mn-ea"/>
                <a:cs typeface="+mn-cs"/>
              </a:rPr>
              <a:t> </a:t>
            </a:r>
            <a:endParaRPr kumimoji="0" lang="en-US" sz="3200" b="0" i="0" u="none" strike="noStrike" kern="1200" cap="none" spc="0" normalizeH="0" baseline="0" noProof="0">
              <a:ln>
                <a:noFill/>
              </a:ln>
              <a:no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Tindakan</a:t>
            </a:r>
            <a:r>
              <a:rPr lang="en-US" dirty="0" smtClean="0"/>
              <a:t> </a:t>
            </a:r>
            <a:r>
              <a:rPr lang="en-US" dirty="0" err="1" smtClean="0"/>
              <a:t>Perbaikan</a:t>
            </a:r>
            <a:endParaRPr lang="en-US" dirty="0"/>
          </a:p>
        </p:txBody>
      </p:sp>
      <p:sp>
        <p:nvSpPr>
          <p:cNvPr id="4"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l="-813" t="-3558" r="-2195" b="-11563"/>
            </a:stretch>
          </a:blipFill>
        </p:spPr>
        <p:txBody>
          <a:bodyPr/>
          <a:lstStyle/>
          <a:p>
            <a:r>
              <a:rPr lang="en-US">
                <a:noFill/>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l="-407" t="-2033" r="-1626"/>
            </a:stretch>
          </a:blipFill>
        </p:spPr>
        <p:txBody>
          <a:bodyPr/>
          <a:lstStyle/>
          <a:p>
            <a:r>
              <a:rPr lang="en-US">
                <a:noFill/>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l="-976" t="-1779"/>
            </a:stretch>
          </a:blipFill>
        </p:spPr>
        <p:txBody>
          <a:bodyPr/>
          <a:lstStyle/>
          <a:p>
            <a:r>
              <a:rPr lang="en-US" dirty="0" smtClean="0">
                <a:noFill/>
              </a:rPr>
              <a:t> </a:t>
            </a:r>
            <a:endParaRPr lang="en-US" dirty="0">
              <a:no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noRot="1" noChangeAspect="1" noMove="1" noResize="1" noEditPoints="1" noAdjustHandles="1" noChangeArrowheads="1" noChangeShapeType="1" noTextEdit="1"/>
          </p:cNvSpPr>
          <p:nvPr/>
        </p:nvSpPr>
        <p:spPr>
          <a:xfrm>
            <a:off x="1435608" y="1447800"/>
            <a:ext cx="7498080" cy="4800600"/>
          </a:xfrm>
          <a:prstGeom prst="rect">
            <a:avLst/>
          </a:prstGeom>
          <a:blipFill rotWithShape="1">
            <a:blip r:embed="rId2" cstate="print"/>
            <a:stretch>
              <a:fillRect l="-813" t="-3558" r="-3577"/>
            </a:stretch>
          </a:blipFill>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noFill/>
                <a:effectLst/>
                <a:uLnTx/>
                <a:uFillTx/>
                <a:latin typeface="+mn-lt"/>
                <a:ea typeface="+mn-ea"/>
                <a:cs typeface="+mn-cs"/>
              </a:rPr>
              <a:t> </a:t>
            </a:r>
            <a:endParaRPr kumimoji="0" lang="en-US" sz="3200" b="0" i="0" u="none" strike="noStrike" kern="1200" cap="none" spc="0" normalizeH="0" baseline="0" noProof="0">
              <a:ln>
                <a:noFill/>
              </a:ln>
              <a:no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noRot="1" noChangeAspect="1" noMove="1" noResize="1" noEditPoints="1" noAdjustHandles="1" noChangeArrowheads="1" noChangeShapeType="1" noTextEdit="1"/>
          </p:cNvSpPr>
          <p:nvPr/>
        </p:nvSpPr>
        <p:spPr>
          <a:xfrm>
            <a:off x="1435608" y="1447800"/>
            <a:ext cx="7498080" cy="4800600"/>
          </a:xfrm>
          <a:prstGeom prst="rect">
            <a:avLst/>
          </a:prstGeom>
          <a:blipFill rotWithShape="1">
            <a:blip r:embed="rId2" cstate="print"/>
            <a:stretch>
              <a:fillRect l="-976" t="-1779"/>
            </a:stretch>
          </a:blipFill>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noFill/>
                <a:effectLst/>
                <a:uLnTx/>
                <a:uFillTx/>
                <a:latin typeface="+mn-lt"/>
                <a:ea typeface="+mn-ea"/>
                <a:cs typeface="+mn-cs"/>
              </a:rPr>
              <a:t> </a:t>
            </a:r>
            <a:endParaRPr kumimoji="0" lang="en-US" sz="3200" b="0" i="0" u="none" strike="noStrike" kern="1200" cap="none" spc="0" normalizeH="0" baseline="0" noProof="0">
              <a:ln>
                <a:noFill/>
              </a:ln>
              <a:no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noRot="1" noChangeAspect="1" noMove="1" noResize="1" noEditPoints="1" noAdjustHandles="1" noChangeArrowheads="1" noChangeShapeType="1" noTextEdit="1"/>
          </p:cNvSpPr>
          <p:nvPr/>
        </p:nvSpPr>
        <p:spPr>
          <a:xfrm>
            <a:off x="1435608" y="1447800"/>
            <a:ext cx="7498080" cy="4800600"/>
          </a:xfrm>
          <a:prstGeom prst="rect">
            <a:avLst/>
          </a:prstGeom>
          <a:blipFill rotWithShape="1">
            <a:blip r:embed="rId2" cstate="print"/>
            <a:stretch>
              <a:fillRect l="-813" t="-1779" r="-3333" b="-2033"/>
            </a:stretch>
          </a:blipFill>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noFill/>
                <a:effectLst/>
                <a:uLnTx/>
                <a:uFillTx/>
                <a:latin typeface="+mn-lt"/>
                <a:ea typeface="+mn-ea"/>
                <a:cs typeface="+mn-cs"/>
              </a:rPr>
              <a:t> </a:t>
            </a:r>
            <a:endParaRPr kumimoji="0" lang="en-US" sz="3200" b="0" i="0" u="none" strike="noStrike" kern="1200" cap="none" spc="0" normalizeH="0" baseline="0" noProof="0">
              <a:ln>
                <a:noFill/>
              </a:ln>
              <a:no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332657"/>
            <a:ext cx="7848872" cy="792088"/>
          </a:xfrm>
        </p:spPr>
        <p:txBody>
          <a:bodyPr>
            <a:normAutofit/>
          </a:bodyPr>
          <a:lstStyle/>
          <a:p>
            <a:pPr algn="l"/>
            <a:r>
              <a:rPr lang="en-US" sz="3200" dirty="0" err="1" smtClean="0"/>
              <a:t>Langkah-Langkah</a:t>
            </a:r>
            <a:r>
              <a:rPr lang="en-US" sz="3200" dirty="0" smtClean="0"/>
              <a:t> </a:t>
            </a:r>
            <a:r>
              <a:rPr lang="en-US" sz="3200" dirty="0" err="1" smtClean="0"/>
              <a:t>Uji</a:t>
            </a:r>
            <a:r>
              <a:rPr lang="en-US" sz="3200" dirty="0" smtClean="0"/>
              <a:t> Durbin-Watson</a:t>
            </a:r>
            <a:endParaRPr lang="en-US" sz="3200" dirty="0"/>
          </a:p>
        </p:txBody>
      </p:sp>
      <p:sp>
        <p:nvSpPr>
          <p:cNvPr id="3" name="Subtitle 2"/>
          <p:cNvSpPr>
            <a:spLocks noGrp="1"/>
          </p:cNvSpPr>
          <p:nvPr>
            <p:ph type="subTitle" idx="1"/>
          </p:nvPr>
        </p:nvSpPr>
        <p:spPr>
          <a:xfrm>
            <a:off x="539552" y="1340768"/>
            <a:ext cx="7992888" cy="4824536"/>
          </a:xfrm>
        </p:spPr>
        <p:txBody>
          <a:bodyPr>
            <a:normAutofit/>
          </a:bodyPr>
          <a:lstStyle/>
          <a:p>
            <a:pPr marL="514350" indent="-514350" algn="l">
              <a:lnSpc>
                <a:spcPct val="90000"/>
              </a:lnSpc>
              <a:buSzPct val="100000"/>
              <a:buFont typeface="Arial Black" pitchFamily="34" charset="0"/>
              <a:buAutoNum type="arabicPeriod"/>
            </a:pPr>
            <a:r>
              <a:rPr lang="en-US" sz="2800" dirty="0" err="1" smtClean="0">
                <a:solidFill>
                  <a:schemeClr val="tx1"/>
                </a:solidFill>
              </a:rPr>
              <a:t>Regresikan</a:t>
            </a:r>
            <a:r>
              <a:rPr lang="en-US" sz="2800" dirty="0" smtClean="0">
                <a:solidFill>
                  <a:schemeClr val="tx1"/>
                </a:solidFill>
              </a:rPr>
              <a:t> </a:t>
            </a:r>
            <a:r>
              <a:rPr lang="en-US" sz="2800" dirty="0" err="1" smtClean="0">
                <a:solidFill>
                  <a:schemeClr val="tx1"/>
                </a:solidFill>
              </a:rPr>
              <a:t>variabel</a:t>
            </a:r>
            <a:r>
              <a:rPr lang="en-US" sz="2800" dirty="0" smtClean="0">
                <a:solidFill>
                  <a:schemeClr val="tx1"/>
                </a:solidFill>
              </a:rPr>
              <a:t> </a:t>
            </a:r>
            <a:r>
              <a:rPr lang="en-US" sz="2800" dirty="0" err="1" smtClean="0">
                <a:solidFill>
                  <a:schemeClr val="tx1"/>
                </a:solidFill>
              </a:rPr>
              <a:t>bebas</a:t>
            </a:r>
            <a:r>
              <a:rPr lang="en-US" sz="2800" dirty="0" smtClean="0">
                <a:solidFill>
                  <a:schemeClr val="tx1"/>
                </a:solidFill>
              </a:rPr>
              <a:t> (X) </a:t>
            </a:r>
            <a:r>
              <a:rPr lang="en-US" sz="2800" dirty="0" err="1" smtClean="0">
                <a:solidFill>
                  <a:schemeClr val="tx1"/>
                </a:solidFill>
              </a:rPr>
              <a:t>terhadap</a:t>
            </a:r>
            <a:r>
              <a:rPr lang="en-US" sz="2800" dirty="0" smtClean="0">
                <a:solidFill>
                  <a:schemeClr val="tx1"/>
                </a:solidFill>
              </a:rPr>
              <a:t> </a:t>
            </a:r>
            <a:r>
              <a:rPr lang="en-US" sz="2800" dirty="0" err="1" smtClean="0">
                <a:solidFill>
                  <a:schemeClr val="tx1"/>
                </a:solidFill>
              </a:rPr>
              <a:t>variabel</a:t>
            </a:r>
            <a:r>
              <a:rPr lang="en-US" sz="2800" dirty="0" smtClean="0">
                <a:solidFill>
                  <a:schemeClr val="tx1"/>
                </a:solidFill>
              </a:rPr>
              <a:t> </a:t>
            </a:r>
            <a:r>
              <a:rPr lang="en-US" sz="2800" dirty="0" err="1" smtClean="0">
                <a:solidFill>
                  <a:schemeClr val="tx1"/>
                </a:solidFill>
              </a:rPr>
              <a:t>tergantung</a:t>
            </a:r>
            <a:r>
              <a:rPr lang="en-US" sz="2800" dirty="0" smtClean="0">
                <a:solidFill>
                  <a:schemeClr val="tx1"/>
                </a:solidFill>
              </a:rPr>
              <a:t> (Y).</a:t>
            </a:r>
          </a:p>
          <a:p>
            <a:pPr marL="514350" indent="-514350" algn="l">
              <a:lnSpc>
                <a:spcPct val="90000"/>
              </a:lnSpc>
              <a:buSzPct val="100000"/>
              <a:buFont typeface="Arial Black" pitchFamily="34" charset="0"/>
              <a:buAutoNum type="arabicPeriod"/>
            </a:pPr>
            <a:r>
              <a:rPr lang="en-US" sz="2800" dirty="0" err="1" smtClean="0">
                <a:solidFill>
                  <a:schemeClr val="tx1"/>
                </a:solidFill>
              </a:rPr>
              <a:t>Hitung</a:t>
            </a:r>
            <a:r>
              <a:rPr lang="en-US" sz="2800" dirty="0" smtClean="0">
                <a:solidFill>
                  <a:schemeClr val="tx1"/>
                </a:solidFill>
              </a:rPr>
              <a:t> </a:t>
            </a:r>
            <a:r>
              <a:rPr lang="en-US" sz="2800" dirty="0" err="1" smtClean="0">
                <a:solidFill>
                  <a:schemeClr val="tx1"/>
                </a:solidFill>
              </a:rPr>
              <a:t>nilai</a:t>
            </a:r>
            <a:r>
              <a:rPr lang="en-US" sz="2800" dirty="0" smtClean="0">
                <a:solidFill>
                  <a:schemeClr val="tx1"/>
                </a:solidFill>
              </a:rPr>
              <a:t> </a:t>
            </a:r>
            <a:r>
              <a:rPr lang="en-US" sz="2800" dirty="0" err="1" smtClean="0">
                <a:solidFill>
                  <a:schemeClr val="tx1"/>
                </a:solidFill>
              </a:rPr>
              <a:t>prediksinya</a:t>
            </a:r>
            <a:r>
              <a:rPr lang="en-US" sz="2800" dirty="0" smtClean="0">
                <a:solidFill>
                  <a:schemeClr val="tx1"/>
                </a:solidFill>
              </a:rPr>
              <a:t>.</a:t>
            </a:r>
          </a:p>
          <a:p>
            <a:pPr marL="514350" indent="-514350" algn="l">
              <a:lnSpc>
                <a:spcPct val="90000"/>
              </a:lnSpc>
              <a:buSzPct val="100000"/>
              <a:buFont typeface="Arial Black" pitchFamily="34" charset="0"/>
              <a:buAutoNum type="arabicPeriod"/>
            </a:pPr>
            <a:r>
              <a:rPr lang="en-US" sz="2800" dirty="0" err="1" smtClean="0">
                <a:solidFill>
                  <a:schemeClr val="tx1"/>
                </a:solidFill>
              </a:rPr>
              <a:t>Hitung</a:t>
            </a:r>
            <a:r>
              <a:rPr lang="en-US" sz="2800" dirty="0" smtClean="0">
                <a:solidFill>
                  <a:schemeClr val="tx1"/>
                </a:solidFill>
              </a:rPr>
              <a:t> </a:t>
            </a:r>
            <a:r>
              <a:rPr lang="en-US" sz="2800" dirty="0" err="1" smtClean="0">
                <a:solidFill>
                  <a:schemeClr val="tx1"/>
                </a:solidFill>
              </a:rPr>
              <a:t>nilai</a:t>
            </a:r>
            <a:r>
              <a:rPr lang="en-US" sz="2800" dirty="0" smtClean="0">
                <a:solidFill>
                  <a:schemeClr val="tx1"/>
                </a:solidFill>
              </a:rPr>
              <a:t> </a:t>
            </a:r>
            <a:r>
              <a:rPr lang="en-US" sz="2800" dirty="0" err="1" smtClean="0">
                <a:solidFill>
                  <a:schemeClr val="tx1"/>
                </a:solidFill>
              </a:rPr>
              <a:t>residualnya</a:t>
            </a:r>
            <a:r>
              <a:rPr lang="en-US" sz="2800" dirty="0" smtClean="0">
                <a:solidFill>
                  <a:schemeClr val="tx1"/>
                </a:solidFill>
              </a:rPr>
              <a:t>.</a:t>
            </a:r>
          </a:p>
          <a:p>
            <a:pPr marL="514350" indent="-514350" algn="l">
              <a:lnSpc>
                <a:spcPct val="90000"/>
              </a:lnSpc>
              <a:buSzPct val="100000"/>
              <a:buFont typeface="Arial Black" pitchFamily="34" charset="0"/>
              <a:buAutoNum type="arabicPeriod"/>
            </a:pPr>
            <a:r>
              <a:rPr lang="en-US" sz="2800" dirty="0" err="1" smtClean="0">
                <a:solidFill>
                  <a:schemeClr val="tx1"/>
                </a:solidFill>
              </a:rPr>
              <a:t>Kuadratkan</a:t>
            </a:r>
            <a:r>
              <a:rPr lang="en-US" sz="2800" dirty="0" smtClean="0">
                <a:solidFill>
                  <a:schemeClr val="tx1"/>
                </a:solidFill>
              </a:rPr>
              <a:t> </a:t>
            </a:r>
            <a:r>
              <a:rPr lang="en-US" sz="2800" dirty="0" err="1" smtClean="0">
                <a:solidFill>
                  <a:schemeClr val="tx1"/>
                </a:solidFill>
              </a:rPr>
              <a:t>nilai</a:t>
            </a:r>
            <a:r>
              <a:rPr lang="en-US" sz="2800" dirty="0" smtClean="0">
                <a:solidFill>
                  <a:schemeClr val="tx1"/>
                </a:solidFill>
              </a:rPr>
              <a:t> </a:t>
            </a:r>
            <a:r>
              <a:rPr lang="en-US" sz="2800" dirty="0" err="1" smtClean="0">
                <a:solidFill>
                  <a:schemeClr val="tx1"/>
                </a:solidFill>
              </a:rPr>
              <a:t>residualnya</a:t>
            </a:r>
            <a:r>
              <a:rPr lang="en-US" sz="2800" dirty="0" smtClean="0">
                <a:solidFill>
                  <a:schemeClr val="tx1"/>
                </a:solidFill>
              </a:rPr>
              <a:t>.</a:t>
            </a:r>
          </a:p>
          <a:p>
            <a:pPr marL="514350" indent="-514350" algn="l">
              <a:lnSpc>
                <a:spcPct val="90000"/>
              </a:lnSpc>
              <a:buSzPct val="100000"/>
              <a:buFont typeface="Arial Black" pitchFamily="34" charset="0"/>
              <a:buAutoNum type="arabicPeriod"/>
            </a:pPr>
            <a:r>
              <a:rPr lang="en-US" sz="2800" dirty="0" smtClean="0">
                <a:solidFill>
                  <a:schemeClr val="tx1"/>
                </a:solidFill>
              </a:rPr>
              <a:t>Lag-</a:t>
            </a:r>
            <a:r>
              <a:rPr lang="en-US" sz="2800" dirty="0" err="1" smtClean="0">
                <a:solidFill>
                  <a:schemeClr val="tx1"/>
                </a:solidFill>
              </a:rPr>
              <a:t>kan</a:t>
            </a:r>
            <a:r>
              <a:rPr lang="en-US" sz="2800" dirty="0" smtClean="0">
                <a:solidFill>
                  <a:schemeClr val="tx1"/>
                </a:solidFill>
              </a:rPr>
              <a:t> </a:t>
            </a:r>
            <a:r>
              <a:rPr lang="en-US" sz="2800" dirty="0" err="1" smtClean="0">
                <a:solidFill>
                  <a:schemeClr val="tx1"/>
                </a:solidFill>
              </a:rPr>
              <a:t>satu</a:t>
            </a:r>
            <a:r>
              <a:rPr lang="en-US" sz="2800" dirty="0" smtClean="0">
                <a:solidFill>
                  <a:schemeClr val="tx1"/>
                </a:solidFill>
              </a:rPr>
              <a:t> </a:t>
            </a:r>
            <a:r>
              <a:rPr lang="en-US" sz="2800" dirty="0" err="1" smtClean="0">
                <a:solidFill>
                  <a:schemeClr val="tx1"/>
                </a:solidFill>
              </a:rPr>
              <a:t>nilai</a:t>
            </a:r>
            <a:r>
              <a:rPr lang="en-US" sz="2800" dirty="0" smtClean="0">
                <a:solidFill>
                  <a:schemeClr val="tx1"/>
                </a:solidFill>
              </a:rPr>
              <a:t> </a:t>
            </a:r>
            <a:r>
              <a:rPr lang="en-US" sz="2800" dirty="0" err="1" smtClean="0">
                <a:solidFill>
                  <a:schemeClr val="tx1"/>
                </a:solidFill>
              </a:rPr>
              <a:t>residualnya</a:t>
            </a:r>
            <a:r>
              <a:rPr lang="en-US" sz="2800" dirty="0" smtClean="0">
                <a:solidFill>
                  <a:schemeClr val="tx1"/>
                </a:solidFill>
              </a:rPr>
              <a:t>.</a:t>
            </a:r>
          </a:p>
          <a:p>
            <a:pPr marL="514350" indent="-514350" algn="l">
              <a:lnSpc>
                <a:spcPct val="90000"/>
              </a:lnSpc>
              <a:buSzPct val="100000"/>
              <a:buFont typeface="Arial Black" pitchFamily="34" charset="0"/>
              <a:buAutoNum type="arabicPeriod"/>
            </a:pPr>
            <a:r>
              <a:rPr lang="en-US" sz="2800" dirty="0" err="1" smtClean="0">
                <a:solidFill>
                  <a:schemeClr val="tx1"/>
                </a:solidFill>
              </a:rPr>
              <a:t>Kurangkan</a:t>
            </a:r>
            <a:r>
              <a:rPr lang="en-US" sz="2800" dirty="0" smtClean="0">
                <a:solidFill>
                  <a:schemeClr val="tx1"/>
                </a:solidFill>
              </a:rPr>
              <a:t> </a:t>
            </a:r>
            <a:r>
              <a:rPr lang="en-US" sz="2800" dirty="0" err="1" smtClean="0">
                <a:solidFill>
                  <a:schemeClr val="tx1"/>
                </a:solidFill>
              </a:rPr>
              <a:t>nilai</a:t>
            </a:r>
            <a:r>
              <a:rPr lang="en-US" sz="2800" dirty="0" smtClean="0">
                <a:solidFill>
                  <a:schemeClr val="tx1"/>
                </a:solidFill>
              </a:rPr>
              <a:t> residual </a:t>
            </a:r>
            <a:r>
              <a:rPr lang="en-US" sz="2800" dirty="0" err="1" smtClean="0">
                <a:solidFill>
                  <a:schemeClr val="tx1"/>
                </a:solidFill>
              </a:rPr>
              <a:t>dengan</a:t>
            </a:r>
            <a:r>
              <a:rPr lang="en-US" sz="2800" dirty="0" smtClean="0">
                <a:solidFill>
                  <a:schemeClr val="tx1"/>
                </a:solidFill>
              </a:rPr>
              <a:t> Lag-</a:t>
            </a:r>
            <a:r>
              <a:rPr lang="en-US" sz="2800" dirty="0" err="1" smtClean="0">
                <a:solidFill>
                  <a:schemeClr val="tx1"/>
                </a:solidFill>
              </a:rPr>
              <a:t>kan</a:t>
            </a:r>
            <a:r>
              <a:rPr lang="en-US" sz="2800" dirty="0" smtClean="0">
                <a:solidFill>
                  <a:schemeClr val="tx1"/>
                </a:solidFill>
              </a:rPr>
              <a:t> </a:t>
            </a:r>
            <a:r>
              <a:rPr lang="en-US" sz="2800" dirty="0" err="1" smtClean="0">
                <a:solidFill>
                  <a:schemeClr val="tx1"/>
                </a:solidFill>
              </a:rPr>
              <a:t>satu</a:t>
            </a:r>
            <a:r>
              <a:rPr lang="en-US" sz="2800" dirty="0" smtClean="0">
                <a:solidFill>
                  <a:schemeClr val="tx1"/>
                </a:solidFill>
              </a:rPr>
              <a:t> </a:t>
            </a:r>
            <a:r>
              <a:rPr lang="en-US" sz="2800" dirty="0" err="1" smtClean="0">
                <a:solidFill>
                  <a:schemeClr val="tx1"/>
                </a:solidFill>
              </a:rPr>
              <a:t>nilai</a:t>
            </a:r>
            <a:r>
              <a:rPr lang="en-US" sz="2800" dirty="0" smtClean="0">
                <a:solidFill>
                  <a:schemeClr val="tx1"/>
                </a:solidFill>
              </a:rPr>
              <a:t> </a:t>
            </a:r>
            <a:r>
              <a:rPr lang="en-US" sz="2800" dirty="0" err="1" smtClean="0">
                <a:solidFill>
                  <a:schemeClr val="tx1"/>
                </a:solidFill>
              </a:rPr>
              <a:t>residualnya</a:t>
            </a:r>
            <a:r>
              <a:rPr lang="en-US" sz="2800" dirty="0" smtClean="0">
                <a:solidFill>
                  <a:schemeClr val="tx1"/>
                </a:solidFill>
              </a:rPr>
              <a:t>.</a:t>
            </a:r>
          </a:p>
          <a:p>
            <a:pPr marL="514350" indent="-514350" algn="l">
              <a:lnSpc>
                <a:spcPct val="90000"/>
              </a:lnSpc>
              <a:buSzPct val="100000"/>
              <a:buFont typeface="Arial Black" pitchFamily="34" charset="0"/>
              <a:buAutoNum type="arabicPeriod"/>
            </a:pPr>
            <a:r>
              <a:rPr lang="en-US" sz="2800" dirty="0" err="1" smtClean="0">
                <a:solidFill>
                  <a:schemeClr val="tx1"/>
                </a:solidFill>
              </a:rPr>
              <a:t>Masuk</a:t>
            </a:r>
            <a:r>
              <a:rPr lang="en-US" sz="2800" dirty="0" smtClean="0">
                <a:solidFill>
                  <a:schemeClr val="tx1"/>
                </a:solidFill>
              </a:rPr>
              <a:t> </a:t>
            </a:r>
            <a:r>
              <a:rPr lang="en-US" sz="2800" dirty="0" err="1" smtClean="0">
                <a:solidFill>
                  <a:schemeClr val="tx1"/>
                </a:solidFill>
              </a:rPr>
              <a:t>hasil</a:t>
            </a:r>
            <a:r>
              <a:rPr lang="en-US" sz="2800" dirty="0" smtClean="0">
                <a:solidFill>
                  <a:schemeClr val="tx1"/>
                </a:solidFill>
              </a:rPr>
              <a:t> </a:t>
            </a:r>
            <a:r>
              <a:rPr lang="en-US" sz="2800" dirty="0" err="1" smtClean="0">
                <a:solidFill>
                  <a:schemeClr val="tx1"/>
                </a:solidFill>
              </a:rPr>
              <a:t>perhitungan</a:t>
            </a:r>
            <a:r>
              <a:rPr lang="en-US" sz="2800" dirty="0" smtClean="0">
                <a:solidFill>
                  <a:schemeClr val="tx1"/>
                </a:solidFill>
              </a:rPr>
              <a:t> </a:t>
            </a:r>
            <a:r>
              <a:rPr lang="en-US" sz="2800" dirty="0" err="1" smtClean="0">
                <a:solidFill>
                  <a:schemeClr val="tx1"/>
                </a:solidFill>
              </a:rPr>
              <a:t>diatas</a:t>
            </a:r>
            <a:r>
              <a:rPr lang="en-US" sz="2800" dirty="0" smtClean="0">
                <a:solidFill>
                  <a:schemeClr val="tx1"/>
                </a:solidFill>
              </a:rPr>
              <a:t> </a:t>
            </a:r>
            <a:r>
              <a:rPr lang="en-US" sz="2800" dirty="0" err="1" smtClean="0">
                <a:solidFill>
                  <a:schemeClr val="tx1"/>
                </a:solidFill>
              </a:rPr>
              <a:t>masukan</a:t>
            </a:r>
            <a:r>
              <a:rPr lang="en-US" sz="2800" dirty="0" smtClean="0">
                <a:solidFill>
                  <a:schemeClr val="tx1"/>
                </a:solidFill>
              </a:rPr>
              <a:t> </a:t>
            </a:r>
            <a:r>
              <a:rPr lang="en-US" sz="2800" dirty="0" err="1" smtClean="0">
                <a:solidFill>
                  <a:schemeClr val="tx1"/>
                </a:solidFill>
              </a:rPr>
              <a:t>kedalam</a:t>
            </a:r>
            <a:r>
              <a:rPr lang="en-US" sz="2800" dirty="0" smtClean="0">
                <a:solidFill>
                  <a:schemeClr val="tx1"/>
                </a:solidFill>
              </a:rPr>
              <a:t> </a:t>
            </a:r>
            <a:r>
              <a:rPr lang="en-US" sz="2800" dirty="0" err="1" smtClean="0">
                <a:solidFill>
                  <a:schemeClr val="tx1"/>
                </a:solidFill>
              </a:rPr>
              <a:t>rumus</a:t>
            </a:r>
            <a:r>
              <a:rPr lang="en-US" sz="2800" dirty="0" smtClean="0">
                <a:solidFill>
                  <a:schemeClr val="tx1"/>
                </a:solidFill>
              </a:rPr>
              <a:t> Durbin-Watson</a:t>
            </a:r>
          </a:p>
          <a:p>
            <a:pPr algn="l"/>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778098"/>
          </a:xfrm>
        </p:spPr>
        <p:txBody>
          <a:bodyPr>
            <a:normAutofit fontScale="90000"/>
          </a:bodyPr>
          <a:lstStyle/>
          <a:p>
            <a:r>
              <a:rPr lang="en-US" sz="3200" dirty="0" err="1" smtClean="0"/>
              <a:t>Contoh</a:t>
            </a:r>
            <a:r>
              <a:rPr lang="en-US" sz="3200" dirty="0" smtClean="0"/>
              <a:t> </a:t>
            </a:r>
            <a:r>
              <a:rPr lang="en-US" sz="3200" dirty="0" err="1" smtClean="0"/>
              <a:t>perhitungan</a:t>
            </a:r>
            <a:r>
              <a:rPr lang="en-US" sz="3200" dirty="0" smtClean="0"/>
              <a:t> Durbin- Watson</a:t>
            </a:r>
            <a:endParaRPr lang="en-US" sz="3200" dirty="0"/>
          </a:p>
        </p:txBody>
      </p:sp>
      <p:graphicFrame>
        <p:nvGraphicFramePr>
          <p:cNvPr id="3" name="Table 2"/>
          <p:cNvGraphicFramePr>
            <a:graphicFrameLocks noGrp="1"/>
          </p:cNvGraphicFramePr>
          <p:nvPr/>
        </p:nvGraphicFramePr>
        <p:xfrm>
          <a:off x="539553" y="1268761"/>
          <a:ext cx="8136901" cy="2664298"/>
        </p:xfrm>
        <a:graphic>
          <a:graphicData uri="http://schemas.openxmlformats.org/drawingml/2006/table">
            <a:tbl>
              <a:tblPr/>
              <a:tblGrid>
                <a:gridCol w="601990"/>
                <a:gridCol w="722388"/>
                <a:gridCol w="526742"/>
                <a:gridCol w="963184"/>
                <a:gridCol w="963184"/>
                <a:gridCol w="963184"/>
                <a:gridCol w="963184"/>
                <a:gridCol w="1063517"/>
                <a:gridCol w="1369528"/>
              </a:tblGrid>
              <a:tr h="180630">
                <a:tc>
                  <a:txBody>
                    <a:bodyPr/>
                    <a:lstStyle/>
                    <a:p>
                      <a:pPr algn="ctr" fontAlgn="b"/>
                      <a:r>
                        <a:rPr lang="en-US" sz="1100" b="1" i="0" u="none" strike="noStrike" dirty="0">
                          <a:solidFill>
                            <a:srgbClr val="000000"/>
                          </a:solidFill>
                          <a:latin typeface="Calibri"/>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X</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Ypred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e2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et-1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e-(et-1)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(e-(et-1))2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788">
                <a:tc>
                  <a:txBody>
                    <a:bodyPr/>
                    <a:lstStyle/>
                    <a:p>
                      <a:pPr algn="ctr" fontAlgn="b"/>
                      <a:r>
                        <a:rPr lang="en-US" sz="1100" b="1"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8.67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-3.67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13.47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100" b="1"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25788">
                <a:tc>
                  <a:txBody>
                    <a:bodyPr/>
                    <a:lstStyle/>
                    <a:p>
                      <a:pPr algn="ctr" fontAlgn="b"/>
                      <a:r>
                        <a:rPr lang="en-US" sz="1100" b="1"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7.66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0.34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0.116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0.224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0.116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0.013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788">
                <a:tc>
                  <a:txBody>
                    <a:bodyPr/>
                    <a:lstStyle/>
                    <a:p>
                      <a:pPr algn="ctr" fontAlgn="b"/>
                      <a:r>
                        <a:rPr lang="en-US" sz="1100" b="1"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6.65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1.35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1.823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-0.473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1.823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3.322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788">
                <a:tc>
                  <a:txBody>
                    <a:bodyPr/>
                    <a:lstStyle/>
                    <a:p>
                      <a:pPr algn="ctr" fontAlgn="b"/>
                      <a:r>
                        <a:rPr lang="en-US" sz="1100" b="1"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7.66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1.34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1.796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-0.456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1.796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3.224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788">
                <a:tc>
                  <a:txBody>
                    <a:bodyPr/>
                    <a:lstStyle/>
                    <a:p>
                      <a:pPr algn="ctr" fontAlgn="b"/>
                      <a:r>
                        <a:rPr lang="en-US" sz="1100" b="1"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5.64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3.36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11.290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-7.930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11.290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127.455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788">
                <a:tc>
                  <a:txBody>
                    <a:bodyPr/>
                    <a:lstStyle/>
                    <a:p>
                      <a:pPr algn="ctr" fontAlgn="b"/>
                      <a:r>
                        <a:rPr lang="en-US" sz="1100" b="1" i="0" u="none" strike="noStrike">
                          <a:solidFill>
                            <a:srgbClr val="000000"/>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9.68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3.32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11.022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-7.702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11.022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121.493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788">
                <a:tc>
                  <a:txBody>
                    <a:bodyPr/>
                    <a:lstStyle/>
                    <a:p>
                      <a:pPr algn="ctr" fontAlgn="b"/>
                      <a:r>
                        <a:rPr lang="en-US" sz="1100" b="1"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8.67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-2.67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7.129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-9.799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7.129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50.821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788">
                <a:tc>
                  <a:txBody>
                    <a:bodyPr/>
                    <a:lstStyle/>
                    <a:p>
                      <a:pPr algn="ctr" fontAlgn="b"/>
                      <a:r>
                        <a:rPr lang="en-US" sz="1100" b="1" i="0" u="none" strike="noStrike">
                          <a:solidFill>
                            <a:srgbClr val="000000"/>
                          </a:solidFill>
                          <a:latin typeface="Calibri"/>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7.66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1.34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1.796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-0.456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1.796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3.224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788">
                <a:tc>
                  <a:txBody>
                    <a:bodyPr/>
                    <a:lstStyle/>
                    <a:p>
                      <a:pPr algn="ctr" fontAlgn="b"/>
                      <a:r>
                        <a:rPr lang="en-US" sz="1100" b="1"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6.65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-2.65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7.023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-9.673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7.023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49.316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788">
                <a:tc>
                  <a:txBody>
                    <a:bodyPr/>
                    <a:lstStyle/>
                    <a:p>
                      <a:pPr algn="ctr" fontAlgn="b"/>
                      <a:r>
                        <a:rPr lang="en-US" sz="1100" b="1"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5.64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-2.64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6.970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-9.610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6.970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48.575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788">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1" i="0" u="none" strike="noStrike">
                          <a:solidFill>
                            <a:srgbClr val="000000"/>
                          </a:solidFill>
                          <a:latin typeface="Calibri"/>
                        </a:rPr>
                        <a:t>JUMLAH</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1" i="0" u="none" strike="noStrike">
                          <a:solidFill>
                            <a:srgbClr val="000000"/>
                          </a:solidFill>
                          <a:latin typeface="Calibri"/>
                        </a:rPr>
                        <a:t>62.431</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endParaRPr lang="en-US" sz="1100" b="1"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100" b="1" i="0" u="none" strike="noStrike" dirty="0">
                          <a:solidFill>
                            <a:srgbClr val="000000"/>
                          </a:solidFill>
                          <a:latin typeface="Calibri"/>
                        </a:rPr>
                        <a:t>407.444</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
        <p:nvSpPr>
          <p:cNvPr id="4" name="Rectangle 3"/>
          <p:cNvSpPr/>
          <p:nvPr/>
        </p:nvSpPr>
        <p:spPr>
          <a:xfrm>
            <a:off x="395536" y="4005064"/>
            <a:ext cx="4572000" cy="2529923"/>
          </a:xfrm>
          <a:prstGeom prst="rect">
            <a:avLst/>
          </a:prstGeom>
        </p:spPr>
        <p:txBody>
          <a:bodyPr>
            <a:spAutoFit/>
          </a:bodyPr>
          <a:lstStyle/>
          <a:p>
            <a:pPr>
              <a:spcBef>
                <a:spcPct val="30000"/>
              </a:spcBef>
            </a:pPr>
            <a:r>
              <a:rPr lang="en-US" dirty="0" smtClean="0"/>
              <a:t>Y=11.65-1.01 X</a:t>
            </a:r>
          </a:p>
          <a:p>
            <a:pPr>
              <a:spcBef>
                <a:spcPct val="30000"/>
              </a:spcBef>
            </a:pPr>
            <a:r>
              <a:rPr lang="en-US" dirty="0" err="1" smtClean="0"/>
              <a:t>Ypred</a:t>
            </a:r>
            <a:r>
              <a:rPr lang="en-US" dirty="0" smtClean="0"/>
              <a:t>= 11.65-1.01(3) =8.67 </a:t>
            </a:r>
          </a:p>
          <a:p>
            <a:pPr>
              <a:spcBef>
                <a:spcPct val="30000"/>
              </a:spcBef>
            </a:pPr>
            <a:r>
              <a:rPr lang="en-US" dirty="0" smtClean="0"/>
              <a:t>e     = Y-</a:t>
            </a:r>
            <a:r>
              <a:rPr lang="en-US" dirty="0" err="1" smtClean="0"/>
              <a:t>Ypred</a:t>
            </a:r>
            <a:r>
              <a:rPr lang="en-US" dirty="0" smtClean="0"/>
              <a:t>	= 5-8.67=-3.67</a:t>
            </a:r>
          </a:p>
          <a:p>
            <a:pPr>
              <a:spcBef>
                <a:spcPct val="30000"/>
              </a:spcBef>
            </a:pPr>
            <a:r>
              <a:rPr lang="en-US" dirty="0" smtClean="0"/>
              <a:t>e</a:t>
            </a:r>
            <a:r>
              <a:rPr lang="en-US" baseline="30000" dirty="0" smtClean="0"/>
              <a:t>2             </a:t>
            </a:r>
            <a:r>
              <a:rPr lang="en-US" dirty="0" smtClean="0"/>
              <a:t>= 		 = -3.67</a:t>
            </a:r>
            <a:r>
              <a:rPr lang="en-US" baseline="30000" dirty="0" smtClean="0"/>
              <a:t>2</a:t>
            </a:r>
            <a:r>
              <a:rPr lang="en-US" dirty="0" smtClean="0"/>
              <a:t>= 13.47</a:t>
            </a:r>
          </a:p>
          <a:p>
            <a:pPr>
              <a:spcBef>
                <a:spcPct val="30000"/>
              </a:spcBef>
            </a:pPr>
            <a:r>
              <a:rPr lang="en-US" dirty="0" smtClean="0"/>
              <a:t>e</a:t>
            </a:r>
            <a:r>
              <a:rPr lang="en-US" baseline="-25000" dirty="0" smtClean="0"/>
              <a:t>t-1            </a:t>
            </a:r>
            <a:r>
              <a:rPr lang="en-US" dirty="0" smtClean="0"/>
              <a:t>= e </a:t>
            </a:r>
            <a:r>
              <a:rPr lang="en-US" dirty="0" err="1" smtClean="0"/>
              <a:t>mundur</a:t>
            </a:r>
            <a:r>
              <a:rPr lang="en-US" dirty="0" smtClean="0"/>
              <a:t> 1 </a:t>
            </a:r>
            <a:r>
              <a:rPr lang="en-US" dirty="0" err="1" smtClean="0"/>
              <a:t>periode</a:t>
            </a:r>
            <a:r>
              <a:rPr lang="en-US" dirty="0" smtClean="0"/>
              <a:t> 	</a:t>
            </a:r>
          </a:p>
          <a:p>
            <a:pPr>
              <a:spcBef>
                <a:spcPct val="30000"/>
              </a:spcBef>
            </a:pPr>
            <a:r>
              <a:rPr lang="en-US" dirty="0" smtClean="0"/>
              <a:t>e-e</a:t>
            </a:r>
            <a:r>
              <a:rPr lang="en-US" baseline="-25000" dirty="0" smtClean="0"/>
              <a:t>t-1       </a:t>
            </a:r>
            <a:r>
              <a:rPr lang="en-US" dirty="0" smtClean="0"/>
              <a:t>= 0,34-0.234 = 0.116</a:t>
            </a:r>
          </a:p>
          <a:p>
            <a:pPr>
              <a:spcBef>
                <a:spcPct val="30000"/>
              </a:spcBef>
            </a:pPr>
            <a:r>
              <a:rPr lang="en-US" dirty="0" smtClean="0"/>
              <a:t>(e-e</a:t>
            </a:r>
            <a:r>
              <a:rPr lang="en-US" baseline="-25000" dirty="0" smtClean="0"/>
              <a:t>t-1)</a:t>
            </a:r>
            <a:r>
              <a:rPr lang="en-US" baseline="30000" dirty="0" smtClean="0"/>
              <a:t>2  </a:t>
            </a:r>
            <a:r>
              <a:rPr lang="en-US" dirty="0" smtClean="0"/>
              <a:t>= 0.116x0.116  = 0.013</a:t>
            </a:r>
            <a:endParaRPr lang="en-US" dirty="0"/>
          </a:p>
        </p:txBody>
      </p:sp>
      <p:graphicFrame>
        <p:nvGraphicFramePr>
          <p:cNvPr id="1025" name="Object 5"/>
          <p:cNvGraphicFramePr>
            <a:graphicFrameLocks noChangeAspect="1"/>
          </p:cNvGraphicFramePr>
          <p:nvPr/>
        </p:nvGraphicFramePr>
        <p:xfrm>
          <a:off x="4764088" y="5373688"/>
          <a:ext cx="3619500" cy="742950"/>
        </p:xfrm>
        <a:graphic>
          <a:graphicData uri="http://schemas.openxmlformats.org/presentationml/2006/ole">
            <mc:AlternateContent xmlns:mc="http://schemas.openxmlformats.org/markup-compatibility/2006">
              <mc:Choice xmlns:v="urn:schemas-microsoft-com:vml" Requires="v">
                <p:oleObj spid="_x0000_s1061" name="Equation" r:id="rId3" imgW="2412720" imgH="495000" progId="Equation.3">
                  <p:embed/>
                </p:oleObj>
              </mc:Choice>
              <mc:Fallback>
                <p:oleObj name="Equation" r:id="rId3" imgW="2412720" imgH="495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4088" y="5373688"/>
                        <a:ext cx="3619500" cy="742950"/>
                      </a:xfrm>
                      <a:prstGeom prst="rect">
                        <a:avLst/>
                      </a:prstGeom>
                      <a:solidFill>
                        <a:srgbClr val="FFFF66"/>
                      </a:solidFill>
                      <a:ln w="38100" cmpd="dbl">
                        <a:solidFill>
                          <a:srgbClr val="000000"/>
                        </a:solidFill>
                        <a:miter lim="800000"/>
                        <a:headEnd/>
                        <a:tailEnd/>
                      </a:ln>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620688"/>
            <a:ext cx="7704856" cy="864096"/>
          </a:xfrm>
        </p:spPr>
        <p:txBody>
          <a:bodyPr>
            <a:noAutofit/>
          </a:bodyPr>
          <a:lstStyle/>
          <a:p>
            <a:r>
              <a:rPr lang="id-ID" sz="5400" dirty="0" smtClean="0"/>
              <a:t>AUTOKORELASI</a:t>
            </a:r>
            <a:endParaRPr lang="id-ID" sz="5400" dirty="0"/>
          </a:p>
        </p:txBody>
      </p:sp>
      <p:sp>
        <p:nvSpPr>
          <p:cNvPr id="3" name="Subtitle 2"/>
          <p:cNvSpPr>
            <a:spLocks noGrp="1"/>
          </p:cNvSpPr>
          <p:nvPr>
            <p:ph type="subTitle" idx="1"/>
          </p:nvPr>
        </p:nvSpPr>
        <p:spPr>
          <a:xfrm>
            <a:off x="755576" y="2060848"/>
            <a:ext cx="7848872" cy="4248472"/>
          </a:xfrm>
        </p:spPr>
        <p:txBody>
          <a:bodyPr>
            <a:normAutofit fontScale="92500" lnSpcReduction="10000"/>
          </a:bodyPr>
          <a:lstStyle/>
          <a:p>
            <a:pPr marL="342900" indent="-342900" algn="l">
              <a:buFont typeface="Arial" pitchFamily="34" charset="0"/>
              <a:buChar char="•"/>
            </a:pPr>
            <a:r>
              <a:rPr lang="id-ID" dirty="0" smtClean="0">
                <a:solidFill>
                  <a:schemeClr val="tx2">
                    <a:lumMod val="75000"/>
                  </a:schemeClr>
                </a:solidFill>
              </a:rPr>
              <a:t>Bila </a:t>
            </a:r>
            <a:r>
              <a:rPr lang="id-ID" dirty="0">
                <a:solidFill>
                  <a:schemeClr val="tx2">
                    <a:lumMod val="75000"/>
                  </a:schemeClr>
                </a:solidFill>
              </a:rPr>
              <a:t>dalam model regresi linear ganda ada korelasi antara </a:t>
            </a:r>
            <a:r>
              <a:rPr lang="id-ID" dirty="0" smtClean="0">
                <a:solidFill>
                  <a:schemeClr val="tx2">
                    <a:lumMod val="75000"/>
                  </a:schemeClr>
                </a:solidFill>
              </a:rPr>
              <a:t>galat pada </a:t>
            </a:r>
            <a:r>
              <a:rPr lang="id-ID" dirty="0">
                <a:solidFill>
                  <a:schemeClr val="tx2">
                    <a:lumMod val="75000"/>
                  </a:schemeClr>
                </a:solidFill>
              </a:rPr>
              <a:t>periode t dengan galat pada periode t-1, maka dinamakan ada masalah autokorelasi. </a:t>
            </a:r>
            <a:endParaRPr lang="id-ID" dirty="0" smtClean="0">
              <a:solidFill>
                <a:schemeClr val="tx2">
                  <a:lumMod val="75000"/>
                </a:schemeClr>
              </a:solidFill>
            </a:endParaRPr>
          </a:p>
          <a:p>
            <a:pPr marL="342900" indent="-342900" algn="l">
              <a:buFont typeface="Arial" pitchFamily="34" charset="0"/>
              <a:buChar char="•"/>
            </a:pPr>
            <a:r>
              <a:rPr lang="id-ID" dirty="0" smtClean="0">
                <a:solidFill>
                  <a:schemeClr val="tx2">
                    <a:lumMod val="75000"/>
                  </a:schemeClr>
                </a:solidFill>
              </a:rPr>
              <a:t>Model </a:t>
            </a:r>
            <a:r>
              <a:rPr lang="id-ID" dirty="0">
                <a:solidFill>
                  <a:schemeClr val="tx2">
                    <a:lumMod val="75000"/>
                  </a:schemeClr>
                </a:solidFill>
              </a:rPr>
              <a:t>regresi yang baik adalah model regresi yang bebas dari autokorelasi. </a:t>
            </a:r>
            <a:endParaRPr lang="id-ID" dirty="0" smtClean="0">
              <a:solidFill>
                <a:schemeClr val="tx2">
                  <a:lumMod val="75000"/>
                </a:schemeClr>
              </a:solidFill>
            </a:endParaRPr>
          </a:p>
          <a:p>
            <a:pPr marL="342900" indent="-342900" algn="l">
              <a:buFont typeface="Arial" pitchFamily="34" charset="0"/>
              <a:buChar char="•"/>
            </a:pPr>
            <a:r>
              <a:rPr lang="id-ID" dirty="0" smtClean="0">
                <a:solidFill>
                  <a:schemeClr val="tx2">
                    <a:lumMod val="75000"/>
                  </a:schemeClr>
                </a:solidFill>
              </a:rPr>
              <a:t>Autokorelasi </a:t>
            </a:r>
            <a:r>
              <a:rPr lang="id-ID" dirty="0">
                <a:solidFill>
                  <a:schemeClr val="tx2">
                    <a:lumMod val="75000"/>
                  </a:schemeClr>
                </a:solidFill>
              </a:rPr>
              <a:t>sering ditemukan pada regresi yang datanya adalah time </a:t>
            </a:r>
            <a:r>
              <a:rPr lang="id-ID" dirty="0" smtClean="0">
                <a:solidFill>
                  <a:schemeClr val="tx2">
                    <a:lumMod val="75000"/>
                  </a:schemeClr>
                </a:solidFill>
              </a:rPr>
              <a:t>series atau </a:t>
            </a:r>
            <a:r>
              <a:rPr lang="id-ID" dirty="0">
                <a:solidFill>
                  <a:schemeClr val="tx2">
                    <a:lumMod val="75000"/>
                  </a:schemeClr>
                </a:solidFill>
              </a:rPr>
              <a:t>berdasarkan waktu berkala </a:t>
            </a:r>
            <a:r>
              <a:rPr lang="id-ID" dirty="0" smtClean="0">
                <a:solidFill>
                  <a:schemeClr val="tx2">
                    <a:lumMod val="75000"/>
                  </a:schemeClr>
                </a:solidFill>
              </a:rPr>
              <a:t>bulanan</a:t>
            </a:r>
            <a:r>
              <a:rPr lang="id-ID" dirty="0">
                <a:solidFill>
                  <a:schemeClr val="tx2">
                    <a:lumMod val="75000"/>
                  </a:schemeClr>
                </a:solidFill>
              </a:rPr>
              <a:t>, tahunan. </a:t>
            </a:r>
            <a:endParaRPr lang="id-ID" dirty="0" smtClean="0">
              <a:solidFill>
                <a:schemeClr val="tx2">
                  <a:lumMod val="75000"/>
                </a:schemeClr>
              </a:solidFill>
            </a:endParaRPr>
          </a:p>
          <a:p>
            <a:pPr marL="342900" indent="-342900" algn="l">
              <a:buFont typeface="Arial" pitchFamily="34" charset="0"/>
              <a:buChar char="•"/>
            </a:pPr>
            <a:r>
              <a:rPr lang="id-ID" dirty="0" smtClean="0">
                <a:solidFill>
                  <a:schemeClr val="tx2">
                    <a:lumMod val="75000"/>
                  </a:schemeClr>
                </a:solidFill>
              </a:rPr>
              <a:t>Deteksi </a:t>
            </a:r>
            <a:r>
              <a:rPr lang="id-ID" dirty="0">
                <a:solidFill>
                  <a:schemeClr val="tx2">
                    <a:lumMod val="75000"/>
                  </a:schemeClr>
                </a:solidFill>
              </a:rPr>
              <a:t>autokorelasi dengan menggunakan besaran Durbin Deteksi autokorelasi dengan menggunakan besaran Durbin Watson (</a:t>
            </a:r>
            <a:r>
              <a:rPr lang="id-ID" dirty="0" smtClean="0">
                <a:solidFill>
                  <a:schemeClr val="tx2">
                    <a:lumMod val="75000"/>
                  </a:schemeClr>
                </a:solidFill>
              </a:rPr>
              <a:t>D-W.</a:t>
            </a:r>
            <a:endParaRPr lang="id-ID" dirty="0">
              <a:solidFill>
                <a:schemeClr val="tx2">
                  <a:lumMod val="75000"/>
                </a:schemeClr>
              </a:solidFill>
            </a:endParaRPr>
          </a:p>
        </p:txBody>
      </p:sp>
    </p:spTree>
    <p:extLst>
      <p:ext uri="{BB962C8B-B14F-4D97-AF65-F5344CB8AC3E}">
        <p14:creationId xmlns:p14="http://schemas.microsoft.com/office/powerpoint/2010/main" val="2797309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Kriteria</a:t>
            </a:r>
            <a:r>
              <a:rPr lang="en-US" dirty="0" smtClean="0"/>
              <a:t> </a:t>
            </a:r>
            <a:r>
              <a:rPr lang="en-US" dirty="0" err="1" smtClean="0"/>
              <a:t>Pengujian</a:t>
            </a:r>
            <a:endParaRPr lang="en-US" dirty="0"/>
          </a:p>
        </p:txBody>
      </p:sp>
      <p:sp>
        <p:nvSpPr>
          <p:cNvPr id="7" name="Text Box 57"/>
          <p:cNvSpPr txBox="1">
            <a:spLocks noChangeArrowheads="1"/>
          </p:cNvSpPr>
          <p:nvPr/>
        </p:nvSpPr>
        <p:spPr>
          <a:xfrm>
            <a:off x="228600" y="1828800"/>
            <a:ext cx="4343400" cy="4114800"/>
          </a:xfrm>
          <a:prstGeom prst="rect">
            <a:avLst/>
          </a:prstGeom>
          <a:noFill/>
        </p:spPr>
        <p:txBody>
          <a:bodyPr vert="horz" lIns="91440" tIns="45720" rIns="91440" bIns="45720" rtlCol="0">
            <a:normAutofit/>
          </a:bodyPr>
          <a:lstStyle/>
          <a:p>
            <a:pPr marL="342900" marR="0" lvl="0" indent="-342900" algn="l" defTabSz="914400" rtl="0" eaLnBrk="1" fontAlgn="auto" latinLnBrk="0" hangingPunct="1">
              <a:lnSpc>
                <a:spcPct val="100000"/>
              </a:lnSpc>
              <a:spcBef>
                <a:spcPct val="50000"/>
              </a:spcBef>
              <a:spcAft>
                <a:spcPts val="0"/>
              </a:spcAft>
              <a:buClrTx/>
              <a:buSzTx/>
              <a:buFontTx/>
              <a:buNone/>
              <a:tabLst/>
              <a:defRPr/>
            </a:pPr>
            <a:endParaRPr kumimoji="0" lang="en-US" sz="1000" b="0"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p:txBody>
      </p:sp>
      <p:grpSp>
        <p:nvGrpSpPr>
          <p:cNvPr id="8" name="Group 52"/>
          <p:cNvGrpSpPr>
            <a:grpSpLocks/>
          </p:cNvGrpSpPr>
          <p:nvPr/>
        </p:nvGrpSpPr>
        <p:grpSpPr bwMode="auto">
          <a:xfrm>
            <a:off x="251520" y="2204864"/>
            <a:ext cx="4005263" cy="1600200"/>
            <a:chOff x="21" y="1344"/>
            <a:chExt cx="2715" cy="1191"/>
          </a:xfrm>
        </p:grpSpPr>
        <p:sp>
          <p:nvSpPr>
            <p:cNvPr id="9" name="Freeform 31"/>
            <p:cNvSpPr>
              <a:spLocks/>
            </p:cNvSpPr>
            <p:nvPr/>
          </p:nvSpPr>
          <p:spPr bwMode="auto">
            <a:xfrm>
              <a:off x="47" y="1344"/>
              <a:ext cx="2669" cy="767"/>
            </a:xfrm>
            <a:custGeom>
              <a:avLst/>
              <a:gdLst>
                <a:gd name="T0" fmla="*/ 0 w 6336"/>
                <a:gd name="T1" fmla="*/ 43 h 1579"/>
                <a:gd name="T2" fmla="*/ 17 w 6336"/>
                <a:gd name="T3" fmla="*/ 34 h 1579"/>
                <a:gd name="T4" fmla="*/ 39 w 6336"/>
                <a:gd name="T5" fmla="*/ 0 h 1579"/>
                <a:gd name="T6" fmla="*/ 60 w 6336"/>
                <a:gd name="T7" fmla="*/ 31 h 1579"/>
                <a:gd name="T8" fmla="*/ 84 w 6336"/>
                <a:gd name="T9" fmla="*/ 43 h 1579"/>
                <a:gd name="T10" fmla="*/ 0 60000 65536"/>
                <a:gd name="T11" fmla="*/ 0 60000 65536"/>
                <a:gd name="T12" fmla="*/ 0 60000 65536"/>
                <a:gd name="T13" fmla="*/ 0 60000 65536"/>
                <a:gd name="T14" fmla="*/ 0 60000 65536"/>
                <a:gd name="T15" fmla="*/ 0 w 6336"/>
                <a:gd name="T16" fmla="*/ 0 h 1579"/>
                <a:gd name="T17" fmla="*/ 6336 w 6336"/>
                <a:gd name="T18" fmla="*/ 1579 h 1579"/>
              </a:gdLst>
              <a:ahLst/>
              <a:cxnLst>
                <a:cxn ang="T10">
                  <a:pos x="T0" y="T1"/>
                </a:cxn>
                <a:cxn ang="T11">
                  <a:pos x="T2" y="T3"/>
                </a:cxn>
                <a:cxn ang="T12">
                  <a:pos x="T4" y="T5"/>
                </a:cxn>
                <a:cxn ang="T13">
                  <a:pos x="T6" y="T7"/>
                </a:cxn>
                <a:cxn ang="T14">
                  <a:pos x="T8" y="T9"/>
                </a:cxn>
              </a:cxnLst>
              <a:rect l="T15" t="T16" r="T17" b="T18"/>
              <a:pathLst>
                <a:path w="6336" h="1579">
                  <a:moveTo>
                    <a:pt x="0" y="1579"/>
                  </a:moveTo>
                  <a:cubicBezTo>
                    <a:pt x="406" y="1553"/>
                    <a:pt x="812" y="1527"/>
                    <a:pt x="1300" y="1267"/>
                  </a:cubicBezTo>
                  <a:cubicBezTo>
                    <a:pt x="1787" y="1008"/>
                    <a:pt x="2385" y="42"/>
                    <a:pt x="2924" y="21"/>
                  </a:cubicBezTo>
                  <a:cubicBezTo>
                    <a:pt x="3463" y="0"/>
                    <a:pt x="3963" y="883"/>
                    <a:pt x="4532" y="1143"/>
                  </a:cubicBezTo>
                  <a:cubicBezTo>
                    <a:pt x="5101" y="1403"/>
                    <a:pt x="5960" y="1488"/>
                    <a:pt x="6336" y="1579"/>
                  </a:cubicBezTo>
                </a:path>
              </a:pathLst>
            </a:custGeom>
            <a:noFill/>
            <a:ln w="9525">
              <a:solidFill>
                <a:srgbClr val="000000"/>
              </a:solidFill>
              <a:round/>
              <a:headEnd/>
              <a:tailEnd/>
            </a:ln>
          </p:spPr>
          <p:txBody>
            <a:bodyPr/>
            <a:lstStyle/>
            <a:p>
              <a:endParaRPr lang="en-US"/>
            </a:p>
          </p:txBody>
        </p:sp>
        <p:sp>
          <p:nvSpPr>
            <p:cNvPr id="10" name="Freeform 32" descr="Light horizontal"/>
            <p:cNvSpPr>
              <a:spLocks/>
            </p:cNvSpPr>
            <p:nvPr/>
          </p:nvSpPr>
          <p:spPr bwMode="auto">
            <a:xfrm>
              <a:off x="921" y="1370"/>
              <a:ext cx="736" cy="972"/>
            </a:xfrm>
            <a:custGeom>
              <a:avLst/>
              <a:gdLst>
                <a:gd name="T0" fmla="*/ 0 w 2272"/>
                <a:gd name="T1" fmla="*/ 12 h 2900"/>
                <a:gd name="T2" fmla="*/ 0 w 2272"/>
                <a:gd name="T3" fmla="*/ 3 h 2900"/>
                <a:gd name="T4" fmla="*/ 2 w 2272"/>
                <a:gd name="T5" fmla="*/ 1 h 2900"/>
                <a:gd name="T6" fmla="*/ 3 w 2272"/>
                <a:gd name="T7" fmla="*/ 0 h 2900"/>
                <a:gd name="T8" fmla="*/ 4 w 2272"/>
                <a:gd name="T9" fmla="*/ 0 h 2900"/>
                <a:gd name="T10" fmla="*/ 5 w 2272"/>
                <a:gd name="T11" fmla="*/ 0 h 2900"/>
                <a:gd name="T12" fmla="*/ 6 w 2272"/>
                <a:gd name="T13" fmla="*/ 1 h 2900"/>
                <a:gd name="T14" fmla="*/ 7 w 2272"/>
                <a:gd name="T15" fmla="*/ 2 h 2900"/>
                <a:gd name="T16" fmla="*/ 8 w 2272"/>
                <a:gd name="T17" fmla="*/ 3 h 2900"/>
                <a:gd name="T18" fmla="*/ 8 w 2272"/>
                <a:gd name="T19" fmla="*/ 12 h 2900"/>
                <a:gd name="T20" fmla="*/ 0 w 2272"/>
                <a:gd name="T21" fmla="*/ 12 h 29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72"/>
                <a:gd name="T34" fmla="*/ 0 h 2900"/>
                <a:gd name="T35" fmla="*/ 2272 w 2272"/>
                <a:gd name="T36" fmla="*/ 2900 h 29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72" h="2900">
                  <a:moveTo>
                    <a:pt x="0" y="2900"/>
                  </a:moveTo>
                  <a:lnTo>
                    <a:pt x="0" y="770"/>
                  </a:lnTo>
                  <a:lnTo>
                    <a:pt x="426" y="344"/>
                  </a:lnTo>
                  <a:lnTo>
                    <a:pt x="790" y="120"/>
                  </a:lnTo>
                  <a:lnTo>
                    <a:pt x="1110" y="0"/>
                  </a:lnTo>
                  <a:lnTo>
                    <a:pt x="1410" y="60"/>
                  </a:lnTo>
                  <a:lnTo>
                    <a:pt x="1704" y="202"/>
                  </a:lnTo>
                  <a:lnTo>
                    <a:pt x="1974" y="432"/>
                  </a:lnTo>
                  <a:lnTo>
                    <a:pt x="2272" y="770"/>
                  </a:lnTo>
                  <a:lnTo>
                    <a:pt x="2272" y="2900"/>
                  </a:lnTo>
                  <a:lnTo>
                    <a:pt x="0" y="2900"/>
                  </a:lnTo>
                  <a:close/>
                </a:path>
              </a:pathLst>
            </a:custGeom>
            <a:pattFill prst="ltHorz">
              <a:fgClr>
                <a:srgbClr val="000000"/>
              </a:fgClr>
              <a:bgClr>
                <a:srgbClr val="FFFFFF"/>
              </a:bgClr>
            </a:pattFill>
            <a:ln w="9525">
              <a:noFill/>
              <a:round/>
              <a:headEnd/>
              <a:tailEnd/>
            </a:ln>
          </p:spPr>
          <p:txBody>
            <a:bodyPr/>
            <a:lstStyle/>
            <a:p>
              <a:endParaRPr lang="en-US"/>
            </a:p>
          </p:txBody>
        </p:sp>
        <p:sp>
          <p:nvSpPr>
            <p:cNvPr id="11" name="Freeform 33" descr="Light vertical"/>
            <p:cNvSpPr>
              <a:spLocks/>
            </p:cNvSpPr>
            <p:nvPr/>
          </p:nvSpPr>
          <p:spPr bwMode="auto">
            <a:xfrm>
              <a:off x="47" y="2023"/>
              <a:ext cx="480" cy="326"/>
            </a:xfrm>
            <a:custGeom>
              <a:avLst/>
              <a:gdLst>
                <a:gd name="T0" fmla="*/ 6 w 1480"/>
                <a:gd name="T1" fmla="*/ 0 h 974"/>
                <a:gd name="T2" fmla="*/ 6 w 1480"/>
                <a:gd name="T3" fmla="*/ 4 h 974"/>
                <a:gd name="T4" fmla="*/ 0 w 1480"/>
                <a:gd name="T5" fmla="*/ 4 h 974"/>
                <a:gd name="T6" fmla="*/ 0 w 1480"/>
                <a:gd name="T7" fmla="*/ 1 h 974"/>
                <a:gd name="T8" fmla="*/ 2 w 1480"/>
                <a:gd name="T9" fmla="*/ 1 h 974"/>
                <a:gd name="T10" fmla="*/ 6 w 1480"/>
                <a:gd name="T11" fmla="*/ 0 h 974"/>
                <a:gd name="T12" fmla="*/ 0 60000 65536"/>
                <a:gd name="T13" fmla="*/ 0 60000 65536"/>
                <a:gd name="T14" fmla="*/ 0 60000 65536"/>
                <a:gd name="T15" fmla="*/ 0 60000 65536"/>
                <a:gd name="T16" fmla="*/ 0 60000 65536"/>
                <a:gd name="T17" fmla="*/ 0 60000 65536"/>
                <a:gd name="T18" fmla="*/ 0 w 1480"/>
                <a:gd name="T19" fmla="*/ 0 h 974"/>
                <a:gd name="T20" fmla="*/ 1480 w 1480"/>
                <a:gd name="T21" fmla="*/ 974 h 974"/>
              </a:gdLst>
              <a:ahLst/>
              <a:cxnLst>
                <a:cxn ang="T12">
                  <a:pos x="T0" y="T1"/>
                </a:cxn>
                <a:cxn ang="T13">
                  <a:pos x="T2" y="T3"/>
                </a:cxn>
                <a:cxn ang="T14">
                  <a:pos x="T4" y="T5"/>
                </a:cxn>
                <a:cxn ang="T15">
                  <a:pos x="T6" y="T7"/>
                </a:cxn>
                <a:cxn ang="T16">
                  <a:pos x="T8" y="T9"/>
                </a:cxn>
                <a:cxn ang="T17">
                  <a:pos x="T10" y="T11"/>
                </a:cxn>
              </a:cxnLst>
              <a:rect l="T18" t="T19" r="T20" b="T21"/>
              <a:pathLst>
                <a:path w="1480" h="974">
                  <a:moveTo>
                    <a:pt x="1480" y="0"/>
                  </a:moveTo>
                  <a:lnTo>
                    <a:pt x="1480" y="974"/>
                  </a:lnTo>
                  <a:lnTo>
                    <a:pt x="0" y="954"/>
                  </a:lnTo>
                  <a:lnTo>
                    <a:pt x="0" y="284"/>
                  </a:lnTo>
                  <a:lnTo>
                    <a:pt x="668" y="274"/>
                  </a:lnTo>
                  <a:lnTo>
                    <a:pt x="1480" y="0"/>
                  </a:lnTo>
                  <a:close/>
                </a:path>
              </a:pathLst>
            </a:custGeom>
            <a:pattFill prst="ltVert">
              <a:fgClr>
                <a:srgbClr val="000000"/>
              </a:fgClr>
              <a:bgClr>
                <a:srgbClr val="FFFFFF"/>
              </a:bgClr>
            </a:pattFill>
            <a:ln w="9525">
              <a:noFill/>
              <a:round/>
              <a:headEnd/>
              <a:tailEnd/>
            </a:ln>
          </p:spPr>
          <p:txBody>
            <a:bodyPr/>
            <a:lstStyle/>
            <a:p>
              <a:endParaRPr lang="en-US"/>
            </a:p>
          </p:txBody>
        </p:sp>
        <p:sp>
          <p:nvSpPr>
            <p:cNvPr id="12" name="Freeform 34" descr="Light vertical"/>
            <p:cNvSpPr>
              <a:spLocks/>
            </p:cNvSpPr>
            <p:nvPr/>
          </p:nvSpPr>
          <p:spPr bwMode="auto">
            <a:xfrm>
              <a:off x="2131" y="1975"/>
              <a:ext cx="585" cy="380"/>
            </a:xfrm>
            <a:custGeom>
              <a:avLst/>
              <a:gdLst>
                <a:gd name="T0" fmla="*/ 0 w 1806"/>
                <a:gd name="T1" fmla="*/ 0 h 1136"/>
                <a:gd name="T2" fmla="*/ 0 w 1806"/>
                <a:gd name="T3" fmla="*/ 5 h 1136"/>
                <a:gd name="T4" fmla="*/ 6 w 1806"/>
                <a:gd name="T5" fmla="*/ 5 h 1136"/>
                <a:gd name="T6" fmla="*/ 6 w 1806"/>
                <a:gd name="T7" fmla="*/ 2 h 1136"/>
                <a:gd name="T8" fmla="*/ 4 w 1806"/>
                <a:gd name="T9" fmla="*/ 1 h 1136"/>
                <a:gd name="T10" fmla="*/ 2 w 1806"/>
                <a:gd name="T11" fmla="*/ 1 h 1136"/>
                <a:gd name="T12" fmla="*/ 0 w 1806"/>
                <a:gd name="T13" fmla="*/ 0 h 1136"/>
                <a:gd name="T14" fmla="*/ 0 60000 65536"/>
                <a:gd name="T15" fmla="*/ 0 60000 65536"/>
                <a:gd name="T16" fmla="*/ 0 60000 65536"/>
                <a:gd name="T17" fmla="*/ 0 60000 65536"/>
                <a:gd name="T18" fmla="*/ 0 60000 65536"/>
                <a:gd name="T19" fmla="*/ 0 60000 65536"/>
                <a:gd name="T20" fmla="*/ 0 60000 65536"/>
                <a:gd name="T21" fmla="*/ 0 w 1806"/>
                <a:gd name="T22" fmla="*/ 0 h 1136"/>
                <a:gd name="T23" fmla="*/ 1806 w 1806"/>
                <a:gd name="T24" fmla="*/ 1136 h 1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06" h="1136">
                  <a:moveTo>
                    <a:pt x="0" y="0"/>
                  </a:moveTo>
                  <a:lnTo>
                    <a:pt x="0" y="1136"/>
                  </a:lnTo>
                  <a:lnTo>
                    <a:pt x="1806" y="1136"/>
                  </a:lnTo>
                  <a:lnTo>
                    <a:pt x="1806" y="426"/>
                  </a:lnTo>
                  <a:lnTo>
                    <a:pt x="1078" y="336"/>
                  </a:lnTo>
                  <a:lnTo>
                    <a:pt x="538" y="236"/>
                  </a:lnTo>
                  <a:lnTo>
                    <a:pt x="0" y="0"/>
                  </a:lnTo>
                  <a:close/>
                </a:path>
              </a:pathLst>
            </a:custGeom>
            <a:pattFill prst="ltVert">
              <a:fgClr>
                <a:srgbClr val="000000"/>
              </a:fgClr>
              <a:bgClr>
                <a:srgbClr val="FFFFFF"/>
              </a:bgClr>
            </a:pattFill>
            <a:ln w="9525">
              <a:noFill/>
              <a:round/>
              <a:headEnd/>
              <a:tailEnd/>
            </a:ln>
          </p:spPr>
          <p:txBody>
            <a:bodyPr/>
            <a:lstStyle/>
            <a:p>
              <a:endParaRPr lang="en-US"/>
            </a:p>
          </p:txBody>
        </p:sp>
        <p:sp>
          <p:nvSpPr>
            <p:cNvPr id="13" name="Line 35"/>
            <p:cNvSpPr>
              <a:spLocks noChangeShapeType="1"/>
            </p:cNvSpPr>
            <p:nvPr/>
          </p:nvSpPr>
          <p:spPr bwMode="auto">
            <a:xfrm>
              <a:off x="21" y="2363"/>
              <a:ext cx="2715" cy="0"/>
            </a:xfrm>
            <a:prstGeom prst="line">
              <a:avLst/>
            </a:prstGeom>
            <a:noFill/>
            <a:ln w="9525">
              <a:solidFill>
                <a:srgbClr val="000000"/>
              </a:solidFill>
              <a:round/>
              <a:headEnd/>
              <a:tailEnd/>
            </a:ln>
          </p:spPr>
          <p:txBody>
            <a:bodyPr/>
            <a:lstStyle/>
            <a:p>
              <a:endParaRPr lang="en-US"/>
            </a:p>
          </p:txBody>
        </p:sp>
        <p:sp>
          <p:nvSpPr>
            <p:cNvPr id="14" name="Line 36"/>
            <p:cNvSpPr>
              <a:spLocks noChangeShapeType="1"/>
            </p:cNvSpPr>
            <p:nvPr/>
          </p:nvSpPr>
          <p:spPr bwMode="auto">
            <a:xfrm>
              <a:off x="1657" y="1649"/>
              <a:ext cx="0" cy="714"/>
            </a:xfrm>
            <a:prstGeom prst="line">
              <a:avLst/>
            </a:prstGeom>
            <a:noFill/>
            <a:ln w="9525">
              <a:solidFill>
                <a:srgbClr val="000000"/>
              </a:solidFill>
              <a:round/>
              <a:headEnd/>
              <a:tailEnd/>
            </a:ln>
          </p:spPr>
          <p:txBody>
            <a:bodyPr/>
            <a:lstStyle/>
            <a:p>
              <a:endParaRPr lang="en-US"/>
            </a:p>
          </p:txBody>
        </p:sp>
        <p:sp>
          <p:nvSpPr>
            <p:cNvPr id="15" name="Line 37"/>
            <p:cNvSpPr>
              <a:spLocks noChangeShapeType="1"/>
            </p:cNvSpPr>
            <p:nvPr/>
          </p:nvSpPr>
          <p:spPr bwMode="auto">
            <a:xfrm>
              <a:off x="921" y="1634"/>
              <a:ext cx="0" cy="714"/>
            </a:xfrm>
            <a:prstGeom prst="line">
              <a:avLst/>
            </a:prstGeom>
            <a:noFill/>
            <a:ln w="9525">
              <a:solidFill>
                <a:srgbClr val="000000"/>
              </a:solidFill>
              <a:round/>
              <a:headEnd/>
              <a:tailEnd/>
            </a:ln>
          </p:spPr>
          <p:txBody>
            <a:bodyPr/>
            <a:lstStyle/>
            <a:p>
              <a:endParaRPr lang="en-US"/>
            </a:p>
          </p:txBody>
        </p:sp>
        <p:sp>
          <p:nvSpPr>
            <p:cNvPr id="16" name="Text Box 38"/>
            <p:cNvSpPr txBox="1">
              <a:spLocks noChangeArrowheads="1"/>
            </p:cNvSpPr>
            <p:nvPr/>
          </p:nvSpPr>
          <p:spPr bwMode="auto">
            <a:xfrm>
              <a:off x="1223" y="2118"/>
              <a:ext cx="408" cy="190"/>
            </a:xfrm>
            <a:prstGeom prst="rect">
              <a:avLst/>
            </a:prstGeom>
            <a:solidFill>
              <a:srgbClr val="FFFFFF"/>
            </a:solidFill>
            <a:ln w="9525">
              <a:noFill/>
              <a:miter lim="800000"/>
              <a:headEnd/>
              <a:tailEnd/>
            </a:ln>
          </p:spPr>
          <p:txBody>
            <a:bodyPr lIns="18000" tIns="10800" rIns="18000" bIns="10800"/>
            <a:lstStyle/>
            <a:p>
              <a:pPr algn="ctr" eaLnBrk="0" hangingPunct="0"/>
              <a:r>
                <a:rPr lang="en-US" sz="1000"/>
                <a:t>Tidak ada</a:t>
              </a:r>
            </a:p>
            <a:p>
              <a:pPr algn="ctr" eaLnBrk="0" hangingPunct="0"/>
              <a:r>
                <a:rPr lang="en-US" sz="1000"/>
                <a:t> Otokorelasi</a:t>
              </a:r>
            </a:p>
          </p:txBody>
        </p:sp>
        <p:sp>
          <p:nvSpPr>
            <p:cNvPr id="17" name="Text Box 39"/>
            <p:cNvSpPr txBox="1">
              <a:spLocks noChangeArrowheads="1"/>
            </p:cNvSpPr>
            <p:nvPr/>
          </p:nvSpPr>
          <p:spPr bwMode="auto">
            <a:xfrm>
              <a:off x="2032" y="1634"/>
              <a:ext cx="598" cy="96"/>
            </a:xfrm>
            <a:prstGeom prst="rect">
              <a:avLst/>
            </a:prstGeom>
            <a:solidFill>
              <a:srgbClr val="FFFFFF"/>
            </a:solidFill>
            <a:ln w="9525">
              <a:noFill/>
              <a:miter lim="800000"/>
              <a:headEnd/>
              <a:tailEnd/>
            </a:ln>
          </p:spPr>
          <p:txBody>
            <a:bodyPr lIns="18000" tIns="10800" rIns="18000" bIns="10800"/>
            <a:lstStyle/>
            <a:p>
              <a:pPr algn="ctr" eaLnBrk="0" hangingPunct="0"/>
              <a:r>
                <a:rPr lang="en-US" sz="1000"/>
                <a:t>Tanpa Kesimpulan</a:t>
              </a:r>
            </a:p>
          </p:txBody>
        </p:sp>
        <p:sp>
          <p:nvSpPr>
            <p:cNvPr id="18" name="Text Box 40"/>
            <p:cNvSpPr txBox="1">
              <a:spLocks noChangeArrowheads="1"/>
            </p:cNvSpPr>
            <p:nvPr/>
          </p:nvSpPr>
          <p:spPr bwMode="auto">
            <a:xfrm>
              <a:off x="47" y="1696"/>
              <a:ext cx="598" cy="96"/>
            </a:xfrm>
            <a:prstGeom prst="rect">
              <a:avLst/>
            </a:prstGeom>
            <a:solidFill>
              <a:srgbClr val="FFFFFF"/>
            </a:solidFill>
            <a:ln w="9525">
              <a:noFill/>
              <a:miter lim="800000"/>
              <a:headEnd/>
              <a:tailEnd/>
            </a:ln>
          </p:spPr>
          <p:txBody>
            <a:bodyPr lIns="18000" tIns="10800" rIns="18000" bIns="10800"/>
            <a:lstStyle/>
            <a:p>
              <a:pPr algn="ctr" eaLnBrk="0" hangingPunct="0"/>
              <a:r>
                <a:rPr lang="en-US" sz="1000"/>
                <a:t>Tanpa Kesimpulan</a:t>
              </a:r>
            </a:p>
          </p:txBody>
        </p:sp>
        <p:sp>
          <p:nvSpPr>
            <p:cNvPr id="19" name="Line 41"/>
            <p:cNvSpPr>
              <a:spLocks noChangeShapeType="1"/>
            </p:cNvSpPr>
            <p:nvPr/>
          </p:nvSpPr>
          <p:spPr bwMode="auto">
            <a:xfrm>
              <a:off x="599" y="1792"/>
              <a:ext cx="119" cy="244"/>
            </a:xfrm>
            <a:prstGeom prst="line">
              <a:avLst/>
            </a:prstGeom>
            <a:noFill/>
            <a:ln w="9525">
              <a:solidFill>
                <a:srgbClr val="000000"/>
              </a:solidFill>
              <a:round/>
              <a:headEnd/>
              <a:tailEnd type="triangle" w="med" len="med"/>
            </a:ln>
          </p:spPr>
          <p:txBody>
            <a:bodyPr/>
            <a:lstStyle/>
            <a:p>
              <a:endParaRPr lang="en-US"/>
            </a:p>
          </p:txBody>
        </p:sp>
        <p:sp>
          <p:nvSpPr>
            <p:cNvPr id="20" name="Line 42"/>
            <p:cNvSpPr>
              <a:spLocks noChangeShapeType="1"/>
            </p:cNvSpPr>
            <p:nvPr/>
          </p:nvSpPr>
          <p:spPr bwMode="auto">
            <a:xfrm flipH="1">
              <a:off x="1796" y="1744"/>
              <a:ext cx="289" cy="190"/>
            </a:xfrm>
            <a:prstGeom prst="line">
              <a:avLst/>
            </a:prstGeom>
            <a:noFill/>
            <a:ln w="9525">
              <a:solidFill>
                <a:srgbClr val="000000"/>
              </a:solidFill>
              <a:round/>
              <a:headEnd/>
              <a:tailEnd type="triangle" w="med" len="med"/>
            </a:ln>
          </p:spPr>
          <p:txBody>
            <a:bodyPr/>
            <a:lstStyle/>
            <a:p>
              <a:endParaRPr lang="en-US"/>
            </a:p>
          </p:txBody>
        </p:sp>
        <p:sp>
          <p:nvSpPr>
            <p:cNvPr id="21" name="Text Box 43"/>
            <p:cNvSpPr txBox="1">
              <a:spLocks noChangeArrowheads="1"/>
            </p:cNvSpPr>
            <p:nvPr/>
          </p:nvSpPr>
          <p:spPr bwMode="auto">
            <a:xfrm>
              <a:off x="47" y="2188"/>
              <a:ext cx="414" cy="95"/>
            </a:xfrm>
            <a:prstGeom prst="rect">
              <a:avLst/>
            </a:prstGeom>
            <a:solidFill>
              <a:srgbClr val="FFFFFF"/>
            </a:solidFill>
            <a:ln w="9525">
              <a:noFill/>
              <a:miter lim="800000"/>
              <a:headEnd/>
              <a:tailEnd/>
            </a:ln>
          </p:spPr>
          <p:txBody>
            <a:bodyPr lIns="18000" tIns="10800" rIns="18000" bIns="10800"/>
            <a:lstStyle/>
            <a:p>
              <a:pPr algn="ctr" eaLnBrk="0" hangingPunct="0"/>
              <a:r>
                <a:rPr lang="en-US" sz="1000"/>
                <a:t>Otokorelasi +</a:t>
              </a:r>
            </a:p>
          </p:txBody>
        </p:sp>
        <p:sp>
          <p:nvSpPr>
            <p:cNvPr id="22" name="Text Box 44"/>
            <p:cNvSpPr txBox="1">
              <a:spLocks noChangeArrowheads="1"/>
            </p:cNvSpPr>
            <p:nvPr/>
          </p:nvSpPr>
          <p:spPr bwMode="auto">
            <a:xfrm>
              <a:off x="2174" y="2213"/>
              <a:ext cx="414" cy="95"/>
            </a:xfrm>
            <a:prstGeom prst="rect">
              <a:avLst/>
            </a:prstGeom>
            <a:solidFill>
              <a:srgbClr val="FFFFFF"/>
            </a:solidFill>
            <a:ln w="9525">
              <a:noFill/>
              <a:miter lim="800000"/>
              <a:headEnd/>
              <a:tailEnd/>
            </a:ln>
          </p:spPr>
          <p:txBody>
            <a:bodyPr lIns="18000" tIns="10800" rIns="18000" bIns="10800"/>
            <a:lstStyle/>
            <a:p>
              <a:pPr algn="ctr" eaLnBrk="0" hangingPunct="0"/>
              <a:r>
                <a:rPr lang="en-US" sz="1000"/>
                <a:t>Otokorelasi –</a:t>
              </a:r>
            </a:p>
          </p:txBody>
        </p:sp>
        <p:sp>
          <p:nvSpPr>
            <p:cNvPr id="23" name="Text Box 45"/>
            <p:cNvSpPr txBox="1">
              <a:spLocks noChangeArrowheads="1"/>
            </p:cNvSpPr>
            <p:nvPr/>
          </p:nvSpPr>
          <p:spPr bwMode="auto">
            <a:xfrm>
              <a:off x="414" y="2384"/>
              <a:ext cx="191" cy="143"/>
            </a:xfrm>
            <a:prstGeom prst="rect">
              <a:avLst/>
            </a:prstGeom>
            <a:solidFill>
              <a:srgbClr val="FFFFFF"/>
            </a:solidFill>
            <a:ln w="9525">
              <a:noFill/>
              <a:miter lim="800000"/>
              <a:headEnd/>
              <a:tailEnd/>
            </a:ln>
          </p:spPr>
          <p:txBody>
            <a:bodyPr lIns="18000" tIns="10800" rIns="18000" bIns="10800"/>
            <a:lstStyle/>
            <a:p>
              <a:pPr algn="ctr" eaLnBrk="0" hangingPunct="0"/>
              <a:r>
                <a:rPr lang="en-US" sz="1100"/>
                <a:t>dL</a:t>
              </a:r>
              <a:endParaRPr lang="en-US" sz="1100" baseline="-25000"/>
            </a:p>
          </p:txBody>
        </p:sp>
        <p:sp>
          <p:nvSpPr>
            <p:cNvPr id="24" name="Text Box 46"/>
            <p:cNvSpPr txBox="1">
              <a:spLocks noChangeArrowheads="1"/>
            </p:cNvSpPr>
            <p:nvPr/>
          </p:nvSpPr>
          <p:spPr bwMode="auto">
            <a:xfrm>
              <a:off x="823" y="2384"/>
              <a:ext cx="191" cy="143"/>
            </a:xfrm>
            <a:prstGeom prst="rect">
              <a:avLst/>
            </a:prstGeom>
            <a:solidFill>
              <a:srgbClr val="FFFFFF"/>
            </a:solidFill>
            <a:ln w="9525">
              <a:noFill/>
              <a:miter lim="800000"/>
              <a:headEnd/>
              <a:tailEnd/>
            </a:ln>
          </p:spPr>
          <p:txBody>
            <a:bodyPr lIns="18000" tIns="10800" rIns="18000" bIns="10800"/>
            <a:lstStyle/>
            <a:p>
              <a:pPr algn="ctr" eaLnBrk="0" hangingPunct="0"/>
              <a:r>
                <a:rPr lang="en-US" sz="1100"/>
                <a:t>dU</a:t>
              </a:r>
              <a:endParaRPr lang="en-US" sz="1100" baseline="-25000"/>
            </a:p>
          </p:txBody>
        </p:sp>
        <p:sp>
          <p:nvSpPr>
            <p:cNvPr id="25" name="Text Box 47"/>
            <p:cNvSpPr txBox="1">
              <a:spLocks noChangeArrowheads="1"/>
            </p:cNvSpPr>
            <p:nvPr/>
          </p:nvSpPr>
          <p:spPr bwMode="auto">
            <a:xfrm>
              <a:off x="1533" y="2392"/>
              <a:ext cx="322" cy="143"/>
            </a:xfrm>
            <a:prstGeom prst="rect">
              <a:avLst/>
            </a:prstGeom>
            <a:solidFill>
              <a:srgbClr val="FFFFFF"/>
            </a:solidFill>
            <a:ln w="9525">
              <a:noFill/>
              <a:miter lim="800000"/>
              <a:headEnd/>
              <a:tailEnd/>
            </a:ln>
          </p:spPr>
          <p:txBody>
            <a:bodyPr lIns="18000" tIns="10800" rIns="18000" bIns="10800"/>
            <a:lstStyle/>
            <a:p>
              <a:pPr algn="ctr" eaLnBrk="0" hangingPunct="0"/>
              <a:r>
                <a:rPr lang="en-US" sz="1100"/>
                <a:t>4 – dU</a:t>
              </a:r>
              <a:endParaRPr lang="en-US" sz="1100" baseline="-25000"/>
            </a:p>
          </p:txBody>
        </p:sp>
        <p:sp>
          <p:nvSpPr>
            <p:cNvPr id="26" name="Text Box 48"/>
            <p:cNvSpPr txBox="1">
              <a:spLocks noChangeArrowheads="1"/>
            </p:cNvSpPr>
            <p:nvPr/>
          </p:nvSpPr>
          <p:spPr bwMode="auto">
            <a:xfrm>
              <a:off x="1972" y="2384"/>
              <a:ext cx="322" cy="143"/>
            </a:xfrm>
            <a:prstGeom prst="rect">
              <a:avLst/>
            </a:prstGeom>
            <a:solidFill>
              <a:srgbClr val="FFFFFF"/>
            </a:solidFill>
            <a:ln w="9525">
              <a:noFill/>
              <a:miter lim="800000"/>
              <a:headEnd/>
              <a:tailEnd/>
            </a:ln>
          </p:spPr>
          <p:txBody>
            <a:bodyPr lIns="18000" tIns="10800" rIns="18000" bIns="10800"/>
            <a:lstStyle/>
            <a:p>
              <a:pPr algn="ctr" eaLnBrk="0" hangingPunct="0"/>
              <a:r>
                <a:rPr lang="en-US" sz="1100"/>
                <a:t>4 – dL</a:t>
              </a:r>
              <a:endParaRPr lang="en-US" sz="1100" baseline="-25000"/>
            </a:p>
          </p:txBody>
        </p:sp>
        <p:sp>
          <p:nvSpPr>
            <p:cNvPr id="27" name="Line 49"/>
            <p:cNvSpPr>
              <a:spLocks noChangeShapeType="1"/>
            </p:cNvSpPr>
            <p:nvPr/>
          </p:nvSpPr>
          <p:spPr bwMode="auto">
            <a:xfrm>
              <a:off x="1283" y="1351"/>
              <a:ext cx="0" cy="1018"/>
            </a:xfrm>
            <a:prstGeom prst="line">
              <a:avLst/>
            </a:prstGeom>
            <a:noFill/>
            <a:ln w="9525">
              <a:solidFill>
                <a:srgbClr val="000000"/>
              </a:solidFill>
              <a:prstDash val="dash"/>
              <a:round/>
              <a:headEnd/>
              <a:tailEnd/>
            </a:ln>
          </p:spPr>
          <p:txBody>
            <a:bodyPr/>
            <a:lstStyle/>
            <a:p>
              <a:endParaRPr lang="en-US"/>
            </a:p>
          </p:txBody>
        </p:sp>
        <p:sp>
          <p:nvSpPr>
            <p:cNvPr id="28" name="Text Box 50"/>
            <p:cNvSpPr txBox="1">
              <a:spLocks noChangeArrowheads="1"/>
            </p:cNvSpPr>
            <p:nvPr/>
          </p:nvSpPr>
          <p:spPr bwMode="auto">
            <a:xfrm>
              <a:off x="1191" y="2392"/>
              <a:ext cx="191" cy="143"/>
            </a:xfrm>
            <a:prstGeom prst="rect">
              <a:avLst/>
            </a:prstGeom>
            <a:solidFill>
              <a:srgbClr val="FFFFFF"/>
            </a:solidFill>
            <a:ln w="9525">
              <a:noFill/>
              <a:miter lim="800000"/>
              <a:headEnd/>
              <a:tailEnd/>
            </a:ln>
          </p:spPr>
          <p:txBody>
            <a:bodyPr lIns="18000" tIns="10800" rIns="18000" bIns="10800"/>
            <a:lstStyle/>
            <a:p>
              <a:pPr algn="ctr" eaLnBrk="0" hangingPunct="0"/>
              <a:r>
                <a:rPr lang="en-US" sz="1100"/>
                <a:t>2</a:t>
              </a:r>
              <a:endParaRPr lang="en-US" sz="1100" baseline="-25000"/>
            </a:p>
          </p:txBody>
        </p:sp>
      </p:grpSp>
      <p:sp>
        <p:nvSpPr>
          <p:cNvPr id="50" name="Rectangle 49"/>
          <p:cNvSpPr/>
          <p:nvPr/>
        </p:nvSpPr>
        <p:spPr>
          <a:xfrm>
            <a:off x="4572000" y="1844824"/>
            <a:ext cx="4824536" cy="3108543"/>
          </a:xfrm>
          <a:prstGeom prst="rect">
            <a:avLst/>
          </a:prstGeom>
        </p:spPr>
        <p:txBody>
          <a:bodyPr wrap="square">
            <a:spAutoFit/>
          </a:bodyPr>
          <a:lstStyle/>
          <a:p>
            <a:r>
              <a:rPr lang="en-US" sz="2800" dirty="0" err="1" smtClean="0"/>
              <a:t>Tabel</a:t>
            </a:r>
            <a:r>
              <a:rPr lang="en-US" sz="2800" dirty="0" smtClean="0"/>
              <a:t> Durbin Watson </a:t>
            </a:r>
            <a:r>
              <a:rPr lang="en-US" sz="2800" dirty="0" err="1" smtClean="0"/>
              <a:t>dk</a:t>
            </a:r>
            <a:r>
              <a:rPr lang="en-US" sz="2800" dirty="0" smtClean="0"/>
              <a:t> =</a:t>
            </a:r>
            <a:r>
              <a:rPr lang="en-US" sz="2800" dirty="0" err="1" smtClean="0"/>
              <a:t>k,n</a:t>
            </a:r>
            <a:endParaRPr lang="en-US" sz="2800" dirty="0" smtClean="0"/>
          </a:p>
          <a:p>
            <a:r>
              <a:rPr lang="en-US" sz="2800" dirty="0" smtClean="0"/>
              <a:t>K=2 ( </a:t>
            </a:r>
            <a:r>
              <a:rPr lang="en-US" sz="2800" dirty="0" err="1" smtClean="0"/>
              <a:t>Termasuk</a:t>
            </a:r>
            <a:r>
              <a:rPr lang="en-US" sz="2800" dirty="0" smtClean="0"/>
              <a:t> </a:t>
            </a:r>
            <a:r>
              <a:rPr lang="en-US" sz="2800" dirty="0" err="1" smtClean="0"/>
              <a:t>Intersep</a:t>
            </a:r>
            <a:r>
              <a:rPr lang="en-US" sz="2800" dirty="0" smtClean="0"/>
              <a:t> )</a:t>
            </a:r>
            <a:r>
              <a:rPr lang="en-US" sz="2800" dirty="0" err="1" smtClean="0"/>
              <a:t>dan</a:t>
            </a:r>
            <a:r>
              <a:rPr lang="en-US" sz="2800" dirty="0" smtClean="0"/>
              <a:t> n=10</a:t>
            </a:r>
          </a:p>
          <a:p>
            <a:r>
              <a:rPr lang="en-US" sz="2800" dirty="0" err="1" smtClean="0"/>
              <a:t>dL</a:t>
            </a:r>
            <a:r>
              <a:rPr lang="en-US" sz="2800" dirty="0" smtClean="0"/>
              <a:t>	= 0,879</a:t>
            </a:r>
          </a:p>
          <a:p>
            <a:r>
              <a:rPr lang="en-US" sz="2800" dirty="0" err="1" smtClean="0"/>
              <a:t>dU</a:t>
            </a:r>
            <a:r>
              <a:rPr lang="en-US" sz="2800" dirty="0" smtClean="0"/>
              <a:t>	= 1,319</a:t>
            </a:r>
          </a:p>
          <a:p>
            <a:r>
              <a:rPr lang="en-US" sz="2800" dirty="0" smtClean="0"/>
              <a:t>4-dU	= 2.681</a:t>
            </a:r>
          </a:p>
          <a:p>
            <a:r>
              <a:rPr lang="en-US" sz="2800" dirty="0" smtClean="0"/>
              <a:t>4-dL	= 3.121</a:t>
            </a:r>
          </a:p>
        </p:txBody>
      </p:sp>
      <p:sp>
        <p:nvSpPr>
          <p:cNvPr id="53" name="TextBox 52"/>
          <p:cNvSpPr txBox="1"/>
          <p:nvPr/>
        </p:nvSpPr>
        <p:spPr>
          <a:xfrm>
            <a:off x="3563888" y="4581128"/>
            <a:ext cx="710451" cy="369332"/>
          </a:xfrm>
          <a:prstGeom prst="rect">
            <a:avLst/>
          </a:prstGeom>
          <a:noFill/>
        </p:spPr>
        <p:txBody>
          <a:bodyPr wrap="none" rtlCol="0">
            <a:spAutoFit/>
          </a:bodyPr>
          <a:lstStyle/>
          <a:p>
            <a:r>
              <a:rPr lang="en-US" dirty="0" smtClean="0"/>
              <a:t>6.256</a:t>
            </a:r>
            <a:endParaRPr lang="en-US" dirty="0"/>
          </a:p>
        </p:txBody>
      </p:sp>
      <p:cxnSp>
        <p:nvCxnSpPr>
          <p:cNvPr id="55" name="Straight Arrow Connector 54"/>
          <p:cNvCxnSpPr>
            <a:stCxn id="22" idx="2"/>
            <a:endCxn id="53" idx="0"/>
          </p:cNvCxnSpPr>
          <p:nvPr/>
        </p:nvCxnSpPr>
        <p:spPr>
          <a:xfrm>
            <a:off x="3733075" y="3500072"/>
            <a:ext cx="186039" cy="1081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 Box 57"/>
          <p:cNvSpPr txBox="1">
            <a:spLocks noChangeArrowheads="1"/>
          </p:cNvSpPr>
          <p:nvPr/>
        </p:nvSpPr>
        <p:spPr>
          <a:xfrm>
            <a:off x="381000" y="1981200"/>
            <a:ext cx="4343400" cy="4114800"/>
          </a:xfrm>
          <a:prstGeom prst="rect">
            <a:avLst/>
          </a:prstGeom>
          <a:noFill/>
        </p:spPr>
        <p:txBody>
          <a:bodyPr vert="horz" lIns="91440" tIns="45720" rIns="91440" bIns="45720" rtlCol="0">
            <a:normAutofit/>
          </a:bodyPr>
          <a:lstStyle/>
          <a:p>
            <a:pPr marL="342900" marR="0" lvl="0" indent="-342900" algn="l" defTabSz="914400" rtl="0" eaLnBrk="1" fontAlgn="auto" latinLnBrk="0" hangingPunct="1">
              <a:lnSpc>
                <a:spcPct val="100000"/>
              </a:lnSpc>
              <a:spcBef>
                <a:spcPct val="50000"/>
              </a:spcBef>
              <a:spcAft>
                <a:spcPts val="0"/>
              </a:spcAft>
              <a:buClrTx/>
              <a:buSzTx/>
              <a:buFontTx/>
              <a:buNone/>
              <a:tabLst/>
              <a:defRPr/>
            </a:pPr>
            <a:endParaRPr kumimoji="0" lang="en-US" sz="1000" b="0"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p:txBody>
      </p:sp>
      <p:sp>
        <p:nvSpPr>
          <p:cNvPr id="58" name="TextBox 57"/>
          <p:cNvSpPr txBox="1"/>
          <p:nvPr/>
        </p:nvSpPr>
        <p:spPr>
          <a:xfrm>
            <a:off x="467544" y="3861048"/>
            <a:ext cx="710451" cy="369332"/>
          </a:xfrm>
          <a:prstGeom prst="rect">
            <a:avLst/>
          </a:prstGeom>
          <a:noFill/>
        </p:spPr>
        <p:txBody>
          <a:bodyPr wrap="none" rtlCol="0">
            <a:spAutoFit/>
          </a:bodyPr>
          <a:lstStyle/>
          <a:p>
            <a:r>
              <a:rPr lang="en-US" dirty="0" smtClean="0"/>
              <a:t>0.879</a:t>
            </a:r>
            <a:endParaRPr lang="en-US" dirty="0"/>
          </a:p>
        </p:txBody>
      </p:sp>
      <p:sp>
        <p:nvSpPr>
          <p:cNvPr id="59" name="TextBox 58"/>
          <p:cNvSpPr txBox="1"/>
          <p:nvPr/>
        </p:nvSpPr>
        <p:spPr>
          <a:xfrm>
            <a:off x="1259632" y="3861048"/>
            <a:ext cx="710451" cy="369332"/>
          </a:xfrm>
          <a:prstGeom prst="rect">
            <a:avLst/>
          </a:prstGeom>
          <a:noFill/>
        </p:spPr>
        <p:txBody>
          <a:bodyPr wrap="none" rtlCol="0">
            <a:spAutoFit/>
          </a:bodyPr>
          <a:lstStyle/>
          <a:p>
            <a:r>
              <a:rPr lang="en-US" dirty="0" smtClean="0"/>
              <a:t>1.319</a:t>
            </a:r>
            <a:endParaRPr lang="en-US" dirty="0"/>
          </a:p>
        </p:txBody>
      </p:sp>
      <p:sp>
        <p:nvSpPr>
          <p:cNvPr id="60" name="TextBox 59"/>
          <p:cNvSpPr txBox="1"/>
          <p:nvPr/>
        </p:nvSpPr>
        <p:spPr>
          <a:xfrm>
            <a:off x="2411760" y="3933056"/>
            <a:ext cx="710451" cy="369332"/>
          </a:xfrm>
          <a:prstGeom prst="rect">
            <a:avLst/>
          </a:prstGeom>
          <a:noFill/>
        </p:spPr>
        <p:txBody>
          <a:bodyPr wrap="none" rtlCol="0">
            <a:spAutoFit/>
          </a:bodyPr>
          <a:lstStyle/>
          <a:p>
            <a:r>
              <a:rPr lang="en-US" dirty="0" smtClean="0"/>
              <a:t>2.681</a:t>
            </a:r>
            <a:endParaRPr lang="en-US" dirty="0"/>
          </a:p>
        </p:txBody>
      </p:sp>
      <p:sp>
        <p:nvSpPr>
          <p:cNvPr id="61" name="TextBox 60"/>
          <p:cNvSpPr txBox="1"/>
          <p:nvPr/>
        </p:nvSpPr>
        <p:spPr>
          <a:xfrm>
            <a:off x="3275856" y="3933056"/>
            <a:ext cx="710451" cy="369332"/>
          </a:xfrm>
          <a:prstGeom prst="rect">
            <a:avLst/>
          </a:prstGeom>
          <a:noFill/>
        </p:spPr>
        <p:txBody>
          <a:bodyPr wrap="none" rtlCol="0">
            <a:spAutoFit/>
          </a:bodyPr>
          <a:lstStyle/>
          <a:p>
            <a:r>
              <a:rPr lang="en-US" dirty="0" smtClean="0"/>
              <a:t>3.121</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906888" cy="418058"/>
          </a:xfrm>
        </p:spPr>
        <p:txBody>
          <a:bodyPr>
            <a:normAutofit fontScale="90000"/>
          </a:bodyPr>
          <a:lstStyle/>
          <a:p>
            <a:r>
              <a:rPr lang="en-US" sz="2000" dirty="0" err="1" smtClean="0"/>
              <a:t>Tabel</a:t>
            </a:r>
            <a:r>
              <a:rPr lang="en-US" sz="2000" dirty="0" smtClean="0"/>
              <a:t> Durbin Watson</a:t>
            </a:r>
            <a:endParaRPr lang="en-US" sz="2000" dirty="0"/>
          </a:p>
        </p:txBody>
      </p:sp>
      <p:graphicFrame>
        <p:nvGraphicFramePr>
          <p:cNvPr id="4" name="Table 3"/>
          <p:cNvGraphicFramePr>
            <a:graphicFrameLocks noGrp="1"/>
          </p:cNvGraphicFramePr>
          <p:nvPr/>
        </p:nvGraphicFramePr>
        <p:xfrm>
          <a:off x="2555776" y="692696"/>
          <a:ext cx="3769497" cy="5863402"/>
        </p:xfrm>
        <a:graphic>
          <a:graphicData uri="http://schemas.openxmlformats.org/drawingml/2006/table">
            <a:tbl>
              <a:tblPr/>
              <a:tblGrid>
                <a:gridCol w="1256499"/>
                <a:gridCol w="1256499"/>
                <a:gridCol w="1256499"/>
              </a:tblGrid>
              <a:tr h="113658">
                <a:tc gridSpan="2">
                  <a:txBody>
                    <a:bodyPr/>
                    <a:lstStyle/>
                    <a:p>
                      <a:pPr algn="l" fontAlgn="b"/>
                      <a:r>
                        <a:rPr lang="en-US" sz="1200" b="0" i="0" u="none" strike="noStrike" dirty="0">
                          <a:solidFill>
                            <a:srgbClr val="000000"/>
                          </a:solidFill>
                          <a:latin typeface="Calibri"/>
                        </a:rPr>
                        <a:t>K includes intercept</a:t>
                      </a:r>
                    </a:p>
                  </a:txBody>
                  <a:tcPr marL="6262" marR="6262" marT="6262" marB="0" anchor="b">
                    <a:lnL>
                      <a:noFill/>
                    </a:lnL>
                    <a:lnR>
                      <a:noFill/>
                    </a:lnR>
                    <a:lnT>
                      <a:noFill/>
                    </a:lnT>
                    <a:lnB>
                      <a:noFill/>
                    </a:lnB>
                  </a:tcPr>
                </a:tc>
                <a:tc hMerge="1">
                  <a:txBody>
                    <a:bodyPr/>
                    <a:lstStyle/>
                    <a:p>
                      <a:endParaRPr lang="en-US"/>
                    </a:p>
                  </a:txBody>
                  <a:tcPr/>
                </a:tc>
                <a:tc>
                  <a:txBody>
                    <a:bodyPr/>
                    <a:lstStyle/>
                    <a:p>
                      <a:pPr algn="l" fontAlgn="b"/>
                      <a:endParaRPr lang="en-US" sz="1200" b="0" i="0" u="none" strike="noStrike">
                        <a:solidFill>
                          <a:srgbClr val="000000"/>
                        </a:solidFill>
                        <a:latin typeface="Calibri"/>
                      </a:endParaRPr>
                    </a:p>
                  </a:txBody>
                  <a:tcPr marL="6262" marR="6262" marT="6262" marB="0" anchor="b">
                    <a:lnL>
                      <a:noFill/>
                    </a:lnL>
                    <a:lnR>
                      <a:noFill/>
                    </a:lnR>
                    <a:lnT>
                      <a:noFill/>
                    </a:lnT>
                    <a:lnB>
                      <a:noFill/>
                    </a:lnB>
                  </a:tcPr>
                </a:tc>
              </a:tr>
              <a:tr h="113658">
                <a:tc>
                  <a:txBody>
                    <a:bodyPr/>
                    <a:lstStyle/>
                    <a:p>
                      <a:pPr algn="l" fontAlgn="b"/>
                      <a:endParaRPr lang="en-US" sz="1200" b="0" i="0" u="none" strike="noStrike">
                        <a:solidFill>
                          <a:srgbClr val="000000"/>
                        </a:solidFill>
                        <a:latin typeface="Calibri"/>
                      </a:endParaRPr>
                    </a:p>
                  </a:txBody>
                  <a:tcPr marL="6262" marR="6262" marT="6262" marB="0" anchor="b">
                    <a:lnL>
                      <a:noFill/>
                    </a:lnL>
                    <a:lnR>
                      <a:noFill/>
                    </a:lnR>
                    <a:lnT>
                      <a:noFill/>
                    </a:lnT>
                    <a:lnB>
                      <a:noFill/>
                    </a:lnB>
                  </a:tcPr>
                </a:tc>
                <a:tc>
                  <a:txBody>
                    <a:bodyPr/>
                    <a:lstStyle/>
                    <a:p>
                      <a:pPr algn="l" fontAlgn="b"/>
                      <a:endParaRPr lang="en-US" sz="1200" b="0" i="0" u="none" strike="noStrike">
                        <a:solidFill>
                          <a:srgbClr val="000000"/>
                        </a:solidFill>
                        <a:latin typeface="Calibri"/>
                      </a:endParaRPr>
                    </a:p>
                  </a:txBody>
                  <a:tcPr marL="6262" marR="6262" marT="6262" marB="0" anchor="b">
                    <a:lnL>
                      <a:noFill/>
                    </a:lnL>
                    <a:lnR>
                      <a:noFill/>
                    </a:lnR>
                    <a:lnT>
                      <a:noFill/>
                    </a:lnT>
                    <a:lnB>
                      <a:noFill/>
                    </a:lnB>
                  </a:tcPr>
                </a:tc>
                <a:tc>
                  <a:txBody>
                    <a:bodyPr/>
                    <a:lstStyle/>
                    <a:p>
                      <a:pPr algn="l" fontAlgn="b"/>
                      <a:endParaRPr lang="en-US" sz="1200" b="0" i="0" u="none" strike="noStrike">
                        <a:solidFill>
                          <a:srgbClr val="000000"/>
                        </a:solidFill>
                        <a:latin typeface="Calibri"/>
                      </a:endParaRPr>
                    </a:p>
                  </a:txBody>
                  <a:tcPr marL="6262" marR="6262" marT="6262" marB="0" anchor="b">
                    <a:lnL>
                      <a:noFill/>
                    </a:lnL>
                    <a:lnR>
                      <a:noFill/>
                    </a:lnR>
                    <a:lnT>
                      <a:noFill/>
                    </a:lnT>
                    <a:lnB>
                      <a:noFill/>
                    </a:lnB>
                  </a:tcPr>
                </a:tc>
              </a:tr>
              <a:tr h="119340">
                <a:tc gridSpan="2">
                  <a:txBody>
                    <a:bodyPr/>
                    <a:lstStyle/>
                    <a:p>
                      <a:pPr algn="l" fontAlgn="b"/>
                      <a:r>
                        <a:rPr lang="en-US" sz="1200" b="0" i="0" u="none" strike="noStrike">
                          <a:solidFill>
                            <a:srgbClr val="000000"/>
                          </a:solidFill>
                          <a:latin typeface="Arial Unicode MS"/>
                        </a:rPr>
                        <a:t>  T    K     dL       dU</a:t>
                      </a:r>
                    </a:p>
                  </a:txBody>
                  <a:tcPr marL="6262" marR="6262" marT="6262" marB="0" anchor="b">
                    <a:lnL>
                      <a:noFill/>
                    </a:lnL>
                    <a:lnR>
                      <a:noFill/>
                    </a:lnR>
                    <a:lnT>
                      <a:noFill/>
                    </a:lnT>
                    <a:lnB>
                      <a:noFill/>
                    </a:lnB>
                  </a:tcPr>
                </a:tc>
                <a:tc hMerge="1">
                  <a:txBody>
                    <a:bodyPr/>
                    <a:lstStyle/>
                    <a:p>
                      <a:endParaRPr lang="en-US"/>
                    </a:p>
                  </a:txBody>
                  <a:tcPr/>
                </a:tc>
                <a:tc>
                  <a:txBody>
                    <a:bodyPr/>
                    <a:lstStyle/>
                    <a:p>
                      <a:pPr algn="l" fontAlgn="b"/>
                      <a:endParaRPr lang="en-US" sz="1200" b="0" i="0" u="none" strike="noStrike">
                        <a:solidFill>
                          <a:srgbClr val="000000"/>
                        </a:solidFill>
                        <a:latin typeface="Calibri"/>
                      </a:endParaRPr>
                    </a:p>
                  </a:txBody>
                  <a:tcPr marL="6262" marR="6262" marT="6262" marB="0" anchor="b">
                    <a:lnL>
                      <a:noFill/>
                    </a:lnL>
                    <a:lnR>
                      <a:noFill/>
                    </a:lnR>
                    <a:lnT>
                      <a:noFill/>
                    </a:lnT>
                    <a:lnB>
                      <a:noFill/>
                    </a:lnB>
                  </a:tcPr>
                </a:tc>
              </a:tr>
              <a:tr h="119340">
                <a:tc gridSpan="3">
                  <a:txBody>
                    <a:bodyPr/>
                    <a:lstStyle/>
                    <a:p>
                      <a:pPr algn="l" fontAlgn="b"/>
                      <a:r>
                        <a:rPr lang="en-US" sz="1200" b="0" i="0" u="none" strike="noStrike">
                          <a:solidFill>
                            <a:srgbClr val="000000"/>
                          </a:solidFill>
                          <a:latin typeface="Arial Unicode MS"/>
                        </a:rPr>
                        <a:t>  6.   2.  0.61018  1.40015</a:t>
                      </a:r>
                    </a:p>
                  </a:txBody>
                  <a:tcPr marL="6262" marR="6262" marT="6262" marB="0" anchor="b">
                    <a:lnL>
                      <a:noFill/>
                    </a:lnL>
                    <a:lnR>
                      <a:noFill/>
                    </a:lnR>
                    <a:lnT>
                      <a:noFill/>
                    </a:lnT>
                    <a:lnB>
                      <a:noFill/>
                    </a:lnB>
                  </a:tcPr>
                </a:tc>
                <a:tc hMerge="1">
                  <a:txBody>
                    <a:bodyPr/>
                    <a:lstStyle/>
                    <a:p>
                      <a:endParaRPr lang="en-US"/>
                    </a:p>
                  </a:txBody>
                  <a:tcPr/>
                </a:tc>
                <a:tc hMerge="1">
                  <a:txBody>
                    <a:bodyPr/>
                    <a:lstStyle/>
                    <a:p>
                      <a:endParaRPr lang="en-US"/>
                    </a:p>
                  </a:txBody>
                  <a:tcPr/>
                </a:tc>
              </a:tr>
              <a:tr h="119340">
                <a:tc gridSpan="3">
                  <a:txBody>
                    <a:bodyPr/>
                    <a:lstStyle/>
                    <a:p>
                      <a:pPr algn="l" fontAlgn="b"/>
                      <a:r>
                        <a:rPr lang="en-US" sz="1200" b="0" i="0" u="none" strike="noStrike">
                          <a:solidFill>
                            <a:srgbClr val="000000"/>
                          </a:solidFill>
                          <a:latin typeface="Arial Unicode MS"/>
                        </a:rPr>
                        <a:t>  7.   2.  0.69955  1.35635</a:t>
                      </a:r>
                    </a:p>
                  </a:txBody>
                  <a:tcPr marL="6262" marR="6262" marT="6262" marB="0" anchor="b">
                    <a:lnL>
                      <a:noFill/>
                    </a:lnL>
                    <a:lnR>
                      <a:noFill/>
                    </a:lnR>
                    <a:lnT>
                      <a:noFill/>
                    </a:lnT>
                    <a:lnB>
                      <a:noFill/>
                    </a:lnB>
                  </a:tcPr>
                </a:tc>
                <a:tc hMerge="1">
                  <a:txBody>
                    <a:bodyPr/>
                    <a:lstStyle/>
                    <a:p>
                      <a:endParaRPr lang="en-US"/>
                    </a:p>
                  </a:txBody>
                  <a:tcPr/>
                </a:tc>
                <a:tc hMerge="1">
                  <a:txBody>
                    <a:bodyPr/>
                    <a:lstStyle/>
                    <a:p>
                      <a:endParaRPr lang="en-US"/>
                    </a:p>
                  </a:txBody>
                  <a:tcPr/>
                </a:tc>
              </a:tr>
              <a:tr h="119340">
                <a:tc gridSpan="3">
                  <a:txBody>
                    <a:bodyPr/>
                    <a:lstStyle/>
                    <a:p>
                      <a:pPr algn="l" fontAlgn="b"/>
                      <a:r>
                        <a:rPr lang="en-US" sz="1200" b="0" i="0" u="none" strike="noStrike">
                          <a:solidFill>
                            <a:srgbClr val="000000"/>
                          </a:solidFill>
                          <a:latin typeface="Arial Unicode MS"/>
                        </a:rPr>
                        <a:t>  7.   3.  0.46723  1.89636</a:t>
                      </a:r>
                    </a:p>
                  </a:txBody>
                  <a:tcPr marL="6262" marR="6262" marT="6262" marB="0" anchor="b">
                    <a:lnL>
                      <a:noFill/>
                    </a:lnL>
                    <a:lnR>
                      <a:noFill/>
                    </a:lnR>
                    <a:lnT>
                      <a:noFill/>
                    </a:lnT>
                    <a:lnB>
                      <a:noFill/>
                    </a:lnB>
                  </a:tcPr>
                </a:tc>
                <a:tc hMerge="1">
                  <a:txBody>
                    <a:bodyPr/>
                    <a:lstStyle/>
                    <a:p>
                      <a:endParaRPr lang="en-US"/>
                    </a:p>
                  </a:txBody>
                  <a:tcPr/>
                </a:tc>
                <a:tc hMerge="1">
                  <a:txBody>
                    <a:bodyPr/>
                    <a:lstStyle/>
                    <a:p>
                      <a:endParaRPr lang="en-US"/>
                    </a:p>
                  </a:txBody>
                  <a:tcPr/>
                </a:tc>
              </a:tr>
              <a:tr h="119340">
                <a:tc gridSpan="3">
                  <a:txBody>
                    <a:bodyPr/>
                    <a:lstStyle/>
                    <a:p>
                      <a:pPr algn="l" fontAlgn="b"/>
                      <a:r>
                        <a:rPr lang="en-US" sz="1200" b="0" i="0" u="none" strike="noStrike">
                          <a:solidFill>
                            <a:srgbClr val="000000"/>
                          </a:solidFill>
                          <a:latin typeface="Arial Unicode MS"/>
                        </a:rPr>
                        <a:t>  8.   2.  0.76290  1.33238</a:t>
                      </a:r>
                    </a:p>
                  </a:txBody>
                  <a:tcPr marL="6262" marR="6262" marT="6262" marB="0" anchor="b">
                    <a:lnL>
                      <a:noFill/>
                    </a:lnL>
                    <a:lnR>
                      <a:noFill/>
                    </a:lnR>
                    <a:lnT>
                      <a:noFill/>
                    </a:lnT>
                    <a:lnB>
                      <a:noFill/>
                    </a:lnB>
                  </a:tcPr>
                </a:tc>
                <a:tc hMerge="1">
                  <a:txBody>
                    <a:bodyPr/>
                    <a:lstStyle/>
                    <a:p>
                      <a:endParaRPr lang="en-US"/>
                    </a:p>
                  </a:txBody>
                  <a:tcPr/>
                </a:tc>
                <a:tc hMerge="1">
                  <a:txBody>
                    <a:bodyPr/>
                    <a:lstStyle/>
                    <a:p>
                      <a:endParaRPr lang="en-US"/>
                    </a:p>
                  </a:txBody>
                  <a:tcPr/>
                </a:tc>
              </a:tr>
              <a:tr h="119340">
                <a:tc gridSpan="3">
                  <a:txBody>
                    <a:bodyPr/>
                    <a:lstStyle/>
                    <a:p>
                      <a:pPr algn="l" fontAlgn="b"/>
                      <a:r>
                        <a:rPr lang="en-US" sz="1200" b="0" i="0" u="none" strike="noStrike" dirty="0">
                          <a:solidFill>
                            <a:srgbClr val="000000"/>
                          </a:solidFill>
                          <a:latin typeface="Arial Unicode MS"/>
                        </a:rPr>
                        <a:t>  8.   3.  0.55907  1.77711</a:t>
                      </a:r>
                    </a:p>
                  </a:txBody>
                  <a:tcPr marL="6262" marR="6262" marT="6262" marB="0" anchor="b">
                    <a:lnL>
                      <a:noFill/>
                    </a:lnL>
                    <a:lnR>
                      <a:noFill/>
                    </a:lnR>
                    <a:lnT>
                      <a:noFill/>
                    </a:lnT>
                    <a:lnB>
                      <a:noFill/>
                    </a:lnB>
                  </a:tcPr>
                </a:tc>
                <a:tc hMerge="1">
                  <a:txBody>
                    <a:bodyPr/>
                    <a:lstStyle/>
                    <a:p>
                      <a:endParaRPr lang="en-US"/>
                    </a:p>
                  </a:txBody>
                  <a:tcPr/>
                </a:tc>
                <a:tc hMerge="1">
                  <a:txBody>
                    <a:bodyPr/>
                    <a:lstStyle/>
                    <a:p>
                      <a:endParaRPr lang="en-US"/>
                    </a:p>
                  </a:txBody>
                  <a:tcPr/>
                </a:tc>
              </a:tr>
              <a:tr h="119340">
                <a:tc gridSpan="3">
                  <a:txBody>
                    <a:bodyPr/>
                    <a:lstStyle/>
                    <a:p>
                      <a:pPr algn="l" fontAlgn="b"/>
                      <a:r>
                        <a:rPr lang="en-US" sz="1200" b="0" i="0" u="none" strike="noStrike">
                          <a:solidFill>
                            <a:srgbClr val="000000"/>
                          </a:solidFill>
                          <a:latin typeface="Arial Unicode MS"/>
                        </a:rPr>
                        <a:t>  8.   4.  0.36744  2.28664</a:t>
                      </a:r>
                    </a:p>
                  </a:txBody>
                  <a:tcPr marL="6262" marR="6262" marT="6262" marB="0" anchor="b">
                    <a:lnL>
                      <a:noFill/>
                    </a:lnL>
                    <a:lnR>
                      <a:noFill/>
                    </a:lnR>
                    <a:lnT>
                      <a:noFill/>
                    </a:lnT>
                    <a:lnB>
                      <a:noFill/>
                    </a:lnB>
                  </a:tcPr>
                </a:tc>
                <a:tc hMerge="1">
                  <a:txBody>
                    <a:bodyPr/>
                    <a:lstStyle/>
                    <a:p>
                      <a:endParaRPr lang="en-US"/>
                    </a:p>
                  </a:txBody>
                  <a:tcPr/>
                </a:tc>
                <a:tc hMerge="1">
                  <a:txBody>
                    <a:bodyPr/>
                    <a:lstStyle/>
                    <a:p>
                      <a:endParaRPr lang="en-US"/>
                    </a:p>
                  </a:txBody>
                  <a:tcPr/>
                </a:tc>
              </a:tr>
              <a:tr h="119340">
                <a:tc gridSpan="3">
                  <a:txBody>
                    <a:bodyPr/>
                    <a:lstStyle/>
                    <a:p>
                      <a:pPr algn="l" fontAlgn="b"/>
                      <a:r>
                        <a:rPr lang="en-US" sz="1200" b="0" i="0" u="none" strike="noStrike">
                          <a:solidFill>
                            <a:srgbClr val="000000"/>
                          </a:solidFill>
                          <a:latin typeface="Arial Unicode MS"/>
                        </a:rPr>
                        <a:t>  9.   2.  0.82428  1.31988</a:t>
                      </a:r>
                    </a:p>
                  </a:txBody>
                  <a:tcPr marL="6262" marR="6262" marT="6262" marB="0" anchor="b">
                    <a:lnL>
                      <a:noFill/>
                    </a:lnL>
                    <a:lnR>
                      <a:noFill/>
                    </a:lnR>
                    <a:lnT>
                      <a:noFill/>
                    </a:lnT>
                    <a:lnB>
                      <a:noFill/>
                    </a:lnB>
                  </a:tcPr>
                </a:tc>
                <a:tc hMerge="1">
                  <a:txBody>
                    <a:bodyPr/>
                    <a:lstStyle/>
                    <a:p>
                      <a:endParaRPr lang="en-US"/>
                    </a:p>
                  </a:txBody>
                  <a:tcPr/>
                </a:tc>
                <a:tc hMerge="1">
                  <a:txBody>
                    <a:bodyPr/>
                    <a:lstStyle/>
                    <a:p>
                      <a:endParaRPr lang="en-US"/>
                    </a:p>
                  </a:txBody>
                  <a:tcPr/>
                </a:tc>
              </a:tr>
              <a:tr h="119340">
                <a:tc gridSpan="3">
                  <a:txBody>
                    <a:bodyPr/>
                    <a:lstStyle/>
                    <a:p>
                      <a:pPr algn="l" fontAlgn="b"/>
                      <a:r>
                        <a:rPr lang="en-US" sz="1200" b="0" i="0" u="none" strike="noStrike">
                          <a:solidFill>
                            <a:srgbClr val="000000"/>
                          </a:solidFill>
                          <a:latin typeface="Arial Unicode MS"/>
                        </a:rPr>
                        <a:t>  9.   3.  0.62910  1.69926</a:t>
                      </a:r>
                    </a:p>
                  </a:txBody>
                  <a:tcPr marL="6262" marR="6262" marT="6262" marB="0" anchor="b">
                    <a:lnL>
                      <a:noFill/>
                    </a:lnL>
                    <a:lnR>
                      <a:noFill/>
                    </a:lnR>
                    <a:lnT>
                      <a:noFill/>
                    </a:lnT>
                    <a:lnB>
                      <a:noFill/>
                    </a:lnB>
                  </a:tcPr>
                </a:tc>
                <a:tc hMerge="1">
                  <a:txBody>
                    <a:bodyPr/>
                    <a:lstStyle/>
                    <a:p>
                      <a:endParaRPr lang="en-US"/>
                    </a:p>
                  </a:txBody>
                  <a:tcPr/>
                </a:tc>
                <a:tc hMerge="1">
                  <a:txBody>
                    <a:bodyPr/>
                    <a:lstStyle/>
                    <a:p>
                      <a:endParaRPr lang="en-US"/>
                    </a:p>
                  </a:txBody>
                  <a:tcPr/>
                </a:tc>
              </a:tr>
              <a:tr h="119340">
                <a:tc gridSpan="3">
                  <a:txBody>
                    <a:bodyPr/>
                    <a:lstStyle/>
                    <a:p>
                      <a:pPr algn="l" fontAlgn="b"/>
                      <a:r>
                        <a:rPr lang="en-US" sz="1200" b="0" i="0" u="none" strike="noStrike">
                          <a:solidFill>
                            <a:srgbClr val="000000"/>
                          </a:solidFill>
                          <a:latin typeface="Arial Unicode MS"/>
                        </a:rPr>
                        <a:t>  9.   4.  0.45476  2.12816</a:t>
                      </a:r>
                    </a:p>
                  </a:txBody>
                  <a:tcPr marL="6262" marR="6262" marT="6262" marB="0" anchor="b">
                    <a:lnL>
                      <a:noFill/>
                    </a:lnL>
                    <a:lnR>
                      <a:noFill/>
                    </a:lnR>
                    <a:lnT>
                      <a:noFill/>
                    </a:lnT>
                    <a:lnB>
                      <a:noFill/>
                    </a:lnB>
                  </a:tcPr>
                </a:tc>
                <a:tc hMerge="1">
                  <a:txBody>
                    <a:bodyPr/>
                    <a:lstStyle/>
                    <a:p>
                      <a:endParaRPr lang="en-US"/>
                    </a:p>
                  </a:txBody>
                  <a:tcPr/>
                </a:tc>
                <a:tc hMerge="1">
                  <a:txBody>
                    <a:bodyPr/>
                    <a:lstStyle/>
                    <a:p>
                      <a:endParaRPr lang="en-US"/>
                    </a:p>
                  </a:txBody>
                  <a:tcPr/>
                </a:tc>
              </a:tr>
              <a:tr h="119340">
                <a:tc gridSpan="3">
                  <a:txBody>
                    <a:bodyPr/>
                    <a:lstStyle/>
                    <a:p>
                      <a:pPr algn="l" fontAlgn="b"/>
                      <a:r>
                        <a:rPr lang="en-US" sz="1200" b="0" i="0" u="none" strike="noStrike">
                          <a:solidFill>
                            <a:srgbClr val="000000"/>
                          </a:solidFill>
                          <a:latin typeface="Arial Unicode MS"/>
                        </a:rPr>
                        <a:t>  9.   5.  0.29571  2.58810</a:t>
                      </a:r>
                    </a:p>
                  </a:txBody>
                  <a:tcPr marL="6262" marR="6262" marT="6262" marB="0" anchor="b">
                    <a:lnL>
                      <a:noFill/>
                    </a:lnL>
                    <a:lnR>
                      <a:noFill/>
                    </a:lnR>
                    <a:lnT>
                      <a:noFill/>
                    </a:lnT>
                    <a:lnB>
                      <a:noFill/>
                    </a:lnB>
                  </a:tcPr>
                </a:tc>
                <a:tc hMerge="1">
                  <a:txBody>
                    <a:bodyPr/>
                    <a:lstStyle/>
                    <a:p>
                      <a:endParaRPr lang="en-US"/>
                    </a:p>
                  </a:txBody>
                  <a:tcPr/>
                </a:tc>
                <a:tc hMerge="1">
                  <a:txBody>
                    <a:bodyPr/>
                    <a:lstStyle/>
                    <a:p>
                      <a:endParaRPr lang="en-US"/>
                    </a:p>
                  </a:txBody>
                  <a:tcPr/>
                </a:tc>
              </a:tr>
              <a:tr h="119340">
                <a:tc gridSpan="3">
                  <a:txBody>
                    <a:bodyPr/>
                    <a:lstStyle/>
                    <a:p>
                      <a:pPr algn="l" fontAlgn="b"/>
                      <a:r>
                        <a:rPr lang="en-US" sz="1200" b="0" i="0" u="none" strike="noStrike">
                          <a:solidFill>
                            <a:srgbClr val="000000"/>
                          </a:solidFill>
                          <a:latin typeface="Arial Unicode MS"/>
                        </a:rPr>
                        <a:t> 10.   2.  0.87913  1.31971</a:t>
                      </a:r>
                    </a:p>
                  </a:txBody>
                  <a:tcPr marL="6262" marR="6262" marT="6262" marB="0" anchor="b">
                    <a:lnL>
                      <a:noFill/>
                    </a:lnL>
                    <a:lnR>
                      <a:noFill/>
                    </a:lnR>
                    <a:lnT>
                      <a:noFill/>
                    </a:lnT>
                    <a:lnB>
                      <a:noFill/>
                    </a:lnB>
                  </a:tcPr>
                </a:tc>
                <a:tc hMerge="1">
                  <a:txBody>
                    <a:bodyPr/>
                    <a:lstStyle/>
                    <a:p>
                      <a:endParaRPr lang="en-US"/>
                    </a:p>
                  </a:txBody>
                  <a:tcPr/>
                </a:tc>
                <a:tc hMerge="1">
                  <a:txBody>
                    <a:bodyPr/>
                    <a:lstStyle/>
                    <a:p>
                      <a:endParaRPr lang="en-US"/>
                    </a:p>
                  </a:txBody>
                  <a:tcPr/>
                </a:tc>
              </a:tr>
              <a:tr h="119340">
                <a:tc gridSpan="3">
                  <a:txBody>
                    <a:bodyPr/>
                    <a:lstStyle/>
                    <a:p>
                      <a:pPr algn="l" fontAlgn="b"/>
                      <a:r>
                        <a:rPr lang="en-US" sz="1200" b="0" i="0" u="none" strike="noStrike">
                          <a:solidFill>
                            <a:srgbClr val="000000"/>
                          </a:solidFill>
                          <a:latin typeface="Arial Unicode MS"/>
                        </a:rPr>
                        <a:t> 10.   3.  0.69715  1.64134</a:t>
                      </a:r>
                    </a:p>
                  </a:txBody>
                  <a:tcPr marL="6262" marR="6262" marT="6262" marB="0" anchor="b">
                    <a:lnL>
                      <a:noFill/>
                    </a:lnL>
                    <a:lnR>
                      <a:noFill/>
                    </a:lnR>
                    <a:lnT>
                      <a:noFill/>
                    </a:lnT>
                    <a:lnB>
                      <a:noFill/>
                    </a:lnB>
                  </a:tcPr>
                </a:tc>
                <a:tc hMerge="1">
                  <a:txBody>
                    <a:bodyPr/>
                    <a:lstStyle/>
                    <a:p>
                      <a:endParaRPr lang="en-US"/>
                    </a:p>
                  </a:txBody>
                  <a:tcPr/>
                </a:tc>
                <a:tc hMerge="1">
                  <a:txBody>
                    <a:bodyPr/>
                    <a:lstStyle/>
                    <a:p>
                      <a:endParaRPr lang="en-US"/>
                    </a:p>
                  </a:txBody>
                  <a:tcPr/>
                </a:tc>
              </a:tr>
              <a:tr h="119340">
                <a:tc gridSpan="3">
                  <a:txBody>
                    <a:bodyPr/>
                    <a:lstStyle/>
                    <a:p>
                      <a:pPr algn="l" fontAlgn="b"/>
                      <a:r>
                        <a:rPr lang="en-US" sz="1200" b="0" i="0" u="none" strike="noStrike">
                          <a:solidFill>
                            <a:srgbClr val="000000"/>
                          </a:solidFill>
                          <a:latin typeface="Arial Unicode MS"/>
                        </a:rPr>
                        <a:t> 10.   4.  0.52534  2.01632</a:t>
                      </a:r>
                    </a:p>
                  </a:txBody>
                  <a:tcPr marL="6262" marR="6262" marT="6262" marB="0" anchor="b">
                    <a:lnL>
                      <a:noFill/>
                    </a:lnL>
                    <a:lnR>
                      <a:noFill/>
                    </a:lnR>
                    <a:lnT>
                      <a:noFill/>
                    </a:lnT>
                    <a:lnB>
                      <a:noFill/>
                    </a:lnB>
                  </a:tcPr>
                </a:tc>
                <a:tc hMerge="1">
                  <a:txBody>
                    <a:bodyPr/>
                    <a:lstStyle/>
                    <a:p>
                      <a:endParaRPr lang="en-US"/>
                    </a:p>
                  </a:txBody>
                  <a:tcPr/>
                </a:tc>
                <a:tc hMerge="1">
                  <a:txBody>
                    <a:bodyPr/>
                    <a:lstStyle/>
                    <a:p>
                      <a:endParaRPr lang="en-US"/>
                    </a:p>
                  </a:txBody>
                  <a:tcPr/>
                </a:tc>
              </a:tr>
              <a:tr h="119340">
                <a:tc gridSpan="3">
                  <a:txBody>
                    <a:bodyPr/>
                    <a:lstStyle/>
                    <a:p>
                      <a:pPr algn="l" fontAlgn="b"/>
                      <a:r>
                        <a:rPr lang="en-US" sz="1200" b="0" i="0" u="none" strike="noStrike">
                          <a:solidFill>
                            <a:srgbClr val="000000"/>
                          </a:solidFill>
                          <a:latin typeface="Arial Unicode MS"/>
                        </a:rPr>
                        <a:t> 10.   5.  0.37602  2.41365</a:t>
                      </a:r>
                    </a:p>
                  </a:txBody>
                  <a:tcPr marL="6262" marR="6262" marT="6262" marB="0" anchor="b">
                    <a:lnL>
                      <a:noFill/>
                    </a:lnL>
                    <a:lnR>
                      <a:noFill/>
                    </a:lnR>
                    <a:lnT>
                      <a:noFill/>
                    </a:lnT>
                    <a:lnB>
                      <a:noFill/>
                    </a:lnB>
                  </a:tcPr>
                </a:tc>
                <a:tc hMerge="1">
                  <a:txBody>
                    <a:bodyPr/>
                    <a:lstStyle/>
                    <a:p>
                      <a:endParaRPr lang="en-US"/>
                    </a:p>
                  </a:txBody>
                  <a:tcPr/>
                </a:tc>
                <a:tc hMerge="1">
                  <a:txBody>
                    <a:bodyPr/>
                    <a:lstStyle/>
                    <a:p>
                      <a:endParaRPr lang="en-US"/>
                    </a:p>
                  </a:txBody>
                  <a:tcPr/>
                </a:tc>
              </a:tr>
              <a:tr h="119340">
                <a:tc gridSpan="3">
                  <a:txBody>
                    <a:bodyPr/>
                    <a:lstStyle/>
                    <a:p>
                      <a:pPr algn="l" fontAlgn="b"/>
                      <a:r>
                        <a:rPr lang="en-US" sz="1200" b="0" i="0" u="none" strike="noStrike">
                          <a:solidFill>
                            <a:srgbClr val="000000"/>
                          </a:solidFill>
                          <a:latin typeface="Arial Unicode MS"/>
                        </a:rPr>
                        <a:t> 10.   6.  0.24269  2.82165</a:t>
                      </a:r>
                    </a:p>
                  </a:txBody>
                  <a:tcPr marL="6262" marR="6262" marT="6262" marB="0" anchor="b">
                    <a:lnL>
                      <a:noFill/>
                    </a:lnL>
                    <a:lnR>
                      <a:noFill/>
                    </a:lnR>
                    <a:lnT>
                      <a:noFill/>
                    </a:lnT>
                    <a:lnB>
                      <a:noFill/>
                    </a:lnB>
                  </a:tcPr>
                </a:tc>
                <a:tc hMerge="1">
                  <a:txBody>
                    <a:bodyPr/>
                    <a:lstStyle/>
                    <a:p>
                      <a:endParaRPr lang="en-US"/>
                    </a:p>
                  </a:txBody>
                  <a:tcPr/>
                </a:tc>
                <a:tc hMerge="1">
                  <a:txBody>
                    <a:bodyPr/>
                    <a:lstStyle/>
                    <a:p>
                      <a:endParaRPr lang="en-US"/>
                    </a:p>
                  </a:txBody>
                  <a:tcPr/>
                </a:tc>
              </a:tr>
              <a:tr h="119340">
                <a:tc gridSpan="3">
                  <a:txBody>
                    <a:bodyPr/>
                    <a:lstStyle/>
                    <a:p>
                      <a:pPr algn="l" fontAlgn="b"/>
                      <a:r>
                        <a:rPr lang="en-US" sz="1200" b="0" i="0" u="none" strike="noStrike">
                          <a:solidFill>
                            <a:srgbClr val="000000"/>
                          </a:solidFill>
                          <a:latin typeface="Arial Unicode MS"/>
                        </a:rPr>
                        <a:t> 11.   2.  0.92733  1.32409</a:t>
                      </a:r>
                    </a:p>
                  </a:txBody>
                  <a:tcPr marL="6262" marR="6262" marT="6262" marB="0" anchor="b">
                    <a:lnL>
                      <a:noFill/>
                    </a:lnL>
                    <a:lnR>
                      <a:noFill/>
                    </a:lnR>
                    <a:lnT>
                      <a:noFill/>
                    </a:lnT>
                    <a:lnB>
                      <a:noFill/>
                    </a:lnB>
                  </a:tcPr>
                </a:tc>
                <a:tc hMerge="1">
                  <a:txBody>
                    <a:bodyPr/>
                    <a:lstStyle/>
                    <a:p>
                      <a:endParaRPr lang="en-US"/>
                    </a:p>
                  </a:txBody>
                  <a:tcPr/>
                </a:tc>
                <a:tc hMerge="1">
                  <a:txBody>
                    <a:bodyPr/>
                    <a:lstStyle/>
                    <a:p>
                      <a:endParaRPr lang="en-US"/>
                    </a:p>
                  </a:txBody>
                  <a:tcPr/>
                </a:tc>
              </a:tr>
              <a:tr h="119340">
                <a:tc gridSpan="3">
                  <a:txBody>
                    <a:bodyPr/>
                    <a:lstStyle/>
                    <a:p>
                      <a:pPr algn="l" fontAlgn="b"/>
                      <a:r>
                        <a:rPr lang="en-US" sz="1200" b="0" i="0" u="none" strike="noStrike">
                          <a:solidFill>
                            <a:srgbClr val="000000"/>
                          </a:solidFill>
                          <a:latin typeface="Arial Unicode MS"/>
                        </a:rPr>
                        <a:t> 11.   3.  0.75798  1.60439</a:t>
                      </a:r>
                    </a:p>
                  </a:txBody>
                  <a:tcPr marL="6262" marR="6262" marT="6262" marB="0" anchor="b">
                    <a:lnL>
                      <a:noFill/>
                    </a:lnL>
                    <a:lnR>
                      <a:noFill/>
                    </a:lnR>
                    <a:lnT>
                      <a:noFill/>
                    </a:lnT>
                    <a:lnB>
                      <a:noFill/>
                    </a:lnB>
                  </a:tcPr>
                </a:tc>
                <a:tc hMerge="1">
                  <a:txBody>
                    <a:bodyPr/>
                    <a:lstStyle/>
                    <a:p>
                      <a:endParaRPr lang="en-US"/>
                    </a:p>
                  </a:txBody>
                  <a:tcPr/>
                </a:tc>
                <a:tc hMerge="1">
                  <a:txBody>
                    <a:bodyPr/>
                    <a:lstStyle/>
                    <a:p>
                      <a:endParaRPr lang="en-US"/>
                    </a:p>
                  </a:txBody>
                  <a:tcPr/>
                </a:tc>
              </a:tr>
              <a:tr h="119340">
                <a:tc gridSpan="3">
                  <a:txBody>
                    <a:bodyPr/>
                    <a:lstStyle/>
                    <a:p>
                      <a:pPr algn="l" fontAlgn="b"/>
                      <a:r>
                        <a:rPr lang="en-US" sz="1200" b="0" i="0" u="none" strike="noStrike">
                          <a:solidFill>
                            <a:srgbClr val="000000"/>
                          </a:solidFill>
                          <a:latin typeface="Arial Unicode MS"/>
                        </a:rPr>
                        <a:t> 11.   4.  0.59477  1.92802</a:t>
                      </a:r>
                    </a:p>
                  </a:txBody>
                  <a:tcPr marL="6262" marR="6262" marT="6262" marB="0" anchor="b">
                    <a:lnL>
                      <a:noFill/>
                    </a:lnL>
                    <a:lnR>
                      <a:noFill/>
                    </a:lnR>
                    <a:lnT>
                      <a:noFill/>
                    </a:lnT>
                    <a:lnB>
                      <a:noFill/>
                    </a:lnB>
                  </a:tcPr>
                </a:tc>
                <a:tc hMerge="1">
                  <a:txBody>
                    <a:bodyPr/>
                    <a:lstStyle/>
                    <a:p>
                      <a:endParaRPr lang="en-US"/>
                    </a:p>
                  </a:txBody>
                  <a:tcPr/>
                </a:tc>
                <a:tc hMerge="1">
                  <a:txBody>
                    <a:bodyPr/>
                    <a:lstStyle/>
                    <a:p>
                      <a:endParaRPr lang="en-US"/>
                    </a:p>
                  </a:txBody>
                  <a:tcPr/>
                </a:tc>
              </a:tr>
              <a:tr h="119340">
                <a:tc gridSpan="3">
                  <a:txBody>
                    <a:bodyPr/>
                    <a:lstStyle/>
                    <a:p>
                      <a:pPr algn="l" fontAlgn="b"/>
                      <a:r>
                        <a:rPr lang="en-US" sz="1200" b="0" i="0" u="none" strike="noStrike">
                          <a:solidFill>
                            <a:srgbClr val="000000"/>
                          </a:solidFill>
                          <a:latin typeface="Arial Unicode MS"/>
                        </a:rPr>
                        <a:t> 11.   5.  0.44406  2.28327</a:t>
                      </a:r>
                    </a:p>
                  </a:txBody>
                  <a:tcPr marL="6262" marR="6262" marT="6262" marB="0" anchor="b">
                    <a:lnL>
                      <a:noFill/>
                    </a:lnL>
                    <a:lnR>
                      <a:noFill/>
                    </a:lnR>
                    <a:lnT>
                      <a:noFill/>
                    </a:lnT>
                    <a:lnB>
                      <a:noFill/>
                    </a:lnB>
                  </a:tcPr>
                </a:tc>
                <a:tc hMerge="1">
                  <a:txBody>
                    <a:bodyPr/>
                    <a:lstStyle/>
                    <a:p>
                      <a:endParaRPr lang="en-US"/>
                    </a:p>
                  </a:txBody>
                  <a:tcPr/>
                </a:tc>
                <a:tc hMerge="1">
                  <a:txBody>
                    <a:bodyPr/>
                    <a:lstStyle/>
                    <a:p>
                      <a:endParaRPr lang="en-US"/>
                    </a:p>
                  </a:txBody>
                  <a:tcPr/>
                </a:tc>
              </a:tr>
              <a:tr h="119340">
                <a:tc gridSpan="3">
                  <a:txBody>
                    <a:bodyPr/>
                    <a:lstStyle/>
                    <a:p>
                      <a:pPr algn="l" fontAlgn="b"/>
                      <a:r>
                        <a:rPr lang="en-US" sz="1200" b="0" i="0" u="none" strike="noStrike">
                          <a:solidFill>
                            <a:srgbClr val="000000"/>
                          </a:solidFill>
                          <a:latin typeface="Arial Unicode MS"/>
                        </a:rPr>
                        <a:t> 11.   6.  0.31549  2.64456</a:t>
                      </a:r>
                    </a:p>
                  </a:txBody>
                  <a:tcPr marL="6262" marR="6262" marT="6262" marB="0" anchor="b">
                    <a:lnL>
                      <a:noFill/>
                    </a:lnL>
                    <a:lnR>
                      <a:noFill/>
                    </a:lnR>
                    <a:lnT>
                      <a:noFill/>
                    </a:lnT>
                    <a:lnB>
                      <a:noFill/>
                    </a:lnB>
                  </a:tcPr>
                </a:tc>
                <a:tc hMerge="1">
                  <a:txBody>
                    <a:bodyPr/>
                    <a:lstStyle/>
                    <a:p>
                      <a:endParaRPr lang="en-US"/>
                    </a:p>
                  </a:txBody>
                  <a:tcPr/>
                </a:tc>
                <a:tc hMerge="1">
                  <a:txBody>
                    <a:bodyPr/>
                    <a:lstStyle/>
                    <a:p>
                      <a:endParaRPr lang="en-US"/>
                    </a:p>
                  </a:txBody>
                  <a:tcPr/>
                </a:tc>
              </a:tr>
              <a:tr h="119340">
                <a:tc gridSpan="3">
                  <a:txBody>
                    <a:bodyPr/>
                    <a:lstStyle/>
                    <a:p>
                      <a:pPr algn="l" fontAlgn="b"/>
                      <a:r>
                        <a:rPr lang="en-US" sz="1200" b="0" i="0" u="none" strike="noStrike">
                          <a:solidFill>
                            <a:srgbClr val="000000"/>
                          </a:solidFill>
                          <a:latin typeface="Arial Unicode MS"/>
                        </a:rPr>
                        <a:t> 11.   7.  0.20253  3.00447</a:t>
                      </a:r>
                    </a:p>
                  </a:txBody>
                  <a:tcPr marL="6262" marR="6262" marT="6262" marB="0" anchor="b">
                    <a:lnL>
                      <a:noFill/>
                    </a:lnL>
                    <a:lnR>
                      <a:noFill/>
                    </a:lnR>
                    <a:lnT>
                      <a:noFill/>
                    </a:lnT>
                    <a:lnB>
                      <a:noFill/>
                    </a:lnB>
                  </a:tcPr>
                </a:tc>
                <a:tc hMerge="1">
                  <a:txBody>
                    <a:bodyPr/>
                    <a:lstStyle/>
                    <a:p>
                      <a:endParaRPr lang="en-US"/>
                    </a:p>
                  </a:txBody>
                  <a:tcPr/>
                </a:tc>
                <a:tc hMerge="1">
                  <a:txBody>
                    <a:bodyPr/>
                    <a:lstStyle/>
                    <a:p>
                      <a:endParaRPr lang="en-US"/>
                    </a:p>
                  </a:txBody>
                  <a:tcPr/>
                </a:tc>
              </a:tr>
              <a:tr h="119340">
                <a:tc gridSpan="3">
                  <a:txBody>
                    <a:bodyPr/>
                    <a:lstStyle/>
                    <a:p>
                      <a:pPr algn="l" fontAlgn="b"/>
                      <a:r>
                        <a:rPr lang="en-US" sz="1200" b="0" i="0" u="none" strike="noStrike">
                          <a:solidFill>
                            <a:srgbClr val="000000"/>
                          </a:solidFill>
                          <a:latin typeface="Arial Unicode MS"/>
                        </a:rPr>
                        <a:t> 12.   2.  0.97076  1.33137</a:t>
                      </a:r>
                    </a:p>
                  </a:txBody>
                  <a:tcPr marL="6262" marR="6262" marT="6262" marB="0" anchor="b">
                    <a:lnL>
                      <a:noFill/>
                    </a:lnL>
                    <a:lnR>
                      <a:noFill/>
                    </a:lnR>
                    <a:lnT>
                      <a:noFill/>
                    </a:lnT>
                    <a:lnB>
                      <a:noFill/>
                    </a:lnB>
                  </a:tcPr>
                </a:tc>
                <a:tc hMerge="1">
                  <a:txBody>
                    <a:bodyPr/>
                    <a:lstStyle/>
                    <a:p>
                      <a:endParaRPr lang="en-US"/>
                    </a:p>
                  </a:txBody>
                  <a:tcPr/>
                </a:tc>
                <a:tc hMerge="1">
                  <a:txBody>
                    <a:bodyPr/>
                    <a:lstStyle/>
                    <a:p>
                      <a:endParaRPr lang="en-US"/>
                    </a:p>
                  </a:txBody>
                  <a:tcPr/>
                </a:tc>
              </a:tr>
              <a:tr h="119340">
                <a:tc gridSpan="3">
                  <a:txBody>
                    <a:bodyPr/>
                    <a:lstStyle/>
                    <a:p>
                      <a:pPr algn="l" fontAlgn="b"/>
                      <a:r>
                        <a:rPr lang="en-US" sz="1200" b="0" i="0" u="none" strike="noStrike">
                          <a:solidFill>
                            <a:srgbClr val="000000"/>
                          </a:solidFill>
                          <a:latin typeface="Arial Unicode MS"/>
                        </a:rPr>
                        <a:t> 12.   3.  0.81221  1.57935</a:t>
                      </a:r>
                    </a:p>
                  </a:txBody>
                  <a:tcPr marL="6262" marR="6262" marT="6262" marB="0" anchor="b">
                    <a:lnL>
                      <a:noFill/>
                    </a:lnL>
                    <a:lnR>
                      <a:noFill/>
                    </a:lnR>
                    <a:lnT>
                      <a:noFill/>
                    </a:lnT>
                    <a:lnB>
                      <a:noFill/>
                    </a:lnB>
                  </a:tcPr>
                </a:tc>
                <a:tc hMerge="1">
                  <a:txBody>
                    <a:bodyPr/>
                    <a:lstStyle/>
                    <a:p>
                      <a:endParaRPr lang="en-US"/>
                    </a:p>
                  </a:txBody>
                  <a:tcPr/>
                </a:tc>
                <a:tc hMerge="1">
                  <a:txBody>
                    <a:bodyPr/>
                    <a:lstStyle/>
                    <a:p>
                      <a:endParaRPr lang="en-US"/>
                    </a:p>
                  </a:txBody>
                  <a:tcPr/>
                </a:tc>
              </a:tr>
              <a:tr h="119340">
                <a:tc gridSpan="3">
                  <a:txBody>
                    <a:bodyPr/>
                    <a:lstStyle/>
                    <a:p>
                      <a:pPr algn="l" fontAlgn="b"/>
                      <a:r>
                        <a:rPr lang="en-US" sz="1200" b="0" i="0" u="none" strike="noStrike">
                          <a:solidFill>
                            <a:srgbClr val="000000"/>
                          </a:solidFill>
                          <a:latin typeface="Arial Unicode MS"/>
                        </a:rPr>
                        <a:t> 12.   4.  0.65765  1.86397</a:t>
                      </a:r>
                    </a:p>
                  </a:txBody>
                  <a:tcPr marL="6262" marR="6262" marT="6262" marB="0" anchor="b">
                    <a:lnL>
                      <a:noFill/>
                    </a:lnL>
                    <a:lnR>
                      <a:noFill/>
                    </a:lnR>
                    <a:lnT>
                      <a:noFill/>
                    </a:lnT>
                    <a:lnB>
                      <a:noFill/>
                    </a:lnB>
                  </a:tcPr>
                </a:tc>
                <a:tc hMerge="1">
                  <a:txBody>
                    <a:bodyPr/>
                    <a:lstStyle/>
                    <a:p>
                      <a:endParaRPr lang="en-US"/>
                    </a:p>
                  </a:txBody>
                  <a:tcPr/>
                </a:tc>
                <a:tc hMerge="1">
                  <a:txBody>
                    <a:bodyPr/>
                    <a:lstStyle/>
                    <a:p>
                      <a:endParaRPr lang="en-US"/>
                    </a:p>
                  </a:txBody>
                  <a:tcPr/>
                </a:tc>
              </a:tr>
              <a:tr h="119340">
                <a:tc gridSpan="3">
                  <a:txBody>
                    <a:bodyPr/>
                    <a:lstStyle/>
                    <a:p>
                      <a:pPr algn="l" fontAlgn="b"/>
                      <a:r>
                        <a:rPr lang="en-US" sz="1200" b="0" i="0" u="none" strike="noStrike">
                          <a:solidFill>
                            <a:srgbClr val="000000"/>
                          </a:solidFill>
                          <a:latin typeface="Arial Unicode MS"/>
                        </a:rPr>
                        <a:t> 12.   5.  0.51198  2.17662</a:t>
                      </a:r>
                    </a:p>
                  </a:txBody>
                  <a:tcPr marL="6262" marR="6262" marT="6262" marB="0" anchor="b">
                    <a:lnL>
                      <a:noFill/>
                    </a:lnL>
                    <a:lnR>
                      <a:noFill/>
                    </a:lnR>
                    <a:lnT>
                      <a:noFill/>
                    </a:lnT>
                    <a:lnB>
                      <a:noFill/>
                    </a:lnB>
                  </a:tcPr>
                </a:tc>
                <a:tc hMerge="1">
                  <a:txBody>
                    <a:bodyPr/>
                    <a:lstStyle/>
                    <a:p>
                      <a:endParaRPr lang="en-US"/>
                    </a:p>
                  </a:txBody>
                  <a:tcPr/>
                </a:tc>
                <a:tc hMerge="1">
                  <a:txBody>
                    <a:bodyPr/>
                    <a:lstStyle/>
                    <a:p>
                      <a:endParaRPr lang="en-US"/>
                    </a:p>
                  </a:txBody>
                  <a:tcPr/>
                </a:tc>
              </a:tr>
              <a:tr h="119340">
                <a:tc gridSpan="3">
                  <a:txBody>
                    <a:bodyPr/>
                    <a:lstStyle/>
                    <a:p>
                      <a:pPr algn="l" fontAlgn="b"/>
                      <a:r>
                        <a:rPr lang="en-US" sz="1200" b="0" i="0" u="none" strike="noStrike">
                          <a:solidFill>
                            <a:srgbClr val="000000"/>
                          </a:solidFill>
                          <a:latin typeface="Arial Unicode MS"/>
                        </a:rPr>
                        <a:t> 12.   6.  0.37956  2.50609</a:t>
                      </a:r>
                    </a:p>
                  </a:txBody>
                  <a:tcPr marL="6262" marR="6262" marT="6262" marB="0" anchor="b">
                    <a:lnL>
                      <a:noFill/>
                    </a:lnL>
                    <a:lnR>
                      <a:noFill/>
                    </a:lnR>
                    <a:lnT>
                      <a:noFill/>
                    </a:lnT>
                    <a:lnB>
                      <a:noFill/>
                    </a:lnB>
                  </a:tcPr>
                </a:tc>
                <a:tc hMerge="1">
                  <a:txBody>
                    <a:bodyPr/>
                    <a:lstStyle/>
                    <a:p>
                      <a:endParaRPr lang="en-US"/>
                    </a:p>
                  </a:txBody>
                  <a:tcPr/>
                </a:tc>
                <a:tc hMerge="1">
                  <a:txBody>
                    <a:bodyPr/>
                    <a:lstStyle/>
                    <a:p>
                      <a:endParaRPr lang="en-US"/>
                    </a:p>
                  </a:txBody>
                  <a:tcPr/>
                </a:tc>
              </a:tr>
              <a:tr h="119340">
                <a:tc gridSpan="3">
                  <a:txBody>
                    <a:bodyPr/>
                    <a:lstStyle/>
                    <a:p>
                      <a:pPr algn="l" fontAlgn="b"/>
                      <a:r>
                        <a:rPr lang="en-US" sz="1200" b="0" i="0" u="none" strike="noStrike">
                          <a:solidFill>
                            <a:srgbClr val="000000"/>
                          </a:solidFill>
                          <a:latin typeface="Arial Unicode MS"/>
                        </a:rPr>
                        <a:t> 12.   7.  0.26813  2.83196</a:t>
                      </a:r>
                    </a:p>
                  </a:txBody>
                  <a:tcPr marL="6262" marR="6262" marT="6262" marB="0" anchor="b">
                    <a:lnL>
                      <a:noFill/>
                    </a:lnL>
                    <a:lnR>
                      <a:noFill/>
                    </a:lnR>
                    <a:lnT>
                      <a:noFill/>
                    </a:lnT>
                    <a:lnB>
                      <a:noFill/>
                    </a:lnB>
                  </a:tcPr>
                </a:tc>
                <a:tc hMerge="1">
                  <a:txBody>
                    <a:bodyPr/>
                    <a:lstStyle/>
                    <a:p>
                      <a:endParaRPr lang="en-US"/>
                    </a:p>
                  </a:txBody>
                  <a:tcPr/>
                </a:tc>
                <a:tc hMerge="1">
                  <a:txBody>
                    <a:bodyPr/>
                    <a:lstStyle/>
                    <a:p>
                      <a:endParaRPr lang="en-US"/>
                    </a:p>
                  </a:txBody>
                  <a:tcPr/>
                </a:tc>
              </a:tr>
              <a:tr h="119340">
                <a:tc gridSpan="3">
                  <a:txBody>
                    <a:bodyPr/>
                    <a:lstStyle/>
                    <a:p>
                      <a:pPr algn="l" fontAlgn="b"/>
                      <a:r>
                        <a:rPr lang="en-US" sz="1200" b="0" i="0" u="none" strike="noStrike" dirty="0">
                          <a:solidFill>
                            <a:srgbClr val="000000"/>
                          </a:solidFill>
                          <a:latin typeface="Arial Unicode MS"/>
                        </a:rPr>
                        <a:t> 12.   8.  0.17144  3.14940</a:t>
                      </a:r>
                    </a:p>
                  </a:txBody>
                  <a:tcPr marL="6262" marR="6262" marT="6262" marB="0" anchor="b">
                    <a:lnL>
                      <a:noFill/>
                    </a:lnL>
                    <a:lnR>
                      <a:noFill/>
                    </a:lnR>
                    <a:lnT>
                      <a:noFill/>
                    </a:lnT>
                    <a:lnB>
                      <a:noFill/>
                    </a:lnB>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404665"/>
            <a:ext cx="7704856" cy="864096"/>
          </a:xfrm>
        </p:spPr>
        <p:txBody>
          <a:bodyPr>
            <a:normAutofit/>
          </a:bodyPr>
          <a:lstStyle/>
          <a:p>
            <a:pPr algn="l"/>
            <a:r>
              <a:rPr lang="id-ID" sz="3200" dirty="0" smtClean="0"/>
              <a:t>Mengatasi Autokorelasi:</a:t>
            </a:r>
            <a:endParaRPr lang="id-ID" sz="3200" dirty="0"/>
          </a:p>
        </p:txBody>
      </p:sp>
      <p:sp>
        <p:nvSpPr>
          <p:cNvPr id="3" name="Subtitle 2"/>
          <p:cNvSpPr>
            <a:spLocks noGrp="1"/>
          </p:cNvSpPr>
          <p:nvPr>
            <p:ph type="subTitle" idx="1"/>
          </p:nvPr>
        </p:nvSpPr>
        <p:spPr>
          <a:xfrm>
            <a:off x="611560" y="1340768"/>
            <a:ext cx="8136904" cy="4968552"/>
          </a:xfrm>
        </p:spPr>
        <p:txBody>
          <a:bodyPr>
            <a:normAutofit/>
          </a:bodyPr>
          <a:lstStyle/>
          <a:p>
            <a:pPr marL="514350" indent="-514350" algn="l">
              <a:buAutoNum type="arabicPeriod"/>
            </a:pPr>
            <a:r>
              <a:rPr lang="id-ID" sz="2800" dirty="0" smtClean="0">
                <a:solidFill>
                  <a:schemeClr val="tx1">
                    <a:lumMod val="85000"/>
                    <a:lumOff val="15000"/>
                  </a:schemeClr>
                </a:solidFill>
              </a:rPr>
              <a:t>Mencari data tambahan sedemikian rupa sehingga autokorelasi hilang.</a:t>
            </a:r>
          </a:p>
          <a:p>
            <a:pPr marL="514350" indent="-514350" algn="l">
              <a:buAutoNum type="arabicPeriod"/>
            </a:pPr>
            <a:r>
              <a:rPr lang="id-ID" sz="2800" dirty="0" smtClean="0">
                <a:solidFill>
                  <a:schemeClr val="tx1">
                    <a:lumMod val="85000"/>
                    <a:lumOff val="15000"/>
                  </a:schemeClr>
                </a:solidFill>
              </a:rPr>
              <a:t>Membuang salah satu peubah bebas yang berautokorelasi</a:t>
            </a:r>
          </a:p>
          <a:p>
            <a:pPr marL="514350" indent="-514350" algn="l">
              <a:buAutoNum type="arabicPeriod"/>
            </a:pPr>
            <a:r>
              <a:rPr lang="id-ID" sz="2800" dirty="0" smtClean="0">
                <a:solidFill>
                  <a:schemeClr val="tx1">
                    <a:lumMod val="85000"/>
                    <a:lumOff val="15000"/>
                  </a:schemeClr>
                </a:solidFill>
              </a:rPr>
              <a:t>Analisis Komponen utama</a:t>
            </a:r>
          </a:p>
          <a:p>
            <a:pPr marL="514350" indent="-514350" algn="l">
              <a:buAutoNum type="arabicPeriod"/>
            </a:pPr>
            <a:r>
              <a:rPr lang="id-ID" sz="2800" dirty="0" smtClean="0">
                <a:solidFill>
                  <a:schemeClr val="tx1">
                    <a:lumMod val="85000"/>
                    <a:lumOff val="15000"/>
                  </a:schemeClr>
                </a:solidFill>
              </a:rPr>
              <a:t>Regresi Ridge</a:t>
            </a:r>
            <a:endParaRPr lang="id-ID" sz="2800"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764704"/>
            <a:ext cx="7776864" cy="4176464"/>
          </a:xfrm>
        </p:spPr>
        <p:txBody>
          <a:bodyPr>
            <a:normAutofit/>
          </a:bodyPr>
          <a:lstStyle/>
          <a:p>
            <a:r>
              <a:rPr lang="id-ID" sz="5400" dirty="0" smtClean="0"/>
              <a:t>ASUMSI-ASUMSI</a:t>
            </a:r>
            <a:br>
              <a:rPr lang="id-ID" sz="5400" dirty="0" smtClean="0"/>
            </a:br>
            <a:r>
              <a:rPr lang="id-ID" sz="5400" dirty="0" smtClean="0"/>
              <a:t/>
            </a:r>
            <a:br>
              <a:rPr lang="id-ID" sz="5400" dirty="0" smtClean="0"/>
            </a:br>
            <a:r>
              <a:rPr lang="id-ID" sz="5400" dirty="0" smtClean="0"/>
              <a:t>DALAM REGRESI LINEAR GANDA</a:t>
            </a:r>
            <a:endParaRPr lang="id-ID" sz="5400" dirty="0"/>
          </a:p>
        </p:txBody>
      </p:sp>
    </p:spTree>
    <p:extLst>
      <p:ext uri="{BB962C8B-B14F-4D97-AF65-F5344CB8AC3E}">
        <p14:creationId xmlns:p14="http://schemas.microsoft.com/office/powerpoint/2010/main" val="35509106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Asumsi</a:t>
            </a:r>
            <a:r>
              <a:rPr lang="en-US" dirty="0" smtClean="0"/>
              <a:t> </a:t>
            </a:r>
            <a:r>
              <a:rPr lang="en-US" dirty="0" err="1" smtClean="0"/>
              <a:t>dlm</a:t>
            </a:r>
            <a:r>
              <a:rPr lang="en-US" dirty="0" smtClean="0"/>
              <a:t> </a:t>
            </a:r>
            <a:r>
              <a:rPr lang="en-US" dirty="0" err="1" smtClean="0"/>
              <a:t>Reg</a:t>
            </a:r>
            <a:r>
              <a:rPr lang="en-US" dirty="0" smtClean="0"/>
              <a:t> </a:t>
            </a:r>
            <a:r>
              <a:rPr lang="en-US" dirty="0" err="1" smtClean="0"/>
              <a:t>berganda</a:t>
            </a:r>
            <a:endParaRPr lang="en-US" dirty="0" smtClean="0"/>
          </a:p>
          <a:p>
            <a:r>
              <a:rPr lang="en-US" dirty="0" smtClean="0"/>
              <a:t>1. Linear</a:t>
            </a:r>
          </a:p>
          <a:p>
            <a:r>
              <a:rPr lang="en-US" dirty="0" smtClean="0"/>
              <a:t>2. </a:t>
            </a:r>
            <a:r>
              <a:rPr lang="en-US" dirty="0" err="1" smtClean="0"/>
              <a:t>Multikoleniaritas</a:t>
            </a:r>
            <a:endParaRPr lang="en-US" dirty="0" smtClean="0"/>
          </a:p>
          <a:p>
            <a:r>
              <a:rPr lang="en-US" dirty="0" smtClean="0"/>
              <a:t>3. </a:t>
            </a:r>
            <a:r>
              <a:rPr lang="en-US" dirty="0" err="1" smtClean="0"/>
              <a:t>Homegenitas</a:t>
            </a:r>
            <a:r>
              <a:rPr lang="en-US" dirty="0" smtClean="0"/>
              <a:t> </a:t>
            </a:r>
            <a:r>
              <a:rPr lang="en-US" dirty="0" err="1" smtClean="0"/>
              <a:t>ragam</a:t>
            </a:r>
            <a:endParaRPr lang="en-US" dirty="0" smtClean="0"/>
          </a:p>
          <a:p>
            <a:r>
              <a:rPr lang="en-US" dirty="0" smtClean="0"/>
              <a:t>4. </a:t>
            </a:r>
            <a:r>
              <a:rPr lang="en-US" dirty="0" err="1" smtClean="0"/>
              <a:t>Normalitas</a:t>
            </a:r>
            <a:endParaRPr lang="en-US" dirty="0"/>
          </a:p>
        </p:txBody>
      </p:sp>
    </p:spTree>
    <p:extLst>
      <p:ext uri="{BB962C8B-B14F-4D97-AF65-F5344CB8AC3E}">
        <p14:creationId xmlns:p14="http://schemas.microsoft.com/office/powerpoint/2010/main" val="3776414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UJI LINEARITAS</a:t>
            </a:r>
            <a:endParaRPr lang="en-US" dirty="0"/>
          </a:p>
        </p:txBody>
      </p:sp>
      <p:sp>
        <p:nvSpPr>
          <p:cNvPr id="3" name="Content Placeholder 2"/>
          <p:cNvSpPr>
            <a:spLocks noGrp="1"/>
          </p:cNvSpPr>
          <p:nvPr>
            <p:ph idx="1"/>
          </p:nvPr>
        </p:nvSpPr>
        <p:spPr/>
        <p:txBody>
          <a:bodyPr>
            <a:normAutofit fontScale="92500"/>
          </a:bodyPr>
          <a:lstStyle/>
          <a:p>
            <a:pPr algn="just">
              <a:lnSpc>
                <a:spcPct val="90000"/>
              </a:lnSpc>
              <a:tabLst>
                <a:tab pos="627063" algn="l"/>
              </a:tabLst>
            </a:pPr>
            <a:r>
              <a:rPr lang="en-US" dirty="0" err="1" smtClean="0"/>
              <a:t>Uji</a:t>
            </a:r>
            <a:r>
              <a:rPr lang="en-US" dirty="0" smtClean="0"/>
              <a:t> </a:t>
            </a:r>
            <a:r>
              <a:rPr lang="en-US" dirty="0" err="1" smtClean="0"/>
              <a:t>ini</a:t>
            </a:r>
            <a:r>
              <a:rPr lang="en-US" dirty="0" smtClean="0"/>
              <a:t> </a:t>
            </a:r>
            <a:r>
              <a:rPr lang="en-US" dirty="0" err="1" smtClean="0"/>
              <a:t>dilakukan</a:t>
            </a:r>
            <a:r>
              <a:rPr lang="en-US" dirty="0" smtClean="0"/>
              <a:t> </a:t>
            </a:r>
            <a:r>
              <a:rPr lang="en-US" dirty="0" err="1" smtClean="0"/>
              <a:t>untuk</a:t>
            </a:r>
            <a:r>
              <a:rPr lang="en-US" dirty="0" smtClean="0"/>
              <a:t> </a:t>
            </a:r>
            <a:r>
              <a:rPr lang="en-US" dirty="0" err="1" smtClean="0"/>
              <a:t>mengetahui</a:t>
            </a:r>
            <a:r>
              <a:rPr lang="en-US" dirty="0" smtClean="0"/>
              <a:t> model yang </a:t>
            </a:r>
            <a:r>
              <a:rPr lang="en-US" dirty="0" err="1" smtClean="0"/>
              <a:t>digunakan</a:t>
            </a:r>
            <a:r>
              <a:rPr lang="en-US" dirty="0" smtClean="0"/>
              <a:t> </a:t>
            </a:r>
            <a:r>
              <a:rPr lang="en-US" dirty="0" err="1" smtClean="0"/>
              <a:t>apakah</a:t>
            </a:r>
            <a:r>
              <a:rPr lang="en-US" dirty="0" smtClean="0"/>
              <a:t> </a:t>
            </a:r>
            <a:r>
              <a:rPr lang="en-US" dirty="0" err="1" smtClean="0"/>
              <a:t>menggunakan</a:t>
            </a:r>
            <a:r>
              <a:rPr lang="en-US" dirty="0" smtClean="0"/>
              <a:t> model linear </a:t>
            </a:r>
            <a:r>
              <a:rPr lang="en-US" dirty="0" err="1" smtClean="0"/>
              <a:t>atau</a:t>
            </a:r>
            <a:r>
              <a:rPr lang="en-US" dirty="0" smtClean="0"/>
              <a:t> </a:t>
            </a:r>
            <a:r>
              <a:rPr lang="en-US" dirty="0" err="1" smtClean="0"/>
              <a:t>tidak</a:t>
            </a:r>
            <a:r>
              <a:rPr lang="en-US" dirty="0" smtClean="0"/>
              <a:t>.</a:t>
            </a:r>
          </a:p>
          <a:p>
            <a:pPr algn="just">
              <a:lnSpc>
                <a:spcPct val="90000"/>
              </a:lnSpc>
              <a:tabLst>
                <a:tab pos="627063" algn="l"/>
              </a:tabLst>
            </a:pPr>
            <a:r>
              <a:rPr lang="en-US" b="1" dirty="0" smtClean="0"/>
              <a:t>Cara </a:t>
            </a:r>
            <a:r>
              <a:rPr lang="en-US" b="1" dirty="0" err="1" smtClean="0"/>
              <a:t>menditeksi</a:t>
            </a:r>
            <a:r>
              <a:rPr lang="en-US" b="1" dirty="0" smtClean="0"/>
              <a:t>:</a:t>
            </a:r>
          </a:p>
          <a:p>
            <a:pPr>
              <a:lnSpc>
                <a:spcPct val="90000"/>
              </a:lnSpc>
              <a:buNone/>
              <a:tabLst>
                <a:tab pos="627063" algn="l"/>
              </a:tabLst>
            </a:pPr>
            <a:r>
              <a:rPr lang="en-US" dirty="0" smtClean="0"/>
              <a:t>	1. </a:t>
            </a:r>
            <a:r>
              <a:rPr lang="en-US" dirty="0" err="1" smtClean="0"/>
              <a:t>Dengan</a:t>
            </a:r>
            <a:r>
              <a:rPr lang="en-US" dirty="0" smtClean="0"/>
              <a:t> </a:t>
            </a:r>
            <a:r>
              <a:rPr lang="en-US" dirty="0" err="1" smtClean="0"/>
              <a:t>kurva</a:t>
            </a:r>
            <a:r>
              <a:rPr lang="en-US" dirty="0" smtClean="0"/>
              <a:t>:</a:t>
            </a:r>
          </a:p>
          <a:p>
            <a:pPr>
              <a:lnSpc>
                <a:spcPct val="90000"/>
              </a:lnSpc>
              <a:buNone/>
              <a:tabLst>
                <a:tab pos="627063" algn="l"/>
              </a:tabLst>
            </a:pPr>
            <a:r>
              <a:rPr lang="en-US" dirty="0" smtClean="0"/>
              <a:t>		Model </a:t>
            </a:r>
            <a:r>
              <a:rPr lang="en-US" dirty="0" err="1" smtClean="0"/>
              <a:t>dikatakan</a:t>
            </a:r>
            <a:r>
              <a:rPr lang="en-US" dirty="0" smtClean="0"/>
              <a:t> linear </a:t>
            </a:r>
            <a:r>
              <a:rPr lang="en-US" dirty="0" err="1" smtClean="0"/>
              <a:t>jika</a:t>
            </a:r>
            <a:r>
              <a:rPr lang="en-US" dirty="0" smtClean="0"/>
              <a:t> plot </a:t>
            </a:r>
            <a:r>
              <a:rPr lang="en-US" dirty="0" err="1" smtClean="0"/>
              <a:t>antara</a:t>
            </a:r>
            <a:r>
              <a:rPr lang="en-US" dirty="0" smtClean="0"/>
              <a:t> </a:t>
            </a:r>
            <a:r>
              <a:rPr lang="en-US" dirty="0" err="1" smtClean="0"/>
              <a:t>nilai</a:t>
            </a:r>
            <a:r>
              <a:rPr lang="en-US" dirty="0" smtClean="0"/>
              <a:t> residual 	</a:t>
            </a:r>
            <a:r>
              <a:rPr lang="en-US" dirty="0" err="1" smtClean="0"/>
              <a:t>terstandarisasi</a:t>
            </a:r>
            <a:r>
              <a:rPr lang="en-US" dirty="0" smtClean="0"/>
              <a:t> </a:t>
            </a:r>
            <a:r>
              <a:rPr lang="en-US" dirty="0" err="1" smtClean="0"/>
              <a:t>dengan</a:t>
            </a:r>
            <a:r>
              <a:rPr lang="en-US" dirty="0" smtClean="0"/>
              <a:t> </a:t>
            </a:r>
            <a:r>
              <a:rPr lang="en-US" dirty="0" err="1" smtClean="0"/>
              <a:t>nilai</a:t>
            </a:r>
            <a:r>
              <a:rPr lang="en-US" dirty="0" smtClean="0"/>
              <a:t> </a:t>
            </a:r>
            <a:r>
              <a:rPr lang="en-US" dirty="0" err="1" smtClean="0"/>
              <a:t>prediksi</a:t>
            </a:r>
            <a:r>
              <a:rPr lang="en-US" dirty="0" smtClean="0"/>
              <a:t> </a:t>
            </a:r>
            <a:r>
              <a:rPr lang="en-US" dirty="0" err="1" smtClean="0"/>
              <a:t>terstandarisasi</a:t>
            </a:r>
            <a:r>
              <a:rPr lang="en-US" dirty="0" smtClean="0"/>
              <a:t> 	</a:t>
            </a:r>
            <a:r>
              <a:rPr lang="en-US" dirty="0" err="1" smtClean="0"/>
              <a:t>tidak</a:t>
            </a:r>
            <a:r>
              <a:rPr lang="en-US" dirty="0" smtClean="0"/>
              <a:t> </a:t>
            </a:r>
            <a:r>
              <a:rPr lang="en-US" dirty="0" err="1" smtClean="0"/>
              <a:t>membentuk</a:t>
            </a:r>
            <a:r>
              <a:rPr lang="en-US" dirty="0" smtClean="0"/>
              <a:t> </a:t>
            </a:r>
            <a:r>
              <a:rPr lang="en-US" dirty="0" err="1" smtClean="0"/>
              <a:t>pola</a:t>
            </a:r>
            <a:r>
              <a:rPr lang="en-US" dirty="0" smtClean="0"/>
              <a:t> </a:t>
            </a:r>
            <a:r>
              <a:rPr lang="en-US" dirty="0" err="1" smtClean="0"/>
              <a:t>tertentu</a:t>
            </a:r>
            <a:r>
              <a:rPr lang="en-US" dirty="0" smtClean="0"/>
              <a:t> (</a:t>
            </a:r>
            <a:r>
              <a:rPr lang="en-US" dirty="0" err="1" smtClean="0"/>
              <a:t>acak</a:t>
            </a:r>
            <a:r>
              <a:rPr lang="en-US" dirty="0" smtClean="0"/>
              <a:t>). </a:t>
            </a:r>
          </a:p>
          <a:p>
            <a:pPr>
              <a:lnSpc>
                <a:spcPct val="90000"/>
              </a:lnSpc>
              <a:buNone/>
              <a:tabLst>
                <a:tab pos="627063" algn="l"/>
              </a:tabLst>
            </a:pPr>
            <a:r>
              <a:rPr lang="en-US" dirty="0" smtClean="0"/>
              <a:t>	2. </a:t>
            </a:r>
            <a:r>
              <a:rPr lang="en-US" dirty="0" err="1" smtClean="0"/>
              <a:t>Dengan</a:t>
            </a:r>
            <a:r>
              <a:rPr lang="en-US" dirty="0" smtClean="0"/>
              <a:t> </a:t>
            </a:r>
            <a:r>
              <a:rPr lang="en-US" dirty="0" err="1" smtClean="0"/>
              <a:t>uji</a:t>
            </a:r>
            <a:r>
              <a:rPr lang="en-US" dirty="0" smtClean="0"/>
              <a:t> MWD</a:t>
            </a:r>
          </a:p>
          <a:p>
            <a:pPr>
              <a:lnSpc>
                <a:spcPct val="90000"/>
              </a:lnSpc>
              <a:buNone/>
              <a:tabLst>
                <a:tab pos="627063" algn="l"/>
              </a:tabLst>
            </a:pPr>
            <a:r>
              <a:rPr lang="en-US" dirty="0" smtClean="0"/>
              <a:t>		Cara </a:t>
            </a:r>
            <a:r>
              <a:rPr lang="en-US" dirty="0" err="1" smtClean="0"/>
              <a:t>mengetahui</a:t>
            </a:r>
            <a:r>
              <a:rPr lang="en-US" dirty="0" smtClean="0"/>
              <a:t> </a:t>
            </a:r>
            <a:r>
              <a:rPr lang="en-US" dirty="0" err="1" smtClean="0"/>
              <a:t>linearitas</a:t>
            </a:r>
            <a:r>
              <a:rPr lang="en-US" dirty="0" smtClean="0"/>
              <a:t> </a:t>
            </a:r>
            <a:r>
              <a:rPr lang="en-US" dirty="0" err="1" smtClean="0"/>
              <a:t>dengan</a:t>
            </a:r>
            <a:r>
              <a:rPr lang="en-US" dirty="0" smtClean="0"/>
              <a:t> </a:t>
            </a:r>
            <a:r>
              <a:rPr lang="en-US" dirty="0" err="1" smtClean="0"/>
              <a:t>menggunakan</a:t>
            </a:r>
            <a:r>
              <a:rPr lang="en-US" dirty="0" smtClean="0"/>
              <a:t> 	</a:t>
            </a:r>
            <a:r>
              <a:rPr lang="en-US" dirty="0" err="1" smtClean="0"/>
              <a:t>gambar</a:t>
            </a:r>
            <a:r>
              <a:rPr lang="en-US" dirty="0" smtClean="0"/>
              <a:t> 	</a:t>
            </a:r>
            <a:r>
              <a:rPr lang="en-US" dirty="0" err="1" smtClean="0"/>
              <a:t>dianggap</a:t>
            </a:r>
            <a:r>
              <a:rPr lang="en-US" dirty="0" smtClean="0"/>
              <a:t> </a:t>
            </a:r>
            <a:r>
              <a:rPr lang="en-US" dirty="0" err="1" smtClean="0"/>
              <a:t>masing</a:t>
            </a:r>
            <a:r>
              <a:rPr lang="en-US" dirty="0" smtClean="0"/>
              <a:t> </a:t>
            </a:r>
            <a:r>
              <a:rPr lang="en-US" dirty="0" err="1" smtClean="0"/>
              <a:t>kurang</a:t>
            </a:r>
            <a:r>
              <a:rPr lang="en-US" dirty="0" smtClean="0"/>
              <a:t> </a:t>
            </a:r>
            <a:r>
              <a:rPr lang="en-US" dirty="0" err="1" smtClean="0"/>
              <a:t>obyektif</a:t>
            </a:r>
            <a:r>
              <a:rPr lang="en-US" dirty="0" smtClean="0"/>
              <a:t> </a:t>
            </a:r>
            <a:r>
              <a:rPr lang="en-US" dirty="0" err="1" smtClean="0"/>
              <a:t>sehingga</a:t>
            </a:r>
            <a:r>
              <a:rPr lang="en-US" dirty="0" smtClean="0"/>
              <a:t>   </a:t>
            </a:r>
          </a:p>
          <a:p>
            <a:pPr>
              <a:lnSpc>
                <a:spcPct val="90000"/>
              </a:lnSpc>
              <a:buNone/>
              <a:tabLst>
                <a:tab pos="627063" algn="l"/>
              </a:tabLst>
            </a:pPr>
            <a:r>
              <a:rPr lang="en-US" dirty="0" smtClean="0"/>
              <a:t>		</a:t>
            </a:r>
            <a:r>
              <a:rPr lang="en-US" dirty="0" err="1" smtClean="0"/>
              <a:t>masih</a:t>
            </a:r>
            <a:r>
              <a:rPr lang="en-US" dirty="0" smtClean="0"/>
              <a:t> </a:t>
            </a:r>
            <a:r>
              <a:rPr lang="en-US" dirty="0" err="1" smtClean="0"/>
              <a:t>dibutuhkan</a:t>
            </a:r>
            <a:r>
              <a:rPr lang="en-US" dirty="0" smtClean="0"/>
              <a:t> </a:t>
            </a:r>
            <a:r>
              <a:rPr lang="en-US" dirty="0" err="1" smtClean="0"/>
              <a:t>alat</a:t>
            </a:r>
            <a:r>
              <a:rPr lang="en-US" dirty="0" smtClean="0"/>
              <a:t> </a:t>
            </a:r>
            <a:r>
              <a:rPr lang="en-US" dirty="0" err="1" smtClean="0"/>
              <a:t>analisis</a:t>
            </a:r>
            <a:r>
              <a:rPr lang="en-US" dirty="0" smtClean="0"/>
              <a:t> </a:t>
            </a:r>
            <a:r>
              <a:rPr lang="en-US" b="1" i="1" dirty="0" smtClean="0"/>
              <a:t>Mac </a:t>
            </a:r>
            <a:r>
              <a:rPr lang="en-US" b="1" i="1" dirty="0" err="1" smtClean="0"/>
              <a:t>Kinnon</a:t>
            </a:r>
            <a:r>
              <a:rPr lang="en-US" b="1" i="1" dirty="0" smtClean="0"/>
              <a:t> White 	Davidson</a:t>
            </a:r>
            <a:r>
              <a:rPr lang="en-US" dirty="0" smtClean="0"/>
              <a:t>  (MWD)</a:t>
            </a:r>
            <a:endParaRPr lang="en-US" dirty="0" smtClean="0">
              <a:cs typeface="Arial" charset="0"/>
              <a:sym typeface="Symbol" pitchFamily="18" charset="2"/>
            </a:endParaRPr>
          </a:p>
          <a:p>
            <a:pPr>
              <a:buNone/>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Langkah</a:t>
            </a:r>
            <a:r>
              <a:rPr lang="en-US" dirty="0" smtClean="0"/>
              <a:t> </a:t>
            </a:r>
            <a:r>
              <a:rPr lang="en-US" dirty="0" err="1" smtClean="0"/>
              <a:t>Analsis</a:t>
            </a:r>
            <a:r>
              <a:rPr lang="en-US" dirty="0" smtClean="0"/>
              <a:t> MWD</a:t>
            </a:r>
            <a:endParaRPr lang="en-US" dirty="0"/>
          </a:p>
        </p:txBody>
      </p:sp>
      <p:sp>
        <p:nvSpPr>
          <p:cNvPr id="3" name="Content Placeholder 2"/>
          <p:cNvSpPr>
            <a:spLocks noGrp="1"/>
          </p:cNvSpPr>
          <p:nvPr>
            <p:ph idx="1"/>
          </p:nvPr>
        </p:nvSpPr>
        <p:spPr/>
        <p:txBody>
          <a:bodyPr>
            <a:normAutofit lnSpcReduction="10000"/>
          </a:bodyPr>
          <a:lstStyle/>
          <a:p>
            <a:pPr algn="just">
              <a:lnSpc>
                <a:spcPct val="90000"/>
              </a:lnSpc>
            </a:pPr>
            <a:r>
              <a:rPr lang="en-US" dirty="0" err="1" smtClean="0"/>
              <a:t>Regresikan</a:t>
            </a:r>
            <a:r>
              <a:rPr lang="en-US" dirty="0" smtClean="0"/>
              <a:t> </a:t>
            </a:r>
            <a:r>
              <a:rPr lang="en-US" dirty="0" err="1" smtClean="0"/>
              <a:t>variabel</a:t>
            </a:r>
            <a:r>
              <a:rPr lang="en-US" dirty="0" smtClean="0"/>
              <a:t> </a:t>
            </a:r>
            <a:r>
              <a:rPr lang="en-US" dirty="0" err="1" smtClean="0"/>
              <a:t>bebas</a:t>
            </a:r>
            <a:r>
              <a:rPr lang="en-US" dirty="0" smtClean="0"/>
              <a:t> </a:t>
            </a:r>
            <a:r>
              <a:rPr lang="en-US" dirty="0" err="1" smtClean="0"/>
              <a:t>terhadap</a:t>
            </a:r>
            <a:r>
              <a:rPr lang="en-US" dirty="0" smtClean="0"/>
              <a:t> </a:t>
            </a:r>
            <a:r>
              <a:rPr lang="en-US" dirty="0" err="1" smtClean="0"/>
              <a:t>variabel</a:t>
            </a:r>
            <a:r>
              <a:rPr lang="en-US" dirty="0" smtClean="0"/>
              <a:t> </a:t>
            </a:r>
            <a:r>
              <a:rPr lang="en-US" dirty="0" err="1" smtClean="0"/>
              <a:t>tergantung</a:t>
            </a:r>
            <a:r>
              <a:rPr lang="en-US" dirty="0" smtClean="0"/>
              <a:t> </a:t>
            </a:r>
            <a:r>
              <a:rPr lang="en-US" dirty="0" err="1" smtClean="0"/>
              <a:t>dengan</a:t>
            </a:r>
            <a:r>
              <a:rPr lang="en-US" dirty="0" smtClean="0"/>
              <a:t> </a:t>
            </a:r>
            <a:r>
              <a:rPr lang="en-US" dirty="0" err="1" smtClean="0"/>
              <a:t>regresi</a:t>
            </a:r>
            <a:r>
              <a:rPr lang="en-US" dirty="0" smtClean="0"/>
              <a:t> linear </a:t>
            </a:r>
            <a:r>
              <a:rPr lang="en-US" dirty="0" err="1" smtClean="0"/>
              <a:t>dan</a:t>
            </a:r>
            <a:r>
              <a:rPr lang="en-US" dirty="0" smtClean="0"/>
              <a:t> </a:t>
            </a:r>
            <a:r>
              <a:rPr lang="en-US" dirty="0" err="1" smtClean="0"/>
              <a:t>tentukan</a:t>
            </a:r>
            <a:r>
              <a:rPr lang="en-US" dirty="0" smtClean="0"/>
              <a:t> Y</a:t>
            </a:r>
            <a:r>
              <a:rPr lang="en-US" baseline="-25000" dirty="0" smtClean="0"/>
              <a:t>pred1</a:t>
            </a:r>
          </a:p>
          <a:p>
            <a:pPr algn="just">
              <a:lnSpc>
                <a:spcPct val="90000"/>
              </a:lnSpc>
            </a:pPr>
            <a:r>
              <a:rPr lang="en-US" dirty="0" err="1" smtClean="0"/>
              <a:t>Tranformasikan</a:t>
            </a:r>
            <a:r>
              <a:rPr lang="en-US" dirty="0" smtClean="0"/>
              <a:t> </a:t>
            </a:r>
            <a:r>
              <a:rPr lang="en-US" dirty="0" err="1" smtClean="0"/>
              <a:t>semua</a:t>
            </a:r>
            <a:r>
              <a:rPr lang="en-US" dirty="0" smtClean="0"/>
              <a:t> </a:t>
            </a:r>
            <a:r>
              <a:rPr lang="en-US" dirty="0" err="1" smtClean="0"/>
              <a:t>variabel</a:t>
            </a:r>
            <a:r>
              <a:rPr lang="en-US" dirty="0" smtClean="0"/>
              <a:t> </a:t>
            </a:r>
            <a:r>
              <a:rPr lang="en-US" dirty="0" err="1" smtClean="0"/>
              <a:t>ke</a:t>
            </a:r>
            <a:r>
              <a:rPr lang="en-US" dirty="0" smtClean="0"/>
              <a:t> </a:t>
            </a:r>
            <a:r>
              <a:rPr lang="en-US" dirty="0" err="1" smtClean="0"/>
              <a:t>dalam</a:t>
            </a:r>
            <a:r>
              <a:rPr lang="en-US" dirty="0" smtClean="0"/>
              <a:t> </a:t>
            </a:r>
            <a:r>
              <a:rPr lang="en-US" dirty="0" err="1" smtClean="0"/>
              <a:t>bentuk</a:t>
            </a:r>
            <a:r>
              <a:rPr lang="en-US" dirty="0" smtClean="0"/>
              <a:t> </a:t>
            </a:r>
            <a:r>
              <a:rPr lang="en-US" dirty="0" err="1" smtClean="0"/>
              <a:t>Ln</a:t>
            </a:r>
            <a:r>
              <a:rPr lang="en-US" dirty="0" smtClean="0"/>
              <a:t>, </a:t>
            </a:r>
            <a:r>
              <a:rPr lang="en-US" dirty="0" err="1" smtClean="0"/>
              <a:t>dan</a:t>
            </a:r>
            <a:r>
              <a:rPr lang="en-US" dirty="0" smtClean="0"/>
              <a:t> </a:t>
            </a:r>
            <a:r>
              <a:rPr lang="en-US" dirty="0" err="1" smtClean="0"/>
              <a:t>kemudian</a:t>
            </a:r>
            <a:r>
              <a:rPr lang="en-US" dirty="0" smtClean="0"/>
              <a:t> </a:t>
            </a:r>
            <a:r>
              <a:rPr lang="en-US" dirty="0" err="1" smtClean="0"/>
              <a:t>regresikan</a:t>
            </a:r>
            <a:r>
              <a:rPr lang="en-US" dirty="0" smtClean="0"/>
              <a:t> </a:t>
            </a:r>
            <a:r>
              <a:rPr lang="en-US" dirty="0" err="1" smtClean="0"/>
              <a:t>Ln</a:t>
            </a:r>
            <a:r>
              <a:rPr lang="en-US" dirty="0" smtClean="0"/>
              <a:t> </a:t>
            </a:r>
            <a:r>
              <a:rPr lang="en-US" dirty="0" err="1" smtClean="0"/>
              <a:t>variabel</a:t>
            </a:r>
            <a:r>
              <a:rPr lang="en-US" dirty="0" smtClean="0"/>
              <a:t> </a:t>
            </a:r>
            <a:r>
              <a:rPr lang="en-US" dirty="0" err="1" smtClean="0"/>
              <a:t>bebas</a:t>
            </a:r>
            <a:r>
              <a:rPr lang="en-US" dirty="0" smtClean="0"/>
              <a:t> </a:t>
            </a:r>
            <a:r>
              <a:rPr lang="en-US" dirty="0" err="1" smtClean="0"/>
              <a:t>terhadap</a:t>
            </a:r>
            <a:r>
              <a:rPr lang="en-US" dirty="0" smtClean="0"/>
              <a:t> </a:t>
            </a:r>
            <a:r>
              <a:rPr lang="en-US" dirty="0" err="1" smtClean="0"/>
              <a:t>Ln</a:t>
            </a:r>
            <a:r>
              <a:rPr lang="en-US" dirty="0" smtClean="0"/>
              <a:t> </a:t>
            </a:r>
            <a:r>
              <a:rPr lang="en-US" dirty="0" err="1" smtClean="0"/>
              <a:t>variabel</a:t>
            </a:r>
            <a:r>
              <a:rPr lang="en-US" dirty="0" smtClean="0"/>
              <a:t> </a:t>
            </a:r>
            <a:r>
              <a:rPr lang="en-US" dirty="0" err="1" smtClean="0"/>
              <a:t>tergantung</a:t>
            </a:r>
            <a:r>
              <a:rPr lang="en-US" dirty="0" smtClean="0"/>
              <a:t> </a:t>
            </a:r>
            <a:r>
              <a:rPr lang="en-US" dirty="0" err="1" smtClean="0"/>
              <a:t>dan</a:t>
            </a:r>
            <a:r>
              <a:rPr lang="en-US" dirty="0" smtClean="0"/>
              <a:t> </a:t>
            </a:r>
            <a:r>
              <a:rPr lang="en-US" dirty="0" err="1" smtClean="0"/>
              <a:t>tentukan</a:t>
            </a:r>
            <a:r>
              <a:rPr lang="en-US" dirty="0" smtClean="0"/>
              <a:t> Y</a:t>
            </a:r>
            <a:r>
              <a:rPr lang="en-US" baseline="-25000" dirty="0" smtClean="0"/>
              <a:t>pred2.</a:t>
            </a:r>
            <a:endParaRPr lang="en-US" baseline="30000" dirty="0" smtClean="0"/>
          </a:p>
          <a:p>
            <a:pPr algn="just">
              <a:lnSpc>
                <a:spcPct val="90000"/>
              </a:lnSpc>
            </a:pPr>
            <a:r>
              <a:rPr lang="en-US" dirty="0" err="1" smtClean="0"/>
              <a:t>Tentukan</a:t>
            </a:r>
            <a:r>
              <a:rPr lang="en-US" dirty="0" smtClean="0"/>
              <a:t> Z</a:t>
            </a:r>
            <a:r>
              <a:rPr lang="en-US" baseline="-25000" dirty="0" smtClean="0"/>
              <a:t>1</a:t>
            </a:r>
            <a:r>
              <a:rPr lang="en-US" dirty="0" smtClean="0"/>
              <a:t>= (</a:t>
            </a:r>
            <a:r>
              <a:rPr lang="en-US" dirty="0" err="1" smtClean="0"/>
              <a:t>Ln</a:t>
            </a:r>
            <a:r>
              <a:rPr lang="en-US" dirty="0" smtClean="0"/>
              <a:t> Y</a:t>
            </a:r>
            <a:r>
              <a:rPr lang="en-US" baseline="-25000" dirty="0" smtClean="0"/>
              <a:t>pred1 - </a:t>
            </a:r>
            <a:r>
              <a:rPr lang="en-US" dirty="0" smtClean="0"/>
              <a:t>Y</a:t>
            </a:r>
            <a:r>
              <a:rPr lang="en-US" baseline="-25000" dirty="0" smtClean="0"/>
              <a:t>pred2.</a:t>
            </a:r>
            <a:r>
              <a:rPr lang="en-US" dirty="0" smtClean="0"/>
              <a:t>).</a:t>
            </a:r>
          </a:p>
          <a:p>
            <a:pPr algn="just">
              <a:lnSpc>
                <a:spcPct val="90000"/>
              </a:lnSpc>
            </a:pPr>
            <a:r>
              <a:rPr lang="en-US" dirty="0" err="1" smtClean="0"/>
              <a:t>Regresikan</a:t>
            </a:r>
            <a:r>
              <a:rPr lang="en-US" dirty="0" smtClean="0"/>
              <a:t> </a:t>
            </a:r>
            <a:r>
              <a:rPr lang="en-US" dirty="0" err="1" smtClean="0"/>
              <a:t>variabel</a:t>
            </a:r>
            <a:r>
              <a:rPr lang="en-US" dirty="0" smtClean="0"/>
              <a:t> </a:t>
            </a:r>
            <a:r>
              <a:rPr lang="en-US" dirty="0" err="1" smtClean="0"/>
              <a:t>bebas</a:t>
            </a:r>
            <a:r>
              <a:rPr lang="en-US" dirty="0" smtClean="0"/>
              <a:t> </a:t>
            </a:r>
            <a:r>
              <a:rPr lang="en-US" dirty="0" err="1" smtClean="0"/>
              <a:t>dan</a:t>
            </a:r>
            <a:r>
              <a:rPr lang="en-US" dirty="0" smtClean="0"/>
              <a:t> Z1 </a:t>
            </a:r>
            <a:r>
              <a:rPr lang="en-US" dirty="0" err="1" smtClean="0"/>
              <a:t>terhadap</a:t>
            </a:r>
            <a:r>
              <a:rPr lang="en-US" dirty="0" smtClean="0"/>
              <a:t> Y, </a:t>
            </a:r>
            <a:r>
              <a:rPr lang="en-US" dirty="0" err="1" smtClean="0"/>
              <a:t>jika</a:t>
            </a:r>
            <a:r>
              <a:rPr lang="en-US" dirty="0" smtClean="0"/>
              <a:t> Z</a:t>
            </a:r>
            <a:r>
              <a:rPr lang="en-US" baseline="-25000" dirty="0" smtClean="0"/>
              <a:t>1</a:t>
            </a:r>
            <a:r>
              <a:rPr lang="en-US" dirty="0" smtClean="0"/>
              <a:t> </a:t>
            </a:r>
            <a:r>
              <a:rPr lang="en-US" dirty="0" err="1" smtClean="0"/>
              <a:t>sigifikan</a:t>
            </a:r>
            <a:r>
              <a:rPr lang="en-US" dirty="0" smtClean="0"/>
              <a:t> </a:t>
            </a:r>
            <a:r>
              <a:rPr lang="en-US" dirty="0" err="1" smtClean="0"/>
              <a:t>maka</a:t>
            </a:r>
            <a:r>
              <a:rPr lang="en-US" dirty="0" smtClean="0"/>
              <a:t> </a:t>
            </a:r>
            <a:r>
              <a:rPr lang="en-US" b="1" dirty="0" err="1" smtClean="0"/>
              <a:t>tidak</a:t>
            </a:r>
            <a:r>
              <a:rPr lang="en-US" b="1" dirty="0" smtClean="0"/>
              <a:t> linear.</a:t>
            </a:r>
          </a:p>
          <a:p>
            <a:pPr algn="just">
              <a:lnSpc>
                <a:spcPct val="90000"/>
              </a:lnSpc>
            </a:pPr>
            <a:r>
              <a:rPr lang="en-US" b="1" dirty="0" err="1" smtClean="0"/>
              <a:t>Tentukan</a:t>
            </a:r>
            <a:r>
              <a:rPr lang="en-US" b="1" dirty="0" smtClean="0"/>
              <a:t> Z2 = (antilog</a:t>
            </a:r>
            <a:r>
              <a:rPr lang="en-US" b="1" baseline="-25000" dirty="0" smtClean="0"/>
              <a:t>Pred2</a:t>
            </a:r>
            <a:r>
              <a:rPr lang="en-US" b="1" dirty="0" smtClean="0"/>
              <a:t>-Y</a:t>
            </a:r>
            <a:r>
              <a:rPr lang="en-US" b="1" baseline="-25000" dirty="0" smtClean="0"/>
              <a:t>Pred1</a:t>
            </a:r>
            <a:r>
              <a:rPr lang="en-US" b="1" dirty="0" smtClean="0"/>
              <a:t>)</a:t>
            </a:r>
          </a:p>
          <a:p>
            <a:pPr algn="just">
              <a:lnSpc>
                <a:spcPct val="90000"/>
              </a:lnSpc>
            </a:pPr>
            <a:r>
              <a:rPr lang="en-US" dirty="0" err="1" smtClean="0"/>
              <a:t>Regresikan</a:t>
            </a:r>
            <a:r>
              <a:rPr lang="en-US" dirty="0" smtClean="0"/>
              <a:t> </a:t>
            </a:r>
            <a:r>
              <a:rPr lang="en-US" dirty="0" err="1" smtClean="0"/>
              <a:t>variabel</a:t>
            </a:r>
            <a:r>
              <a:rPr lang="en-US" dirty="0" smtClean="0"/>
              <a:t> </a:t>
            </a:r>
            <a:r>
              <a:rPr lang="en-US" dirty="0" err="1" smtClean="0"/>
              <a:t>bebas</a:t>
            </a:r>
            <a:r>
              <a:rPr lang="en-US" dirty="0" smtClean="0"/>
              <a:t> </a:t>
            </a:r>
            <a:r>
              <a:rPr lang="en-US" dirty="0" err="1" smtClean="0"/>
              <a:t>dan</a:t>
            </a:r>
            <a:r>
              <a:rPr lang="en-US" dirty="0" smtClean="0"/>
              <a:t> Z2 </a:t>
            </a:r>
            <a:r>
              <a:rPr lang="en-US" dirty="0" err="1" smtClean="0"/>
              <a:t>terhadap</a:t>
            </a:r>
            <a:r>
              <a:rPr lang="en-US" dirty="0" smtClean="0"/>
              <a:t> Y, </a:t>
            </a:r>
            <a:r>
              <a:rPr lang="en-US" dirty="0" err="1" smtClean="0"/>
              <a:t>jika</a:t>
            </a:r>
            <a:r>
              <a:rPr lang="en-US" dirty="0" smtClean="0"/>
              <a:t> Z2 </a:t>
            </a:r>
            <a:r>
              <a:rPr lang="en-US" dirty="0" err="1" smtClean="0"/>
              <a:t>sigifikan</a:t>
            </a:r>
            <a:r>
              <a:rPr lang="en-US" dirty="0" smtClean="0"/>
              <a:t> </a:t>
            </a:r>
            <a:r>
              <a:rPr lang="en-US" dirty="0" err="1" smtClean="0"/>
              <a:t>maka</a:t>
            </a:r>
            <a:r>
              <a:rPr lang="en-US" dirty="0" smtClean="0"/>
              <a:t> </a:t>
            </a:r>
            <a:r>
              <a:rPr lang="en-US" b="1" dirty="0" smtClean="0"/>
              <a:t>linear.</a:t>
            </a:r>
          </a:p>
          <a:p>
            <a:pPr>
              <a:buNone/>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Dengan</a:t>
            </a:r>
            <a:r>
              <a:rPr lang="en-US" dirty="0" smtClean="0"/>
              <a:t> SAS</a:t>
            </a:r>
            <a:endParaRPr lang="en-US" dirty="0"/>
          </a:p>
        </p:txBody>
      </p:sp>
      <p:pic>
        <p:nvPicPr>
          <p:cNvPr id="4" name="Picture 5"/>
          <p:cNvPicPr>
            <a:picLocks noGrp="1" noChangeAspect="1" noChangeArrowheads="1"/>
          </p:cNvPicPr>
          <p:nvPr>
            <p:ph idx="1"/>
          </p:nvPr>
        </p:nvPicPr>
        <p:blipFill>
          <a:blip r:embed="rId2" cstate="print"/>
          <a:srcRect/>
          <a:stretch>
            <a:fillRect/>
          </a:stretch>
        </p:blipFill>
        <p:spPr bwMode="auto">
          <a:xfrm>
            <a:off x="1763688" y="1556792"/>
            <a:ext cx="4965885" cy="3972710"/>
          </a:xfrm>
          <a:prstGeom prst="rect">
            <a:avLst/>
          </a:prstGeom>
          <a:noFill/>
          <a:ln w="9525">
            <a:noFill/>
            <a:miter lim="800000"/>
            <a:headEnd/>
            <a:tailEnd/>
          </a:ln>
        </p:spPr>
      </p:pic>
      <p:sp>
        <p:nvSpPr>
          <p:cNvPr id="5" name="Rectangle 4"/>
          <p:cNvSpPr/>
          <p:nvPr/>
        </p:nvSpPr>
        <p:spPr>
          <a:xfrm>
            <a:off x="683568" y="5589240"/>
            <a:ext cx="7272808" cy="923330"/>
          </a:xfrm>
          <a:prstGeom prst="rect">
            <a:avLst/>
          </a:prstGeom>
        </p:spPr>
        <p:txBody>
          <a:bodyPr wrap="square">
            <a:spAutoFit/>
          </a:bodyPr>
          <a:lstStyle/>
          <a:p>
            <a:pPr algn="just">
              <a:spcBef>
                <a:spcPct val="50000"/>
              </a:spcBef>
            </a:pPr>
            <a:r>
              <a:rPr lang="en-US" dirty="0" err="1" smtClean="0"/>
              <a:t>Karena</a:t>
            </a:r>
            <a:r>
              <a:rPr lang="en-US" dirty="0" smtClean="0"/>
              <a:t> plot </a:t>
            </a:r>
            <a:r>
              <a:rPr lang="en-US" dirty="0" err="1" smtClean="0"/>
              <a:t>regresi</a:t>
            </a:r>
            <a:r>
              <a:rPr lang="en-US" dirty="0" smtClean="0"/>
              <a:t> standardized residual </a:t>
            </a:r>
            <a:r>
              <a:rPr lang="en-US" dirty="0" err="1" smtClean="0"/>
              <a:t>dengan</a:t>
            </a:r>
            <a:r>
              <a:rPr lang="en-US" dirty="0" smtClean="0"/>
              <a:t> </a:t>
            </a:r>
            <a:r>
              <a:rPr lang="en-US" dirty="0" err="1" smtClean="0"/>
              <a:t>regresi</a:t>
            </a:r>
            <a:r>
              <a:rPr lang="en-US" dirty="0" smtClean="0"/>
              <a:t> standardized </a:t>
            </a:r>
            <a:r>
              <a:rPr lang="en-US" dirty="0" err="1" smtClean="0"/>
              <a:t>prediksi</a:t>
            </a:r>
            <a:r>
              <a:rPr lang="en-US" dirty="0" smtClean="0"/>
              <a:t> </a:t>
            </a:r>
            <a:r>
              <a:rPr lang="en-US" dirty="0" err="1" smtClean="0"/>
              <a:t>membentuk</a:t>
            </a:r>
            <a:r>
              <a:rPr lang="en-US" dirty="0" smtClean="0"/>
              <a:t> </a:t>
            </a:r>
            <a:r>
              <a:rPr lang="en-US" dirty="0" err="1" smtClean="0"/>
              <a:t>pola</a:t>
            </a:r>
            <a:r>
              <a:rPr lang="en-US" dirty="0" smtClean="0"/>
              <a:t> yang </a:t>
            </a:r>
            <a:r>
              <a:rPr lang="en-US" dirty="0" err="1" smtClean="0"/>
              <a:t>acak</a:t>
            </a:r>
            <a:r>
              <a:rPr lang="en-US" dirty="0" smtClean="0"/>
              <a:t> </a:t>
            </a:r>
            <a:r>
              <a:rPr lang="en-US" dirty="0" err="1" smtClean="0"/>
              <a:t>maka</a:t>
            </a:r>
            <a:r>
              <a:rPr lang="en-US" dirty="0" smtClean="0"/>
              <a:t> </a:t>
            </a:r>
            <a:r>
              <a:rPr lang="en-US" dirty="0" err="1" smtClean="0"/>
              <a:t>menggunakan</a:t>
            </a:r>
            <a:r>
              <a:rPr lang="en-US" dirty="0" smtClean="0"/>
              <a:t> </a:t>
            </a:r>
            <a:r>
              <a:rPr lang="en-US" dirty="0" err="1" smtClean="0"/>
              <a:t>persamaan</a:t>
            </a:r>
            <a:r>
              <a:rPr lang="en-US" dirty="0" smtClean="0"/>
              <a:t> </a:t>
            </a:r>
            <a:r>
              <a:rPr lang="en-US" dirty="0" err="1" smtClean="0"/>
              <a:t>regresi</a:t>
            </a:r>
            <a:r>
              <a:rPr lang="en-US" dirty="0" smtClean="0"/>
              <a:t> Linear.</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Bagaimana</a:t>
            </a:r>
            <a:r>
              <a:rPr lang="en-US" dirty="0" smtClean="0"/>
              <a:t> </a:t>
            </a:r>
            <a:r>
              <a:rPr lang="en-US" dirty="0" err="1" smtClean="0"/>
              <a:t>Kalau</a:t>
            </a:r>
            <a:r>
              <a:rPr lang="en-US" dirty="0" smtClean="0"/>
              <a:t> </a:t>
            </a:r>
            <a:r>
              <a:rPr lang="en-US" dirty="0" err="1" smtClean="0"/>
              <a:t>tidak</a:t>
            </a:r>
            <a:r>
              <a:rPr lang="en-US" dirty="0" smtClean="0"/>
              <a:t> Linear ?</a:t>
            </a:r>
            <a:endParaRPr lang="en-US" dirty="0"/>
          </a:p>
        </p:txBody>
      </p:sp>
      <p:sp>
        <p:nvSpPr>
          <p:cNvPr id="3" name="Content Placeholder 2"/>
          <p:cNvSpPr>
            <a:spLocks noGrp="1"/>
          </p:cNvSpPr>
          <p:nvPr>
            <p:ph idx="1"/>
          </p:nvPr>
        </p:nvSpPr>
        <p:spPr/>
        <p:txBody>
          <a:bodyPr/>
          <a:lstStyle/>
          <a:p>
            <a:pPr>
              <a:buNone/>
            </a:pPr>
            <a:r>
              <a:rPr lang="en-US" dirty="0" err="1" smtClean="0"/>
              <a:t>Jika</a:t>
            </a:r>
            <a:r>
              <a:rPr lang="en-US" dirty="0" smtClean="0"/>
              <a:t> </a:t>
            </a:r>
            <a:r>
              <a:rPr lang="en-US" dirty="0" err="1" smtClean="0"/>
              <a:t>hasil</a:t>
            </a:r>
            <a:r>
              <a:rPr lang="en-US" dirty="0" smtClean="0"/>
              <a:t> </a:t>
            </a:r>
            <a:r>
              <a:rPr lang="en-US" dirty="0" err="1" smtClean="0"/>
              <a:t>tidak</a:t>
            </a:r>
            <a:r>
              <a:rPr lang="en-US" dirty="0" smtClean="0"/>
              <a:t> linear </a:t>
            </a:r>
            <a:r>
              <a:rPr lang="en-US" dirty="0" err="1" smtClean="0"/>
              <a:t>tinggal</a:t>
            </a:r>
            <a:r>
              <a:rPr lang="en-US" dirty="0" smtClean="0"/>
              <a:t> </a:t>
            </a:r>
            <a:r>
              <a:rPr lang="en-US" dirty="0" err="1" smtClean="0"/>
              <a:t>ganti</a:t>
            </a:r>
            <a:r>
              <a:rPr lang="en-US" dirty="0" smtClean="0"/>
              <a:t> </a:t>
            </a:r>
            <a:r>
              <a:rPr lang="en-US" dirty="0" err="1" smtClean="0"/>
              <a:t>dengan</a:t>
            </a:r>
            <a:r>
              <a:rPr lang="en-US" dirty="0" smtClean="0"/>
              <a:t> </a:t>
            </a:r>
            <a:r>
              <a:rPr lang="en-US" dirty="0" err="1" smtClean="0"/>
              <a:t>persamaan</a:t>
            </a:r>
            <a:r>
              <a:rPr lang="en-US" dirty="0" smtClean="0"/>
              <a:t> non linear.</a:t>
            </a:r>
          </a:p>
          <a:p>
            <a:pPr>
              <a:buNone/>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04664"/>
            <a:ext cx="7704856" cy="936104"/>
          </a:xfrm>
        </p:spPr>
        <p:txBody>
          <a:bodyPr/>
          <a:lstStyle/>
          <a:p>
            <a:r>
              <a:rPr lang="id-ID" sz="4000" dirty="0" smtClean="0"/>
              <a:t>MULTIKOLENIARITAS</a:t>
            </a:r>
            <a:endParaRPr lang="id-ID" sz="4000" dirty="0"/>
          </a:p>
        </p:txBody>
      </p:sp>
      <p:sp>
        <p:nvSpPr>
          <p:cNvPr id="3" name="Subtitle 2"/>
          <p:cNvSpPr>
            <a:spLocks noGrp="1"/>
          </p:cNvSpPr>
          <p:nvPr>
            <p:ph type="subTitle" idx="1"/>
          </p:nvPr>
        </p:nvSpPr>
        <p:spPr>
          <a:xfrm>
            <a:off x="683568" y="1556792"/>
            <a:ext cx="7776864" cy="4680520"/>
          </a:xfrm>
        </p:spPr>
        <p:txBody>
          <a:bodyPr>
            <a:normAutofit fontScale="25000" lnSpcReduction="20000"/>
          </a:bodyPr>
          <a:lstStyle/>
          <a:p>
            <a:pPr algn="l"/>
            <a:r>
              <a:rPr lang="id-ID" sz="6400" dirty="0" smtClean="0">
                <a:solidFill>
                  <a:schemeClr val="tx1"/>
                </a:solidFill>
              </a:rPr>
              <a:t>Terjadi pada analisis regresi berganda yaitu adanya korelasi antara peubah bebas pada model regresi ganda. </a:t>
            </a:r>
          </a:p>
          <a:p>
            <a:pPr algn="l"/>
            <a:r>
              <a:rPr lang="id-ID" sz="6400" dirty="0" smtClean="0">
                <a:solidFill>
                  <a:schemeClr val="tx1"/>
                </a:solidFill>
              </a:rPr>
              <a:t>Model </a:t>
            </a:r>
            <a:r>
              <a:rPr lang="id-ID" sz="6400" dirty="0">
                <a:solidFill>
                  <a:schemeClr val="tx1"/>
                </a:solidFill>
              </a:rPr>
              <a:t>regresi yang baik seharusnya tidak terjadi korelasi y Model regresi yang baik seharusnya tidak terjadi korelasi antar peubah bebas.</a:t>
            </a:r>
            <a:endParaRPr lang="id-ID" sz="6400" dirty="0" smtClean="0">
              <a:solidFill>
                <a:schemeClr val="tx1"/>
              </a:solidFill>
            </a:endParaRPr>
          </a:p>
          <a:p>
            <a:pPr algn="l"/>
            <a:endParaRPr lang="id-ID" sz="6400" dirty="0" smtClean="0">
              <a:solidFill>
                <a:schemeClr val="tx1"/>
              </a:solidFill>
            </a:endParaRPr>
          </a:p>
          <a:p>
            <a:pPr algn="l"/>
            <a:r>
              <a:rPr lang="id-ID" sz="6400" b="1" i="1" dirty="0">
                <a:solidFill>
                  <a:schemeClr val="tx1"/>
                </a:solidFill>
              </a:rPr>
              <a:t>Multikolinearitas</a:t>
            </a:r>
            <a:r>
              <a:rPr lang="id-ID" sz="6400" dirty="0">
                <a:solidFill>
                  <a:schemeClr val="tx1"/>
                </a:solidFill>
              </a:rPr>
              <a:t> adalah kondisi terdapatnya hubungan linier atau korelasi yang tinggi antara masing-masing variabel independen dalam model regresi. </a:t>
            </a:r>
            <a:r>
              <a:rPr lang="id-ID" sz="6400" b="1" i="1" dirty="0">
                <a:solidFill>
                  <a:schemeClr val="tx1"/>
                </a:solidFill>
              </a:rPr>
              <a:t>Multikolinearitas</a:t>
            </a:r>
            <a:r>
              <a:rPr lang="id-ID" sz="6400" dirty="0">
                <a:solidFill>
                  <a:schemeClr val="tx1"/>
                </a:solidFill>
              </a:rPr>
              <a:t> biasanya terjadi ketika sebagian besar variabel yang digunakan saling terkait dalam suatu model regresi. Oleh karena itu masalah </a:t>
            </a:r>
            <a:r>
              <a:rPr lang="id-ID" sz="6400" b="1" i="1" dirty="0">
                <a:solidFill>
                  <a:schemeClr val="tx1"/>
                </a:solidFill>
              </a:rPr>
              <a:t>multikolinearitas</a:t>
            </a:r>
            <a:r>
              <a:rPr lang="id-ID" sz="6400" dirty="0">
                <a:solidFill>
                  <a:schemeClr val="tx1"/>
                </a:solidFill>
              </a:rPr>
              <a:t> tidak terjadi pada regresi linier sederhana yang hanya melibatkan satu variabel independen</a:t>
            </a:r>
            <a:r>
              <a:rPr lang="id-ID" sz="6400" dirty="0" smtClean="0">
                <a:solidFill>
                  <a:schemeClr val="tx1"/>
                </a:solidFill>
              </a:rPr>
              <a:t>.</a:t>
            </a:r>
          </a:p>
          <a:p>
            <a:pPr algn="l"/>
            <a:r>
              <a:rPr lang="id-ID" sz="6400" dirty="0">
                <a:solidFill>
                  <a:schemeClr val="tx1"/>
                </a:solidFill>
              </a:rPr>
              <a:t/>
            </a:r>
            <a:br>
              <a:rPr lang="id-ID" sz="6400" dirty="0">
                <a:solidFill>
                  <a:schemeClr val="tx1"/>
                </a:solidFill>
              </a:rPr>
            </a:br>
            <a:r>
              <a:rPr lang="id-ID" sz="6400" dirty="0">
                <a:solidFill>
                  <a:schemeClr val="tx1"/>
                </a:solidFill>
              </a:rPr>
              <a:t>Indikasi terdapat masalah </a:t>
            </a:r>
            <a:r>
              <a:rPr lang="id-ID" sz="6400" b="1" i="1" dirty="0">
                <a:solidFill>
                  <a:schemeClr val="tx1"/>
                </a:solidFill>
              </a:rPr>
              <a:t>multikolinearitas</a:t>
            </a:r>
            <a:r>
              <a:rPr lang="id-ID" sz="6400" dirty="0">
                <a:solidFill>
                  <a:schemeClr val="tx1"/>
                </a:solidFill>
              </a:rPr>
              <a:t> dapat kita lihat dari kasus-kasus sebagai berikut</a:t>
            </a:r>
            <a:r>
              <a:rPr lang="id-ID" sz="6400" dirty="0" smtClean="0">
                <a:solidFill>
                  <a:schemeClr val="tx1"/>
                </a:solidFill>
              </a:rPr>
              <a:t>:</a:t>
            </a:r>
          </a:p>
          <a:p>
            <a:pPr algn="l"/>
            <a:r>
              <a:rPr lang="id-ID" sz="6400" dirty="0">
                <a:solidFill>
                  <a:schemeClr val="tx1"/>
                </a:solidFill>
              </a:rPr>
              <a:t/>
            </a:r>
            <a:br>
              <a:rPr lang="id-ID" sz="6400" dirty="0">
                <a:solidFill>
                  <a:schemeClr val="tx1"/>
                </a:solidFill>
              </a:rPr>
            </a:br>
            <a:r>
              <a:rPr lang="id-ID" sz="6400" b="1" dirty="0">
                <a:solidFill>
                  <a:schemeClr val="tx1"/>
                </a:solidFill>
              </a:rPr>
              <a:t>1.</a:t>
            </a:r>
            <a:r>
              <a:rPr lang="id-ID" sz="6400" dirty="0">
                <a:solidFill>
                  <a:schemeClr val="tx1"/>
                </a:solidFill>
              </a:rPr>
              <a:t> Nilai R</a:t>
            </a:r>
            <a:r>
              <a:rPr lang="id-ID" sz="6400" baseline="30000" dirty="0">
                <a:solidFill>
                  <a:schemeClr val="tx1"/>
                </a:solidFill>
              </a:rPr>
              <a:t>2</a:t>
            </a:r>
            <a:r>
              <a:rPr lang="id-ID" sz="6400" dirty="0">
                <a:solidFill>
                  <a:schemeClr val="tx1"/>
                </a:solidFill>
              </a:rPr>
              <a:t> yang tinggi (signifikan), namun nilai standar </a:t>
            </a:r>
            <a:r>
              <a:rPr lang="id-ID" sz="6400" i="1" dirty="0">
                <a:solidFill>
                  <a:schemeClr val="tx1"/>
                </a:solidFill>
              </a:rPr>
              <a:t>error</a:t>
            </a:r>
            <a:r>
              <a:rPr lang="id-ID" sz="6400" dirty="0">
                <a:solidFill>
                  <a:schemeClr val="tx1"/>
                </a:solidFill>
              </a:rPr>
              <a:t> dan tingkat signifikansi masing-masing variabel sangat rendah.</a:t>
            </a:r>
            <a:br>
              <a:rPr lang="id-ID" sz="6400" dirty="0">
                <a:solidFill>
                  <a:schemeClr val="tx1"/>
                </a:solidFill>
              </a:rPr>
            </a:br>
            <a:r>
              <a:rPr lang="id-ID" sz="6400" b="1" dirty="0">
                <a:solidFill>
                  <a:schemeClr val="tx1"/>
                </a:solidFill>
              </a:rPr>
              <a:t>2.</a:t>
            </a:r>
            <a:r>
              <a:rPr lang="id-ID" sz="6400" dirty="0">
                <a:solidFill>
                  <a:schemeClr val="tx1"/>
                </a:solidFill>
              </a:rPr>
              <a:t> Perubahan kecil sekalipun pada data akan menyebabkan perubahan signifikan pada variabel yang diamati.</a:t>
            </a:r>
            <a:br>
              <a:rPr lang="id-ID" sz="6400" dirty="0">
                <a:solidFill>
                  <a:schemeClr val="tx1"/>
                </a:solidFill>
              </a:rPr>
            </a:br>
            <a:r>
              <a:rPr lang="id-ID" sz="6400" b="1" dirty="0">
                <a:solidFill>
                  <a:schemeClr val="tx1"/>
                </a:solidFill>
              </a:rPr>
              <a:t>3.</a:t>
            </a:r>
            <a:r>
              <a:rPr lang="id-ID" sz="6400" dirty="0">
                <a:solidFill>
                  <a:schemeClr val="tx1"/>
                </a:solidFill>
              </a:rPr>
              <a:t> Nilai koefisien variabel tidak sesuai dengan hipotesis, misalnya variabel yang seharusnya memiliki pengaruh positif (nilai koefisien positif), ditunjukkan dengan nilai negatif</a:t>
            </a:r>
            <a:r>
              <a:rPr lang="id-ID" sz="6400" dirty="0" smtClean="0">
                <a:solidFill>
                  <a:schemeClr val="tx1"/>
                </a:solidFill>
              </a:rPr>
              <a:t>.</a:t>
            </a:r>
          </a:p>
          <a:p>
            <a:endParaRPr lang="id-ID"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2"/>
            <a:ext cx="7776864" cy="2232248"/>
          </a:xfrm>
        </p:spPr>
        <p:txBody>
          <a:bodyPr>
            <a:normAutofit/>
          </a:bodyPr>
          <a:lstStyle/>
          <a:p>
            <a:pPr algn="l"/>
            <a:r>
              <a:rPr lang="id-ID" sz="2000" dirty="0" smtClean="0"/>
              <a:t>Galat saling bebas bila:</a:t>
            </a:r>
            <a:br>
              <a:rPr lang="id-ID" sz="2000" dirty="0" smtClean="0"/>
            </a:br>
            <a:r>
              <a:rPr lang="id-ID" sz="2000" dirty="0"/>
              <a:t/>
            </a:r>
            <a:br>
              <a:rPr lang="id-ID" sz="2000" dirty="0"/>
            </a:br>
            <a:r>
              <a:rPr lang="id-ID" sz="2000" dirty="0" smtClean="0"/>
              <a:t/>
            </a:r>
            <a:br>
              <a:rPr lang="id-ID" sz="2000" dirty="0" smtClean="0"/>
            </a:br>
            <a:r>
              <a:rPr lang="id-ID" sz="2000" dirty="0"/>
              <a:t/>
            </a:r>
            <a:br>
              <a:rPr lang="id-ID" sz="2000" dirty="0"/>
            </a:br>
            <a:r>
              <a:rPr lang="id-ID" sz="2000" dirty="0" smtClean="0"/>
              <a:t/>
            </a:r>
            <a:br>
              <a:rPr lang="id-ID" sz="2000" dirty="0" smtClean="0"/>
            </a:br>
            <a:endParaRPr lang="id-ID" sz="2000" dirty="0"/>
          </a:p>
        </p:txBody>
      </p:sp>
      <p:sp>
        <p:nvSpPr>
          <p:cNvPr id="3" name="Subtitle 2"/>
          <p:cNvSpPr>
            <a:spLocks noGrp="1"/>
          </p:cNvSpPr>
          <p:nvPr>
            <p:ph type="subTitle" idx="1"/>
          </p:nvPr>
        </p:nvSpPr>
        <p:spPr>
          <a:xfrm>
            <a:off x="611560" y="2636912"/>
            <a:ext cx="7848872" cy="3456384"/>
          </a:xfrm>
        </p:spPr>
        <p:txBody>
          <a:bodyPr/>
          <a:lstStyle/>
          <a:p>
            <a:pPr algn="l"/>
            <a:r>
              <a:rPr lang="id-ID" dirty="0" smtClean="0">
                <a:solidFill>
                  <a:schemeClr val="tx1"/>
                </a:solidFill>
              </a:rPr>
              <a:t>Jika Ada autokorelasi maka                     </a:t>
            </a:r>
          </a:p>
          <a:p>
            <a:pPr algn="l"/>
            <a:endParaRPr lang="id-ID" dirty="0">
              <a:solidFill>
                <a:schemeClr val="tx1"/>
              </a:solidFill>
            </a:endParaRPr>
          </a:p>
          <a:p>
            <a:pPr algn="l"/>
            <a:r>
              <a:rPr lang="id-ID" dirty="0" smtClean="0">
                <a:solidFill>
                  <a:schemeClr val="tx1"/>
                </a:solidFill>
              </a:rPr>
              <a:t>sehingga matriks varian- kovarian bukan merupakan matrik diagonal</a:t>
            </a:r>
            <a:endParaRPr lang="id-ID" dirty="0">
              <a:solidFill>
                <a:schemeClr val="tx1"/>
              </a:solidFill>
            </a:endParaRP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87624" y="1124744"/>
            <a:ext cx="7106200" cy="478532"/>
          </a:xfrm>
          <a:prstGeom prst="rect">
            <a:avLst/>
          </a:prstGeom>
          <a:noFill/>
        </p:spPr>
      </p:pic>
      <p:sp>
        <p:nvSpPr>
          <p:cNvPr id="1027"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1031"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932040" y="2763889"/>
            <a:ext cx="2376264" cy="432048"/>
          </a:xfrm>
          <a:prstGeom prst="rect">
            <a:avLst/>
          </a:prstGeom>
          <a:noFill/>
        </p:spPr>
      </p:pic>
      <p:sp>
        <p:nvSpPr>
          <p:cNvPr id="103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1033" name="Picture 9"/>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987824" y="5013176"/>
            <a:ext cx="2808312" cy="895624"/>
          </a:xfrm>
          <a:prstGeom prst="rect">
            <a:avLst/>
          </a:prstGeom>
          <a:noFill/>
        </p:spPr>
      </p:pic>
      <p:sp>
        <p:nvSpPr>
          <p:cNvPr id="1035" name="Rectangle 11"/>
          <p:cNvSpPr>
            <a:spLocks noChangeArrowheads="1"/>
          </p:cNvSpPr>
          <p:nvPr/>
        </p:nvSpPr>
        <p:spPr bwMode="auto">
          <a:xfrm>
            <a:off x="0" y="1019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1037"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1036" name="Picture 1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180423" y="1700808"/>
            <a:ext cx="7229603" cy="576064"/>
          </a:xfrm>
          <a:prstGeom prst="rect">
            <a:avLst/>
          </a:prstGeom>
          <a:noFill/>
        </p:spPr>
      </p:pic>
      <p:sp>
        <p:nvSpPr>
          <p:cNvPr id="1038" name="Rectangle 14"/>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332656"/>
            <a:ext cx="7772400" cy="1470025"/>
          </a:xfrm>
        </p:spPr>
        <p:txBody>
          <a:bodyPr>
            <a:normAutofit fontScale="90000"/>
          </a:bodyPr>
          <a:lstStyle/>
          <a:p>
            <a:pPr algn="l"/>
            <a:r>
              <a:rPr lang="id-ID" sz="2800" dirty="0" smtClean="0"/>
              <a:t>Akibat multikoleniaritas:  Model dugaan MKT akan menghasilkan nilai R2 yang tinggi tetapi koefisien2 dugaannya tidak signifikan sehingga model yang diperoleh tidak dapat diandalkan.</a:t>
            </a:r>
            <a:endParaRPr lang="id-ID" sz="2800" dirty="0"/>
          </a:p>
        </p:txBody>
      </p:sp>
      <p:sp>
        <p:nvSpPr>
          <p:cNvPr id="3" name="Subtitle 2"/>
          <p:cNvSpPr>
            <a:spLocks noGrp="1"/>
          </p:cNvSpPr>
          <p:nvPr>
            <p:ph type="subTitle" idx="1"/>
          </p:nvPr>
        </p:nvSpPr>
        <p:spPr>
          <a:xfrm>
            <a:off x="755576" y="2060848"/>
            <a:ext cx="7920880" cy="4320480"/>
          </a:xfrm>
        </p:spPr>
        <p:txBody>
          <a:bodyPr>
            <a:normAutofit/>
          </a:bodyPr>
          <a:lstStyle/>
          <a:p>
            <a:pPr algn="l"/>
            <a:r>
              <a:rPr lang="id-ID" sz="2200" dirty="0" smtClean="0">
                <a:solidFill>
                  <a:schemeClr val="tx1">
                    <a:lumMod val="85000"/>
                    <a:lumOff val="15000"/>
                  </a:schemeClr>
                </a:solidFill>
              </a:rPr>
              <a:t>VIF (variance Inflation Factor)</a:t>
            </a:r>
          </a:p>
          <a:p>
            <a:pPr algn="l"/>
            <a:r>
              <a:rPr lang="id-ID" sz="2200" dirty="0" smtClean="0">
                <a:solidFill>
                  <a:schemeClr val="tx1">
                    <a:lumMod val="85000"/>
                    <a:lumOff val="15000"/>
                  </a:schemeClr>
                </a:solidFill>
              </a:rPr>
              <a:t>Untuk mendeteksi multikoleniaritas</a:t>
            </a:r>
          </a:p>
          <a:p>
            <a:pPr algn="l"/>
            <a:endParaRPr lang="id-ID" sz="2200" dirty="0" smtClean="0">
              <a:solidFill>
                <a:schemeClr val="tx1">
                  <a:lumMod val="85000"/>
                  <a:lumOff val="15000"/>
                </a:schemeClr>
              </a:solidFill>
            </a:endParaRPr>
          </a:p>
          <a:p>
            <a:pPr algn="l"/>
            <a:endParaRPr lang="en-US" sz="2200" dirty="0" smtClean="0">
              <a:solidFill>
                <a:schemeClr val="tx1">
                  <a:lumMod val="85000"/>
                  <a:lumOff val="15000"/>
                </a:schemeClr>
              </a:solidFill>
            </a:endParaRPr>
          </a:p>
          <a:p>
            <a:pPr algn="l"/>
            <a:endParaRPr lang="en-US" sz="2200" dirty="0" smtClean="0">
              <a:solidFill>
                <a:schemeClr val="tx1">
                  <a:lumMod val="85000"/>
                  <a:lumOff val="15000"/>
                </a:schemeClr>
              </a:solidFill>
            </a:endParaRPr>
          </a:p>
          <a:p>
            <a:pPr algn="l"/>
            <a:endParaRPr lang="id-ID" sz="2200" dirty="0" smtClean="0">
              <a:solidFill>
                <a:schemeClr val="tx1">
                  <a:lumMod val="85000"/>
                  <a:lumOff val="15000"/>
                </a:schemeClr>
              </a:solidFill>
            </a:endParaRPr>
          </a:p>
          <a:p>
            <a:pPr algn="l"/>
            <a:r>
              <a:rPr lang="id-ID" sz="2200" dirty="0" smtClean="0">
                <a:solidFill>
                  <a:schemeClr val="tx1">
                    <a:lumMod val="85000"/>
                    <a:lumOff val="15000"/>
                  </a:schemeClr>
                </a:solidFill>
              </a:rPr>
              <a:t>     = Koefisien determinasi dari hasil regresi xj terhadap peubah bebas lainnya.</a:t>
            </a:r>
          </a:p>
          <a:p>
            <a:pPr algn="l"/>
            <a:endParaRPr lang="id-ID" sz="2200" dirty="0" smtClean="0">
              <a:solidFill>
                <a:schemeClr val="tx1">
                  <a:lumMod val="85000"/>
                  <a:lumOff val="15000"/>
                </a:schemeClr>
              </a:solidFill>
            </a:endParaRPr>
          </a:p>
          <a:p>
            <a:pPr algn="l"/>
            <a:r>
              <a:rPr lang="id-ID" sz="2200" dirty="0" smtClean="0">
                <a:solidFill>
                  <a:schemeClr val="tx1">
                    <a:lumMod val="85000"/>
                    <a:lumOff val="15000"/>
                  </a:schemeClr>
                </a:solidFill>
              </a:rPr>
              <a:t>VIF&lt; 10 masih bisa ditoleransi, bila VIF&gt;10 Harus diatasi</a:t>
            </a:r>
          </a:p>
          <a:p>
            <a:pPr algn="l"/>
            <a:endParaRPr lang="id-ID"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195736" y="3068960"/>
            <a:ext cx="2101948" cy="1026533"/>
          </a:xfrm>
          <a:prstGeom prst="rect">
            <a:avLst/>
          </a:prstGeom>
          <a:noFill/>
        </p:spPr>
      </p:pic>
      <p:sp>
        <p:nvSpPr>
          <p:cNvPr id="1027" name="Rectangle 3"/>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1028"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55576" y="4509120"/>
            <a:ext cx="338124" cy="477438"/>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200" dirty="0"/>
              <a:t>Kriteria Kriteria terjadinya terjadinya multikolinearitas </a:t>
            </a:r>
          </a:p>
        </p:txBody>
      </p:sp>
      <p:sp>
        <p:nvSpPr>
          <p:cNvPr id="3" name="Content Placeholder 2"/>
          <p:cNvSpPr>
            <a:spLocks noGrp="1"/>
          </p:cNvSpPr>
          <p:nvPr>
            <p:ph idx="1"/>
          </p:nvPr>
        </p:nvSpPr>
        <p:spPr/>
        <p:txBody>
          <a:bodyPr/>
          <a:lstStyle/>
          <a:p>
            <a:pPr marL="457200" indent="-457200">
              <a:buFont typeface="+mj-lt"/>
              <a:buAutoNum type="arabicPeriod"/>
            </a:pPr>
            <a:r>
              <a:rPr lang="es-ES" dirty="0" err="1" smtClean="0">
                <a:solidFill>
                  <a:schemeClr val="tx1"/>
                </a:solidFill>
              </a:rPr>
              <a:t>Mempunyai</a:t>
            </a:r>
            <a:r>
              <a:rPr lang="es-ES" dirty="0" smtClean="0">
                <a:solidFill>
                  <a:schemeClr val="tx1"/>
                </a:solidFill>
              </a:rPr>
              <a:t> </a:t>
            </a:r>
            <a:r>
              <a:rPr lang="es-ES" dirty="0" err="1">
                <a:solidFill>
                  <a:schemeClr val="tx1"/>
                </a:solidFill>
              </a:rPr>
              <a:t>nilai</a:t>
            </a:r>
            <a:r>
              <a:rPr lang="es-ES" dirty="0">
                <a:solidFill>
                  <a:schemeClr val="tx1"/>
                </a:solidFill>
              </a:rPr>
              <a:t> VIF &gt; 10 </a:t>
            </a:r>
            <a:endParaRPr lang="id-ID" dirty="0" smtClean="0">
              <a:solidFill>
                <a:schemeClr val="tx1"/>
              </a:solidFill>
            </a:endParaRPr>
          </a:p>
          <a:p>
            <a:pPr marL="457200" indent="-457200">
              <a:buFont typeface="+mj-lt"/>
              <a:buAutoNum type="arabicPeriod"/>
            </a:pPr>
            <a:r>
              <a:rPr lang="es-ES" dirty="0" err="1" smtClean="0">
                <a:solidFill>
                  <a:schemeClr val="tx1"/>
                </a:solidFill>
              </a:rPr>
              <a:t>Mempunyai</a:t>
            </a:r>
            <a:r>
              <a:rPr lang="es-ES" dirty="0" smtClean="0">
                <a:solidFill>
                  <a:schemeClr val="tx1"/>
                </a:solidFill>
              </a:rPr>
              <a:t> </a:t>
            </a:r>
            <a:r>
              <a:rPr lang="es-ES" dirty="0" err="1">
                <a:solidFill>
                  <a:schemeClr val="tx1"/>
                </a:solidFill>
              </a:rPr>
              <a:t>angka</a:t>
            </a:r>
            <a:r>
              <a:rPr lang="es-ES" dirty="0">
                <a:solidFill>
                  <a:schemeClr val="tx1"/>
                </a:solidFill>
              </a:rPr>
              <a:t> TOLERANCE &lt; 0,1 </a:t>
            </a:r>
            <a:endParaRPr lang="id-ID" dirty="0" smtClean="0">
              <a:solidFill>
                <a:schemeClr val="tx1"/>
              </a:solidFill>
            </a:endParaRPr>
          </a:p>
          <a:p>
            <a:pPr marL="457200" indent="-457200">
              <a:buFont typeface="+mj-lt"/>
              <a:buAutoNum type="arabicPeriod"/>
            </a:pPr>
            <a:endParaRPr lang="id-ID" dirty="0">
              <a:solidFill>
                <a:schemeClr val="tx1"/>
              </a:solidFill>
            </a:endParaRPr>
          </a:p>
          <a:p>
            <a:pPr marL="457200" indent="-457200">
              <a:buFont typeface="+mj-lt"/>
              <a:buAutoNum type="arabicPeriod"/>
            </a:pPr>
            <a:r>
              <a:rPr lang="es-ES" dirty="0" smtClean="0">
                <a:solidFill>
                  <a:schemeClr val="tx1"/>
                </a:solidFill>
              </a:rPr>
              <a:t>TOLERANCE </a:t>
            </a:r>
            <a:r>
              <a:rPr lang="es-ES" dirty="0">
                <a:solidFill>
                  <a:schemeClr val="tx1"/>
                </a:solidFill>
              </a:rPr>
              <a:t>= 1/VIF.</a:t>
            </a:r>
            <a:endParaRPr lang="id-ID" dirty="0">
              <a:solidFill>
                <a:schemeClr val="tx1"/>
              </a:solidFill>
            </a:endParaRPr>
          </a:p>
        </p:txBody>
      </p:sp>
    </p:spTree>
    <p:extLst>
      <p:ext uri="{BB962C8B-B14F-4D97-AF65-F5344CB8AC3E}">
        <p14:creationId xmlns:p14="http://schemas.microsoft.com/office/powerpoint/2010/main" val="7416200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t>Contoh</a:t>
            </a:r>
            <a:r>
              <a:rPr lang="en-US" sz="2800" dirty="0" smtClean="0"/>
              <a:t> </a:t>
            </a:r>
            <a:r>
              <a:rPr lang="en-US" sz="2800" dirty="0" err="1" smtClean="0"/>
              <a:t>KasusMultikolinieritas</a:t>
            </a:r>
            <a:endParaRPr lang="en-US" sz="2800" dirty="0"/>
          </a:p>
        </p:txBody>
      </p:sp>
      <p:pic>
        <p:nvPicPr>
          <p:cNvPr id="4" name="Picture 4"/>
          <p:cNvPicPr>
            <a:picLocks noGrp="1" noChangeAspect="1" noChangeArrowheads="1"/>
          </p:cNvPicPr>
          <p:nvPr>
            <p:ph idx="1"/>
          </p:nvPr>
        </p:nvPicPr>
        <p:blipFill>
          <a:blip r:embed="rId2" cstate="print"/>
          <a:srcRect/>
          <a:stretch>
            <a:fillRect/>
          </a:stretch>
        </p:blipFill>
        <p:spPr bwMode="auto">
          <a:xfrm>
            <a:off x="179512" y="1628800"/>
            <a:ext cx="8632851" cy="658438"/>
          </a:xfrm>
          <a:prstGeom prst="rect">
            <a:avLst/>
          </a:prstGeom>
          <a:noFill/>
          <a:ln w="9525">
            <a:noFill/>
            <a:miter lim="800000"/>
            <a:headEnd/>
            <a:tailEnd/>
          </a:ln>
        </p:spPr>
      </p:pic>
      <p:sp>
        <p:nvSpPr>
          <p:cNvPr id="5" name="Rectangle 4"/>
          <p:cNvSpPr/>
          <p:nvPr/>
        </p:nvSpPr>
        <p:spPr>
          <a:xfrm>
            <a:off x="899592" y="2636912"/>
            <a:ext cx="7704856" cy="1077218"/>
          </a:xfrm>
          <a:prstGeom prst="rect">
            <a:avLst/>
          </a:prstGeom>
        </p:spPr>
        <p:txBody>
          <a:bodyPr wrap="square">
            <a:spAutoFit/>
          </a:bodyPr>
          <a:lstStyle/>
          <a:p>
            <a:r>
              <a:rPr lang="en-US" sz="3200" dirty="0" err="1" smtClean="0"/>
              <a:t>Berdasarkan</a:t>
            </a:r>
            <a:r>
              <a:rPr lang="en-US" sz="3200" dirty="0" smtClean="0"/>
              <a:t> data </a:t>
            </a:r>
            <a:r>
              <a:rPr lang="en-US" sz="3200" dirty="0" err="1" smtClean="0"/>
              <a:t>tersebut</a:t>
            </a:r>
            <a:r>
              <a:rPr lang="en-US" sz="3200" dirty="0" smtClean="0"/>
              <a:t> </a:t>
            </a:r>
            <a:r>
              <a:rPr lang="en-US" sz="3200" dirty="0" err="1" smtClean="0"/>
              <a:t>ujilah</a:t>
            </a:r>
            <a:r>
              <a:rPr lang="en-US" sz="3200" dirty="0" smtClean="0"/>
              <a:t> </a:t>
            </a:r>
            <a:r>
              <a:rPr lang="en-US" sz="3200" dirty="0" err="1" smtClean="0"/>
              <a:t>apakah</a:t>
            </a:r>
            <a:r>
              <a:rPr lang="en-US" sz="3200" dirty="0" smtClean="0"/>
              <a:t> data </a:t>
            </a:r>
            <a:r>
              <a:rPr lang="en-US" sz="3200" dirty="0" err="1" smtClean="0"/>
              <a:t>tersebut</a:t>
            </a:r>
            <a:r>
              <a:rPr lang="en-US" sz="3200" dirty="0" smtClean="0"/>
              <a:t> </a:t>
            </a:r>
            <a:r>
              <a:rPr lang="en-US" sz="3200" dirty="0" err="1" smtClean="0"/>
              <a:t>terjadi</a:t>
            </a:r>
            <a:r>
              <a:rPr lang="en-US" sz="3200" dirty="0" smtClean="0"/>
              <a:t> </a:t>
            </a:r>
            <a:r>
              <a:rPr lang="en-US" sz="3200" dirty="0" err="1" smtClean="0"/>
              <a:t>gejala</a:t>
            </a:r>
            <a:r>
              <a:rPr lang="en-US" sz="3200" dirty="0" smtClean="0"/>
              <a:t> </a:t>
            </a:r>
            <a:r>
              <a:rPr lang="en-US" sz="3200" i="1" dirty="0" err="1" smtClean="0"/>
              <a:t>Multikolikolinier</a:t>
            </a:r>
            <a:r>
              <a:rPr lang="en-US" sz="3200" i="1" dirty="0" smtClean="0"/>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Pengujian</a:t>
            </a:r>
            <a:r>
              <a:rPr lang="en-US" dirty="0" smtClean="0"/>
              <a:t> Manual VIF</a:t>
            </a:r>
            <a:endParaRPr lang="en-US" dirty="0"/>
          </a:p>
        </p:txBody>
      </p:sp>
      <p:sp>
        <p:nvSpPr>
          <p:cNvPr id="3" name="Content Placeholder 2"/>
          <p:cNvSpPr>
            <a:spLocks noGrp="1"/>
          </p:cNvSpPr>
          <p:nvPr>
            <p:ph idx="1"/>
          </p:nvPr>
        </p:nvSpPr>
        <p:spPr/>
        <p:txBody>
          <a:bodyPr/>
          <a:lstStyle/>
          <a:p>
            <a:r>
              <a:rPr lang="en-US" dirty="0" err="1" smtClean="0">
                <a:solidFill>
                  <a:srgbClr val="000000"/>
                </a:solidFill>
              </a:rPr>
              <a:t>Hitung</a:t>
            </a:r>
            <a:r>
              <a:rPr lang="en-US" dirty="0" smtClean="0">
                <a:solidFill>
                  <a:srgbClr val="000000"/>
                </a:solidFill>
              </a:rPr>
              <a:t> </a:t>
            </a:r>
            <a:r>
              <a:rPr lang="en-US" dirty="0" err="1" smtClean="0">
                <a:solidFill>
                  <a:srgbClr val="000000"/>
                </a:solidFill>
              </a:rPr>
              <a:t>nilai</a:t>
            </a:r>
            <a:r>
              <a:rPr lang="en-US" dirty="0" smtClean="0">
                <a:solidFill>
                  <a:srgbClr val="000000"/>
                </a:solidFill>
              </a:rPr>
              <a:t> </a:t>
            </a:r>
            <a:r>
              <a:rPr lang="en-US" dirty="0" err="1" smtClean="0">
                <a:solidFill>
                  <a:srgbClr val="000000"/>
                </a:solidFill>
              </a:rPr>
              <a:t>korelasi</a:t>
            </a:r>
            <a:r>
              <a:rPr lang="en-US" dirty="0" smtClean="0">
                <a:solidFill>
                  <a:srgbClr val="000000"/>
                </a:solidFill>
              </a:rPr>
              <a:t> </a:t>
            </a:r>
            <a:r>
              <a:rPr lang="en-US" dirty="0" err="1" smtClean="0">
                <a:solidFill>
                  <a:srgbClr val="000000"/>
                </a:solidFill>
              </a:rPr>
              <a:t>antar</a:t>
            </a:r>
            <a:r>
              <a:rPr lang="en-US" dirty="0" smtClean="0">
                <a:solidFill>
                  <a:srgbClr val="000000"/>
                </a:solidFill>
              </a:rPr>
              <a:t> </a:t>
            </a:r>
            <a:r>
              <a:rPr lang="en-US" dirty="0" err="1" smtClean="0">
                <a:solidFill>
                  <a:srgbClr val="000000"/>
                </a:solidFill>
              </a:rPr>
              <a:t>varibel</a:t>
            </a:r>
            <a:r>
              <a:rPr lang="en-US" dirty="0" smtClean="0">
                <a:solidFill>
                  <a:srgbClr val="000000"/>
                </a:solidFill>
              </a:rPr>
              <a:t> </a:t>
            </a:r>
            <a:r>
              <a:rPr lang="en-US" dirty="0" err="1" smtClean="0">
                <a:solidFill>
                  <a:srgbClr val="000000"/>
                </a:solidFill>
              </a:rPr>
              <a:t>bebas</a:t>
            </a:r>
            <a:r>
              <a:rPr lang="en-US" dirty="0" smtClean="0">
                <a:solidFill>
                  <a:srgbClr val="000000"/>
                </a:solidFill>
              </a:rPr>
              <a:t> (r)</a:t>
            </a:r>
          </a:p>
          <a:p>
            <a:r>
              <a:rPr lang="en-US" dirty="0" err="1" smtClean="0">
                <a:solidFill>
                  <a:srgbClr val="000000"/>
                </a:solidFill>
              </a:rPr>
              <a:t>Kuadratkan</a:t>
            </a:r>
            <a:r>
              <a:rPr lang="en-US" dirty="0" smtClean="0">
                <a:solidFill>
                  <a:srgbClr val="000000"/>
                </a:solidFill>
              </a:rPr>
              <a:t> </a:t>
            </a:r>
            <a:r>
              <a:rPr lang="en-US" dirty="0" err="1" smtClean="0">
                <a:solidFill>
                  <a:srgbClr val="000000"/>
                </a:solidFill>
              </a:rPr>
              <a:t>nilai</a:t>
            </a:r>
            <a:r>
              <a:rPr lang="en-US" dirty="0" smtClean="0">
                <a:solidFill>
                  <a:srgbClr val="000000"/>
                </a:solidFill>
              </a:rPr>
              <a:t> </a:t>
            </a:r>
            <a:r>
              <a:rPr lang="en-US" dirty="0" err="1" smtClean="0">
                <a:solidFill>
                  <a:srgbClr val="000000"/>
                </a:solidFill>
              </a:rPr>
              <a:t>korelasi</a:t>
            </a:r>
            <a:r>
              <a:rPr lang="en-US" dirty="0" smtClean="0">
                <a:solidFill>
                  <a:srgbClr val="000000"/>
                </a:solidFill>
              </a:rPr>
              <a:t> </a:t>
            </a:r>
            <a:r>
              <a:rPr lang="en-US" dirty="0" err="1" smtClean="0">
                <a:solidFill>
                  <a:srgbClr val="000000"/>
                </a:solidFill>
              </a:rPr>
              <a:t>antar</a:t>
            </a:r>
            <a:r>
              <a:rPr lang="en-US" dirty="0" smtClean="0">
                <a:solidFill>
                  <a:srgbClr val="000000"/>
                </a:solidFill>
              </a:rPr>
              <a:t> </a:t>
            </a:r>
            <a:r>
              <a:rPr lang="en-US" dirty="0" err="1" smtClean="0">
                <a:solidFill>
                  <a:srgbClr val="000000"/>
                </a:solidFill>
              </a:rPr>
              <a:t>variabel</a:t>
            </a:r>
            <a:r>
              <a:rPr lang="en-US" dirty="0" smtClean="0">
                <a:solidFill>
                  <a:srgbClr val="000000"/>
                </a:solidFill>
              </a:rPr>
              <a:t> </a:t>
            </a:r>
            <a:r>
              <a:rPr lang="en-US" dirty="0" err="1" smtClean="0">
                <a:solidFill>
                  <a:srgbClr val="000000"/>
                </a:solidFill>
              </a:rPr>
              <a:t>bebas</a:t>
            </a:r>
            <a:r>
              <a:rPr lang="en-US" dirty="0" smtClean="0">
                <a:solidFill>
                  <a:srgbClr val="000000"/>
                </a:solidFill>
              </a:rPr>
              <a:t> (r</a:t>
            </a:r>
            <a:r>
              <a:rPr lang="en-US" baseline="30000" dirty="0" smtClean="0">
                <a:solidFill>
                  <a:srgbClr val="000000"/>
                </a:solidFill>
              </a:rPr>
              <a:t>2</a:t>
            </a:r>
            <a:r>
              <a:rPr lang="en-US" dirty="0" smtClean="0">
                <a:solidFill>
                  <a:srgbClr val="000000"/>
                </a:solidFill>
              </a:rPr>
              <a:t>).</a:t>
            </a:r>
          </a:p>
          <a:p>
            <a:r>
              <a:rPr lang="en-US" dirty="0" smtClean="0">
                <a:solidFill>
                  <a:srgbClr val="000000"/>
                </a:solidFill>
              </a:rPr>
              <a:t> </a:t>
            </a:r>
            <a:r>
              <a:rPr lang="en-US" dirty="0" err="1" smtClean="0">
                <a:solidFill>
                  <a:srgbClr val="000000"/>
                </a:solidFill>
              </a:rPr>
              <a:t>Hitung</a:t>
            </a:r>
            <a:r>
              <a:rPr lang="en-US" dirty="0" smtClean="0">
                <a:solidFill>
                  <a:srgbClr val="000000"/>
                </a:solidFill>
              </a:rPr>
              <a:t> </a:t>
            </a:r>
            <a:r>
              <a:rPr lang="en-US" dirty="0" err="1" smtClean="0">
                <a:solidFill>
                  <a:srgbClr val="000000"/>
                </a:solidFill>
              </a:rPr>
              <a:t>nilai</a:t>
            </a:r>
            <a:r>
              <a:rPr lang="en-US" dirty="0" smtClean="0">
                <a:solidFill>
                  <a:srgbClr val="000000"/>
                </a:solidFill>
              </a:rPr>
              <a:t> </a:t>
            </a:r>
            <a:r>
              <a:rPr lang="en-US" i="1" dirty="0" err="1" smtClean="0">
                <a:solidFill>
                  <a:srgbClr val="000000"/>
                </a:solidFill>
              </a:rPr>
              <a:t>tolenrance</a:t>
            </a:r>
            <a:r>
              <a:rPr lang="en-US" i="1" dirty="0" smtClean="0">
                <a:solidFill>
                  <a:srgbClr val="000000"/>
                </a:solidFill>
              </a:rPr>
              <a:t> </a:t>
            </a:r>
            <a:r>
              <a:rPr lang="en-US" dirty="0" smtClean="0">
                <a:solidFill>
                  <a:srgbClr val="000000"/>
                </a:solidFill>
              </a:rPr>
              <a:t>(</a:t>
            </a:r>
            <a:r>
              <a:rPr lang="en-US" dirty="0" err="1" smtClean="0">
                <a:solidFill>
                  <a:srgbClr val="000000"/>
                </a:solidFill>
              </a:rPr>
              <a:t>Tol</a:t>
            </a:r>
            <a:r>
              <a:rPr lang="en-US" dirty="0" smtClean="0">
                <a:solidFill>
                  <a:srgbClr val="000000"/>
                </a:solidFill>
              </a:rPr>
              <a:t>) </a:t>
            </a:r>
            <a:r>
              <a:rPr lang="en-US" dirty="0" err="1" smtClean="0">
                <a:solidFill>
                  <a:srgbClr val="000000"/>
                </a:solidFill>
              </a:rPr>
              <a:t>dengan</a:t>
            </a:r>
            <a:r>
              <a:rPr lang="en-US" dirty="0" smtClean="0">
                <a:solidFill>
                  <a:srgbClr val="000000"/>
                </a:solidFill>
              </a:rPr>
              <a:t> </a:t>
            </a:r>
            <a:r>
              <a:rPr lang="en-US" dirty="0" err="1" smtClean="0">
                <a:solidFill>
                  <a:srgbClr val="000000"/>
                </a:solidFill>
              </a:rPr>
              <a:t>rumus</a:t>
            </a:r>
            <a:r>
              <a:rPr lang="en-US" dirty="0" smtClean="0">
                <a:solidFill>
                  <a:srgbClr val="000000"/>
                </a:solidFill>
              </a:rPr>
              <a:t> (1-r</a:t>
            </a:r>
            <a:r>
              <a:rPr lang="en-US" baseline="30000" dirty="0" smtClean="0">
                <a:solidFill>
                  <a:srgbClr val="000000"/>
                </a:solidFill>
              </a:rPr>
              <a:t>2</a:t>
            </a:r>
            <a:r>
              <a:rPr lang="en-US" dirty="0" smtClean="0">
                <a:solidFill>
                  <a:srgbClr val="000000"/>
                </a:solidFill>
              </a:rPr>
              <a:t>).</a:t>
            </a:r>
          </a:p>
          <a:p>
            <a:r>
              <a:rPr lang="en-US" dirty="0" err="1" smtClean="0">
                <a:solidFill>
                  <a:srgbClr val="000000"/>
                </a:solidFill>
              </a:rPr>
              <a:t>Hitung</a:t>
            </a:r>
            <a:r>
              <a:rPr lang="en-US" dirty="0" smtClean="0">
                <a:solidFill>
                  <a:srgbClr val="000000"/>
                </a:solidFill>
              </a:rPr>
              <a:t> </a:t>
            </a:r>
            <a:r>
              <a:rPr lang="en-US" dirty="0" err="1" smtClean="0">
                <a:solidFill>
                  <a:srgbClr val="000000"/>
                </a:solidFill>
              </a:rPr>
              <a:t>nilai</a:t>
            </a:r>
            <a:r>
              <a:rPr lang="en-US" dirty="0" smtClean="0">
                <a:solidFill>
                  <a:srgbClr val="000000"/>
                </a:solidFill>
              </a:rPr>
              <a:t> VIF </a:t>
            </a:r>
            <a:r>
              <a:rPr lang="en-US" dirty="0" err="1" smtClean="0">
                <a:solidFill>
                  <a:srgbClr val="000000"/>
                </a:solidFill>
              </a:rPr>
              <a:t>dengan</a:t>
            </a:r>
            <a:r>
              <a:rPr lang="en-US" dirty="0" smtClean="0">
                <a:solidFill>
                  <a:srgbClr val="000000"/>
                </a:solidFill>
              </a:rPr>
              <a:t> </a:t>
            </a:r>
            <a:r>
              <a:rPr lang="en-US" dirty="0" err="1" smtClean="0">
                <a:solidFill>
                  <a:srgbClr val="000000"/>
                </a:solidFill>
              </a:rPr>
              <a:t>rumus</a:t>
            </a:r>
            <a:r>
              <a:rPr lang="en-US" dirty="0" smtClean="0">
                <a:solidFill>
                  <a:srgbClr val="000000"/>
                </a:solidFill>
              </a:rPr>
              <a:t> 1/TOL</a:t>
            </a:r>
          </a:p>
          <a:p>
            <a:r>
              <a:rPr lang="en-US" dirty="0" err="1" smtClean="0">
                <a:solidFill>
                  <a:srgbClr val="000000"/>
                </a:solidFill>
              </a:rPr>
              <a:t>Jika</a:t>
            </a:r>
            <a:r>
              <a:rPr lang="en-US" dirty="0" smtClean="0">
                <a:solidFill>
                  <a:srgbClr val="000000"/>
                </a:solidFill>
              </a:rPr>
              <a:t> VIF &lt; 10, </a:t>
            </a:r>
            <a:r>
              <a:rPr lang="en-US" dirty="0" err="1" smtClean="0">
                <a:solidFill>
                  <a:srgbClr val="000000"/>
                </a:solidFill>
              </a:rPr>
              <a:t>maka</a:t>
            </a:r>
            <a:r>
              <a:rPr lang="en-US" dirty="0" smtClean="0">
                <a:solidFill>
                  <a:srgbClr val="000000"/>
                </a:solidFill>
              </a:rPr>
              <a:t> </a:t>
            </a:r>
            <a:r>
              <a:rPr lang="en-US" dirty="0" err="1" smtClean="0">
                <a:solidFill>
                  <a:srgbClr val="000000"/>
                </a:solidFill>
              </a:rPr>
              <a:t>tidak</a:t>
            </a:r>
            <a:r>
              <a:rPr lang="en-US" dirty="0" smtClean="0">
                <a:solidFill>
                  <a:srgbClr val="000000"/>
                </a:solidFill>
              </a:rPr>
              <a:t> </a:t>
            </a:r>
            <a:r>
              <a:rPr lang="en-US" dirty="0" err="1" smtClean="0">
                <a:solidFill>
                  <a:srgbClr val="000000"/>
                </a:solidFill>
              </a:rPr>
              <a:t>terjadi</a:t>
            </a:r>
            <a:r>
              <a:rPr lang="en-US" dirty="0" smtClean="0">
                <a:solidFill>
                  <a:srgbClr val="000000"/>
                </a:solidFill>
              </a:rPr>
              <a:t> </a:t>
            </a:r>
            <a:r>
              <a:rPr lang="en-US" dirty="0" err="1" smtClean="0">
                <a:solidFill>
                  <a:srgbClr val="000000"/>
                </a:solidFill>
              </a:rPr>
              <a:t>multikolinier</a:t>
            </a:r>
            <a:r>
              <a:rPr lang="en-US" dirty="0" smtClean="0">
                <a:solidFill>
                  <a:srgbClr val="000000"/>
                </a:solidFill>
              </a:rPr>
              <a:t>.</a:t>
            </a:r>
          </a:p>
          <a:p>
            <a:pPr>
              <a:buNone/>
            </a:pP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Grp="1" noChangeAspect="1" noChangeArrowheads="1"/>
          </p:cNvPicPr>
          <p:nvPr>
            <p:ph idx="1"/>
          </p:nvPr>
        </p:nvPicPr>
        <p:blipFill>
          <a:blip r:embed="rId2" cstate="print"/>
          <a:srcRect/>
          <a:stretch>
            <a:fillRect/>
          </a:stretch>
        </p:blipFill>
        <p:spPr bwMode="auto">
          <a:xfrm>
            <a:off x="1619672" y="188640"/>
            <a:ext cx="5760640" cy="54947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p:cNvPicPr>
            <a:picLocks noChangeAspect="1" noChangeArrowheads="1"/>
          </p:cNvPicPr>
          <p:nvPr/>
        </p:nvPicPr>
        <p:blipFill>
          <a:blip r:embed="rId2" cstate="print"/>
          <a:srcRect/>
          <a:stretch>
            <a:fillRect/>
          </a:stretch>
        </p:blipFill>
        <p:spPr bwMode="auto">
          <a:xfrm>
            <a:off x="971600" y="764704"/>
            <a:ext cx="7466779" cy="1988815"/>
          </a:xfrm>
          <a:prstGeom prst="rect">
            <a:avLst/>
          </a:prstGeom>
          <a:noFill/>
          <a:ln w="9525">
            <a:noFill/>
            <a:miter lim="800000"/>
            <a:headEnd/>
            <a:tailEnd/>
          </a:ln>
        </p:spPr>
      </p:pic>
      <p:sp>
        <p:nvSpPr>
          <p:cNvPr id="4" name="Rectangle 3"/>
          <p:cNvSpPr/>
          <p:nvPr/>
        </p:nvSpPr>
        <p:spPr>
          <a:xfrm>
            <a:off x="1115616" y="3645025"/>
            <a:ext cx="7344816" cy="1200329"/>
          </a:xfrm>
          <a:prstGeom prst="rect">
            <a:avLst/>
          </a:prstGeom>
        </p:spPr>
        <p:txBody>
          <a:bodyPr wrap="square">
            <a:spAutoFit/>
          </a:bodyPr>
          <a:lstStyle/>
          <a:p>
            <a:pPr>
              <a:spcBef>
                <a:spcPct val="50000"/>
              </a:spcBef>
            </a:pPr>
            <a:r>
              <a:rPr lang="en-US" sz="3600" dirty="0" err="1" smtClean="0"/>
              <a:t>Karena</a:t>
            </a:r>
            <a:r>
              <a:rPr lang="en-US" sz="3600" dirty="0" smtClean="0"/>
              <a:t> </a:t>
            </a:r>
            <a:r>
              <a:rPr lang="en-US" sz="3600" dirty="0" err="1" smtClean="0"/>
              <a:t>nilai</a:t>
            </a:r>
            <a:r>
              <a:rPr lang="en-US" sz="3600" dirty="0" smtClean="0"/>
              <a:t> VIF &lt; 10 </a:t>
            </a:r>
            <a:r>
              <a:rPr lang="en-US" sz="3600" dirty="0" err="1" smtClean="0"/>
              <a:t>maka</a:t>
            </a:r>
            <a:r>
              <a:rPr lang="en-US" sz="3600" dirty="0" smtClean="0"/>
              <a:t> </a:t>
            </a:r>
            <a:r>
              <a:rPr lang="en-US" sz="3600" dirty="0" err="1" smtClean="0"/>
              <a:t>tidak</a:t>
            </a:r>
            <a:r>
              <a:rPr lang="en-US" sz="3600" dirty="0" smtClean="0"/>
              <a:t> </a:t>
            </a:r>
            <a:r>
              <a:rPr lang="en-US" sz="3600" dirty="0" err="1" smtClean="0"/>
              <a:t>terjadi</a:t>
            </a:r>
            <a:r>
              <a:rPr lang="en-US" sz="3600" dirty="0" smtClean="0"/>
              <a:t> </a:t>
            </a:r>
            <a:r>
              <a:rPr lang="en-US" sz="3600" dirty="0" err="1" smtClean="0"/>
              <a:t>multikolinearitas</a:t>
            </a:r>
            <a:endParaRPr lang="en-US" sz="36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764705"/>
            <a:ext cx="7776864" cy="792088"/>
          </a:xfrm>
        </p:spPr>
        <p:txBody>
          <a:bodyPr/>
          <a:lstStyle/>
          <a:p>
            <a:r>
              <a:rPr lang="id-ID" sz="3200" dirty="0" smtClean="0"/>
              <a:t>Mengatasi multikoleniaritas:</a:t>
            </a:r>
            <a:endParaRPr lang="id-ID" sz="3200" dirty="0"/>
          </a:p>
        </p:txBody>
      </p:sp>
      <p:sp>
        <p:nvSpPr>
          <p:cNvPr id="3" name="Subtitle 2"/>
          <p:cNvSpPr>
            <a:spLocks noGrp="1"/>
          </p:cNvSpPr>
          <p:nvPr>
            <p:ph type="subTitle" idx="1"/>
          </p:nvPr>
        </p:nvSpPr>
        <p:spPr>
          <a:xfrm>
            <a:off x="1187624" y="2060848"/>
            <a:ext cx="6912768" cy="3672408"/>
          </a:xfrm>
        </p:spPr>
        <p:txBody>
          <a:bodyPr>
            <a:normAutofit fontScale="92500" lnSpcReduction="10000"/>
          </a:bodyPr>
          <a:lstStyle/>
          <a:p>
            <a:pPr marL="514350" indent="-514350" algn="l">
              <a:buAutoNum type="arabicPeriod"/>
            </a:pPr>
            <a:r>
              <a:rPr lang="id-ID" dirty="0" smtClean="0">
                <a:solidFill>
                  <a:schemeClr val="tx1">
                    <a:lumMod val="85000"/>
                    <a:lumOff val="15000"/>
                  </a:schemeClr>
                </a:solidFill>
              </a:rPr>
              <a:t>Transformasi peubah:  umumnya jarang digunakan k</a:t>
            </a:r>
            <a:r>
              <a:rPr lang="en-US" dirty="0" smtClean="0">
                <a:solidFill>
                  <a:schemeClr val="tx1">
                    <a:lumMod val="85000"/>
                    <a:lumOff val="15000"/>
                  </a:schemeClr>
                </a:solidFill>
              </a:rPr>
              <a:t>a</a:t>
            </a:r>
            <a:r>
              <a:rPr lang="id-ID" dirty="0" smtClean="0">
                <a:solidFill>
                  <a:schemeClr val="tx1">
                    <a:lumMod val="85000"/>
                    <a:lumOff val="15000"/>
                  </a:schemeClr>
                </a:solidFill>
              </a:rPr>
              <a:t>r</a:t>
            </a:r>
            <a:r>
              <a:rPr lang="en-US" dirty="0" smtClean="0">
                <a:solidFill>
                  <a:schemeClr val="tx1">
                    <a:lumMod val="85000"/>
                    <a:lumOff val="15000"/>
                  </a:schemeClr>
                </a:solidFill>
              </a:rPr>
              <a:t>e</a:t>
            </a:r>
            <a:r>
              <a:rPr lang="id-ID" dirty="0" smtClean="0">
                <a:solidFill>
                  <a:schemeClr val="tx1">
                    <a:lumMod val="85000"/>
                    <a:lumOff val="15000"/>
                  </a:schemeClr>
                </a:solidFill>
              </a:rPr>
              <a:t>n</a:t>
            </a:r>
            <a:r>
              <a:rPr lang="en-US" dirty="0" smtClean="0">
                <a:solidFill>
                  <a:schemeClr val="tx1">
                    <a:lumMod val="85000"/>
                    <a:lumOff val="15000"/>
                  </a:schemeClr>
                </a:solidFill>
              </a:rPr>
              <a:t>a</a:t>
            </a:r>
            <a:r>
              <a:rPr lang="id-ID" dirty="0" smtClean="0">
                <a:solidFill>
                  <a:schemeClr val="tx1">
                    <a:lumMod val="85000"/>
                    <a:lumOff val="15000"/>
                  </a:schemeClr>
                </a:solidFill>
              </a:rPr>
              <a:t> coba</a:t>
            </a:r>
            <a:r>
              <a:rPr lang="en-US" dirty="0" smtClean="0">
                <a:solidFill>
                  <a:schemeClr val="tx1">
                    <a:lumMod val="85000"/>
                    <a:lumOff val="15000"/>
                  </a:schemeClr>
                </a:solidFill>
              </a:rPr>
              <a:t>-</a:t>
            </a:r>
            <a:r>
              <a:rPr lang="en-US" dirty="0" err="1" smtClean="0">
                <a:solidFill>
                  <a:schemeClr val="tx1">
                    <a:lumMod val="85000"/>
                    <a:lumOff val="15000"/>
                  </a:schemeClr>
                </a:solidFill>
              </a:rPr>
              <a:t>coba</a:t>
            </a:r>
            <a:r>
              <a:rPr lang="id-ID" dirty="0" smtClean="0">
                <a:solidFill>
                  <a:schemeClr val="tx1">
                    <a:lumMod val="85000"/>
                    <a:lumOff val="15000"/>
                  </a:schemeClr>
                </a:solidFill>
              </a:rPr>
              <a:t> dan belum pasti diperoleh yang baik.</a:t>
            </a:r>
          </a:p>
          <a:p>
            <a:pPr marL="514350" indent="-514350" algn="l">
              <a:buAutoNum type="arabicPeriod"/>
            </a:pPr>
            <a:r>
              <a:rPr lang="id-ID" dirty="0" smtClean="0">
                <a:solidFill>
                  <a:schemeClr val="tx1">
                    <a:lumMod val="85000"/>
                    <a:lumOff val="15000"/>
                  </a:schemeClr>
                </a:solidFill>
              </a:rPr>
              <a:t>Seleksi peubah d</a:t>
            </a:r>
            <a:r>
              <a:rPr lang="en-US" dirty="0" smtClean="0">
                <a:solidFill>
                  <a:schemeClr val="tx1">
                    <a:lumMod val="85000"/>
                    <a:lumOff val="15000"/>
                  </a:schemeClr>
                </a:solidFill>
              </a:rPr>
              <a:t>en</a:t>
            </a:r>
            <a:r>
              <a:rPr lang="id-ID" dirty="0" smtClean="0">
                <a:solidFill>
                  <a:schemeClr val="tx1">
                    <a:lumMod val="85000"/>
                    <a:lumOff val="15000"/>
                  </a:schemeClr>
                </a:solidFill>
              </a:rPr>
              <a:t>g</a:t>
            </a:r>
            <a:r>
              <a:rPr lang="en-US" dirty="0" smtClean="0">
                <a:solidFill>
                  <a:schemeClr val="tx1">
                    <a:lumMod val="85000"/>
                    <a:lumOff val="15000"/>
                  </a:schemeClr>
                </a:solidFill>
              </a:rPr>
              <a:t>an</a:t>
            </a:r>
            <a:r>
              <a:rPr lang="id-ID" dirty="0" smtClean="0">
                <a:solidFill>
                  <a:schemeClr val="tx1">
                    <a:lumMod val="85000"/>
                    <a:lumOff val="15000"/>
                  </a:schemeClr>
                </a:solidFill>
              </a:rPr>
              <a:t> stepwise, </a:t>
            </a:r>
            <a:r>
              <a:rPr lang="en-US" dirty="0">
                <a:solidFill>
                  <a:srgbClr val="000000"/>
                </a:solidFill>
                <a:sym typeface="Wingdings" pitchFamily="2" charset="2"/>
              </a:rPr>
              <a:t>forward, backward</a:t>
            </a:r>
            <a:endParaRPr lang="id-ID" dirty="0" smtClean="0">
              <a:solidFill>
                <a:srgbClr val="000000"/>
              </a:solidFill>
            </a:endParaRPr>
          </a:p>
          <a:p>
            <a:pPr marL="514350" indent="-514350" algn="l">
              <a:buAutoNum type="arabicPeriod"/>
            </a:pPr>
            <a:r>
              <a:rPr lang="en-US" dirty="0" err="1" smtClean="0">
                <a:solidFill>
                  <a:srgbClr val="000000"/>
                </a:solidFill>
              </a:rPr>
              <a:t>Jika</a:t>
            </a:r>
            <a:r>
              <a:rPr lang="en-US" dirty="0" smtClean="0">
                <a:solidFill>
                  <a:srgbClr val="000000"/>
                </a:solidFill>
              </a:rPr>
              <a:t> </a:t>
            </a:r>
            <a:r>
              <a:rPr lang="en-US" dirty="0" err="1">
                <a:solidFill>
                  <a:srgbClr val="000000"/>
                </a:solidFill>
              </a:rPr>
              <a:t>kita</a:t>
            </a:r>
            <a:r>
              <a:rPr lang="en-US" dirty="0">
                <a:solidFill>
                  <a:srgbClr val="000000"/>
                </a:solidFill>
              </a:rPr>
              <a:t> </a:t>
            </a:r>
            <a:r>
              <a:rPr lang="en-US" dirty="0" err="1">
                <a:solidFill>
                  <a:srgbClr val="000000"/>
                </a:solidFill>
              </a:rPr>
              <a:t>ingin</a:t>
            </a:r>
            <a:r>
              <a:rPr lang="en-US" dirty="0">
                <a:solidFill>
                  <a:srgbClr val="000000"/>
                </a:solidFill>
              </a:rPr>
              <a:t> </a:t>
            </a:r>
            <a:r>
              <a:rPr lang="en-US" dirty="0" err="1">
                <a:solidFill>
                  <a:srgbClr val="000000"/>
                </a:solidFill>
              </a:rPr>
              <a:t>mempertahankan</a:t>
            </a:r>
            <a:r>
              <a:rPr lang="en-US" dirty="0">
                <a:solidFill>
                  <a:srgbClr val="000000"/>
                </a:solidFill>
              </a:rPr>
              <a:t> </a:t>
            </a:r>
            <a:r>
              <a:rPr lang="en-US" dirty="0" err="1">
                <a:solidFill>
                  <a:srgbClr val="000000"/>
                </a:solidFill>
              </a:rPr>
              <a:t>konfigurasi</a:t>
            </a:r>
            <a:r>
              <a:rPr lang="en-US" dirty="0">
                <a:solidFill>
                  <a:srgbClr val="000000"/>
                </a:solidFill>
              </a:rPr>
              <a:t> </a:t>
            </a:r>
            <a:r>
              <a:rPr lang="en-US" dirty="0" err="1">
                <a:solidFill>
                  <a:srgbClr val="000000"/>
                </a:solidFill>
              </a:rPr>
              <a:t>variabel</a:t>
            </a:r>
            <a:r>
              <a:rPr lang="en-US" dirty="0">
                <a:solidFill>
                  <a:srgbClr val="000000"/>
                </a:solidFill>
              </a:rPr>
              <a:t> X yang </a:t>
            </a:r>
            <a:r>
              <a:rPr lang="en-US" dirty="0" err="1">
                <a:solidFill>
                  <a:srgbClr val="000000"/>
                </a:solidFill>
              </a:rPr>
              <a:t>akan</a:t>
            </a:r>
            <a:r>
              <a:rPr lang="en-US" dirty="0">
                <a:solidFill>
                  <a:srgbClr val="000000"/>
                </a:solidFill>
              </a:rPr>
              <a:t> </a:t>
            </a:r>
            <a:r>
              <a:rPr lang="en-US" dirty="0" err="1">
                <a:solidFill>
                  <a:srgbClr val="000000"/>
                </a:solidFill>
              </a:rPr>
              <a:t>memasuki</a:t>
            </a:r>
            <a:r>
              <a:rPr lang="en-US" dirty="0">
                <a:solidFill>
                  <a:srgbClr val="000000"/>
                </a:solidFill>
              </a:rPr>
              <a:t> </a:t>
            </a:r>
            <a:r>
              <a:rPr lang="en-US" dirty="0" smtClean="0">
                <a:solidFill>
                  <a:srgbClr val="000000"/>
                </a:solidFill>
              </a:rPr>
              <a:t>model</a:t>
            </a:r>
            <a:r>
              <a:rPr lang="id-ID" sz="2800" dirty="0" smtClean="0">
                <a:solidFill>
                  <a:srgbClr val="000000"/>
                </a:solidFill>
              </a:rPr>
              <a:t>,  g</a:t>
            </a:r>
            <a:r>
              <a:rPr lang="en-US" sz="2400" dirty="0" err="1" smtClean="0">
                <a:solidFill>
                  <a:srgbClr val="000000"/>
                </a:solidFill>
                <a:sym typeface="Wingdings" pitchFamily="2" charset="2"/>
              </a:rPr>
              <a:t>unakan</a:t>
            </a:r>
            <a:r>
              <a:rPr lang="en-US" sz="2400" dirty="0" smtClean="0">
                <a:solidFill>
                  <a:srgbClr val="000000"/>
                </a:solidFill>
                <a:sym typeface="Wingdings" pitchFamily="2" charset="2"/>
              </a:rPr>
              <a:t> </a:t>
            </a:r>
            <a:r>
              <a:rPr lang="en-US" sz="2400" dirty="0" err="1">
                <a:solidFill>
                  <a:srgbClr val="000000"/>
                </a:solidFill>
                <a:sym typeface="Wingdings" pitchFamily="2" charset="2"/>
              </a:rPr>
              <a:t>metode</a:t>
            </a:r>
            <a:r>
              <a:rPr lang="en-US" sz="2400" dirty="0">
                <a:solidFill>
                  <a:srgbClr val="000000"/>
                </a:solidFill>
                <a:sym typeface="Wingdings" pitchFamily="2" charset="2"/>
              </a:rPr>
              <a:t> </a:t>
            </a:r>
            <a:r>
              <a:rPr lang="en-US" sz="2400" dirty="0" err="1">
                <a:solidFill>
                  <a:srgbClr val="000000"/>
                </a:solidFill>
                <a:sym typeface="Wingdings" pitchFamily="2" charset="2"/>
              </a:rPr>
              <a:t>estimasi</a:t>
            </a:r>
            <a:r>
              <a:rPr lang="en-US" sz="2400" dirty="0">
                <a:solidFill>
                  <a:srgbClr val="000000"/>
                </a:solidFill>
                <a:sym typeface="Wingdings" pitchFamily="2" charset="2"/>
              </a:rPr>
              <a:t> </a:t>
            </a:r>
            <a:r>
              <a:rPr lang="en-US" sz="2400" dirty="0" err="1">
                <a:solidFill>
                  <a:srgbClr val="000000"/>
                </a:solidFill>
                <a:sym typeface="Wingdings" pitchFamily="2" charset="2"/>
              </a:rPr>
              <a:t>diluar</a:t>
            </a:r>
            <a:r>
              <a:rPr lang="en-US" sz="2400" dirty="0">
                <a:solidFill>
                  <a:srgbClr val="000000"/>
                </a:solidFill>
                <a:sym typeface="Wingdings" pitchFamily="2" charset="2"/>
              </a:rPr>
              <a:t> </a:t>
            </a:r>
            <a:r>
              <a:rPr lang="en-US" sz="2400" dirty="0" err="1">
                <a:solidFill>
                  <a:srgbClr val="000000"/>
                </a:solidFill>
                <a:sym typeface="Wingdings" pitchFamily="2" charset="2"/>
              </a:rPr>
              <a:t>metode</a:t>
            </a:r>
            <a:r>
              <a:rPr lang="en-US" sz="2400" dirty="0">
                <a:solidFill>
                  <a:srgbClr val="000000"/>
                </a:solidFill>
                <a:sym typeface="Wingdings" pitchFamily="2" charset="2"/>
              </a:rPr>
              <a:t> </a:t>
            </a:r>
            <a:r>
              <a:rPr lang="en-US" sz="2400" dirty="0" err="1">
                <a:solidFill>
                  <a:srgbClr val="000000"/>
                </a:solidFill>
                <a:sym typeface="Wingdings" pitchFamily="2" charset="2"/>
              </a:rPr>
              <a:t>kuadrat</a:t>
            </a:r>
            <a:r>
              <a:rPr lang="en-US" sz="2400" dirty="0">
                <a:solidFill>
                  <a:srgbClr val="000000"/>
                </a:solidFill>
                <a:sym typeface="Wingdings" pitchFamily="2" charset="2"/>
              </a:rPr>
              <a:t> </a:t>
            </a:r>
            <a:r>
              <a:rPr lang="en-US" sz="2400" dirty="0" err="1">
                <a:solidFill>
                  <a:srgbClr val="000000"/>
                </a:solidFill>
                <a:sym typeface="Wingdings" pitchFamily="2" charset="2"/>
              </a:rPr>
              <a:t>terkecil</a:t>
            </a:r>
            <a:r>
              <a:rPr lang="en-US" sz="2400" dirty="0">
                <a:solidFill>
                  <a:srgbClr val="000000"/>
                </a:solidFill>
                <a:sym typeface="Wingdings" pitchFamily="2" charset="2"/>
              </a:rPr>
              <a:t>, </a:t>
            </a:r>
            <a:r>
              <a:rPr lang="en-US" sz="2400" dirty="0" err="1" smtClean="0">
                <a:solidFill>
                  <a:srgbClr val="000000"/>
                </a:solidFill>
                <a:sym typeface="Wingdings" pitchFamily="2" charset="2"/>
              </a:rPr>
              <a:t>Metode</a:t>
            </a:r>
            <a:r>
              <a:rPr lang="en-US" sz="2400" dirty="0" smtClean="0">
                <a:solidFill>
                  <a:srgbClr val="000000"/>
                </a:solidFill>
                <a:sym typeface="Wingdings" pitchFamily="2" charset="2"/>
              </a:rPr>
              <a:t> Robust </a:t>
            </a:r>
            <a:r>
              <a:rPr lang="en-US" sz="2400" dirty="0" err="1" smtClean="0">
                <a:solidFill>
                  <a:srgbClr val="000000"/>
                </a:solidFill>
                <a:sym typeface="Wingdings" pitchFamily="2" charset="2"/>
              </a:rPr>
              <a:t>seperti</a:t>
            </a:r>
            <a:r>
              <a:rPr lang="en-US" sz="2400" dirty="0" smtClean="0">
                <a:solidFill>
                  <a:srgbClr val="000000"/>
                </a:solidFill>
                <a:sym typeface="Wingdings" pitchFamily="2" charset="2"/>
              </a:rPr>
              <a:t> </a:t>
            </a:r>
            <a:r>
              <a:rPr lang="en-US" sz="2400" dirty="0">
                <a:solidFill>
                  <a:srgbClr val="000000"/>
                </a:solidFill>
                <a:sym typeface="Wingdings" pitchFamily="2" charset="2"/>
              </a:rPr>
              <a:t>Ridge Regression, Principal Component Regression, Partial Least </a:t>
            </a:r>
            <a:r>
              <a:rPr lang="en-US" sz="2400" dirty="0" smtClean="0">
                <a:solidFill>
                  <a:srgbClr val="000000"/>
                </a:solidFill>
                <a:sym typeface="Wingdings" pitchFamily="2" charset="2"/>
              </a:rPr>
              <a:t>Square, Liu estimator, </a:t>
            </a:r>
            <a:endParaRPr lang="en-US" sz="2400" dirty="0">
              <a:solidFill>
                <a:srgbClr val="0000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620688"/>
            <a:ext cx="8075240" cy="979512"/>
          </a:xfrm>
        </p:spPr>
        <p:txBody>
          <a:bodyPr/>
          <a:lstStyle/>
          <a:p>
            <a:r>
              <a:rPr lang="id-ID" sz="3200" dirty="0"/>
              <a:t>Heteroskedastisitas</a:t>
            </a:r>
          </a:p>
        </p:txBody>
      </p:sp>
      <p:sp>
        <p:nvSpPr>
          <p:cNvPr id="3" name="Content Placeholder 2"/>
          <p:cNvSpPr>
            <a:spLocks noGrp="1"/>
          </p:cNvSpPr>
          <p:nvPr>
            <p:ph idx="1"/>
          </p:nvPr>
        </p:nvSpPr>
        <p:spPr/>
        <p:txBody>
          <a:bodyPr>
            <a:normAutofit fontScale="85000" lnSpcReduction="20000"/>
          </a:bodyPr>
          <a:lstStyle/>
          <a:p>
            <a:r>
              <a:rPr lang="id-ID" dirty="0" smtClean="0">
                <a:solidFill>
                  <a:schemeClr val="tx1"/>
                </a:solidFill>
              </a:rPr>
              <a:t>Ragam galatdiasumsikan konstan dari satu pengamatan ke Ragam galat diasumsikan konstan dari satu pengamatan ke pengamatan lain</a:t>
            </a:r>
            <a:r>
              <a:rPr lang="id-ID" dirty="0">
                <a:solidFill>
                  <a:schemeClr val="tx1"/>
                </a:solidFill>
              </a:rPr>
              <a:t>, </a:t>
            </a:r>
            <a:r>
              <a:rPr lang="id-ID" dirty="0" smtClean="0">
                <a:solidFill>
                  <a:schemeClr val="tx1"/>
                </a:solidFill>
              </a:rPr>
              <a:t>hal ini disebut </a:t>
            </a:r>
            <a:r>
              <a:rPr lang="id-ID" dirty="0">
                <a:solidFill>
                  <a:schemeClr val="tx1"/>
                </a:solidFill>
              </a:rPr>
              <a:t>homoskedastisitas. </a:t>
            </a:r>
            <a:endParaRPr lang="id-ID" dirty="0" smtClean="0">
              <a:solidFill>
                <a:schemeClr val="tx1"/>
              </a:solidFill>
            </a:endParaRPr>
          </a:p>
          <a:p>
            <a:r>
              <a:rPr lang="id-ID" dirty="0" smtClean="0">
                <a:solidFill>
                  <a:schemeClr val="tx1"/>
                </a:solidFill>
              </a:rPr>
              <a:t>Jika ragamgalat berbeda disebut heteroskedastisitas</a:t>
            </a:r>
            <a:r>
              <a:rPr lang="id-ID" dirty="0">
                <a:solidFill>
                  <a:schemeClr val="tx1"/>
                </a:solidFill>
              </a:rPr>
              <a:t>. </a:t>
            </a:r>
            <a:endParaRPr lang="id-ID" dirty="0" smtClean="0">
              <a:solidFill>
                <a:schemeClr val="tx1"/>
              </a:solidFill>
            </a:endParaRPr>
          </a:p>
          <a:p>
            <a:r>
              <a:rPr lang="id-ID" dirty="0" smtClean="0">
                <a:solidFill>
                  <a:schemeClr val="tx1"/>
                </a:solidFill>
              </a:rPr>
              <a:t>Model regresi yang baik adalah tidak terjadi heteroskedastisitas</a:t>
            </a:r>
            <a:r>
              <a:rPr lang="id-ID" dirty="0">
                <a:solidFill>
                  <a:schemeClr val="tx1"/>
                </a:solidFill>
              </a:rPr>
              <a:t>. </a:t>
            </a:r>
            <a:endParaRPr lang="id-ID" dirty="0" smtClean="0">
              <a:solidFill>
                <a:schemeClr val="tx1"/>
              </a:solidFill>
            </a:endParaRPr>
          </a:p>
          <a:p>
            <a:r>
              <a:rPr lang="id-ID" dirty="0" smtClean="0">
                <a:solidFill>
                  <a:schemeClr val="tx1"/>
                </a:solidFill>
              </a:rPr>
              <a:t>Untuk mendeteksi heteroskedastisitas adalah dengan membuat Untuk mendeteksi heteroskedastisitas adalah dengan membuat </a:t>
            </a:r>
            <a:r>
              <a:rPr lang="id-ID" dirty="0">
                <a:solidFill>
                  <a:schemeClr val="tx1"/>
                </a:solidFill>
              </a:rPr>
              <a:t>plot </a:t>
            </a:r>
            <a:r>
              <a:rPr lang="id-ID" dirty="0" smtClean="0">
                <a:solidFill>
                  <a:schemeClr val="tx1"/>
                </a:solidFill>
              </a:rPr>
              <a:t>nilai dugaan yang dibakukan (</a:t>
            </a:r>
            <a:r>
              <a:rPr lang="id-ID" i="1" dirty="0">
                <a:solidFill>
                  <a:schemeClr val="tx1"/>
                </a:solidFill>
              </a:rPr>
              <a:t>standardized predicted value</a:t>
            </a:r>
            <a:r>
              <a:rPr lang="id-ID" dirty="0">
                <a:solidFill>
                  <a:schemeClr val="tx1"/>
                </a:solidFill>
              </a:rPr>
              <a:t>) </a:t>
            </a:r>
            <a:r>
              <a:rPr lang="id-ID" dirty="0" smtClean="0">
                <a:solidFill>
                  <a:schemeClr val="tx1"/>
                </a:solidFill>
              </a:rPr>
              <a:t>dengan sisaan yang </a:t>
            </a:r>
            <a:r>
              <a:rPr lang="id-ID" dirty="0">
                <a:solidFill>
                  <a:schemeClr val="tx1"/>
                </a:solidFill>
              </a:rPr>
              <a:t>dibakukan(</a:t>
            </a:r>
            <a:r>
              <a:rPr lang="id-ID" i="1" dirty="0">
                <a:solidFill>
                  <a:schemeClr val="tx1"/>
                </a:solidFill>
              </a:rPr>
              <a:t>studentizedresidua</a:t>
            </a:r>
            <a:r>
              <a:rPr lang="id-ID" dirty="0">
                <a:solidFill>
                  <a:schemeClr val="tx1"/>
                </a:solidFill>
              </a:rPr>
              <a:t>l</a:t>
            </a:r>
            <a:r>
              <a:rPr lang="id-ID" dirty="0" smtClean="0">
                <a:solidFill>
                  <a:schemeClr val="tx1"/>
                </a:solidFill>
              </a:rPr>
              <a:t>).</a:t>
            </a:r>
          </a:p>
          <a:p>
            <a:r>
              <a:rPr lang="id-ID" dirty="0" smtClean="0">
                <a:solidFill>
                  <a:schemeClr val="tx1"/>
                </a:solidFill>
              </a:rPr>
              <a:t>Jika ada pola tertentu (bergelombang</a:t>
            </a:r>
            <a:r>
              <a:rPr lang="id-ID" dirty="0">
                <a:solidFill>
                  <a:schemeClr val="tx1"/>
                </a:solidFill>
              </a:rPr>
              <a:t>, </a:t>
            </a:r>
            <a:r>
              <a:rPr lang="id-ID" dirty="0" smtClean="0">
                <a:solidFill>
                  <a:schemeClr val="tx1"/>
                </a:solidFill>
              </a:rPr>
              <a:t>melebar kemudian </a:t>
            </a:r>
            <a:r>
              <a:rPr lang="id-ID" dirty="0">
                <a:solidFill>
                  <a:schemeClr val="tx1"/>
                </a:solidFill>
              </a:rPr>
              <a:t>menyempit) </a:t>
            </a:r>
            <a:r>
              <a:rPr lang="id-ID" dirty="0" smtClean="0">
                <a:solidFill>
                  <a:schemeClr val="tx1"/>
                </a:solidFill>
              </a:rPr>
              <a:t>maka terjadi heteroskedastisitas</a:t>
            </a:r>
            <a:r>
              <a:rPr lang="id-ID" dirty="0">
                <a:solidFill>
                  <a:schemeClr val="tx1"/>
                </a:solidFill>
              </a:rPr>
              <a:t>. </a:t>
            </a:r>
          </a:p>
          <a:p>
            <a:r>
              <a:rPr lang="id-ID" dirty="0" smtClean="0">
                <a:solidFill>
                  <a:schemeClr val="tx1"/>
                </a:solidFill>
              </a:rPr>
              <a:t>Jika tidak ada pola jelas</a:t>
            </a:r>
            <a:r>
              <a:rPr lang="id-ID" dirty="0">
                <a:solidFill>
                  <a:schemeClr val="tx1"/>
                </a:solidFill>
              </a:rPr>
              <a:t>, </a:t>
            </a:r>
            <a:r>
              <a:rPr lang="id-ID" dirty="0" smtClean="0">
                <a:solidFill>
                  <a:schemeClr val="tx1"/>
                </a:solidFill>
              </a:rPr>
              <a:t>serta titik-titik(sisaan</a:t>
            </a:r>
            <a:r>
              <a:rPr lang="id-ID" dirty="0">
                <a:solidFill>
                  <a:schemeClr val="tx1"/>
                </a:solidFill>
              </a:rPr>
              <a:t>) </a:t>
            </a:r>
            <a:r>
              <a:rPr lang="id-ID" dirty="0" smtClean="0">
                <a:solidFill>
                  <a:schemeClr val="tx1"/>
                </a:solidFill>
              </a:rPr>
              <a:t>menyebar diatas dan dibawah angka 0 pada sumbu Y</a:t>
            </a:r>
            <a:r>
              <a:rPr lang="id-ID" dirty="0">
                <a:solidFill>
                  <a:schemeClr val="tx1"/>
                </a:solidFill>
              </a:rPr>
              <a:t>, </a:t>
            </a:r>
            <a:r>
              <a:rPr lang="id-ID" dirty="0" smtClean="0">
                <a:solidFill>
                  <a:schemeClr val="tx1"/>
                </a:solidFill>
              </a:rPr>
              <a:t>maka tidak terjadi heteroskedastisitas</a:t>
            </a:r>
            <a:r>
              <a:rPr lang="id-ID" dirty="0">
                <a:solidFill>
                  <a:schemeClr val="tx1"/>
                </a:solidFill>
              </a:rPr>
              <a:t>.</a:t>
            </a:r>
          </a:p>
          <a:p>
            <a:pPr marL="0" indent="0">
              <a:buNone/>
            </a:pPr>
            <a:endParaRPr lang="id-ID" dirty="0"/>
          </a:p>
        </p:txBody>
      </p:sp>
    </p:spTree>
    <p:extLst>
      <p:ext uri="{BB962C8B-B14F-4D97-AF65-F5344CB8AC3E}">
        <p14:creationId xmlns:p14="http://schemas.microsoft.com/office/powerpoint/2010/main" val="41062440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8219256" cy="763488"/>
          </a:xfrm>
        </p:spPr>
        <p:txBody>
          <a:bodyPr/>
          <a:lstStyle/>
          <a:p>
            <a:r>
              <a:rPr lang="id-ID" sz="4400" dirty="0"/>
              <a:t>Normalitas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id-ID" dirty="0" smtClean="0">
                    <a:solidFill>
                      <a:schemeClr val="tx1"/>
                    </a:solidFill>
                  </a:rPr>
                  <a:t>Galat </a:t>
                </a:r>
                <a:r>
                  <a:rPr lang="id-ID" dirty="0">
                    <a:solidFill>
                      <a:schemeClr val="tx1"/>
                    </a:solidFill>
                  </a:rPr>
                  <a:t>diasumsikan berdistribusi </a:t>
                </a:r>
                <a:r>
                  <a:rPr lang="id-ID" dirty="0" smtClean="0">
                    <a:solidFill>
                      <a:schemeClr val="tx1"/>
                    </a:solidFill>
                  </a:rPr>
                  <a:t>Normal.  </a:t>
                </a:r>
                <a14:m>
                  <m:oMath xmlns:m="http://schemas.openxmlformats.org/officeDocument/2006/math">
                    <m:sSub>
                      <m:sSubPr>
                        <m:ctrlPr>
                          <a:rPr lang="id-ID" i="1" smtClean="0">
                            <a:solidFill>
                              <a:schemeClr val="tx1"/>
                            </a:solidFill>
                            <a:latin typeface="Cambria Math" panose="02040503050406030204" pitchFamily="18" charset="0"/>
                          </a:rPr>
                        </m:ctrlPr>
                      </m:sSubPr>
                      <m:e>
                        <m:r>
                          <a:rPr lang="id-ID" i="1" smtClean="0">
                            <a:solidFill>
                              <a:schemeClr val="tx1"/>
                            </a:solidFill>
                            <a:latin typeface="Cambria Math"/>
                            <a:ea typeface="Cambria Math"/>
                          </a:rPr>
                          <m:t>𝜀</m:t>
                        </m:r>
                      </m:e>
                      <m:sub>
                        <m:r>
                          <a:rPr lang="id-ID" b="0" i="1" smtClean="0">
                            <a:solidFill>
                              <a:schemeClr val="tx1"/>
                            </a:solidFill>
                            <a:latin typeface="Cambria Math"/>
                          </a:rPr>
                          <m:t>𝑖</m:t>
                        </m:r>
                      </m:sub>
                    </m:sSub>
                  </m:oMath>
                </a14:m>
                <a:r>
                  <a:rPr lang="id-ID" dirty="0" smtClean="0">
                    <a:solidFill>
                      <a:schemeClr val="tx1"/>
                    </a:solidFill>
                  </a:rPr>
                  <a:t> </a:t>
                </a:r>
                <a14:m>
                  <m:oMath xmlns:m="http://schemas.openxmlformats.org/officeDocument/2006/math">
                    <m:r>
                      <a:rPr lang="id-ID" i="1" dirty="0" smtClean="0">
                        <a:solidFill>
                          <a:schemeClr val="tx1"/>
                        </a:solidFill>
                        <a:latin typeface="Cambria Math"/>
                        <a:ea typeface="Cambria Math"/>
                      </a:rPr>
                      <m:t>~</m:t>
                    </m:r>
                  </m:oMath>
                </a14:m>
                <a:r>
                  <a:rPr lang="id-ID" dirty="0" smtClean="0">
                    <a:solidFill>
                      <a:schemeClr val="tx1"/>
                    </a:solidFill>
                  </a:rPr>
                  <a:t> N(0, </a:t>
                </a:r>
                <a14:m>
                  <m:oMath xmlns:m="http://schemas.openxmlformats.org/officeDocument/2006/math">
                    <m:sSup>
                      <m:sSupPr>
                        <m:ctrlPr>
                          <a:rPr lang="id-ID" i="1" smtClean="0">
                            <a:solidFill>
                              <a:schemeClr val="tx1"/>
                            </a:solidFill>
                            <a:latin typeface="Cambria Math" panose="02040503050406030204" pitchFamily="18" charset="0"/>
                          </a:rPr>
                        </m:ctrlPr>
                      </m:sSupPr>
                      <m:e>
                        <m:r>
                          <a:rPr lang="id-ID" i="1" smtClean="0">
                            <a:solidFill>
                              <a:schemeClr val="tx1"/>
                            </a:solidFill>
                            <a:latin typeface="Cambria Math"/>
                            <a:ea typeface="Cambria Math"/>
                          </a:rPr>
                          <m:t>𝜎</m:t>
                        </m:r>
                      </m:e>
                      <m:sup>
                        <m:r>
                          <a:rPr lang="id-ID" b="0" i="1" smtClean="0">
                            <a:solidFill>
                              <a:schemeClr val="tx1"/>
                            </a:solidFill>
                            <a:latin typeface="Cambria Math"/>
                          </a:rPr>
                          <m:t>2</m:t>
                        </m:r>
                      </m:sup>
                    </m:sSup>
                  </m:oMath>
                </a14:m>
                <a:r>
                  <a:rPr lang="id-ID" dirty="0" smtClean="0">
                    <a:solidFill>
                      <a:schemeClr val="tx1"/>
                    </a:solidFill>
                  </a:rPr>
                  <a:t> )</a:t>
                </a:r>
              </a:p>
              <a:p>
                <a:r>
                  <a:rPr lang="id-ID" dirty="0" smtClean="0">
                    <a:solidFill>
                      <a:schemeClr val="tx1"/>
                    </a:solidFill>
                  </a:rPr>
                  <a:t>Model </a:t>
                </a:r>
                <a:r>
                  <a:rPr lang="id-ID" dirty="0">
                    <a:solidFill>
                      <a:schemeClr val="tx1"/>
                    </a:solidFill>
                  </a:rPr>
                  <a:t>regresi yang baik adalah distribusi data normal atau mendekati </a:t>
                </a:r>
                <a:r>
                  <a:rPr lang="id-ID" dirty="0" smtClean="0">
                    <a:solidFill>
                      <a:schemeClr val="tx1"/>
                    </a:solidFill>
                  </a:rPr>
                  <a:t>normal.</a:t>
                </a:r>
                <a:endParaRPr lang="id-ID" dirty="0">
                  <a:solidFill>
                    <a:schemeClr val="tx1"/>
                  </a:solidFill>
                </a:endParaRPr>
              </a:p>
              <a:p>
                <a:r>
                  <a:rPr lang="id-ID" dirty="0" smtClean="0">
                    <a:solidFill>
                      <a:schemeClr val="tx1"/>
                    </a:solidFill>
                  </a:rPr>
                  <a:t>Untuk </a:t>
                </a:r>
                <a:r>
                  <a:rPr lang="id-ID" dirty="0">
                    <a:solidFill>
                      <a:schemeClr val="tx1"/>
                    </a:solidFill>
                  </a:rPr>
                  <a:t>mendeteksi normalitas digunakan normal p-p plot. </a:t>
                </a:r>
                <a:endParaRPr lang="id-ID" dirty="0" smtClean="0">
                  <a:solidFill>
                    <a:schemeClr val="tx1"/>
                  </a:solidFill>
                </a:endParaRPr>
              </a:p>
              <a:p>
                <a:r>
                  <a:rPr lang="id-ID" dirty="0" smtClean="0">
                    <a:solidFill>
                      <a:schemeClr val="tx1"/>
                    </a:solidFill>
                  </a:rPr>
                  <a:t>Jika </a:t>
                </a:r>
                <a:r>
                  <a:rPr lang="id-ID" dirty="0">
                    <a:solidFill>
                      <a:schemeClr val="tx1"/>
                    </a:solidFill>
                  </a:rPr>
                  <a:t>titik-titik (sisaan) menyebar di sekitar garis diagonal dan mengikuti arah garis diagonal, maka model regresi memenuhi asumsi normalitas memenuhi asumsi normalitas. </a:t>
                </a:r>
              </a:p>
              <a:p>
                <a:r>
                  <a:rPr lang="id-ID" dirty="0" smtClean="0">
                    <a:solidFill>
                      <a:schemeClr val="tx1"/>
                    </a:solidFill>
                  </a:rPr>
                  <a:t>Jika </a:t>
                </a:r>
                <a:r>
                  <a:rPr lang="id-ID" dirty="0">
                    <a:solidFill>
                      <a:schemeClr val="tx1"/>
                    </a:solidFill>
                  </a:rPr>
                  <a:t>titik-titik (sisaan) menyebar jauh dari garis diagonal dan atau tidak mengikuti arah garis diagonal maka model regresi atau tidak mengikuti arah garis diagonal, maka model regresi tidak memenuhi asumsi normalitas.</a:t>
                </a:r>
              </a:p>
              <a:p>
                <a:pPr marL="0" indent="0">
                  <a:buNone/>
                </a:pPr>
                <a:endParaRPr lang="id-ID"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809" r="-2444" b="-8356"/>
                </a:stretch>
              </a:blipFill>
            </p:spPr>
            <p:txBody>
              <a:bodyPr/>
              <a:lstStyle/>
              <a:p>
                <a:r>
                  <a:rPr lang="id-ID">
                    <a:noFill/>
                  </a:rPr>
                  <a:t> </a:t>
                </a:r>
              </a:p>
            </p:txBody>
          </p:sp>
        </mc:Fallback>
      </mc:AlternateContent>
    </p:spTree>
    <p:extLst>
      <p:ext uri="{BB962C8B-B14F-4D97-AF65-F5344CB8AC3E}">
        <p14:creationId xmlns:p14="http://schemas.microsoft.com/office/powerpoint/2010/main" val="1681744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1143000"/>
          </a:xfrm>
        </p:spPr>
        <p:txBody>
          <a:bodyPr>
            <a:normAutofit/>
          </a:bodyPr>
          <a:lstStyle/>
          <a:p>
            <a:pPr algn="l"/>
            <a:r>
              <a:rPr lang="en-US" sz="3200" dirty="0" err="1" smtClean="0"/>
              <a:t>Mengapa</a:t>
            </a:r>
            <a:r>
              <a:rPr lang="en-US" sz="3200" dirty="0" smtClean="0"/>
              <a:t> </a:t>
            </a:r>
            <a:r>
              <a:rPr lang="en-US" sz="3200" dirty="0" err="1" smtClean="0"/>
              <a:t>muncul</a:t>
            </a:r>
            <a:r>
              <a:rPr lang="en-US" sz="3200" dirty="0" smtClean="0"/>
              <a:t> </a:t>
            </a:r>
            <a:r>
              <a:rPr lang="en-US" sz="3200" dirty="0" err="1" smtClean="0"/>
              <a:t>autokorelasi</a:t>
            </a:r>
            <a:endParaRPr lang="en-US" sz="3200" dirty="0"/>
          </a:p>
        </p:txBody>
      </p:sp>
      <p:sp>
        <p:nvSpPr>
          <p:cNvPr id="3" name="Content Placeholder 2"/>
          <p:cNvSpPr>
            <a:spLocks noGrp="1"/>
          </p:cNvSpPr>
          <p:nvPr>
            <p:ph idx="1"/>
          </p:nvPr>
        </p:nvSpPr>
        <p:spPr/>
        <p:txBody>
          <a:bodyPr/>
          <a:lstStyle/>
          <a:p>
            <a:pPr marL="365760" lvl="0" indent="-283464">
              <a:spcBef>
                <a:spcPts val="600"/>
              </a:spcBef>
              <a:buClr>
                <a:srgbClr val="3891A7"/>
              </a:buClr>
              <a:buSzPct val="80000"/>
              <a:buFont typeface="Wingdings 2"/>
              <a:buChar char=""/>
            </a:pPr>
            <a:endParaRPr lang="en-US" dirty="0" smtClean="0">
              <a:noFill/>
              <a:latin typeface="Gill Sans MT"/>
            </a:endParaRPr>
          </a:p>
          <a:p>
            <a:pPr>
              <a:buNone/>
            </a:pPr>
            <a:endParaRPr lang="en-US" dirty="0"/>
          </a:p>
        </p:txBody>
      </p:sp>
      <p:sp>
        <p:nvSpPr>
          <p:cNvPr id="4" name="Content Placeholder 2"/>
          <p:cNvSpPr txBox="1">
            <a:spLocks noRot="1" noChangeAspect="1" noMove="1" noResize="1" noEditPoints="1" noAdjustHandles="1" noChangeArrowheads="1" noChangeShapeType="1" noTextEdit="1"/>
          </p:cNvSpPr>
          <p:nvPr/>
        </p:nvSpPr>
        <p:spPr>
          <a:xfrm>
            <a:off x="1435608" y="1447800"/>
            <a:ext cx="7498080" cy="4800600"/>
          </a:xfrm>
          <a:prstGeom prst="rect">
            <a:avLst/>
          </a:prstGeom>
          <a:blipFill rotWithShape="1">
            <a:blip r:embed="rId2" cstate="print"/>
            <a:stretch>
              <a:fillRect l="-976" t="-1652" b="-27319"/>
            </a:stretch>
          </a:blipFill>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noFill/>
                <a:effectLst/>
                <a:uLnTx/>
                <a:uFillTx/>
                <a:latin typeface="+mn-lt"/>
                <a:ea typeface="+mn-ea"/>
                <a:cs typeface="+mn-cs"/>
              </a:rPr>
              <a:t> </a:t>
            </a:r>
            <a:endParaRPr kumimoji="0" lang="en-US" sz="3200" b="0" i="0" u="none" strike="noStrike" kern="1200" cap="none" spc="0" normalizeH="0" baseline="0" noProof="0" dirty="0">
              <a:ln>
                <a:noFill/>
              </a:ln>
              <a:no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noRot="1" noChangeAspect="1" noMove="1" noResize="1" noEditPoints="1" noAdjustHandles="1" noChangeArrowheads="1" noChangeShapeType="1" noTextEdit="1"/>
          </p:cNvSpPr>
          <p:nvPr/>
        </p:nvSpPr>
        <p:spPr>
          <a:xfrm>
            <a:off x="1435608" y="1447800"/>
            <a:ext cx="7498080" cy="4800600"/>
          </a:xfrm>
          <a:prstGeom prst="rect">
            <a:avLst/>
          </a:prstGeom>
          <a:blipFill rotWithShape="1">
            <a:blip r:embed="rId2" cstate="print"/>
            <a:stretch>
              <a:fillRect l="-976" t="-1652" r="-407"/>
            </a:stretch>
          </a:blipFill>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noFill/>
                <a:effectLst/>
                <a:uLnTx/>
                <a:uFillTx/>
                <a:latin typeface="+mn-lt"/>
                <a:ea typeface="+mn-ea"/>
                <a:cs typeface="+mn-cs"/>
              </a:rPr>
              <a:t> </a:t>
            </a:r>
            <a:endParaRPr kumimoji="0" lang="en-US" sz="3200" b="0" i="0" u="none" strike="noStrike" kern="1200" cap="none" spc="0" normalizeH="0" baseline="0" noProof="0">
              <a:ln>
                <a:noFill/>
              </a:ln>
              <a:no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147248" cy="5746650"/>
          </a:xfrm>
        </p:spPr>
        <p:txBody>
          <a:bodyPr>
            <a:noAutofit/>
          </a:bodyPr>
          <a:lstStyle/>
          <a:p>
            <a:pPr algn="l">
              <a:lnSpc>
                <a:spcPct val="100000"/>
              </a:lnSpc>
            </a:pPr>
            <a:r>
              <a:rPr lang="en-US" sz="2800" dirty="0" smtClean="0"/>
              <a:t>3.  Bias </a:t>
            </a:r>
            <a:r>
              <a:rPr lang="en-US" sz="2800" dirty="0" err="1" smtClean="0"/>
              <a:t>spesifikasi</a:t>
            </a:r>
            <a:r>
              <a:rPr lang="en-US" sz="2800" dirty="0" smtClean="0"/>
              <a:t> : </a:t>
            </a:r>
            <a:r>
              <a:rPr lang="en-US" sz="2800" dirty="0" err="1" smtClean="0"/>
              <a:t>bentuk</a:t>
            </a:r>
            <a:r>
              <a:rPr lang="en-US" sz="2800" dirty="0" smtClean="0"/>
              <a:t> </a:t>
            </a:r>
            <a:r>
              <a:rPr lang="en-US" sz="2800" dirty="0" err="1" smtClean="0"/>
              <a:t>fungsional</a:t>
            </a:r>
            <a:r>
              <a:rPr lang="en-US" sz="2800" dirty="0" smtClean="0"/>
              <a:t> yang </a:t>
            </a:r>
            <a:r>
              <a:rPr lang="en-US" sz="2800" dirty="0" err="1" smtClean="0"/>
              <a:t>tidak</a:t>
            </a:r>
            <a:r>
              <a:rPr lang="en-US" sz="2800" dirty="0" smtClean="0"/>
              <a:t> </a:t>
            </a:r>
            <a:r>
              <a:rPr lang="en-US" sz="2800" dirty="0" err="1" smtClean="0"/>
              <a:t>benar</a:t>
            </a:r>
            <a:r>
              <a:rPr lang="en-US" sz="2800" dirty="0" smtClean="0"/>
              <a:t/>
            </a:r>
            <a:br>
              <a:rPr lang="en-US" sz="2800" dirty="0" smtClean="0"/>
            </a:br>
            <a:r>
              <a:rPr lang="en-US" sz="2800" dirty="0" smtClean="0"/>
              <a:t/>
            </a:r>
            <a:br>
              <a:rPr lang="en-US" sz="2800" dirty="0" smtClean="0"/>
            </a:br>
            <a:r>
              <a:rPr lang="en-US" sz="2800" dirty="0" smtClean="0"/>
              <a:t>4.  </a:t>
            </a:r>
            <a:r>
              <a:rPr lang="en-US" sz="2800" dirty="0" err="1" smtClean="0"/>
              <a:t>Fenomena</a:t>
            </a:r>
            <a:r>
              <a:rPr lang="en-US" sz="2800" dirty="0" smtClean="0"/>
              <a:t> Cobweb</a:t>
            </a:r>
            <a:br>
              <a:rPr lang="en-US" sz="2800" dirty="0" smtClean="0"/>
            </a:br>
            <a:r>
              <a:rPr lang="en-US" sz="2800" dirty="0" err="1" smtClean="0"/>
              <a:t>Penawaran</a:t>
            </a:r>
            <a:r>
              <a:rPr lang="en-US" sz="2800" dirty="0" smtClean="0"/>
              <a:t> </a:t>
            </a:r>
            <a:r>
              <a:rPr lang="en-US" sz="2800" dirty="0" err="1" smtClean="0"/>
              <a:t>pada</a:t>
            </a:r>
            <a:r>
              <a:rPr lang="en-US" sz="2800" dirty="0" smtClean="0"/>
              <a:t> </a:t>
            </a:r>
            <a:r>
              <a:rPr lang="en-US" sz="2800" dirty="0" err="1" smtClean="0"/>
              <a:t>banyak</a:t>
            </a:r>
            <a:r>
              <a:rPr lang="en-US" sz="2800" dirty="0" smtClean="0"/>
              <a:t> </a:t>
            </a:r>
            <a:r>
              <a:rPr lang="en-US" sz="2800" dirty="0" err="1" smtClean="0"/>
              <a:t>komoditi</a:t>
            </a:r>
            <a:r>
              <a:rPr lang="en-US" sz="2800" dirty="0" smtClean="0"/>
              <a:t> </a:t>
            </a:r>
            <a:r>
              <a:rPr lang="en-US" sz="2800" dirty="0" err="1" smtClean="0"/>
              <a:t>pertanian</a:t>
            </a:r>
            <a:r>
              <a:rPr lang="en-US" sz="2800" dirty="0" smtClean="0"/>
              <a:t> </a:t>
            </a:r>
            <a:r>
              <a:rPr lang="en-US" sz="2800" dirty="0" err="1" smtClean="0"/>
              <a:t>bereaksi</a:t>
            </a:r>
            <a:r>
              <a:rPr lang="en-US" sz="2800" dirty="0" smtClean="0"/>
              <a:t> </a:t>
            </a:r>
            <a:r>
              <a:rPr lang="en-US" sz="2800" dirty="0" err="1" smtClean="0"/>
              <a:t>terhadap</a:t>
            </a:r>
            <a:r>
              <a:rPr lang="en-US" sz="2800" dirty="0" smtClean="0"/>
              <a:t> </a:t>
            </a:r>
            <a:r>
              <a:rPr lang="en-US" sz="2800" dirty="0" err="1" smtClean="0"/>
              <a:t>harga</a:t>
            </a:r>
            <a:r>
              <a:rPr lang="en-US" sz="2800" dirty="0" smtClean="0"/>
              <a:t> </a:t>
            </a:r>
            <a:r>
              <a:rPr lang="en-US" sz="2800" dirty="0" err="1" smtClean="0"/>
              <a:t>dengan</a:t>
            </a:r>
            <a:r>
              <a:rPr lang="en-US" sz="2800" dirty="0" smtClean="0"/>
              <a:t> </a:t>
            </a:r>
            <a:r>
              <a:rPr lang="en-US" sz="2800" dirty="0" err="1" smtClean="0"/>
              <a:t>keterlambatan</a:t>
            </a:r>
            <a:r>
              <a:rPr lang="en-US" sz="2800" dirty="0" smtClean="0"/>
              <a:t> </a:t>
            </a:r>
            <a:r>
              <a:rPr lang="en-US" sz="2800" dirty="0" err="1" smtClean="0"/>
              <a:t>satu</a:t>
            </a:r>
            <a:r>
              <a:rPr lang="en-US" sz="2800" dirty="0" smtClean="0"/>
              <a:t> </a:t>
            </a:r>
            <a:r>
              <a:rPr lang="en-US" sz="2800" dirty="0" err="1" smtClean="0"/>
              <a:t>periode</a:t>
            </a:r>
            <a:r>
              <a:rPr lang="en-US" sz="2800" dirty="0" smtClean="0"/>
              <a:t> </a:t>
            </a:r>
            <a:r>
              <a:rPr lang="en-US" sz="2800" dirty="0" err="1" smtClean="0"/>
              <a:t>waktu</a:t>
            </a:r>
            <a:r>
              <a:rPr lang="en-US" sz="2800" dirty="0" smtClean="0"/>
              <a:t> </a:t>
            </a:r>
            <a:r>
              <a:rPr lang="en-US" sz="2800" dirty="0" err="1" smtClean="0"/>
              <a:t>karena</a:t>
            </a:r>
            <a:r>
              <a:rPr lang="en-US" sz="2800" dirty="0" smtClean="0"/>
              <a:t> </a:t>
            </a:r>
            <a:r>
              <a:rPr lang="en-US" sz="2800" dirty="0" err="1" smtClean="0"/>
              <a:t>keputusan</a:t>
            </a:r>
            <a:r>
              <a:rPr lang="en-US" sz="2800" dirty="0" smtClean="0"/>
              <a:t> </a:t>
            </a:r>
            <a:r>
              <a:rPr lang="en-US" sz="2800" dirty="0" err="1" smtClean="0"/>
              <a:t>penawaran</a:t>
            </a:r>
            <a:r>
              <a:rPr lang="en-US" sz="2800" dirty="0" smtClean="0"/>
              <a:t> </a:t>
            </a:r>
            <a:r>
              <a:rPr lang="en-US" sz="2800" dirty="0" err="1" smtClean="0"/>
              <a:t>memerlukan</a:t>
            </a:r>
            <a:r>
              <a:rPr lang="en-US" sz="2800" dirty="0" smtClean="0"/>
              <a:t> </a:t>
            </a:r>
            <a:r>
              <a:rPr lang="en-US" sz="2800" dirty="0" err="1" smtClean="0"/>
              <a:t>waktu</a:t>
            </a:r>
            <a:r>
              <a:rPr lang="en-US" sz="2800" dirty="0" smtClean="0"/>
              <a:t> </a:t>
            </a:r>
            <a:r>
              <a:rPr lang="en-US" sz="2800" dirty="0" err="1" smtClean="0"/>
              <a:t>untuk</a:t>
            </a:r>
            <a:r>
              <a:rPr lang="en-US" sz="2800" dirty="0" smtClean="0"/>
              <a:t> </a:t>
            </a:r>
            <a:r>
              <a:rPr lang="en-US" sz="2800" dirty="0" err="1" smtClean="0"/>
              <a:t>penawarannya</a:t>
            </a:r>
            <a:r>
              <a:rPr lang="en-US" sz="2800" dirty="0" smtClean="0"/>
              <a:t>. </a:t>
            </a:r>
            <a:br>
              <a:rPr lang="en-US" sz="2800" dirty="0" smtClean="0"/>
            </a:br>
            <a:r>
              <a:rPr lang="en-US" sz="2800" dirty="0" smtClean="0"/>
              <a:t/>
            </a:r>
            <a:br>
              <a:rPr lang="en-US" sz="2800" dirty="0" smtClean="0"/>
            </a:br>
            <a:r>
              <a:rPr lang="en-US" sz="2800" dirty="0" err="1" smtClean="0"/>
              <a:t>Sehingga</a:t>
            </a:r>
            <a:r>
              <a:rPr lang="en-US" sz="2800" dirty="0" smtClean="0"/>
              <a:t> </a:t>
            </a:r>
            <a:r>
              <a:rPr lang="en-US" sz="2800" dirty="0" err="1" smtClean="0"/>
              <a:t>penawaran</a:t>
            </a:r>
            <a:r>
              <a:rPr lang="en-US" sz="2800" dirty="0" smtClean="0"/>
              <a:t> </a:t>
            </a:r>
            <a:r>
              <a:rPr lang="en-US" sz="2800" dirty="0" err="1" smtClean="0"/>
              <a:t>tahun</a:t>
            </a:r>
            <a:r>
              <a:rPr lang="en-US" sz="2800" dirty="0" smtClean="0"/>
              <a:t> </a:t>
            </a:r>
            <a:r>
              <a:rPr lang="en-US" sz="2800" dirty="0" err="1" smtClean="0"/>
              <a:t>ini</a:t>
            </a:r>
            <a:r>
              <a:rPr lang="en-US" sz="2800" dirty="0" smtClean="0"/>
              <a:t> </a:t>
            </a:r>
            <a:r>
              <a:rPr lang="en-US" sz="2800" dirty="0" err="1" smtClean="0"/>
              <a:t>dipengaruhi</a:t>
            </a:r>
            <a:r>
              <a:rPr lang="en-US" sz="2800" dirty="0" smtClean="0"/>
              <a:t> </a:t>
            </a:r>
            <a:r>
              <a:rPr lang="en-US" sz="2800" dirty="0" err="1" smtClean="0"/>
              <a:t>harga</a:t>
            </a:r>
            <a:r>
              <a:rPr lang="en-US" sz="2800" dirty="0" smtClean="0"/>
              <a:t> </a:t>
            </a:r>
            <a:r>
              <a:rPr lang="en-US" sz="2800" dirty="0" err="1" smtClean="0"/>
              <a:t>tahun</a:t>
            </a:r>
            <a:r>
              <a:rPr lang="en-US" sz="2800" dirty="0" smtClean="0"/>
              <a:t> </a:t>
            </a:r>
            <a:r>
              <a:rPr lang="en-US" sz="2800" dirty="0" err="1" smtClean="0"/>
              <a:t>lalu</a:t>
            </a:r>
            <a:r>
              <a:rPr lang="en-US" sz="2800" dirty="0" smtClean="0"/>
              <a:t>.  </a:t>
            </a:r>
            <a:r>
              <a:rPr lang="en-US" sz="2800" dirty="0" err="1" smtClean="0"/>
              <a:t>Akibatnya</a:t>
            </a:r>
            <a:r>
              <a:rPr lang="en-US" sz="2800" dirty="0" smtClean="0"/>
              <a:t>  </a:t>
            </a:r>
            <a:r>
              <a:rPr lang="en-US" sz="2800" dirty="0" err="1" smtClean="0"/>
              <a:t>galat</a:t>
            </a:r>
            <a:r>
              <a:rPr lang="en-US" sz="2800" dirty="0" smtClean="0"/>
              <a:t>  </a:t>
            </a:r>
            <a:r>
              <a:rPr lang="en-US" sz="2800" dirty="0" err="1" smtClean="0"/>
              <a:t>tidak</a:t>
            </a:r>
            <a:r>
              <a:rPr lang="en-US" sz="2800" dirty="0" smtClean="0"/>
              <a:t> </a:t>
            </a:r>
            <a:r>
              <a:rPr lang="en-US" sz="2800" dirty="0" err="1" smtClean="0"/>
              <a:t>acak</a:t>
            </a:r>
            <a:r>
              <a:rPr lang="en-US" sz="2800" dirty="0" smtClean="0"/>
              <a:t> </a:t>
            </a:r>
            <a:r>
              <a:rPr lang="en-US" sz="2800" dirty="0" err="1" smtClean="0"/>
              <a:t>atau</a:t>
            </a:r>
            <a:r>
              <a:rPr lang="en-US" sz="2800" dirty="0" smtClean="0"/>
              <a:t> </a:t>
            </a:r>
            <a:r>
              <a:rPr lang="en-US" sz="2800" dirty="0" err="1" smtClean="0"/>
              <a:t>memiliki</a:t>
            </a:r>
            <a:r>
              <a:rPr lang="en-US" sz="2800" dirty="0" smtClean="0"/>
              <a:t> </a:t>
            </a:r>
            <a:r>
              <a:rPr lang="en-US" sz="2800" dirty="0" err="1" smtClean="0"/>
              <a:t>pola</a:t>
            </a:r>
            <a:r>
              <a:rPr lang="en-US" sz="2800" dirty="0" smtClean="0"/>
              <a:t/>
            </a:r>
            <a:br>
              <a:rPr lang="en-US" sz="2800" dirty="0" smtClean="0"/>
            </a:b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91264" cy="6250706"/>
          </a:xfrm>
        </p:spPr>
        <p:txBody>
          <a:bodyPr>
            <a:normAutofit/>
          </a:bodyPr>
          <a:lstStyle/>
          <a:p>
            <a:pPr marL="60325" indent="-60325" algn="l">
              <a:lnSpc>
                <a:spcPct val="100000"/>
              </a:lnSpc>
              <a:buFont typeface="+mj-lt"/>
              <a:buAutoNum type="arabicPeriod" startAt="5"/>
            </a:pPr>
            <a:r>
              <a:rPr lang="en-US" sz="2800" dirty="0" err="1" smtClean="0"/>
              <a:t>Keterlambatan</a:t>
            </a:r>
            <a:r>
              <a:rPr lang="en-US" sz="2800" dirty="0" smtClean="0"/>
              <a:t> </a:t>
            </a:r>
            <a:r>
              <a:rPr lang="en-US" sz="2800" dirty="0" err="1" smtClean="0"/>
              <a:t>atau</a:t>
            </a:r>
            <a:r>
              <a:rPr lang="en-US" sz="2800" dirty="0" smtClean="0"/>
              <a:t> lag</a:t>
            </a:r>
            <a:br>
              <a:rPr lang="en-US" sz="2800" dirty="0" smtClean="0"/>
            </a:br>
            <a:r>
              <a:rPr lang="en-US" sz="2800" dirty="0" err="1" smtClean="0"/>
              <a:t>Beberapa</a:t>
            </a:r>
            <a:r>
              <a:rPr lang="en-US" sz="2800" dirty="0" smtClean="0"/>
              <a:t> </a:t>
            </a:r>
            <a:r>
              <a:rPr lang="en-US" sz="2800" dirty="0" err="1" smtClean="0"/>
              <a:t>variabel</a:t>
            </a:r>
            <a:r>
              <a:rPr lang="en-US" sz="2800" dirty="0" smtClean="0"/>
              <a:t> </a:t>
            </a:r>
            <a:r>
              <a:rPr lang="en-US" sz="2800" dirty="0" err="1" smtClean="0"/>
              <a:t>ekonomi</a:t>
            </a:r>
            <a:r>
              <a:rPr lang="en-US" sz="2800" dirty="0" smtClean="0"/>
              <a:t> </a:t>
            </a:r>
            <a:r>
              <a:rPr lang="en-US" sz="2800" dirty="0" err="1" smtClean="0"/>
              <a:t>misalnya</a:t>
            </a:r>
            <a:r>
              <a:rPr lang="en-US" sz="2800" dirty="0" smtClean="0"/>
              <a:t> </a:t>
            </a:r>
            <a:r>
              <a:rPr lang="en-US" sz="2800" dirty="0" err="1" smtClean="0"/>
              <a:t>konsumsi</a:t>
            </a:r>
            <a:r>
              <a:rPr lang="en-US" sz="2800" dirty="0" smtClean="0"/>
              <a:t> </a:t>
            </a:r>
            <a:r>
              <a:rPr lang="en-US" sz="2800" dirty="0" err="1" smtClean="0"/>
              <a:t>dalam</a:t>
            </a:r>
            <a:r>
              <a:rPr lang="en-US" sz="2800" dirty="0" smtClean="0"/>
              <a:t> </a:t>
            </a:r>
            <a:r>
              <a:rPr lang="en-US" sz="2800" dirty="0" err="1" smtClean="0"/>
              <a:t>periode</a:t>
            </a:r>
            <a:r>
              <a:rPr lang="en-US" sz="2800" dirty="0" smtClean="0"/>
              <a:t> </a:t>
            </a:r>
            <a:r>
              <a:rPr lang="en-US" sz="2800" dirty="0" err="1" smtClean="0"/>
              <a:t>ini</a:t>
            </a:r>
            <a:r>
              <a:rPr lang="en-US" sz="2800" dirty="0" smtClean="0"/>
              <a:t> </a:t>
            </a:r>
            <a:r>
              <a:rPr lang="en-US" sz="2800" dirty="0" err="1" smtClean="0"/>
              <a:t>dipengaruhi</a:t>
            </a:r>
            <a:r>
              <a:rPr lang="en-US" sz="2800" dirty="0" smtClean="0"/>
              <a:t> </a:t>
            </a:r>
            <a:r>
              <a:rPr lang="en-US" sz="2800" dirty="0" err="1" smtClean="0"/>
              <a:t>konsumsi</a:t>
            </a:r>
            <a:r>
              <a:rPr lang="en-US" sz="2800" dirty="0" smtClean="0"/>
              <a:t> </a:t>
            </a:r>
            <a:r>
              <a:rPr lang="en-US" sz="2800" dirty="0" err="1" smtClean="0"/>
              <a:t>periode</a:t>
            </a:r>
            <a:r>
              <a:rPr lang="en-US" sz="2800" dirty="0" smtClean="0"/>
              <a:t> yang </a:t>
            </a:r>
            <a:r>
              <a:rPr lang="en-US" sz="2800" dirty="0" err="1" smtClean="0"/>
              <a:t>lalu</a:t>
            </a:r>
            <a:r>
              <a:rPr lang="en-US" sz="2800" dirty="0" smtClean="0"/>
              <a:t>.</a:t>
            </a:r>
            <a:br>
              <a:rPr lang="en-US" sz="2800" dirty="0" smtClean="0"/>
            </a:br>
            <a:r>
              <a:rPr lang="en-US" sz="2800" dirty="0" err="1" smtClean="0"/>
              <a:t>Sehingga</a:t>
            </a:r>
            <a:r>
              <a:rPr lang="en-US" sz="2800" dirty="0" smtClean="0"/>
              <a:t> </a:t>
            </a:r>
            <a:r>
              <a:rPr lang="en-US" sz="2800" dirty="0" err="1" smtClean="0"/>
              <a:t>unsur</a:t>
            </a:r>
            <a:r>
              <a:rPr lang="en-US" sz="2800" dirty="0" smtClean="0"/>
              <a:t> </a:t>
            </a:r>
            <a:r>
              <a:rPr lang="en-US" sz="2800" dirty="0" err="1" smtClean="0"/>
              <a:t>kesalahan</a:t>
            </a:r>
            <a:r>
              <a:rPr lang="en-US" sz="2800" dirty="0" smtClean="0"/>
              <a:t> </a:t>
            </a:r>
            <a:r>
              <a:rPr lang="en-US" sz="2800" dirty="0" err="1" smtClean="0"/>
              <a:t>atau</a:t>
            </a:r>
            <a:r>
              <a:rPr lang="en-US" sz="2800" dirty="0" smtClean="0"/>
              <a:t> error </a:t>
            </a:r>
            <a:r>
              <a:rPr lang="en-US" sz="2800" dirty="0" err="1" smtClean="0"/>
              <a:t>akan</a:t>
            </a:r>
            <a:r>
              <a:rPr lang="en-US" sz="2800" dirty="0" smtClean="0"/>
              <a:t> </a:t>
            </a:r>
            <a:r>
              <a:rPr lang="en-US" sz="2800" dirty="0" err="1" smtClean="0"/>
              <a:t>mencerminkan</a:t>
            </a:r>
            <a:r>
              <a:rPr lang="en-US" sz="2800" dirty="0" smtClean="0"/>
              <a:t> </a:t>
            </a:r>
            <a:r>
              <a:rPr lang="en-US" sz="2800" dirty="0" err="1" smtClean="0"/>
              <a:t>pola</a:t>
            </a:r>
            <a:r>
              <a:rPr lang="en-US" sz="2800" dirty="0" smtClean="0"/>
              <a:t> yang </a:t>
            </a:r>
            <a:r>
              <a:rPr lang="en-US" sz="2800" dirty="0" err="1" smtClean="0"/>
              <a:t>sistematis</a:t>
            </a:r>
            <a:r>
              <a:rPr lang="en-US" sz="2800" dirty="0" smtClean="0"/>
              <a:t/>
            </a:r>
            <a:br>
              <a:rPr lang="en-US" sz="2800" dirty="0" smtClean="0"/>
            </a:br>
            <a:r>
              <a:rPr lang="en-US" sz="2800" dirty="0" smtClean="0"/>
              <a:t/>
            </a:r>
            <a:br>
              <a:rPr lang="en-US" sz="2800" dirty="0" smtClean="0"/>
            </a:br>
            <a:r>
              <a:rPr lang="en-US" sz="2800" dirty="0" smtClean="0"/>
              <a:t>6.  “</a:t>
            </a:r>
            <a:r>
              <a:rPr lang="en-US" sz="2800" dirty="0" err="1" smtClean="0"/>
              <a:t>Manipulasi</a:t>
            </a:r>
            <a:r>
              <a:rPr lang="en-US" sz="2800" dirty="0" smtClean="0"/>
              <a:t>” data</a:t>
            </a:r>
            <a:br>
              <a:rPr lang="en-US" sz="2800" dirty="0" smtClean="0"/>
            </a:br>
            <a:r>
              <a:rPr lang="en-US" sz="2800" dirty="0" err="1" smtClean="0"/>
              <a:t>Misalnya</a:t>
            </a:r>
            <a:r>
              <a:rPr lang="en-US" sz="2800" dirty="0" smtClean="0"/>
              <a:t> </a:t>
            </a:r>
            <a:r>
              <a:rPr lang="en-US" sz="2800" dirty="0" err="1" smtClean="0"/>
              <a:t>merubah</a:t>
            </a:r>
            <a:r>
              <a:rPr lang="en-US" sz="2800" dirty="0" smtClean="0"/>
              <a:t> data </a:t>
            </a:r>
            <a:r>
              <a:rPr lang="en-US" sz="2800" dirty="0" err="1" smtClean="0"/>
              <a:t>bulanan</a:t>
            </a:r>
            <a:r>
              <a:rPr lang="en-US" sz="2800" dirty="0" smtClean="0"/>
              <a:t> </a:t>
            </a:r>
            <a:r>
              <a:rPr lang="en-US" sz="2800" dirty="0" err="1" smtClean="0"/>
              <a:t>menjadi</a:t>
            </a:r>
            <a:r>
              <a:rPr lang="en-US" sz="2800" dirty="0" smtClean="0"/>
              <a:t> data </a:t>
            </a:r>
            <a:r>
              <a:rPr lang="en-US" sz="2800" dirty="0" err="1" smtClean="0"/>
              <a:t>kwartalan</a:t>
            </a:r>
            <a:r>
              <a:rPr lang="en-US" sz="2800" dirty="0" smtClean="0"/>
              <a:t> </a:t>
            </a:r>
            <a:r>
              <a:rPr lang="en-US" sz="2800" dirty="0" err="1" smtClean="0"/>
              <a:t>dengan</a:t>
            </a:r>
            <a:r>
              <a:rPr lang="en-US" sz="2800" dirty="0" smtClean="0"/>
              <a:t> </a:t>
            </a:r>
            <a:r>
              <a:rPr lang="en-US" sz="2800" dirty="0" err="1" smtClean="0"/>
              <a:t>cara</a:t>
            </a:r>
            <a:r>
              <a:rPr lang="en-US" sz="2800" dirty="0" smtClean="0"/>
              <a:t> </a:t>
            </a:r>
            <a:r>
              <a:rPr lang="en-US" sz="2800" dirty="0" err="1" smtClean="0"/>
              <a:t>menjumlahkan</a:t>
            </a:r>
            <a:r>
              <a:rPr lang="en-US" sz="2800" dirty="0" smtClean="0"/>
              <a:t> data 3 </a:t>
            </a:r>
            <a:r>
              <a:rPr lang="en-US" sz="2800" dirty="0" err="1" smtClean="0"/>
              <a:t>bulan</a:t>
            </a:r>
            <a:r>
              <a:rPr lang="en-US" sz="2800" dirty="0" smtClean="0"/>
              <a:t> </a:t>
            </a:r>
            <a:r>
              <a:rPr lang="en-US" sz="2800" dirty="0" err="1" smtClean="0"/>
              <a:t>dan</a:t>
            </a:r>
            <a:r>
              <a:rPr lang="en-US" sz="2800" dirty="0" smtClean="0"/>
              <a:t> </a:t>
            </a:r>
            <a:r>
              <a:rPr lang="en-US" sz="2800" dirty="0" err="1" smtClean="0"/>
              <a:t>membaginya</a:t>
            </a:r>
            <a:r>
              <a:rPr lang="en-US" sz="2800" dirty="0" smtClean="0"/>
              <a:t> </a:t>
            </a:r>
            <a:r>
              <a:rPr lang="en-US" sz="2800" dirty="0" err="1" smtClean="0"/>
              <a:t>dengan</a:t>
            </a:r>
            <a:r>
              <a:rPr lang="en-US" sz="2800" dirty="0" smtClean="0"/>
              <a:t> 3. </a:t>
            </a:r>
            <a:r>
              <a:rPr lang="en-US" sz="2800" dirty="0" err="1" smtClean="0"/>
              <a:t>proses</a:t>
            </a:r>
            <a:r>
              <a:rPr lang="en-US" sz="2800" dirty="0" smtClean="0"/>
              <a:t> </a:t>
            </a:r>
            <a:r>
              <a:rPr lang="en-US" sz="2800" dirty="0" err="1" smtClean="0"/>
              <a:t>ini</a:t>
            </a:r>
            <a:r>
              <a:rPr lang="en-US" sz="2800" dirty="0" smtClean="0"/>
              <a:t> </a:t>
            </a:r>
            <a:r>
              <a:rPr lang="en-US" sz="2800" dirty="0" err="1" smtClean="0"/>
              <a:t>akan</a:t>
            </a:r>
            <a:r>
              <a:rPr lang="en-US" sz="2800" dirty="0" smtClean="0"/>
              <a:t> </a:t>
            </a:r>
            <a:r>
              <a:rPr lang="en-US" sz="2800" dirty="0" err="1" smtClean="0"/>
              <a:t>mengakibatkan</a:t>
            </a:r>
            <a:r>
              <a:rPr lang="en-US" sz="2800" dirty="0" smtClean="0"/>
              <a:t> </a:t>
            </a:r>
            <a:r>
              <a:rPr lang="en-US" sz="2800" dirty="0" err="1" smtClean="0"/>
              <a:t>pola</a:t>
            </a:r>
            <a:r>
              <a:rPr lang="en-US" sz="2800" dirty="0" smtClean="0"/>
              <a:t> </a:t>
            </a:r>
            <a:r>
              <a:rPr lang="en-US" sz="2800" dirty="0" err="1" smtClean="0"/>
              <a:t>sistematis</a:t>
            </a:r>
            <a:r>
              <a:rPr lang="en-US" sz="2800" dirty="0" smtClean="0"/>
              <a:t> </a:t>
            </a:r>
            <a:r>
              <a:rPr lang="en-US" sz="2800" dirty="0" err="1" smtClean="0"/>
              <a:t>dalam</a:t>
            </a:r>
            <a:r>
              <a:rPr lang="en-US" sz="2800" dirty="0" smtClean="0"/>
              <a:t> error</a:t>
            </a: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err="1" smtClean="0"/>
              <a:t>Konsekuensi</a:t>
            </a:r>
            <a:r>
              <a:rPr lang="en-US" sz="3200" b="1" i="1" dirty="0" smtClean="0"/>
              <a:t> </a:t>
            </a:r>
            <a:r>
              <a:rPr lang="en-US" sz="3200" b="1" i="1" dirty="0" err="1" smtClean="0"/>
              <a:t>Autokorelasi</a:t>
            </a:r>
            <a:r>
              <a:rPr lang="en-US" sz="3200" dirty="0" smtClean="0"/>
              <a:t/>
            </a:r>
            <a:br>
              <a:rPr lang="en-US" sz="3200" dirty="0" smtClean="0"/>
            </a:br>
            <a:endParaRPr lang="en-US" sz="3200" dirty="0"/>
          </a:p>
        </p:txBody>
      </p:sp>
      <p:sp>
        <p:nvSpPr>
          <p:cNvPr id="3" name="Content Placeholder 2"/>
          <p:cNvSpPr>
            <a:spLocks noGrp="1"/>
          </p:cNvSpPr>
          <p:nvPr>
            <p:ph idx="1"/>
          </p:nvPr>
        </p:nvSpPr>
        <p:spPr/>
        <p:txBody>
          <a:bodyPr>
            <a:normAutofit/>
          </a:bodyPr>
          <a:lstStyle/>
          <a:p>
            <a:pPr marL="82296" indent="0">
              <a:buNone/>
            </a:pPr>
            <a:r>
              <a:rPr lang="en-US" dirty="0" err="1" smtClean="0"/>
              <a:t>Jika</a:t>
            </a:r>
            <a:r>
              <a:rPr lang="en-US" dirty="0" smtClean="0"/>
              <a:t> </a:t>
            </a:r>
            <a:r>
              <a:rPr lang="en-US" dirty="0" err="1" smtClean="0"/>
              <a:t>terdapat</a:t>
            </a:r>
            <a:r>
              <a:rPr lang="en-US" dirty="0" smtClean="0"/>
              <a:t> </a:t>
            </a:r>
            <a:r>
              <a:rPr lang="en-US" dirty="0" err="1" smtClean="0"/>
              <a:t>autokorelasi</a:t>
            </a:r>
            <a:r>
              <a:rPr lang="en-US" dirty="0" smtClean="0"/>
              <a:t> , </a:t>
            </a:r>
            <a:r>
              <a:rPr lang="en-US" dirty="0" err="1" smtClean="0"/>
              <a:t>maka</a:t>
            </a:r>
            <a:r>
              <a:rPr lang="en-US" dirty="0" smtClean="0"/>
              <a:t> </a:t>
            </a:r>
            <a:r>
              <a:rPr lang="en-US" dirty="0" err="1" smtClean="0"/>
              <a:t>penduga</a:t>
            </a:r>
            <a:r>
              <a:rPr lang="en-US" dirty="0" smtClean="0"/>
              <a:t> OLS </a:t>
            </a:r>
            <a:r>
              <a:rPr lang="en-US" dirty="0" err="1" smtClean="0"/>
              <a:t>akan</a:t>
            </a:r>
            <a:r>
              <a:rPr lang="en-US" dirty="0" smtClean="0"/>
              <a:t> </a:t>
            </a:r>
            <a:r>
              <a:rPr lang="en-US" dirty="0" err="1" smtClean="0"/>
              <a:t>memiliki</a:t>
            </a:r>
            <a:r>
              <a:rPr lang="en-US" dirty="0" smtClean="0"/>
              <a:t> </a:t>
            </a:r>
            <a:r>
              <a:rPr lang="en-US" dirty="0" err="1" smtClean="0"/>
              <a:t>sifat</a:t>
            </a:r>
            <a:r>
              <a:rPr lang="en-US" dirty="0" smtClean="0"/>
              <a:t> – </a:t>
            </a:r>
            <a:r>
              <a:rPr lang="en-US" dirty="0" err="1" smtClean="0"/>
              <a:t>sifat</a:t>
            </a:r>
            <a:r>
              <a:rPr lang="en-US" dirty="0" smtClean="0"/>
              <a:t> </a:t>
            </a:r>
            <a:r>
              <a:rPr lang="en-US" dirty="0" err="1" smtClean="0"/>
              <a:t>berikut</a:t>
            </a:r>
            <a:r>
              <a:rPr lang="en-US" dirty="0" smtClean="0"/>
              <a:t>:</a:t>
            </a:r>
          </a:p>
          <a:p>
            <a:pPr marL="596646" indent="-514350">
              <a:buAutoNum type="arabicPeriod"/>
            </a:pPr>
            <a:r>
              <a:rPr lang="en-US" dirty="0" err="1" smtClean="0"/>
              <a:t>Tidak</a:t>
            </a:r>
            <a:r>
              <a:rPr lang="en-US" dirty="0" smtClean="0"/>
              <a:t> bias</a:t>
            </a:r>
          </a:p>
          <a:p>
            <a:pPr marL="596646" indent="-514350">
              <a:buAutoNum type="arabicPeriod"/>
            </a:pPr>
            <a:r>
              <a:rPr lang="en-US" dirty="0" err="1" smtClean="0"/>
              <a:t>Konsisten</a:t>
            </a:r>
            <a:endParaRPr lang="en-US" dirty="0" smtClean="0"/>
          </a:p>
          <a:p>
            <a:pPr marL="596646" indent="-514350">
              <a:buAutoNum type="arabicPeriod"/>
            </a:pPr>
            <a:r>
              <a:rPr lang="en-US" dirty="0" err="1" smtClean="0"/>
              <a:t>Tidak</a:t>
            </a:r>
            <a:r>
              <a:rPr lang="en-US" dirty="0" smtClean="0"/>
              <a:t> </a:t>
            </a:r>
            <a:r>
              <a:rPr lang="en-US" dirty="0" err="1" smtClean="0"/>
              <a:t>efisien</a:t>
            </a:r>
            <a:endParaRPr lang="en-US" dirty="0" smtClean="0"/>
          </a:p>
          <a:p>
            <a:pPr marL="82296" indent="0">
              <a:buNone/>
            </a:pPr>
            <a:r>
              <a:rPr lang="en-US" dirty="0" err="1" smtClean="0"/>
              <a:t>Akibat</a:t>
            </a:r>
            <a:r>
              <a:rPr lang="en-US" dirty="0" smtClean="0"/>
              <a:t> </a:t>
            </a:r>
            <a:r>
              <a:rPr lang="en-US" dirty="0" err="1" smtClean="0"/>
              <a:t>sifat</a:t>
            </a:r>
            <a:r>
              <a:rPr lang="en-US" dirty="0" smtClean="0"/>
              <a:t> 3 </a:t>
            </a:r>
            <a:r>
              <a:rPr lang="en-US" dirty="0" err="1" smtClean="0"/>
              <a:t>maka</a:t>
            </a:r>
            <a:endParaRPr lang="en-US" dirty="0" smtClean="0"/>
          </a:p>
          <a:p>
            <a:pPr>
              <a:buFont typeface="Arial" charset="0"/>
              <a:buChar char="•"/>
            </a:pPr>
            <a:r>
              <a:rPr lang="en-US" dirty="0" err="1" smtClean="0"/>
              <a:t>Selang</a:t>
            </a:r>
            <a:r>
              <a:rPr lang="en-US" dirty="0" smtClean="0"/>
              <a:t> </a:t>
            </a:r>
            <a:r>
              <a:rPr lang="en-US" dirty="0" err="1" smtClean="0"/>
              <a:t>kepercayaan</a:t>
            </a:r>
            <a:r>
              <a:rPr lang="en-US" dirty="0" smtClean="0"/>
              <a:t> </a:t>
            </a:r>
            <a:r>
              <a:rPr lang="en-US" dirty="0" err="1" smtClean="0"/>
              <a:t>menjadi</a:t>
            </a:r>
            <a:r>
              <a:rPr lang="en-US" dirty="0" smtClean="0"/>
              <a:t> </a:t>
            </a:r>
            <a:r>
              <a:rPr lang="en-US" dirty="0" err="1" smtClean="0"/>
              <a:t>lebar</a:t>
            </a:r>
            <a:endParaRPr lang="en-US" dirty="0" smtClean="0"/>
          </a:p>
          <a:p>
            <a:pPr>
              <a:buFont typeface="Arial" charset="0"/>
              <a:buChar char="•"/>
            </a:pPr>
            <a:r>
              <a:rPr lang="en-US" dirty="0" err="1" smtClean="0"/>
              <a:t>Pengujian</a:t>
            </a:r>
            <a:r>
              <a:rPr lang="en-US" dirty="0" smtClean="0"/>
              <a:t> t </a:t>
            </a:r>
            <a:r>
              <a:rPr lang="en-US" dirty="0" err="1" smtClean="0"/>
              <a:t>dan</a:t>
            </a:r>
            <a:r>
              <a:rPr lang="en-US" dirty="0" smtClean="0"/>
              <a:t> F </a:t>
            </a:r>
            <a:r>
              <a:rPr lang="en-US" dirty="0" err="1" smtClean="0"/>
              <a:t>tidak</a:t>
            </a:r>
            <a:r>
              <a:rPr lang="en-US" dirty="0" smtClean="0"/>
              <a:t> </a:t>
            </a:r>
            <a:r>
              <a:rPr lang="en-US" dirty="0" err="1" smtClean="0"/>
              <a:t>sah</a:t>
            </a:r>
            <a:r>
              <a:rPr lang="en-US" dirty="0" smtClean="0"/>
              <a:t>, </a:t>
            </a:r>
            <a:r>
              <a:rPr lang="en-US" dirty="0" err="1" smtClean="0"/>
              <a:t>sehingga</a:t>
            </a:r>
            <a:r>
              <a:rPr lang="en-US" dirty="0" smtClean="0"/>
              <a:t> </a:t>
            </a:r>
            <a:r>
              <a:rPr lang="en-US" dirty="0" err="1" smtClean="0"/>
              <a:t>kesimpulan</a:t>
            </a:r>
            <a:r>
              <a:rPr lang="en-US" dirty="0" smtClean="0"/>
              <a:t> </a:t>
            </a:r>
            <a:r>
              <a:rPr lang="en-US" dirty="0" err="1" smtClean="0"/>
              <a:t>yg</a:t>
            </a:r>
            <a:r>
              <a:rPr lang="en-US" dirty="0" smtClean="0"/>
              <a:t> </a:t>
            </a:r>
            <a:r>
              <a:rPr lang="en-US" dirty="0" err="1" smtClean="0"/>
              <a:t>diambil</a:t>
            </a:r>
            <a:r>
              <a:rPr lang="en-US" dirty="0" smtClean="0"/>
              <a:t> </a:t>
            </a:r>
            <a:r>
              <a:rPr lang="en-US" dirty="0" err="1" smtClean="0"/>
              <a:t>bisa</a:t>
            </a:r>
            <a:r>
              <a:rPr lang="en-US" dirty="0" smtClean="0"/>
              <a:t> </a:t>
            </a:r>
            <a:r>
              <a:rPr lang="en-US" dirty="0" err="1" smtClean="0"/>
              <a:t>menyesatkan</a:t>
            </a:r>
            <a:r>
              <a:rPr lang="en-US" dirty="0" smtClean="0"/>
              <a:t> </a:t>
            </a:r>
          </a:p>
          <a:p>
            <a:pPr>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595</TotalTime>
  <Words>1514</Words>
  <Application>Microsoft Office PowerPoint</Application>
  <PresentationFormat>On-screen Show (4:3)</PresentationFormat>
  <Paragraphs>344</Paragraphs>
  <Slides>48</Slides>
  <Notes>0</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63" baseType="lpstr">
      <vt:lpstr>Arial Unicode MS</vt:lpstr>
      <vt:lpstr>Arial</vt:lpstr>
      <vt:lpstr>Arial Black</vt:lpstr>
      <vt:lpstr>Calibri</vt:lpstr>
      <vt:lpstr>Cambria Math</vt:lpstr>
      <vt:lpstr>Century Gothic</vt:lpstr>
      <vt:lpstr>Courier New</vt:lpstr>
      <vt:lpstr>Gill Sans MT</vt:lpstr>
      <vt:lpstr>Palatino Linotype</vt:lpstr>
      <vt:lpstr>Symbol</vt:lpstr>
      <vt:lpstr>Times New Roman</vt:lpstr>
      <vt:lpstr>Wingdings</vt:lpstr>
      <vt:lpstr>Wingdings 2</vt:lpstr>
      <vt:lpstr>Executive</vt:lpstr>
      <vt:lpstr>Equation</vt:lpstr>
      <vt:lpstr>ASUMSI-ASUMSI  DALAM REGRESI LINEAR GANDA</vt:lpstr>
      <vt:lpstr>Asumsi Asumsi--asumsi asumsi dalamdalam Regresi Regresi Linear Linear Ganda </vt:lpstr>
      <vt:lpstr>AUTOKORELASI</vt:lpstr>
      <vt:lpstr>Galat saling bebas bila:     </vt:lpstr>
      <vt:lpstr>Mengapa muncul autokorelasi</vt:lpstr>
      <vt:lpstr>PowerPoint Presentation</vt:lpstr>
      <vt:lpstr>3.  Bias spesifikasi : bentuk fungsional yang tidak benar  4.  Fenomena Cobweb Penawaran pada banyak komoditi pertanian bereaksi terhadap harga dengan keterlambatan satu periode waktu karena keputusan penawaran memerlukan waktu untuk penawarannya.   Sehingga penawaran tahun ini dipengaruhi harga tahun lalu.  Akibatnya  galat  tidak acak atau memiliki pola </vt:lpstr>
      <vt:lpstr>Keterlambatan atau lag Beberapa variabel ekonomi misalnya konsumsi dalam periode ini dipengaruhi konsumsi periode yang lalu. Sehingga unsur kesalahan atau error akan mencerminkan pola yang sistematis  6.  “Manipulasi” data Misalnya merubah data bulanan menjadi data kwartalan dengan cara menjumlahkan data 3 bulan dan membaginya dengan 3. proses ini akan mengakibatkan pola sistematis dalam error</vt:lpstr>
      <vt:lpstr>Konsekuensi Autokorelasi </vt:lpstr>
      <vt:lpstr>PowerPoint Presentation</vt:lpstr>
      <vt:lpstr>PowerPoint Presentation</vt:lpstr>
      <vt:lpstr>PowerPoint Presentation</vt:lpstr>
      <vt:lpstr>PowerPoint Presentation</vt:lpstr>
      <vt:lpstr>Pendeteksian Autokorelasi </vt:lpstr>
      <vt:lpstr>Beberapa pola yang mungkin hasil pemetaan ei terhadap t atau i:</vt:lpstr>
      <vt:lpstr>UJI Autokorelasi</vt:lpstr>
      <vt:lpstr>Uji Autokorelasi Durbin Watson (DW)</vt:lpstr>
      <vt:lpstr>Uji hipotesis:</vt:lpstr>
      <vt:lpstr>Durbin Watson</vt:lpstr>
      <vt:lpstr>Langkah-Langkah Uji Durbin-Watson</vt:lpstr>
      <vt:lpstr>PowerPoint Presentation</vt:lpstr>
      <vt:lpstr>Tindakan Perbaikan</vt:lpstr>
      <vt:lpstr>PowerPoint Presentation</vt:lpstr>
      <vt:lpstr>PowerPoint Presentation</vt:lpstr>
      <vt:lpstr>PowerPoint Presentation</vt:lpstr>
      <vt:lpstr>PowerPoint Presentation</vt:lpstr>
      <vt:lpstr>PowerPoint Presentation</vt:lpstr>
      <vt:lpstr>Langkah-Langkah Uji Durbin-Watson</vt:lpstr>
      <vt:lpstr>Contoh perhitungan Durbin- Watson</vt:lpstr>
      <vt:lpstr>Kriteria Pengujian</vt:lpstr>
      <vt:lpstr>Tabel Durbin Watson</vt:lpstr>
      <vt:lpstr>Mengatasi Autokorelasi:</vt:lpstr>
      <vt:lpstr>ASUMSI-ASUMSI  DALAM REGRESI LINEAR GANDA</vt:lpstr>
      <vt:lpstr>PowerPoint Presentation</vt:lpstr>
      <vt:lpstr>UJI LINEARITAS</vt:lpstr>
      <vt:lpstr>Langkah Analsis MWD</vt:lpstr>
      <vt:lpstr>Dengan SAS</vt:lpstr>
      <vt:lpstr>Bagaimana Kalau tidak Linear ?</vt:lpstr>
      <vt:lpstr>MULTIKOLENIARITAS</vt:lpstr>
      <vt:lpstr>Akibat multikoleniaritas:  Model dugaan MKT akan menghasilkan nilai R2 yang tinggi tetapi koefisien2 dugaannya tidak signifikan sehingga model yang diperoleh tidak dapat diandalkan.</vt:lpstr>
      <vt:lpstr>Kriteria Kriteria terjadinya terjadinya multikolinearitas </vt:lpstr>
      <vt:lpstr>Contoh KasusMultikolinieritas</vt:lpstr>
      <vt:lpstr>Pengujian Manual VIF</vt:lpstr>
      <vt:lpstr>PowerPoint Presentation</vt:lpstr>
      <vt:lpstr>PowerPoint Presentation</vt:lpstr>
      <vt:lpstr>Mengatasi multikoleniaritas:</vt:lpstr>
      <vt:lpstr>Heteroskedastisitas</vt:lpstr>
      <vt:lpstr>Normalitas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USER</cp:lastModifiedBy>
  <cp:revision>103</cp:revision>
  <dcterms:created xsi:type="dcterms:W3CDTF">2011-09-06T11:24:14Z</dcterms:created>
  <dcterms:modified xsi:type="dcterms:W3CDTF">2021-05-25T04:22:16Z</dcterms:modified>
</cp:coreProperties>
</file>