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sldIdLst>
    <p:sldId id="256" r:id="rId2"/>
    <p:sldId id="301" r:id="rId3"/>
    <p:sldId id="308" r:id="rId4"/>
    <p:sldId id="331" r:id="rId5"/>
    <p:sldId id="332" r:id="rId6"/>
    <p:sldId id="333" r:id="rId7"/>
    <p:sldId id="334" r:id="rId8"/>
    <p:sldId id="307" r:id="rId9"/>
    <p:sldId id="303" r:id="rId10"/>
    <p:sldId id="304" r:id="rId11"/>
    <p:sldId id="306" r:id="rId12"/>
    <p:sldId id="310" r:id="rId13"/>
    <p:sldId id="312" r:id="rId14"/>
    <p:sldId id="311" r:id="rId15"/>
    <p:sldId id="317" r:id="rId16"/>
    <p:sldId id="313" r:id="rId17"/>
    <p:sldId id="314" r:id="rId18"/>
    <p:sldId id="315" r:id="rId19"/>
    <p:sldId id="316" r:id="rId20"/>
    <p:sldId id="318" r:id="rId21"/>
    <p:sldId id="284" r:id="rId22"/>
    <p:sldId id="319" r:id="rId23"/>
    <p:sldId id="324" r:id="rId24"/>
    <p:sldId id="322" r:id="rId25"/>
    <p:sldId id="328" r:id="rId26"/>
    <p:sldId id="329" r:id="rId27"/>
    <p:sldId id="323" r:id="rId28"/>
    <p:sldId id="326" r:id="rId29"/>
    <p:sldId id="325" r:id="rId30"/>
    <p:sldId id="295" r:id="rId31"/>
    <p:sldId id="294" r:id="rId32"/>
    <p:sldId id="297" r:id="rId33"/>
    <p:sldId id="296" r:id="rId34"/>
    <p:sldId id="260" r:id="rId35"/>
    <p:sldId id="327" r:id="rId36"/>
    <p:sldId id="274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FF"/>
    <a:srgbClr val="FFFF99"/>
    <a:srgbClr val="B3FF9B"/>
    <a:srgbClr val="A7FF8B"/>
    <a:srgbClr val="FFCC99"/>
    <a:srgbClr val="66FF33"/>
    <a:srgbClr val="CCFF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5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wmf"/><Relationship Id="rId7" Type="http://schemas.openxmlformats.org/officeDocument/2006/relationships/image" Target="../media/image51.e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emf"/><Relationship Id="rId5" Type="http://schemas.openxmlformats.org/officeDocument/2006/relationships/image" Target="../media/image49.w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49.wmf"/><Relationship Id="rId7" Type="http://schemas.openxmlformats.org/officeDocument/2006/relationships/image" Target="../media/image5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5.wmf"/><Relationship Id="rId4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NULL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3.wmf"/><Relationship Id="rId1" Type="http://schemas.openxmlformats.org/officeDocument/2006/relationships/image" Target="NULL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e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9D3F966-6835-4BAA-817B-BB41850D9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1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78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8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90293E-6269-45DC-A2F7-7569FA41C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261F4-59E9-4EC8-8758-1A76D0508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4D64-C727-4F14-A16F-5AF002656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5957D-4BBA-4D06-AC33-0E3CF4745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0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3B72-DE36-496B-93B7-D7DD17464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69579-DFB8-4CE4-BFF2-B0F25C6E0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8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E3460-7D10-45E5-8925-00E2BCB08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18105-2283-43FF-BE56-64CEE99FB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0A34D-3B0E-4D4D-A703-2CE42EA80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D492D-DA86-4A36-89F5-0D0DD8157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307A7-6602-43C7-ACC5-FB4010D28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39FC-BF4B-46E3-A372-6112C3D0F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5128A-FDCF-4BEA-99FA-F6B6EE493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DE077-0E92-4FFA-A3F9-3264F34EF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id-ID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id-ID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id-ID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id-ID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id-ID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id-ID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id-ID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246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AA141EC-D5D3-4F87-B635-648D76B77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2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58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54.e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5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60.e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67.wmf"/><Relationship Id="rId3" Type="http://schemas.openxmlformats.org/officeDocument/2006/relationships/oleObject" Target="../embeddings/oleObject74.bin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8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UJI INFERENSIA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Ganda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Kuliah 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Line 2"/>
          <p:cNvSpPr>
            <a:spLocks noChangeShapeType="1"/>
          </p:cNvSpPr>
          <p:nvPr/>
        </p:nvSpPr>
        <p:spPr bwMode="auto">
          <a:xfrm>
            <a:off x="1600200" y="3465513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648200" y="3465513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7543800" y="35052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609600" y="2209800"/>
            <a:ext cx="2133600" cy="1047750"/>
          </a:xfrm>
          <a:prstGeom prst="rect">
            <a:avLst/>
          </a:prstGeom>
          <a:solidFill>
            <a:srgbClr val="FCD4F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18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lang="en-US" sz="1000">
              <a:latin typeface="Arial" charset="0"/>
            </a:endParaRPr>
          </a:p>
          <a:p>
            <a:pPr algn="ctr" eaLnBrk="1" hangingPunct="1"/>
            <a:r>
              <a:rPr lang="en-US" sz="2400">
                <a:latin typeface="Arial" charset="0"/>
              </a:rPr>
              <a:t>H</a:t>
            </a:r>
            <a:r>
              <a:rPr lang="en-US" sz="2400" baseline="-25000">
                <a:latin typeface="Arial" charset="0"/>
              </a:rPr>
              <a:t>0</a:t>
            </a:r>
            <a:r>
              <a:rPr lang="en-US" sz="2400">
                <a:latin typeface="Arial" charset="0"/>
              </a:rPr>
              <a:t>:     </a:t>
            </a:r>
            <a:r>
              <a:rPr lang="en-US" sz="2400" b="1">
                <a:latin typeface="Arial" charset="0"/>
                <a:sym typeface="Symbol" pitchFamily="18" charset="2"/>
              </a:rPr>
              <a:t></a:t>
            </a:r>
            <a:r>
              <a:rPr lang="en-US" sz="2400">
                <a:latin typeface="Arial" charset="0"/>
              </a:rPr>
              <a:t> 0</a:t>
            </a:r>
            <a:endParaRPr lang="en-US" sz="2400">
              <a:latin typeface="Arial" charset="0"/>
              <a:sym typeface="Symbol" pitchFamily="18" charset="2"/>
            </a:endParaRPr>
          </a:p>
          <a:p>
            <a:pPr algn="ctr" eaLnBrk="1" hangingPunct="1"/>
            <a:r>
              <a:rPr lang="en-US" sz="2400">
                <a:latin typeface="Arial" charset="0"/>
              </a:rPr>
              <a:t>H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:     &lt; 0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3505200" y="2209800"/>
            <a:ext cx="2209800" cy="1047750"/>
          </a:xfrm>
          <a:prstGeom prst="rect">
            <a:avLst/>
          </a:prstGeom>
          <a:solidFill>
            <a:srgbClr val="FCD4F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18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lang="en-US" sz="1000">
              <a:latin typeface="Arial" charset="0"/>
            </a:endParaRPr>
          </a:p>
          <a:p>
            <a:pPr algn="ctr" eaLnBrk="1" hangingPunct="1"/>
            <a:r>
              <a:rPr lang="en-US" sz="2400">
                <a:latin typeface="Arial" charset="0"/>
              </a:rPr>
              <a:t>H</a:t>
            </a:r>
            <a:r>
              <a:rPr lang="en-US" sz="2400" baseline="-25000">
                <a:latin typeface="Arial" charset="0"/>
              </a:rPr>
              <a:t>0</a:t>
            </a:r>
            <a:r>
              <a:rPr lang="en-US" sz="2400">
                <a:latin typeface="Arial" charset="0"/>
              </a:rPr>
              <a:t>:      </a:t>
            </a:r>
            <a:r>
              <a:rPr lang="en-US" sz="2400">
                <a:latin typeface="Arial" charset="0"/>
                <a:cs typeface="Arial" charset="0"/>
              </a:rPr>
              <a:t>≤</a:t>
            </a:r>
            <a:r>
              <a:rPr lang="en-US" sz="2400">
                <a:latin typeface="Arial" charset="0"/>
              </a:rPr>
              <a:t> 0</a:t>
            </a:r>
            <a:endParaRPr lang="en-US" sz="2400" baseline="-25000">
              <a:latin typeface="Arial" charset="0"/>
              <a:sym typeface="Symbol" pitchFamily="18" charset="2"/>
            </a:endParaRPr>
          </a:p>
          <a:p>
            <a:pPr algn="ctr" eaLnBrk="1" hangingPunct="1"/>
            <a:r>
              <a:rPr lang="en-US" sz="2400">
                <a:latin typeface="Arial" charset="0"/>
              </a:rPr>
              <a:t>H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:      </a:t>
            </a:r>
            <a:r>
              <a:rPr lang="en-US" sz="2400">
                <a:latin typeface="Arial" charset="0"/>
                <a:sym typeface="Symbol" pitchFamily="18" charset="2"/>
              </a:rPr>
              <a:t>&gt;</a:t>
            </a:r>
            <a:r>
              <a:rPr lang="en-US" sz="2400">
                <a:latin typeface="Arial" charset="0"/>
              </a:rPr>
              <a:t> 0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6248400" y="2228850"/>
            <a:ext cx="2438400" cy="1047750"/>
          </a:xfrm>
          <a:prstGeom prst="rect">
            <a:avLst/>
          </a:prstGeom>
          <a:solidFill>
            <a:srgbClr val="FCD4F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18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lang="en-US" sz="1000">
              <a:latin typeface="Arial" charset="0"/>
            </a:endParaRPr>
          </a:p>
          <a:p>
            <a:pPr algn="ctr" eaLnBrk="1" hangingPunct="1"/>
            <a:r>
              <a:rPr lang="en-US" sz="2400">
                <a:latin typeface="Arial" charset="0"/>
              </a:rPr>
              <a:t>H</a:t>
            </a:r>
            <a:r>
              <a:rPr lang="en-US" sz="2400" baseline="-25000">
                <a:latin typeface="Arial" charset="0"/>
              </a:rPr>
              <a:t>0</a:t>
            </a:r>
            <a:r>
              <a:rPr lang="en-US" sz="2400">
                <a:latin typeface="Arial" charset="0"/>
              </a:rPr>
              <a:t>:     = 0</a:t>
            </a:r>
            <a:endParaRPr lang="en-US" sz="2400" baseline="-25000">
              <a:latin typeface="Arial" charset="0"/>
              <a:sym typeface="Symbol" pitchFamily="18" charset="2"/>
            </a:endParaRPr>
          </a:p>
          <a:p>
            <a:pPr algn="ctr" eaLnBrk="1" hangingPunct="1"/>
            <a:r>
              <a:rPr lang="en-US" sz="2400">
                <a:latin typeface="Arial" charset="0"/>
              </a:rPr>
              <a:t>H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:     </a:t>
            </a:r>
            <a:r>
              <a:rPr lang="en-US" sz="2400">
                <a:latin typeface="Arial" charset="0"/>
                <a:sym typeface="Symbol" pitchFamily="18" charset="2"/>
              </a:rPr>
              <a:t>≠</a:t>
            </a:r>
            <a:r>
              <a:rPr lang="en-US" sz="2400">
                <a:latin typeface="Arial" charset="0"/>
              </a:rPr>
              <a:t> 0</a:t>
            </a:r>
          </a:p>
        </p:txBody>
      </p:sp>
      <p:sp>
        <p:nvSpPr>
          <p:cNvPr id="11273" name="Rectangle 12"/>
          <p:cNvSpPr>
            <a:spLocks noGrp="1" noChangeArrowheads="1"/>
          </p:cNvSpPr>
          <p:nvPr>
            <p:ph type="title"/>
          </p:nvPr>
        </p:nvSpPr>
        <p:spPr>
          <a:xfrm>
            <a:off x="1295400" y="1752600"/>
            <a:ext cx="7391400" cy="381000"/>
          </a:xfrm>
          <a:solidFill>
            <a:srgbClr val="FAB0E7"/>
          </a:solidFill>
        </p:spPr>
        <p:txBody>
          <a:bodyPr lIns="85342" tIns="42672" rIns="85342" bIns="42672"/>
          <a:lstStyle/>
          <a:p>
            <a:pPr algn="ctr"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tx1"/>
                </a:solidFill>
              </a:rPr>
              <a:t>Kaidah Keputusan : </a:t>
            </a:r>
            <a:r>
              <a:rPr lang="en-US" sz="2400" smtClean="0">
                <a:solidFill>
                  <a:schemeClr val="tx1"/>
                </a:solidFill>
              </a:rPr>
              <a:t>untuk i = 1, 2, …., k</a:t>
            </a:r>
            <a:endParaRPr lang="el-GR" sz="2400" baseline="-2500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274" name="Freeform 13"/>
          <p:cNvSpPr>
            <a:spLocks/>
          </p:cNvSpPr>
          <p:nvPr/>
        </p:nvSpPr>
        <p:spPr bwMode="auto">
          <a:xfrm flipH="1">
            <a:off x="8153400" y="4124325"/>
            <a:ext cx="685800" cy="379413"/>
          </a:xfrm>
          <a:custGeom>
            <a:avLst/>
            <a:gdLst>
              <a:gd name="T0" fmla="*/ 0 w 574"/>
              <a:gd name="T1" fmla="*/ 372803 h 287"/>
              <a:gd name="T2" fmla="*/ 57349 w 574"/>
              <a:gd name="T3" fmla="*/ 317279 h 287"/>
              <a:gd name="T4" fmla="*/ 293914 w 574"/>
              <a:gd name="T5" fmla="*/ 273653 h 287"/>
              <a:gd name="T6" fmla="*/ 412197 w 574"/>
              <a:gd name="T7" fmla="*/ 230027 h 287"/>
              <a:gd name="T8" fmla="*/ 544817 w 574"/>
              <a:gd name="T9" fmla="*/ 138810 h 287"/>
              <a:gd name="T10" fmla="*/ 685800 w 574"/>
              <a:gd name="T11" fmla="*/ 0 h 287"/>
              <a:gd name="T12" fmla="*/ 685800 w 574"/>
              <a:gd name="T13" fmla="*/ 379413 h 287"/>
              <a:gd name="T14" fmla="*/ 0 w 574"/>
              <a:gd name="T15" fmla="*/ 379413 h 287"/>
              <a:gd name="T16" fmla="*/ 0 w 574"/>
              <a:gd name="T17" fmla="*/ 372803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FFFF4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275" name="Freeform 14"/>
          <p:cNvSpPr>
            <a:spLocks/>
          </p:cNvSpPr>
          <p:nvPr/>
        </p:nvSpPr>
        <p:spPr bwMode="auto">
          <a:xfrm>
            <a:off x="304800" y="4114800"/>
            <a:ext cx="682625" cy="379413"/>
          </a:xfrm>
          <a:custGeom>
            <a:avLst/>
            <a:gdLst>
              <a:gd name="T0" fmla="*/ 0 w 574"/>
              <a:gd name="T1" fmla="*/ 372803 h 287"/>
              <a:gd name="T2" fmla="*/ 57084 w 574"/>
              <a:gd name="T3" fmla="*/ 317279 h 287"/>
              <a:gd name="T4" fmla="*/ 292554 w 574"/>
              <a:gd name="T5" fmla="*/ 273653 h 287"/>
              <a:gd name="T6" fmla="*/ 410289 w 574"/>
              <a:gd name="T7" fmla="*/ 230027 h 287"/>
              <a:gd name="T8" fmla="*/ 542294 w 574"/>
              <a:gd name="T9" fmla="*/ 138810 h 287"/>
              <a:gd name="T10" fmla="*/ 682625 w 574"/>
              <a:gd name="T11" fmla="*/ 0 h 287"/>
              <a:gd name="T12" fmla="*/ 682625 w 574"/>
              <a:gd name="T13" fmla="*/ 379413 h 287"/>
              <a:gd name="T14" fmla="*/ 0 w 574"/>
              <a:gd name="T15" fmla="*/ 379413 h 287"/>
              <a:gd name="T16" fmla="*/ 0 w 574"/>
              <a:gd name="T17" fmla="*/ 372803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FFFF4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276" name="Freeform 15"/>
          <p:cNvSpPr>
            <a:spLocks/>
          </p:cNvSpPr>
          <p:nvPr/>
        </p:nvSpPr>
        <p:spPr bwMode="auto">
          <a:xfrm>
            <a:off x="381000" y="3465513"/>
            <a:ext cx="1219200" cy="914400"/>
          </a:xfrm>
          <a:custGeom>
            <a:avLst/>
            <a:gdLst>
              <a:gd name="T0" fmla="*/ 0 w 600"/>
              <a:gd name="T1" fmla="*/ 912813 h 576"/>
              <a:gd name="T2" fmla="*/ 128016 w 600"/>
              <a:gd name="T3" fmla="*/ 904875 h 576"/>
              <a:gd name="T4" fmla="*/ 193040 w 600"/>
              <a:gd name="T5" fmla="*/ 892175 h 576"/>
              <a:gd name="T6" fmla="*/ 258064 w 600"/>
              <a:gd name="T7" fmla="*/ 877888 h 576"/>
              <a:gd name="T8" fmla="*/ 321056 w 600"/>
              <a:gd name="T9" fmla="*/ 857250 h 576"/>
              <a:gd name="T10" fmla="*/ 386080 w 600"/>
              <a:gd name="T11" fmla="*/ 827088 h 576"/>
              <a:gd name="T12" fmla="*/ 451104 w 600"/>
              <a:gd name="T13" fmla="*/ 790575 h 576"/>
              <a:gd name="T14" fmla="*/ 577088 w 600"/>
              <a:gd name="T15" fmla="*/ 685800 h 576"/>
              <a:gd name="T16" fmla="*/ 705104 w 600"/>
              <a:gd name="T17" fmla="*/ 536575 h 576"/>
              <a:gd name="T18" fmla="*/ 833120 w 600"/>
              <a:gd name="T19" fmla="*/ 355600 h 576"/>
              <a:gd name="T20" fmla="*/ 896112 w 600"/>
              <a:gd name="T21" fmla="*/ 265113 h 576"/>
              <a:gd name="T22" fmla="*/ 961136 w 600"/>
              <a:gd name="T23" fmla="*/ 180975 h 576"/>
              <a:gd name="T24" fmla="*/ 1026160 w 600"/>
              <a:gd name="T25" fmla="*/ 106363 h 576"/>
              <a:gd name="T26" fmla="*/ 1087120 w 600"/>
              <a:gd name="T27" fmla="*/ 49213 h 576"/>
              <a:gd name="T28" fmla="*/ 1152144 w 600"/>
              <a:gd name="T29" fmla="*/ 12700 h 576"/>
              <a:gd name="T30" fmla="*/ 1217168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277" name="Freeform 16"/>
          <p:cNvSpPr>
            <a:spLocks/>
          </p:cNvSpPr>
          <p:nvPr/>
        </p:nvSpPr>
        <p:spPr bwMode="auto">
          <a:xfrm>
            <a:off x="1600200" y="3465513"/>
            <a:ext cx="1219200" cy="914400"/>
          </a:xfrm>
          <a:custGeom>
            <a:avLst/>
            <a:gdLst>
              <a:gd name="T0" fmla="*/ 1217083 w 576"/>
              <a:gd name="T1" fmla="*/ 912813 h 576"/>
              <a:gd name="T2" fmla="*/ 1090083 w 576"/>
              <a:gd name="T3" fmla="*/ 904875 h 576"/>
              <a:gd name="T4" fmla="*/ 1024467 w 576"/>
              <a:gd name="T5" fmla="*/ 892175 h 576"/>
              <a:gd name="T6" fmla="*/ 963083 w 576"/>
              <a:gd name="T7" fmla="*/ 877888 h 576"/>
              <a:gd name="T8" fmla="*/ 897467 w 576"/>
              <a:gd name="T9" fmla="*/ 857250 h 576"/>
              <a:gd name="T10" fmla="*/ 831850 w 576"/>
              <a:gd name="T11" fmla="*/ 827088 h 576"/>
              <a:gd name="T12" fmla="*/ 770467 w 576"/>
              <a:gd name="T13" fmla="*/ 790575 h 576"/>
              <a:gd name="T14" fmla="*/ 641350 w 576"/>
              <a:gd name="T15" fmla="*/ 685800 h 576"/>
              <a:gd name="T16" fmla="*/ 512233 w 576"/>
              <a:gd name="T17" fmla="*/ 536575 h 576"/>
              <a:gd name="T18" fmla="*/ 385233 w 576"/>
              <a:gd name="T19" fmla="*/ 355600 h 576"/>
              <a:gd name="T20" fmla="*/ 319617 w 576"/>
              <a:gd name="T21" fmla="*/ 265113 h 576"/>
              <a:gd name="T22" fmla="*/ 254000 w 576"/>
              <a:gd name="T23" fmla="*/ 180975 h 576"/>
              <a:gd name="T24" fmla="*/ 192617 w 576"/>
              <a:gd name="T25" fmla="*/ 106363 h 576"/>
              <a:gd name="T26" fmla="*/ 127000 w 576"/>
              <a:gd name="T27" fmla="*/ 49213 h 576"/>
              <a:gd name="T28" fmla="*/ 63500 w 576"/>
              <a:gd name="T29" fmla="*/ 12700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278" name="Line 17"/>
          <p:cNvSpPr>
            <a:spLocks noChangeShapeType="1"/>
          </p:cNvSpPr>
          <p:nvPr/>
        </p:nvSpPr>
        <p:spPr bwMode="auto">
          <a:xfrm>
            <a:off x="304800" y="448945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79" name="Line 18"/>
          <p:cNvSpPr>
            <a:spLocks noChangeShapeType="1"/>
          </p:cNvSpPr>
          <p:nvPr/>
        </p:nvSpPr>
        <p:spPr bwMode="auto">
          <a:xfrm>
            <a:off x="609600" y="418147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80" name="Freeform 19"/>
          <p:cNvSpPr>
            <a:spLocks/>
          </p:cNvSpPr>
          <p:nvPr/>
        </p:nvSpPr>
        <p:spPr bwMode="auto">
          <a:xfrm flipH="1">
            <a:off x="5257800" y="4087813"/>
            <a:ext cx="685800" cy="379412"/>
          </a:xfrm>
          <a:custGeom>
            <a:avLst/>
            <a:gdLst>
              <a:gd name="T0" fmla="*/ 0 w 574"/>
              <a:gd name="T1" fmla="*/ 372802 h 287"/>
              <a:gd name="T2" fmla="*/ 57349 w 574"/>
              <a:gd name="T3" fmla="*/ 317278 h 287"/>
              <a:gd name="T4" fmla="*/ 293914 w 574"/>
              <a:gd name="T5" fmla="*/ 273653 h 287"/>
              <a:gd name="T6" fmla="*/ 412197 w 574"/>
              <a:gd name="T7" fmla="*/ 230027 h 287"/>
              <a:gd name="T8" fmla="*/ 544817 w 574"/>
              <a:gd name="T9" fmla="*/ 138809 h 287"/>
              <a:gd name="T10" fmla="*/ 685800 w 574"/>
              <a:gd name="T11" fmla="*/ 0 h 287"/>
              <a:gd name="T12" fmla="*/ 685800 w 574"/>
              <a:gd name="T13" fmla="*/ 379412 h 287"/>
              <a:gd name="T14" fmla="*/ 0 w 574"/>
              <a:gd name="T15" fmla="*/ 379412 h 287"/>
              <a:gd name="T16" fmla="*/ 0 w 574"/>
              <a:gd name="T17" fmla="*/ 372802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FFFF4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281" name="Freeform 20"/>
          <p:cNvSpPr>
            <a:spLocks/>
          </p:cNvSpPr>
          <p:nvPr/>
        </p:nvSpPr>
        <p:spPr bwMode="auto">
          <a:xfrm>
            <a:off x="3429000" y="3429000"/>
            <a:ext cx="1219200" cy="914400"/>
          </a:xfrm>
          <a:custGeom>
            <a:avLst/>
            <a:gdLst>
              <a:gd name="T0" fmla="*/ 0 w 600"/>
              <a:gd name="T1" fmla="*/ 912813 h 576"/>
              <a:gd name="T2" fmla="*/ 128016 w 600"/>
              <a:gd name="T3" fmla="*/ 904875 h 576"/>
              <a:gd name="T4" fmla="*/ 193040 w 600"/>
              <a:gd name="T5" fmla="*/ 892175 h 576"/>
              <a:gd name="T6" fmla="*/ 258064 w 600"/>
              <a:gd name="T7" fmla="*/ 877888 h 576"/>
              <a:gd name="T8" fmla="*/ 321056 w 600"/>
              <a:gd name="T9" fmla="*/ 857250 h 576"/>
              <a:gd name="T10" fmla="*/ 386080 w 600"/>
              <a:gd name="T11" fmla="*/ 827088 h 576"/>
              <a:gd name="T12" fmla="*/ 451104 w 600"/>
              <a:gd name="T13" fmla="*/ 790575 h 576"/>
              <a:gd name="T14" fmla="*/ 577088 w 600"/>
              <a:gd name="T15" fmla="*/ 685800 h 576"/>
              <a:gd name="T16" fmla="*/ 705104 w 600"/>
              <a:gd name="T17" fmla="*/ 536575 h 576"/>
              <a:gd name="T18" fmla="*/ 833120 w 600"/>
              <a:gd name="T19" fmla="*/ 355600 h 576"/>
              <a:gd name="T20" fmla="*/ 896112 w 600"/>
              <a:gd name="T21" fmla="*/ 265113 h 576"/>
              <a:gd name="T22" fmla="*/ 961136 w 600"/>
              <a:gd name="T23" fmla="*/ 180975 h 576"/>
              <a:gd name="T24" fmla="*/ 1026160 w 600"/>
              <a:gd name="T25" fmla="*/ 106363 h 576"/>
              <a:gd name="T26" fmla="*/ 1087120 w 600"/>
              <a:gd name="T27" fmla="*/ 49213 h 576"/>
              <a:gd name="T28" fmla="*/ 1152144 w 600"/>
              <a:gd name="T29" fmla="*/ 12700 h 576"/>
              <a:gd name="T30" fmla="*/ 1217168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282" name="Line 22"/>
          <p:cNvSpPr>
            <a:spLocks noChangeShapeType="1"/>
          </p:cNvSpPr>
          <p:nvPr/>
        </p:nvSpPr>
        <p:spPr bwMode="auto">
          <a:xfrm>
            <a:off x="3352800" y="4452938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83" name="Rectangle 23"/>
          <p:cNvSpPr>
            <a:spLocks noChangeArrowheads="1"/>
          </p:cNvSpPr>
          <p:nvPr/>
        </p:nvSpPr>
        <p:spPr bwMode="auto">
          <a:xfrm>
            <a:off x="5410200" y="3611563"/>
            <a:ext cx="3857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11284" name="Freeform 24"/>
          <p:cNvSpPr>
            <a:spLocks/>
          </p:cNvSpPr>
          <p:nvPr/>
        </p:nvSpPr>
        <p:spPr bwMode="auto">
          <a:xfrm>
            <a:off x="6248400" y="4087813"/>
            <a:ext cx="682625" cy="379412"/>
          </a:xfrm>
          <a:custGeom>
            <a:avLst/>
            <a:gdLst>
              <a:gd name="T0" fmla="*/ 0 w 574"/>
              <a:gd name="T1" fmla="*/ 372802 h 287"/>
              <a:gd name="T2" fmla="*/ 57084 w 574"/>
              <a:gd name="T3" fmla="*/ 317278 h 287"/>
              <a:gd name="T4" fmla="*/ 292554 w 574"/>
              <a:gd name="T5" fmla="*/ 273653 h 287"/>
              <a:gd name="T6" fmla="*/ 410289 w 574"/>
              <a:gd name="T7" fmla="*/ 230027 h 287"/>
              <a:gd name="T8" fmla="*/ 542294 w 574"/>
              <a:gd name="T9" fmla="*/ 138809 h 287"/>
              <a:gd name="T10" fmla="*/ 682625 w 574"/>
              <a:gd name="T11" fmla="*/ 0 h 287"/>
              <a:gd name="T12" fmla="*/ 682625 w 574"/>
              <a:gd name="T13" fmla="*/ 379412 h 287"/>
              <a:gd name="T14" fmla="*/ 0 w 574"/>
              <a:gd name="T15" fmla="*/ 379412 h 287"/>
              <a:gd name="T16" fmla="*/ 0 w 574"/>
              <a:gd name="T17" fmla="*/ 372802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FFFF4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285" name="Freeform 25"/>
          <p:cNvSpPr>
            <a:spLocks/>
          </p:cNvSpPr>
          <p:nvPr/>
        </p:nvSpPr>
        <p:spPr bwMode="auto">
          <a:xfrm>
            <a:off x="6324600" y="3465513"/>
            <a:ext cx="1219200" cy="914400"/>
          </a:xfrm>
          <a:custGeom>
            <a:avLst/>
            <a:gdLst>
              <a:gd name="T0" fmla="*/ 0 w 600"/>
              <a:gd name="T1" fmla="*/ 912813 h 576"/>
              <a:gd name="T2" fmla="*/ 128016 w 600"/>
              <a:gd name="T3" fmla="*/ 904875 h 576"/>
              <a:gd name="T4" fmla="*/ 193040 w 600"/>
              <a:gd name="T5" fmla="*/ 892175 h 576"/>
              <a:gd name="T6" fmla="*/ 258064 w 600"/>
              <a:gd name="T7" fmla="*/ 877888 h 576"/>
              <a:gd name="T8" fmla="*/ 321056 w 600"/>
              <a:gd name="T9" fmla="*/ 857250 h 576"/>
              <a:gd name="T10" fmla="*/ 386080 w 600"/>
              <a:gd name="T11" fmla="*/ 827088 h 576"/>
              <a:gd name="T12" fmla="*/ 451104 w 600"/>
              <a:gd name="T13" fmla="*/ 790575 h 576"/>
              <a:gd name="T14" fmla="*/ 577088 w 600"/>
              <a:gd name="T15" fmla="*/ 685800 h 576"/>
              <a:gd name="T16" fmla="*/ 705104 w 600"/>
              <a:gd name="T17" fmla="*/ 536575 h 576"/>
              <a:gd name="T18" fmla="*/ 833120 w 600"/>
              <a:gd name="T19" fmla="*/ 355600 h 576"/>
              <a:gd name="T20" fmla="*/ 896112 w 600"/>
              <a:gd name="T21" fmla="*/ 265113 h 576"/>
              <a:gd name="T22" fmla="*/ 961136 w 600"/>
              <a:gd name="T23" fmla="*/ 180975 h 576"/>
              <a:gd name="T24" fmla="*/ 1026160 w 600"/>
              <a:gd name="T25" fmla="*/ 106363 h 576"/>
              <a:gd name="T26" fmla="*/ 1087120 w 600"/>
              <a:gd name="T27" fmla="*/ 49213 h 576"/>
              <a:gd name="T28" fmla="*/ 1152144 w 600"/>
              <a:gd name="T29" fmla="*/ 12700 h 576"/>
              <a:gd name="T30" fmla="*/ 1217168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286" name="Freeform 26"/>
          <p:cNvSpPr>
            <a:spLocks/>
          </p:cNvSpPr>
          <p:nvPr/>
        </p:nvSpPr>
        <p:spPr bwMode="auto">
          <a:xfrm>
            <a:off x="7543800" y="3465513"/>
            <a:ext cx="1219200" cy="914400"/>
          </a:xfrm>
          <a:custGeom>
            <a:avLst/>
            <a:gdLst>
              <a:gd name="T0" fmla="*/ 1217083 w 576"/>
              <a:gd name="T1" fmla="*/ 912813 h 576"/>
              <a:gd name="T2" fmla="*/ 1090083 w 576"/>
              <a:gd name="T3" fmla="*/ 904875 h 576"/>
              <a:gd name="T4" fmla="*/ 1024467 w 576"/>
              <a:gd name="T5" fmla="*/ 892175 h 576"/>
              <a:gd name="T6" fmla="*/ 963083 w 576"/>
              <a:gd name="T7" fmla="*/ 877888 h 576"/>
              <a:gd name="T8" fmla="*/ 897467 w 576"/>
              <a:gd name="T9" fmla="*/ 857250 h 576"/>
              <a:gd name="T10" fmla="*/ 831850 w 576"/>
              <a:gd name="T11" fmla="*/ 827088 h 576"/>
              <a:gd name="T12" fmla="*/ 770467 w 576"/>
              <a:gd name="T13" fmla="*/ 790575 h 576"/>
              <a:gd name="T14" fmla="*/ 641350 w 576"/>
              <a:gd name="T15" fmla="*/ 685800 h 576"/>
              <a:gd name="T16" fmla="*/ 512233 w 576"/>
              <a:gd name="T17" fmla="*/ 536575 h 576"/>
              <a:gd name="T18" fmla="*/ 385233 w 576"/>
              <a:gd name="T19" fmla="*/ 355600 h 576"/>
              <a:gd name="T20" fmla="*/ 319617 w 576"/>
              <a:gd name="T21" fmla="*/ 265113 h 576"/>
              <a:gd name="T22" fmla="*/ 254000 w 576"/>
              <a:gd name="T23" fmla="*/ 180975 h 576"/>
              <a:gd name="T24" fmla="*/ 192617 w 576"/>
              <a:gd name="T25" fmla="*/ 106363 h 576"/>
              <a:gd name="T26" fmla="*/ 127000 w 576"/>
              <a:gd name="T27" fmla="*/ 49213 h 576"/>
              <a:gd name="T28" fmla="*/ 63500 w 576"/>
              <a:gd name="T29" fmla="*/ 12700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287" name="Line 27"/>
          <p:cNvSpPr>
            <a:spLocks noChangeShapeType="1"/>
          </p:cNvSpPr>
          <p:nvPr/>
        </p:nvSpPr>
        <p:spPr bwMode="auto">
          <a:xfrm>
            <a:off x="6248400" y="448945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88" name="Rectangle 28"/>
          <p:cNvSpPr>
            <a:spLocks noChangeArrowheads="1"/>
          </p:cNvSpPr>
          <p:nvPr/>
        </p:nvSpPr>
        <p:spPr bwMode="auto">
          <a:xfrm>
            <a:off x="6248400" y="3611563"/>
            <a:ext cx="8382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  <a:r>
              <a:rPr lang="en-US" sz="2400">
                <a:latin typeface="Arial" charset="0"/>
              </a:rPr>
              <a:t>/2</a:t>
            </a:r>
          </a:p>
        </p:txBody>
      </p:sp>
      <p:sp>
        <p:nvSpPr>
          <p:cNvPr id="11289" name="Line 29"/>
          <p:cNvSpPr>
            <a:spLocks noChangeShapeType="1"/>
          </p:cNvSpPr>
          <p:nvPr/>
        </p:nvSpPr>
        <p:spPr bwMode="auto">
          <a:xfrm>
            <a:off x="6553200" y="4087813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90" name="Rectangle 30"/>
          <p:cNvSpPr>
            <a:spLocks noChangeArrowheads="1"/>
          </p:cNvSpPr>
          <p:nvPr/>
        </p:nvSpPr>
        <p:spPr bwMode="auto">
          <a:xfrm>
            <a:off x="8153400" y="3538538"/>
            <a:ext cx="8382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  <a:r>
              <a:rPr lang="en-US" sz="2400">
                <a:latin typeface="Arial" charset="0"/>
              </a:rPr>
              <a:t>/2</a:t>
            </a:r>
          </a:p>
        </p:txBody>
      </p:sp>
      <p:sp>
        <p:nvSpPr>
          <p:cNvPr id="11291" name="Line 31"/>
          <p:cNvSpPr>
            <a:spLocks noChangeShapeType="1"/>
          </p:cNvSpPr>
          <p:nvPr/>
        </p:nvSpPr>
        <p:spPr bwMode="auto">
          <a:xfrm flipH="1">
            <a:off x="8305800" y="4014788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92" name="Line 32"/>
          <p:cNvSpPr>
            <a:spLocks noChangeShapeType="1"/>
          </p:cNvSpPr>
          <p:nvPr/>
        </p:nvSpPr>
        <p:spPr bwMode="auto">
          <a:xfrm flipH="1">
            <a:off x="5410200" y="40386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93" name="Rectangle 33"/>
          <p:cNvSpPr>
            <a:spLocks noChangeArrowheads="1"/>
          </p:cNvSpPr>
          <p:nvPr/>
        </p:nvSpPr>
        <p:spPr bwMode="auto">
          <a:xfrm>
            <a:off x="304800" y="3724275"/>
            <a:ext cx="3857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89122" name="Rectangle 34"/>
          <p:cNvSpPr>
            <a:spLocks noChangeArrowheads="1"/>
          </p:cNvSpPr>
          <p:nvPr/>
        </p:nvSpPr>
        <p:spPr bwMode="auto">
          <a:xfrm>
            <a:off x="722313" y="4413250"/>
            <a:ext cx="6302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-t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89123" name="Rectangle 35"/>
          <p:cNvSpPr>
            <a:spLocks noChangeArrowheads="1"/>
          </p:cNvSpPr>
          <p:nvPr/>
        </p:nvSpPr>
        <p:spPr bwMode="auto">
          <a:xfrm>
            <a:off x="6626225" y="4416425"/>
            <a:ext cx="10175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-t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>
                <a:latin typeface="Arial" charset="0"/>
              </a:rPr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89124" name="Rectangle 36"/>
          <p:cNvSpPr>
            <a:spLocks noChangeArrowheads="1"/>
          </p:cNvSpPr>
          <p:nvPr/>
        </p:nvSpPr>
        <p:spPr bwMode="auto">
          <a:xfrm>
            <a:off x="5105400" y="4419600"/>
            <a:ext cx="4937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t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89125" name="Rectangle 37"/>
          <p:cNvSpPr>
            <a:spLocks noChangeArrowheads="1"/>
          </p:cNvSpPr>
          <p:nvPr/>
        </p:nvSpPr>
        <p:spPr bwMode="auto">
          <a:xfrm>
            <a:off x="7999413" y="4416425"/>
            <a:ext cx="7064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t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>
                <a:latin typeface="Arial" charset="0"/>
              </a:rPr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11298" name="Line 38"/>
          <p:cNvSpPr>
            <a:spLocks noChangeShapeType="1"/>
          </p:cNvSpPr>
          <p:nvPr/>
        </p:nvSpPr>
        <p:spPr bwMode="auto">
          <a:xfrm flipH="1">
            <a:off x="987425" y="4160838"/>
            <a:ext cx="3175" cy="301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99" name="Line 39"/>
          <p:cNvSpPr>
            <a:spLocks noChangeShapeType="1"/>
          </p:cNvSpPr>
          <p:nvPr/>
        </p:nvSpPr>
        <p:spPr bwMode="auto">
          <a:xfrm flipH="1">
            <a:off x="5257800" y="4114800"/>
            <a:ext cx="0" cy="3651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300" name="Line 40"/>
          <p:cNvSpPr>
            <a:spLocks noChangeShapeType="1"/>
          </p:cNvSpPr>
          <p:nvPr/>
        </p:nvSpPr>
        <p:spPr bwMode="auto">
          <a:xfrm>
            <a:off x="6913563" y="4124325"/>
            <a:ext cx="0" cy="328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301" name="Line 41"/>
          <p:cNvSpPr>
            <a:spLocks noChangeShapeType="1"/>
          </p:cNvSpPr>
          <p:nvPr/>
        </p:nvSpPr>
        <p:spPr bwMode="auto">
          <a:xfrm>
            <a:off x="8153400" y="4160838"/>
            <a:ext cx="3175" cy="301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30" name="Rectangle 42"/>
          <p:cNvSpPr>
            <a:spLocks noChangeArrowheads="1"/>
          </p:cNvSpPr>
          <p:nvPr/>
        </p:nvSpPr>
        <p:spPr bwMode="auto">
          <a:xfrm>
            <a:off x="292100" y="5245100"/>
            <a:ext cx="2597150" cy="500063"/>
          </a:xfrm>
          <a:prstGeom prst="rect">
            <a:avLst/>
          </a:prstGeom>
          <a:solidFill>
            <a:srgbClr val="D7A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79200" rIns="90488" bIns="1152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tolak H</a:t>
            </a:r>
            <a:r>
              <a:rPr lang="en-US" sz="2000" baseline="-25000">
                <a:latin typeface="Arial" charset="0"/>
              </a:rPr>
              <a:t>0</a:t>
            </a:r>
            <a:r>
              <a:rPr lang="en-US" sz="2000">
                <a:latin typeface="Arial" charset="0"/>
              </a:rPr>
              <a:t> jika t &lt; -t</a:t>
            </a:r>
            <a:r>
              <a:rPr lang="en-US" sz="2000" baseline="-25000">
                <a:latin typeface="Arial" charset="0"/>
              </a:rPr>
              <a:t>n-2, 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89131" name="Rectangle 43"/>
          <p:cNvSpPr>
            <a:spLocks noChangeArrowheads="1"/>
          </p:cNvSpPr>
          <p:nvPr/>
        </p:nvSpPr>
        <p:spPr bwMode="auto">
          <a:xfrm>
            <a:off x="3429000" y="5245100"/>
            <a:ext cx="2643188" cy="500063"/>
          </a:xfrm>
          <a:prstGeom prst="rect">
            <a:avLst/>
          </a:prstGeom>
          <a:solidFill>
            <a:srgbClr val="D7A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79200" rIns="90488" bIns="1152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Tolak H</a:t>
            </a:r>
            <a:r>
              <a:rPr lang="en-US" sz="2000" baseline="-25000">
                <a:latin typeface="Arial" charset="0"/>
              </a:rPr>
              <a:t>0</a:t>
            </a:r>
            <a:r>
              <a:rPr lang="en-US" sz="2000">
                <a:latin typeface="Arial" charset="0"/>
              </a:rPr>
              <a:t> jika t &gt; t</a:t>
            </a:r>
            <a:r>
              <a:rPr lang="en-US" sz="2000" baseline="-25000">
                <a:latin typeface="Arial" charset="0"/>
              </a:rPr>
              <a:t>n-2,</a:t>
            </a:r>
            <a:r>
              <a:rPr lang="en-US" sz="2400" baseline="-25000">
                <a:latin typeface="Arial" charset="0"/>
              </a:rPr>
              <a:t> 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89132" name="Rectangle 44"/>
          <p:cNvSpPr>
            <a:spLocks noChangeArrowheads="1"/>
          </p:cNvSpPr>
          <p:nvPr/>
        </p:nvSpPr>
        <p:spPr bwMode="auto">
          <a:xfrm>
            <a:off x="6145213" y="5184775"/>
            <a:ext cx="2779712" cy="606425"/>
          </a:xfrm>
          <a:prstGeom prst="rect">
            <a:avLst/>
          </a:prstGeom>
          <a:solidFill>
            <a:srgbClr val="D7A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Tolak H</a:t>
            </a:r>
            <a:r>
              <a:rPr lang="en-US" sz="2000" baseline="-25000">
                <a:latin typeface="Arial" charset="0"/>
              </a:rPr>
              <a:t>0</a:t>
            </a:r>
            <a:r>
              <a:rPr lang="en-US" sz="2000">
                <a:latin typeface="Arial" charset="0"/>
              </a:rPr>
              <a:t> jika t &lt; -t</a:t>
            </a:r>
            <a:r>
              <a:rPr lang="en-US" sz="2000" baseline="-25000">
                <a:latin typeface="Arial" charset="0"/>
              </a:rPr>
              <a:t>n-2, </a:t>
            </a:r>
            <a:r>
              <a:rPr lang="en-US" sz="2000" baseline="-25000">
                <a:latin typeface="Symbol" pitchFamily="18" charset="2"/>
              </a:rPr>
              <a:t>a/2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sz="2000" baseline="-25000">
                <a:latin typeface="Symbol" pitchFamily="18" charset="2"/>
              </a:rPr>
              <a:t>                        </a:t>
            </a:r>
            <a:r>
              <a:rPr lang="en-US" sz="2000">
                <a:latin typeface="Arial" charset="0"/>
              </a:rPr>
              <a:t>atau t &gt; t</a:t>
            </a:r>
            <a:r>
              <a:rPr lang="en-US" sz="2000" baseline="-25000">
                <a:latin typeface="Arial" charset="0"/>
              </a:rPr>
              <a:t>n-2, </a:t>
            </a:r>
            <a:r>
              <a:rPr lang="en-US" sz="2000" baseline="-25000">
                <a:latin typeface="Symbol" pitchFamily="18" charset="2"/>
              </a:rPr>
              <a:t>a/2</a:t>
            </a:r>
            <a:r>
              <a:rPr lang="en-US" sz="2800" baseline="-25000">
                <a:latin typeface="Symbol" pitchFamily="18" charset="2"/>
              </a:rPr>
              <a:t> </a:t>
            </a:r>
            <a:r>
              <a:rPr lang="en-US" sz="2000">
                <a:latin typeface="Arial" charset="0"/>
              </a:rPr>
              <a:t> </a:t>
            </a:r>
          </a:p>
        </p:txBody>
      </p: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1857375" y="109538"/>
            <a:ext cx="6965950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3600">
                <a:solidFill>
                  <a:schemeClr val="tx2"/>
                </a:solidFill>
              </a:rPr>
              <a:t>Uji Parameter 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Regresi Linier Berganda : uji-t</a:t>
            </a:r>
          </a:p>
        </p:txBody>
      </p:sp>
      <p:graphicFrame>
        <p:nvGraphicFramePr>
          <p:cNvPr id="89137" name="Object 49"/>
          <p:cNvGraphicFramePr>
            <a:graphicFrameLocks noChangeAspect="1"/>
          </p:cNvGraphicFramePr>
          <p:nvPr/>
        </p:nvGraphicFramePr>
        <p:xfrm>
          <a:off x="7267575" y="2743200"/>
          <a:ext cx="385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3" imgW="165028" imgH="228501" progId="Equation.3">
                  <p:embed/>
                </p:oleObj>
              </mc:Choice>
              <mc:Fallback>
                <p:oleObj name="Equation" r:id="rId3" imgW="165028" imgH="228501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2743200"/>
                        <a:ext cx="3857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8" name="Object 50"/>
          <p:cNvGraphicFramePr>
            <a:graphicFrameLocks noChangeAspect="1"/>
          </p:cNvGraphicFramePr>
          <p:nvPr/>
        </p:nvGraphicFramePr>
        <p:xfrm>
          <a:off x="7267575" y="2362200"/>
          <a:ext cx="385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2362200"/>
                        <a:ext cx="3857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1" name="Object 53"/>
          <p:cNvGraphicFramePr>
            <a:graphicFrameLocks noChangeAspect="1"/>
          </p:cNvGraphicFramePr>
          <p:nvPr/>
        </p:nvGraphicFramePr>
        <p:xfrm>
          <a:off x="1476375" y="2743200"/>
          <a:ext cx="385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7" imgW="165028" imgH="228501" progId="Equation.3">
                  <p:embed/>
                </p:oleObj>
              </mc:Choice>
              <mc:Fallback>
                <p:oleObj name="Equation" r:id="rId7" imgW="165028" imgH="228501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43200"/>
                        <a:ext cx="3857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2" name="Object 54"/>
          <p:cNvGraphicFramePr>
            <a:graphicFrameLocks noChangeAspect="1"/>
          </p:cNvGraphicFramePr>
          <p:nvPr/>
        </p:nvGraphicFramePr>
        <p:xfrm>
          <a:off x="1476375" y="2362200"/>
          <a:ext cx="385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9" imgW="165028" imgH="228501" progId="Equation.3">
                  <p:embed/>
                </p:oleObj>
              </mc:Choice>
              <mc:Fallback>
                <p:oleObj name="Equation" r:id="rId9" imgW="165028" imgH="228501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62200"/>
                        <a:ext cx="3857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5" name="Object 57"/>
          <p:cNvGraphicFramePr>
            <a:graphicFrameLocks noChangeAspect="1"/>
          </p:cNvGraphicFramePr>
          <p:nvPr/>
        </p:nvGraphicFramePr>
        <p:xfrm>
          <a:off x="4384675" y="2743200"/>
          <a:ext cx="385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11" imgW="165028" imgH="228501" progId="Equation.3">
                  <p:embed/>
                </p:oleObj>
              </mc:Choice>
              <mc:Fallback>
                <p:oleObj name="Equation" r:id="rId11" imgW="165028" imgH="228501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2743200"/>
                        <a:ext cx="3857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6" name="Object 58"/>
          <p:cNvGraphicFramePr>
            <a:graphicFrameLocks noChangeAspect="1"/>
          </p:cNvGraphicFramePr>
          <p:nvPr/>
        </p:nvGraphicFramePr>
        <p:xfrm>
          <a:off x="4371975" y="2362200"/>
          <a:ext cx="385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Equation" r:id="rId13" imgW="165028" imgH="228501" progId="Equation.3">
                  <p:embed/>
                </p:oleObj>
              </mc:Choice>
              <mc:Fallback>
                <p:oleObj name="Equation" r:id="rId13" imgW="165028" imgH="228501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2362200"/>
                        <a:ext cx="3857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2" name="Text Box 59"/>
          <p:cNvSpPr txBox="1">
            <a:spLocks noChangeArrowheads="1"/>
          </p:cNvSpPr>
          <p:nvPr/>
        </p:nvSpPr>
        <p:spPr bwMode="auto">
          <a:xfrm>
            <a:off x="7708900" y="121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  <p:sp>
        <p:nvSpPr>
          <p:cNvPr id="11313" name="Freeform 61"/>
          <p:cNvSpPr>
            <a:spLocks/>
          </p:cNvSpPr>
          <p:nvPr/>
        </p:nvSpPr>
        <p:spPr bwMode="auto">
          <a:xfrm>
            <a:off x="4648200" y="3429000"/>
            <a:ext cx="1219200" cy="914400"/>
          </a:xfrm>
          <a:custGeom>
            <a:avLst/>
            <a:gdLst>
              <a:gd name="T0" fmla="*/ 1217083 w 576"/>
              <a:gd name="T1" fmla="*/ 912813 h 576"/>
              <a:gd name="T2" fmla="*/ 1090083 w 576"/>
              <a:gd name="T3" fmla="*/ 904875 h 576"/>
              <a:gd name="T4" fmla="*/ 1024467 w 576"/>
              <a:gd name="T5" fmla="*/ 892175 h 576"/>
              <a:gd name="T6" fmla="*/ 963083 w 576"/>
              <a:gd name="T7" fmla="*/ 877888 h 576"/>
              <a:gd name="T8" fmla="*/ 897467 w 576"/>
              <a:gd name="T9" fmla="*/ 857250 h 576"/>
              <a:gd name="T10" fmla="*/ 831850 w 576"/>
              <a:gd name="T11" fmla="*/ 827088 h 576"/>
              <a:gd name="T12" fmla="*/ 770467 w 576"/>
              <a:gd name="T13" fmla="*/ 790575 h 576"/>
              <a:gd name="T14" fmla="*/ 641350 w 576"/>
              <a:gd name="T15" fmla="*/ 685800 h 576"/>
              <a:gd name="T16" fmla="*/ 512233 w 576"/>
              <a:gd name="T17" fmla="*/ 536575 h 576"/>
              <a:gd name="T18" fmla="*/ 385233 w 576"/>
              <a:gd name="T19" fmla="*/ 355600 h 576"/>
              <a:gd name="T20" fmla="*/ 319617 w 576"/>
              <a:gd name="T21" fmla="*/ 265113 h 576"/>
              <a:gd name="T22" fmla="*/ 254000 w 576"/>
              <a:gd name="T23" fmla="*/ 180975 h 576"/>
              <a:gd name="T24" fmla="*/ 192617 w 576"/>
              <a:gd name="T25" fmla="*/ 106363 h 576"/>
              <a:gd name="T26" fmla="*/ 127000 w 576"/>
              <a:gd name="T27" fmla="*/ 49213 h 576"/>
              <a:gd name="T28" fmla="*/ 63500 w 576"/>
              <a:gd name="T29" fmla="*/ 12700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9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9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9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 animBg="1"/>
      <p:bldP spid="89098" grpId="0" animBg="1"/>
      <p:bldP spid="89122" grpId="0"/>
      <p:bldP spid="89123" grpId="0"/>
      <p:bldP spid="89124" grpId="0"/>
      <p:bldP spid="89125" grpId="0"/>
      <p:bldP spid="89130" grpId="0" animBg="1"/>
      <p:bldP spid="89131" grpId="0" animBg="1"/>
      <p:bldP spid="891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  <a:noFill/>
        </p:spPr>
        <p:txBody>
          <a:bodyPr/>
          <a:lstStyle/>
          <a:p>
            <a:pPr algn="r" eaLnBrk="1" hangingPunct="1"/>
            <a:r>
              <a:rPr lang="en-US" sz="3200" smtClean="0"/>
              <a:t>Uji Parameter </a:t>
            </a:r>
            <a:br>
              <a:rPr lang="en-US" sz="3200" smtClean="0"/>
            </a:br>
            <a:r>
              <a:rPr lang="en-US" sz="3200" smtClean="0"/>
              <a:t>Regresi Linier Berganda : uji-t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600200" y="1524000"/>
            <a:ext cx="7315200" cy="533400"/>
          </a:xfrm>
          <a:prstGeom prst="rect">
            <a:avLst/>
          </a:prstGeom>
          <a:solidFill>
            <a:srgbClr val="FAB0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79200" rIns="85342" bIns="79200" anchor="b"/>
          <a:lstStyle/>
          <a:p>
            <a:pPr algn="ctr" eaLnBrk="1" hangingPunct="1">
              <a:lnSpc>
                <a:spcPct val="80000"/>
              </a:lnSpc>
            </a:pPr>
            <a:r>
              <a:rPr lang="en-US" sz="2800"/>
              <a:t>Interpretasi hasil keputusan : </a:t>
            </a:r>
            <a:r>
              <a:rPr lang="en-US" sz="2400"/>
              <a:t> i = 1, 2, …., k</a:t>
            </a:r>
            <a:endParaRPr lang="el-GR" sz="2400" baseline="-25000">
              <a:cs typeface="Arial" charset="0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600200" y="2209800"/>
            <a:ext cx="2362200" cy="1047750"/>
          </a:xfrm>
          <a:prstGeom prst="rect">
            <a:avLst/>
          </a:prstGeom>
          <a:solidFill>
            <a:srgbClr val="FBC5E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18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lang="en-US" sz="1000">
              <a:latin typeface="Arial" charset="0"/>
            </a:endParaRPr>
          </a:p>
          <a:p>
            <a:pPr algn="ctr" eaLnBrk="1" hangingPunct="1"/>
            <a:r>
              <a:rPr lang="en-US" sz="2400">
                <a:latin typeface="Arial" charset="0"/>
              </a:rPr>
              <a:t>H</a:t>
            </a:r>
            <a:r>
              <a:rPr lang="en-US" sz="2400" baseline="-25000">
                <a:latin typeface="Arial" charset="0"/>
              </a:rPr>
              <a:t>0</a:t>
            </a:r>
            <a:r>
              <a:rPr lang="en-US" sz="2400">
                <a:latin typeface="Arial" charset="0"/>
              </a:rPr>
              <a:t>:     </a:t>
            </a:r>
            <a:r>
              <a:rPr lang="en-US" sz="2400" b="1">
                <a:latin typeface="Arial" charset="0"/>
                <a:sym typeface="Symbol" pitchFamily="18" charset="2"/>
              </a:rPr>
              <a:t></a:t>
            </a:r>
            <a:r>
              <a:rPr lang="en-US" sz="2400">
                <a:latin typeface="Arial" charset="0"/>
              </a:rPr>
              <a:t> 0</a:t>
            </a:r>
            <a:endParaRPr lang="en-US" sz="2400">
              <a:latin typeface="Arial" charset="0"/>
              <a:sym typeface="Symbol" pitchFamily="18" charset="2"/>
            </a:endParaRPr>
          </a:p>
          <a:p>
            <a:pPr algn="ctr" eaLnBrk="1" hangingPunct="1"/>
            <a:r>
              <a:rPr lang="en-US" sz="2400">
                <a:latin typeface="Arial" charset="0"/>
              </a:rPr>
              <a:t>H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:     &lt; 0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038600" y="2209800"/>
            <a:ext cx="2362200" cy="1047750"/>
          </a:xfrm>
          <a:prstGeom prst="rect">
            <a:avLst/>
          </a:prstGeom>
          <a:solidFill>
            <a:srgbClr val="FCD4F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18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lang="en-US" sz="1000">
              <a:latin typeface="Arial" charset="0"/>
            </a:endParaRPr>
          </a:p>
          <a:p>
            <a:pPr algn="ctr" eaLnBrk="1" hangingPunct="1"/>
            <a:r>
              <a:rPr lang="en-US" sz="2400">
                <a:latin typeface="Arial" charset="0"/>
              </a:rPr>
              <a:t>H</a:t>
            </a:r>
            <a:r>
              <a:rPr lang="en-US" sz="2400" baseline="-25000">
                <a:latin typeface="Arial" charset="0"/>
              </a:rPr>
              <a:t>0</a:t>
            </a:r>
            <a:r>
              <a:rPr lang="en-US" sz="2400">
                <a:latin typeface="Arial" charset="0"/>
              </a:rPr>
              <a:t>:      </a:t>
            </a:r>
            <a:r>
              <a:rPr lang="en-US" sz="2400">
                <a:latin typeface="Arial" charset="0"/>
                <a:cs typeface="Arial" charset="0"/>
              </a:rPr>
              <a:t>≤</a:t>
            </a:r>
            <a:r>
              <a:rPr lang="en-US" sz="2400">
                <a:latin typeface="Arial" charset="0"/>
              </a:rPr>
              <a:t> 0</a:t>
            </a:r>
            <a:endParaRPr lang="en-US" sz="2400" baseline="-25000">
              <a:latin typeface="Arial" charset="0"/>
              <a:sym typeface="Symbol" pitchFamily="18" charset="2"/>
            </a:endParaRPr>
          </a:p>
          <a:p>
            <a:pPr algn="ctr" eaLnBrk="1" hangingPunct="1"/>
            <a:r>
              <a:rPr lang="en-US" sz="2400">
                <a:latin typeface="Arial" charset="0"/>
              </a:rPr>
              <a:t>H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:      </a:t>
            </a:r>
            <a:r>
              <a:rPr lang="en-US" sz="2400">
                <a:latin typeface="Arial" charset="0"/>
                <a:sym typeface="Symbol" pitchFamily="18" charset="2"/>
              </a:rPr>
              <a:t>&gt;</a:t>
            </a:r>
            <a:r>
              <a:rPr lang="en-US" sz="2400">
                <a:latin typeface="Arial" charset="0"/>
              </a:rPr>
              <a:t> 0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6516688" y="2228850"/>
            <a:ext cx="2398712" cy="1047750"/>
          </a:xfrm>
          <a:prstGeom prst="rect">
            <a:avLst/>
          </a:prstGeom>
          <a:solidFill>
            <a:srgbClr val="FCD4F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18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lang="en-US" sz="1000">
              <a:latin typeface="Arial" charset="0"/>
            </a:endParaRPr>
          </a:p>
          <a:p>
            <a:pPr algn="ctr" eaLnBrk="1" hangingPunct="1"/>
            <a:r>
              <a:rPr lang="en-US" sz="2400">
                <a:latin typeface="Arial" charset="0"/>
              </a:rPr>
              <a:t>H</a:t>
            </a:r>
            <a:r>
              <a:rPr lang="en-US" sz="2400" baseline="-25000">
                <a:latin typeface="Arial" charset="0"/>
              </a:rPr>
              <a:t>0</a:t>
            </a:r>
            <a:r>
              <a:rPr lang="en-US" sz="2400">
                <a:latin typeface="Arial" charset="0"/>
              </a:rPr>
              <a:t>:     = 0</a:t>
            </a:r>
            <a:endParaRPr lang="en-US" sz="2400" baseline="-25000">
              <a:latin typeface="Arial" charset="0"/>
              <a:sym typeface="Symbol" pitchFamily="18" charset="2"/>
            </a:endParaRPr>
          </a:p>
          <a:p>
            <a:pPr algn="ctr" eaLnBrk="1" hangingPunct="1"/>
            <a:r>
              <a:rPr lang="en-US" sz="2400">
                <a:latin typeface="Arial" charset="0"/>
              </a:rPr>
              <a:t>H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:     </a:t>
            </a:r>
            <a:r>
              <a:rPr lang="en-US" sz="2400">
                <a:latin typeface="Arial" charset="0"/>
                <a:sym typeface="Symbol" pitchFamily="18" charset="2"/>
              </a:rPr>
              <a:t>≠</a:t>
            </a:r>
            <a:r>
              <a:rPr lang="en-US" sz="2400">
                <a:latin typeface="Arial" charset="0"/>
              </a:rPr>
              <a:t> 0</a:t>
            </a:r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7543800" y="2743200"/>
          <a:ext cx="385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3" imgW="165028" imgH="228501" progId="Equation.3">
                  <p:embed/>
                </p:oleObj>
              </mc:Choice>
              <mc:Fallback>
                <p:oleObj name="Equation" r:id="rId3" imgW="165028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743200"/>
                        <a:ext cx="3857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7539038" y="2362200"/>
          <a:ext cx="385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038" y="2362200"/>
                        <a:ext cx="385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5024438" y="2743200"/>
          <a:ext cx="385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6" imgW="165028" imgH="228501" progId="Equation.3">
                  <p:embed/>
                </p:oleObj>
              </mc:Choice>
              <mc:Fallback>
                <p:oleObj name="Equation" r:id="rId6" imgW="16502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743200"/>
                        <a:ext cx="385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9" name="Object 13"/>
          <p:cNvGraphicFramePr>
            <a:graphicFrameLocks noChangeAspect="1"/>
          </p:cNvGraphicFramePr>
          <p:nvPr/>
        </p:nvGraphicFramePr>
        <p:xfrm>
          <a:off x="5024438" y="2362200"/>
          <a:ext cx="385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7" imgW="165028" imgH="228501" progId="Equation.3">
                  <p:embed/>
                </p:oleObj>
              </mc:Choice>
              <mc:Fallback>
                <p:oleObj name="Equation" r:id="rId7" imgW="165028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362200"/>
                        <a:ext cx="385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/>
          <p:cNvGraphicFramePr>
            <a:graphicFrameLocks noChangeAspect="1"/>
          </p:cNvGraphicFramePr>
          <p:nvPr/>
        </p:nvGraphicFramePr>
        <p:xfrm>
          <a:off x="2586038" y="2743200"/>
          <a:ext cx="385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Equation" r:id="rId8" imgW="165028" imgH="228501" progId="Equation.3">
                  <p:embed/>
                </p:oleObj>
              </mc:Choice>
              <mc:Fallback>
                <p:oleObj name="Equation" r:id="rId8" imgW="165028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743200"/>
                        <a:ext cx="385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5"/>
          <p:cNvGraphicFramePr>
            <a:graphicFrameLocks noChangeAspect="1"/>
          </p:cNvGraphicFramePr>
          <p:nvPr/>
        </p:nvGraphicFramePr>
        <p:xfrm>
          <a:off x="2586038" y="2362200"/>
          <a:ext cx="385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9" imgW="165028" imgH="228501" progId="Equation.3">
                  <p:embed/>
                </p:oleObj>
              </mc:Choice>
              <mc:Fallback>
                <p:oleObj name="Equation" r:id="rId9" imgW="165028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362200"/>
                        <a:ext cx="385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152400" y="34290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TOLAK H</a:t>
            </a:r>
            <a:r>
              <a:rPr lang="en-US" sz="2000" baseline="-25000"/>
              <a:t>0</a:t>
            </a:r>
            <a:r>
              <a:rPr lang="en-US" sz="2000"/>
              <a:t>: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600200" y="3429000"/>
            <a:ext cx="2362200" cy="1465263"/>
          </a:xfrm>
          <a:prstGeom prst="rect">
            <a:avLst/>
          </a:prstGeom>
          <a:solidFill>
            <a:srgbClr val="FDE3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Peubah penjelas X</a:t>
            </a:r>
            <a:r>
              <a:rPr lang="en-US" baseline="-25000"/>
              <a:t>i</a:t>
            </a:r>
            <a:r>
              <a:rPr lang="en-US"/>
              <a:t> berpengaruh nyata thdp peubah respon Y secara linier dan hubungannya negatif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4038600" y="3429000"/>
            <a:ext cx="2362200" cy="1465263"/>
          </a:xfrm>
          <a:prstGeom prst="rect">
            <a:avLst/>
          </a:prstGeom>
          <a:solidFill>
            <a:srgbClr val="FDE3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Peubah penjelas X</a:t>
            </a:r>
            <a:r>
              <a:rPr lang="en-US" baseline="-25000"/>
              <a:t>i</a:t>
            </a:r>
            <a:r>
              <a:rPr lang="en-US"/>
              <a:t> berpengaruh nyata thdp peubah respon Y secara linier dan hubungannya positif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6477000" y="3429000"/>
            <a:ext cx="2438400" cy="1465263"/>
          </a:xfrm>
          <a:prstGeom prst="rect">
            <a:avLst/>
          </a:prstGeom>
          <a:solidFill>
            <a:srgbClr val="FDE3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Peubah penjelas X</a:t>
            </a:r>
            <a:r>
              <a:rPr lang="en-US" baseline="-25000"/>
              <a:t>i</a:t>
            </a:r>
            <a:r>
              <a:rPr lang="en-US"/>
              <a:t> berpengaruh nyata thdp peubah respon Y secara linier          </a:t>
            </a:r>
          </a:p>
          <a:p>
            <a:r>
              <a:rPr lang="en-US"/>
              <a:t>     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152400" y="50292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TERIMA H</a:t>
            </a:r>
            <a:r>
              <a:rPr lang="en-US" sz="2000" baseline="-25000"/>
              <a:t>0</a:t>
            </a:r>
            <a:r>
              <a:rPr lang="en-US" sz="2000"/>
              <a:t>: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1600200" y="5029200"/>
            <a:ext cx="2362200" cy="1190625"/>
          </a:xfrm>
          <a:prstGeom prst="rect">
            <a:avLst/>
          </a:prstGeom>
          <a:solidFill>
            <a:srgbClr val="FDE3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Peubah penjelas X</a:t>
            </a:r>
            <a:r>
              <a:rPr lang="en-US" baseline="-25000"/>
              <a:t>i</a:t>
            </a:r>
            <a:r>
              <a:rPr lang="en-US"/>
              <a:t> tidak berpengaruh negatif thdp peubah respon Y secara linier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4038600" y="5029200"/>
            <a:ext cx="2362200" cy="1190625"/>
          </a:xfrm>
          <a:prstGeom prst="rect">
            <a:avLst/>
          </a:prstGeom>
          <a:solidFill>
            <a:srgbClr val="FDE3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Peubah penjelas X</a:t>
            </a:r>
            <a:r>
              <a:rPr lang="en-US" baseline="-25000"/>
              <a:t>i</a:t>
            </a:r>
            <a:r>
              <a:rPr lang="en-US"/>
              <a:t> tidak berpengaruh positif thdp peubah respon Y secara linier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6477000" y="5029200"/>
            <a:ext cx="2438400" cy="1190625"/>
          </a:xfrm>
          <a:prstGeom prst="rect">
            <a:avLst/>
          </a:prstGeom>
          <a:solidFill>
            <a:srgbClr val="FDE3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Peubah penjelas X</a:t>
            </a:r>
            <a:r>
              <a:rPr lang="en-US" baseline="-25000"/>
              <a:t>i</a:t>
            </a:r>
            <a:r>
              <a:rPr lang="en-US"/>
              <a:t> tidak berpengaruh nyata thdp peubah respon Y secara linier          </a:t>
            </a: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5614988" y="6324600"/>
            <a:ext cx="3294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/>
              <a:t>berpengaruh = memiliki hubungan</a:t>
            </a:r>
          </a:p>
        </p:txBody>
      </p:sp>
      <p:sp>
        <p:nvSpPr>
          <p:cNvPr id="12311" name="Text Box 28"/>
          <p:cNvSpPr txBox="1">
            <a:spLocks noChangeArrowheads="1"/>
          </p:cNvSpPr>
          <p:nvPr/>
        </p:nvSpPr>
        <p:spPr bwMode="auto">
          <a:xfrm>
            <a:off x="7620000" y="11430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52" grpId="0"/>
      <p:bldP spid="91154" grpId="0" animBg="1"/>
      <p:bldP spid="91155" grpId="0" animBg="1"/>
      <p:bldP spid="91156" grpId="0" animBg="1"/>
      <p:bldP spid="91157" grpId="0"/>
      <p:bldP spid="91158" grpId="0" animBg="1"/>
      <p:bldP spid="91159" grpId="0" animBg="1"/>
      <p:bldP spid="91161" grpId="0" animBg="1"/>
      <p:bldP spid="911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65" name="Picture 45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5486400" cy="3594100"/>
          </a:xfrm>
          <a:prstGeom prst="rect">
            <a:avLst/>
          </a:prstGeom>
          <a:solidFill>
            <a:srgbClr val="DDF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66" name="Text Box 4538"/>
          <p:cNvSpPr txBox="1">
            <a:spLocks noChangeArrowheads="1"/>
          </p:cNvSpPr>
          <p:nvPr/>
        </p:nvSpPr>
        <p:spPr bwMode="auto">
          <a:xfrm>
            <a:off x="5791200" y="2057400"/>
            <a:ext cx="3048000" cy="2289175"/>
          </a:xfrm>
          <a:prstGeom prst="rect">
            <a:avLst/>
          </a:prstGeom>
          <a:solidFill>
            <a:srgbClr val="DDF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rIns="360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Data di samping adalah data yg diambil secara acak dari 32 orang usia di atas 40  tahun di Bogor. Ukuran tubuh adalah besaran “quatelet index”=100 (bobot badan / tinggi badan</a:t>
            </a:r>
            <a:r>
              <a:rPr lang="en-US" baseline="30000"/>
              <a:t>2</a:t>
            </a:r>
            <a:r>
              <a:rPr lang="en-US"/>
              <a:t>). Merokok adalah p boneka.</a:t>
            </a:r>
          </a:p>
        </p:txBody>
      </p:sp>
      <p:sp>
        <p:nvSpPr>
          <p:cNvPr id="103867" name="Text Box 4539"/>
          <p:cNvSpPr txBox="1">
            <a:spLocks noChangeArrowheads="1"/>
          </p:cNvSpPr>
          <p:nvPr/>
        </p:nvSpPr>
        <p:spPr bwMode="auto">
          <a:xfrm>
            <a:off x="5791200" y="4448175"/>
            <a:ext cx="3101975" cy="1190625"/>
          </a:xfrm>
          <a:prstGeom prst="rect">
            <a:avLst/>
          </a:prstGeom>
          <a:solidFill>
            <a:srgbClr val="97FF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Ingin diketahui peubah apa saja dari peubah-peubah tsb yg mempengaruhi tekanan darah secara linier</a:t>
            </a:r>
          </a:p>
        </p:txBody>
      </p:sp>
      <p:sp>
        <p:nvSpPr>
          <p:cNvPr id="13318" name="Rectangle 4540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914400"/>
          </a:xfrm>
          <a:noFill/>
        </p:spPr>
        <p:txBody>
          <a:bodyPr/>
          <a:lstStyle/>
          <a:p>
            <a:pPr algn="r" eaLnBrk="1" hangingPunct="1"/>
            <a:r>
              <a:rPr lang="en-US" sz="3200" smtClean="0"/>
              <a:t>Uji Parameter </a:t>
            </a:r>
            <a:br>
              <a:rPr lang="en-US" sz="3200" smtClean="0"/>
            </a:br>
            <a:r>
              <a:rPr lang="en-US" sz="3200" smtClean="0"/>
              <a:t>Regresi Linier Berganda : uji-t</a:t>
            </a:r>
          </a:p>
        </p:txBody>
      </p:sp>
      <p:sp>
        <p:nvSpPr>
          <p:cNvPr id="13319" name="Text Box 4541"/>
          <p:cNvSpPr txBox="1">
            <a:spLocks noChangeArrowheads="1"/>
          </p:cNvSpPr>
          <p:nvPr/>
        </p:nvSpPr>
        <p:spPr bwMode="auto">
          <a:xfrm>
            <a:off x="1219200" y="1600200"/>
            <a:ext cx="7620000" cy="366713"/>
          </a:xfrm>
          <a:prstGeom prst="rect">
            <a:avLst/>
          </a:prstGeom>
          <a:solidFill>
            <a:srgbClr val="19FF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CONTOH : DATA TEKANAN DARAH</a:t>
            </a:r>
          </a:p>
        </p:txBody>
      </p:sp>
      <p:sp>
        <p:nvSpPr>
          <p:cNvPr id="13320" name="Text Box 4542"/>
          <p:cNvSpPr txBox="1">
            <a:spLocks noChangeArrowheads="1"/>
          </p:cNvSpPr>
          <p:nvPr/>
        </p:nvSpPr>
        <p:spPr bwMode="auto">
          <a:xfrm>
            <a:off x="7791450" y="1157288"/>
            <a:ext cx="120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66" grpId="0" animBg="1"/>
      <p:bldP spid="1038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6400800" y="2362200"/>
            <a:ext cx="2514600" cy="3859213"/>
          </a:xfrm>
          <a:prstGeom prst="rect">
            <a:avLst/>
          </a:prstGeom>
          <a:solidFill>
            <a:srgbClr val="DDF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82800" rIns="0" bIns="118800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>
                <a:latin typeface="Arial" charset="0"/>
              </a:rPr>
              <a:t>Plot di samping menunjukkan bahwa :</a:t>
            </a:r>
          </a:p>
          <a:p>
            <a:pPr>
              <a:buFontTx/>
              <a:buAutoNum type="arabicPeriod"/>
            </a:pPr>
            <a:r>
              <a:rPr lang="en-US" sz="2000">
                <a:latin typeface="Arial" charset="0"/>
              </a:rPr>
              <a:t>Ukuran tubuh  me-miliki hub linier positif dg tek darah</a:t>
            </a:r>
          </a:p>
          <a:p>
            <a:pPr>
              <a:buFontTx/>
              <a:buAutoNum type="arabicPeriod"/>
            </a:pPr>
            <a:r>
              <a:rPr lang="en-US" sz="2000">
                <a:latin typeface="Arial" charset="0"/>
              </a:rPr>
              <a:t>Umur memiliki hub linier pos dg tekanan darah</a:t>
            </a:r>
          </a:p>
          <a:p>
            <a:pPr>
              <a:buFontTx/>
              <a:buAutoNum type="arabicPeriod"/>
            </a:pPr>
            <a:r>
              <a:rPr lang="en-US" sz="2000">
                <a:latin typeface="Arial" charset="0"/>
              </a:rPr>
              <a:t>Stat merokok me-miliki hub lin posi-tif dg tek darah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381000" y="2336800"/>
          <a:ext cx="5867400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Graph" r:id="rId3" imgW="5486400" imgH="3657600" progId="MtbGraph.Document">
                  <p:embed/>
                </p:oleObj>
              </mc:Choice>
              <mc:Fallback>
                <p:oleObj name="Graph" r:id="rId3" imgW="5486400" imgH="3657600" progId="MtbGraph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36800"/>
                        <a:ext cx="5867400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1295400" y="1697038"/>
            <a:ext cx="7620000" cy="512762"/>
          </a:xfrm>
          <a:prstGeom prst="rect">
            <a:avLst/>
          </a:prstGeom>
          <a:solidFill>
            <a:srgbClr val="57FF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118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PLOT MASING-MASING PEUBAH PENJELAS VS TEKANAN DARAH</a:t>
            </a: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990600" y="1524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3200">
                <a:solidFill>
                  <a:schemeClr val="tx2"/>
                </a:solidFill>
              </a:rPr>
              <a:t>Uji Parameter 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Regresi Linier Berganda : uji-t</a:t>
            </a:r>
          </a:p>
        </p:txBody>
      </p:sp>
      <p:sp>
        <p:nvSpPr>
          <p:cNvPr id="14343" name="Text Box 11"/>
          <p:cNvSpPr txBox="1">
            <a:spLocks noChangeArrowheads="1"/>
          </p:cNvSpPr>
          <p:nvPr/>
        </p:nvSpPr>
        <p:spPr bwMode="auto">
          <a:xfrm>
            <a:off x="7696200" y="1233488"/>
            <a:ext cx="120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381000" y="2590800"/>
            <a:ext cx="6248400" cy="3387725"/>
          </a:xfrm>
          <a:prstGeom prst="rect">
            <a:avLst/>
          </a:prstGeom>
          <a:solidFill>
            <a:srgbClr val="CDF4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147888" indent="-2147888"/>
            <a:r>
              <a:rPr lang="en-US"/>
              <a:t>Regression Analysis: Tekanan Darah versus Ukuran Tubuh; Umur; Merokok</a:t>
            </a:r>
            <a:r>
              <a:rPr lang="en-US" b="1"/>
              <a:t> </a:t>
            </a:r>
          </a:p>
          <a:p>
            <a:pPr marL="2147888" indent="-2147888"/>
            <a:endParaRPr lang="en-US" b="1"/>
          </a:p>
          <a:p>
            <a:pPr marL="2147888" indent="-2147888"/>
            <a:r>
              <a:rPr lang="en-US"/>
              <a:t>The regression equation is</a:t>
            </a:r>
          </a:p>
          <a:p>
            <a:pPr marL="2147888" indent="-2147888"/>
            <a:r>
              <a:rPr lang="en-US"/>
              <a:t>Tekanan Darah = 50,5 + 12,8 Ukuran Tubuh + 0,848 Umur + 9,11 Merokok</a:t>
            </a:r>
          </a:p>
          <a:p>
            <a:pPr marL="2147888" indent="-2147888"/>
            <a:endParaRPr lang="en-US"/>
          </a:p>
          <a:p>
            <a:pPr marL="2147888" indent="-2147888"/>
            <a:r>
              <a:rPr lang="en-US"/>
              <a:t>Predictor             Coef      SE Coef       T          P</a:t>
            </a:r>
          </a:p>
          <a:p>
            <a:pPr marL="2147888" indent="-2147888"/>
            <a:r>
              <a:rPr lang="en-US"/>
              <a:t>Constant             50,54     11,19        4,52     0,000</a:t>
            </a:r>
          </a:p>
          <a:p>
            <a:pPr marL="2147888" indent="-2147888"/>
            <a:r>
              <a:rPr lang="en-US"/>
              <a:t>Ukuran Tubuh     12,841     4,256       3,02     0,005</a:t>
            </a:r>
          </a:p>
          <a:p>
            <a:pPr marL="2147888" indent="-2147888"/>
            <a:r>
              <a:rPr lang="en-US"/>
              <a:t>Umur                   0,8481   0,2928      2,90     0,007</a:t>
            </a:r>
          </a:p>
          <a:p>
            <a:pPr marL="2147888" indent="-2147888"/>
            <a:r>
              <a:rPr lang="en-US"/>
              <a:t>Merokok               9,113    2,805        3,25     0,003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705600" y="3976688"/>
            <a:ext cx="1595438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KESIMPULAN: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6705600" y="4416425"/>
            <a:ext cx="2286000" cy="1603375"/>
          </a:xfrm>
          <a:prstGeom prst="rect">
            <a:avLst/>
          </a:prstGeom>
          <a:solidFill>
            <a:srgbClr val="57FF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Ukuran tubuh, umur, dan status merokok :</a:t>
            </a:r>
          </a:p>
          <a:p>
            <a:pPr>
              <a:spcBef>
                <a:spcPct val="50000"/>
              </a:spcBef>
            </a:pPr>
            <a:r>
              <a:rPr lang="en-US"/>
              <a:t>Memiliki hub linier dengan tek. darah</a:t>
            </a:r>
          </a:p>
        </p:txBody>
      </p:sp>
      <p:sp>
        <p:nvSpPr>
          <p:cNvPr id="15366" name="Rectangle 1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93038" cy="1066800"/>
          </a:xfrm>
          <a:noFill/>
        </p:spPr>
        <p:txBody>
          <a:bodyPr/>
          <a:lstStyle/>
          <a:p>
            <a:pPr algn="r" eaLnBrk="1" hangingPunct="1"/>
            <a:r>
              <a:rPr lang="en-US" sz="3200" smtClean="0"/>
              <a:t>Uji Parameter </a:t>
            </a:r>
            <a:br>
              <a:rPr lang="en-US" sz="3200" smtClean="0"/>
            </a:br>
            <a:r>
              <a:rPr lang="en-US" sz="3200" smtClean="0"/>
              <a:t>Regresi Linier Berganda : uji-t</a:t>
            </a:r>
          </a:p>
        </p:txBody>
      </p:sp>
      <p:sp>
        <p:nvSpPr>
          <p:cNvPr id="15367" name="Text Box 14"/>
          <p:cNvSpPr txBox="1">
            <a:spLocks noChangeArrowheads="1"/>
          </p:cNvSpPr>
          <p:nvPr/>
        </p:nvSpPr>
        <p:spPr bwMode="auto">
          <a:xfrm>
            <a:off x="7620000" y="1385888"/>
            <a:ext cx="120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6705600" y="3905250"/>
            <a:ext cx="2286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/>
              <a:t>KESIMPULAN:</a:t>
            </a:r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6705600" y="2590800"/>
            <a:ext cx="22860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/>
              <a:t>KEPUTUSAN:</a:t>
            </a: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6705600" y="3200400"/>
            <a:ext cx="2286000" cy="677863"/>
          </a:xfrm>
          <a:prstGeom prst="rect">
            <a:avLst/>
          </a:prstGeom>
          <a:solidFill>
            <a:srgbClr val="97FF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Ke-3 p.penjelas nya-ta tolak H</a:t>
            </a:r>
            <a:r>
              <a:rPr lang="en-US" baseline="-25000">
                <a:latin typeface="Arial" charset="0"/>
              </a:rPr>
              <a:t>0.           </a:t>
            </a:r>
            <a:r>
              <a:rPr lang="en-US">
                <a:latin typeface="Arial" charset="0"/>
              </a:rPr>
              <a:t>= 5%</a:t>
            </a:r>
            <a:endParaRPr lang="en-US" baseline="-25000">
              <a:latin typeface="Arial" charset="0"/>
            </a:endParaRPr>
          </a:p>
        </p:txBody>
      </p:sp>
      <p:sp>
        <p:nvSpPr>
          <p:cNvPr id="15371" name="Text Box 23"/>
          <p:cNvSpPr txBox="1">
            <a:spLocks noChangeArrowheads="1"/>
          </p:cNvSpPr>
          <p:nvPr/>
        </p:nvSpPr>
        <p:spPr bwMode="auto">
          <a:xfrm>
            <a:off x="381000" y="1905000"/>
            <a:ext cx="6248400" cy="566738"/>
          </a:xfrm>
          <a:prstGeom prst="rect">
            <a:avLst/>
          </a:prstGeom>
          <a:solidFill>
            <a:srgbClr val="19FF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54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400"/>
              <a:t>OUT PUT MINITAB : DATA TEKANAN DARAH</a:t>
            </a:r>
          </a:p>
        </p:txBody>
      </p:sp>
      <p:graphicFrame>
        <p:nvGraphicFramePr>
          <p:cNvPr id="104472" name="Object 24"/>
          <p:cNvGraphicFramePr>
            <a:graphicFrameLocks noChangeAspect="1"/>
          </p:cNvGraphicFramePr>
          <p:nvPr/>
        </p:nvGraphicFramePr>
        <p:xfrm>
          <a:off x="8077200" y="3511550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3" imgW="152334" imgH="139639" progId="Equation.3">
                  <p:embed/>
                </p:oleObj>
              </mc:Choice>
              <mc:Fallback>
                <p:oleObj name="Equation" r:id="rId3" imgW="152334" imgH="13963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511550"/>
                        <a:ext cx="304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3" name="Line 25"/>
          <p:cNvSpPr>
            <a:spLocks noChangeShapeType="1"/>
          </p:cNvSpPr>
          <p:nvPr/>
        </p:nvSpPr>
        <p:spPr bwMode="auto">
          <a:xfrm flipH="1">
            <a:off x="5791200" y="3733800"/>
            <a:ext cx="914400" cy="1219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3886200" y="6034088"/>
            <a:ext cx="2724150" cy="403225"/>
          </a:xfrm>
          <a:prstGeom prst="rect">
            <a:avLst/>
          </a:prstGeom>
          <a:solidFill>
            <a:srgbClr val="FFE2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t tabel : t </a:t>
            </a:r>
            <a:r>
              <a:rPr lang="en-US" baseline="-25000"/>
              <a:t>28; 0,025</a:t>
            </a:r>
            <a:r>
              <a:rPr lang="en-US"/>
              <a:t> = 0,683 </a:t>
            </a:r>
          </a:p>
        </p:txBody>
      </p:sp>
      <p:sp>
        <p:nvSpPr>
          <p:cNvPr id="104475" name="Oval 27"/>
          <p:cNvSpPr>
            <a:spLocks noChangeArrowheads="1"/>
          </p:cNvSpPr>
          <p:nvPr/>
        </p:nvSpPr>
        <p:spPr bwMode="auto">
          <a:xfrm>
            <a:off x="4267200" y="4724400"/>
            <a:ext cx="685800" cy="12954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nimBg="1"/>
      <p:bldP spid="104456" grpId="0" animBg="1"/>
      <p:bldP spid="104467" grpId="0" animBg="1"/>
      <p:bldP spid="104469" grpId="0" animBg="1"/>
      <p:bldP spid="104470" grpId="0" animBg="1"/>
      <p:bldP spid="104473" grpId="0" animBg="1"/>
      <p:bldP spid="104474" grpId="0" animBg="1"/>
      <p:bldP spid="1044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0" y="4160838"/>
            <a:ext cx="990600" cy="304800"/>
          </a:xfrm>
          <a:prstGeom prst="rect">
            <a:avLst/>
          </a:prstGeom>
          <a:solidFill>
            <a:srgbClr val="FAFEB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>
                <a:latin typeface="Arial" charset="0"/>
              </a:rPr>
              <a:t>Tolak H</a:t>
            </a:r>
            <a:r>
              <a:rPr lang="en-US" sz="1400" baseline="-25000">
                <a:latin typeface="Arial" charset="0"/>
              </a:rPr>
              <a:t>0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5125" y="4160838"/>
            <a:ext cx="990600" cy="304800"/>
          </a:xfrm>
          <a:prstGeom prst="rect">
            <a:avLst/>
          </a:prstGeom>
          <a:solidFill>
            <a:srgbClr val="FAFEB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>
                <a:latin typeface="Arial" charset="0"/>
              </a:rPr>
              <a:t>Tolak H</a:t>
            </a:r>
            <a:r>
              <a:rPr lang="en-US" sz="1400" baseline="-25000">
                <a:latin typeface="Arial" charset="0"/>
              </a:rPr>
              <a:t>0</a:t>
            </a:r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>
            <a:off x="2814638" y="2952750"/>
            <a:ext cx="850900" cy="561975"/>
          </a:xfrm>
          <a:custGeom>
            <a:avLst/>
            <a:gdLst>
              <a:gd name="T0" fmla="*/ 850900 w 536"/>
              <a:gd name="T1" fmla="*/ 557213 h 354"/>
              <a:gd name="T2" fmla="*/ 849313 w 536"/>
              <a:gd name="T3" fmla="*/ 495300 h 354"/>
              <a:gd name="T4" fmla="*/ 500063 w 536"/>
              <a:gd name="T5" fmla="*/ 433388 h 354"/>
              <a:gd name="T6" fmla="*/ 298450 w 536"/>
              <a:gd name="T7" fmla="*/ 330200 h 354"/>
              <a:gd name="T8" fmla="*/ 185738 w 536"/>
              <a:gd name="T9" fmla="*/ 242888 h 354"/>
              <a:gd name="T10" fmla="*/ 4763 w 536"/>
              <a:gd name="T11" fmla="*/ 0 h 354"/>
              <a:gd name="T12" fmla="*/ 0 w 536"/>
              <a:gd name="T13" fmla="*/ 561975 h 354"/>
              <a:gd name="T14" fmla="*/ 836613 w 536"/>
              <a:gd name="T15" fmla="*/ 557213 h 354"/>
              <a:gd name="T16" fmla="*/ 836613 w 536"/>
              <a:gd name="T17" fmla="*/ 550863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6"/>
              <a:gd name="T28" fmla="*/ 0 h 354"/>
              <a:gd name="T29" fmla="*/ 536 w 536"/>
              <a:gd name="T30" fmla="*/ 354 h 3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6" h="354">
                <a:moveTo>
                  <a:pt x="536" y="351"/>
                </a:moveTo>
                <a:lnTo>
                  <a:pt x="535" y="312"/>
                </a:lnTo>
                <a:lnTo>
                  <a:pt x="315" y="273"/>
                </a:lnTo>
                <a:lnTo>
                  <a:pt x="188" y="208"/>
                </a:lnTo>
                <a:lnTo>
                  <a:pt x="117" y="153"/>
                </a:lnTo>
                <a:lnTo>
                  <a:pt x="3" y="0"/>
                </a:lnTo>
                <a:lnTo>
                  <a:pt x="0" y="354"/>
                </a:lnTo>
                <a:lnTo>
                  <a:pt x="527" y="351"/>
                </a:lnTo>
                <a:lnTo>
                  <a:pt x="527" y="347"/>
                </a:lnTo>
              </a:path>
            </a:pathLst>
          </a:cu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517525" y="3063875"/>
            <a:ext cx="854075" cy="495300"/>
          </a:xfrm>
          <a:custGeom>
            <a:avLst/>
            <a:gdLst>
              <a:gd name="T0" fmla="*/ 0 w 538"/>
              <a:gd name="T1" fmla="*/ 495300 h 312"/>
              <a:gd name="T2" fmla="*/ 0 w 538"/>
              <a:gd name="T3" fmla="*/ 423863 h 312"/>
              <a:gd name="T4" fmla="*/ 347663 w 538"/>
              <a:gd name="T5" fmla="*/ 373063 h 312"/>
              <a:gd name="T6" fmla="*/ 523875 w 538"/>
              <a:gd name="T7" fmla="*/ 301625 h 312"/>
              <a:gd name="T8" fmla="*/ 639763 w 538"/>
              <a:gd name="T9" fmla="*/ 223838 h 312"/>
              <a:gd name="T10" fmla="*/ 852488 w 538"/>
              <a:gd name="T11" fmla="*/ 0 h 312"/>
              <a:gd name="T12" fmla="*/ 854075 w 538"/>
              <a:gd name="T13" fmla="*/ 490538 h 312"/>
              <a:gd name="T14" fmla="*/ 28575 w 538"/>
              <a:gd name="T15" fmla="*/ 490538 h 312"/>
              <a:gd name="T16" fmla="*/ 28575 w 538"/>
              <a:gd name="T17" fmla="*/ 484188 h 3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8"/>
              <a:gd name="T28" fmla="*/ 0 h 312"/>
              <a:gd name="T29" fmla="*/ 538 w 538"/>
              <a:gd name="T30" fmla="*/ 312 h 3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8" h="312">
                <a:moveTo>
                  <a:pt x="0" y="312"/>
                </a:moveTo>
                <a:lnTo>
                  <a:pt x="0" y="267"/>
                </a:lnTo>
                <a:lnTo>
                  <a:pt x="219" y="235"/>
                </a:lnTo>
                <a:lnTo>
                  <a:pt x="330" y="190"/>
                </a:lnTo>
                <a:lnTo>
                  <a:pt x="403" y="141"/>
                </a:lnTo>
                <a:lnTo>
                  <a:pt x="537" y="0"/>
                </a:lnTo>
                <a:lnTo>
                  <a:pt x="538" y="309"/>
                </a:lnTo>
                <a:lnTo>
                  <a:pt x="18" y="309"/>
                </a:lnTo>
                <a:lnTo>
                  <a:pt x="18" y="305"/>
                </a:lnTo>
              </a:path>
            </a:pathLst>
          </a:cu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>
            <a:off x="512763" y="2149475"/>
            <a:ext cx="1600200" cy="1295400"/>
          </a:xfrm>
          <a:custGeom>
            <a:avLst/>
            <a:gdLst>
              <a:gd name="T0" fmla="*/ 0 w 600"/>
              <a:gd name="T1" fmla="*/ 1293151 h 576"/>
              <a:gd name="T2" fmla="*/ 168021 w 600"/>
              <a:gd name="T3" fmla="*/ 1281906 h 576"/>
              <a:gd name="T4" fmla="*/ 253365 w 600"/>
              <a:gd name="T5" fmla="*/ 1263915 h 576"/>
              <a:gd name="T6" fmla="*/ 338709 w 600"/>
              <a:gd name="T7" fmla="*/ 1243674 h 576"/>
              <a:gd name="T8" fmla="*/ 421386 w 600"/>
              <a:gd name="T9" fmla="*/ 1214438 h 576"/>
              <a:gd name="T10" fmla="*/ 506730 w 600"/>
              <a:gd name="T11" fmla="*/ 1171707 h 576"/>
              <a:gd name="T12" fmla="*/ 592074 w 600"/>
              <a:gd name="T13" fmla="*/ 1119981 h 576"/>
              <a:gd name="T14" fmla="*/ 757428 w 600"/>
              <a:gd name="T15" fmla="*/ 971550 h 576"/>
              <a:gd name="T16" fmla="*/ 925449 w 600"/>
              <a:gd name="T17" fmla="*/ 760148 h 576"/>
              <a:gd name="T18" fmla="*/ 1093470 w 600"/>
              <a:gd name="T19" fmla="*/ 503767 h 576"/>
              <a:gd name="T20" fmla="*/ 1176147 w 600"/>
              <a:gd name="T21" fmla="*/ 375576 h 576"/>
              <a:gd name="T22" fmla="*/ 1261491 w 600"/>
              <a:gd name="T23" fmla="*/ 256381 h 576"/>
              <a:gd name="T24" fmla="*/ 1346835 w 600"/>
              <a:gd name="T25" fmla="*/ 150680 h 576"/>
              <a:gd name="T26" fmla="*/ 1426845 w 600"/>
              <a:gd name="T27" fmla="*/ 69718 h 576"/>
              <a:gd name="T28" fmla="*/ 1512189 w 600"/>
              <a:gd name="T29" fmla="*/ 17992 h 576"/>
              <a:gd name="T30" fmla="*/ 1597533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2133600" y="2149475"/>
            <a:ext cx="1524000" cy="1295400"/>
          </a:xfrm>
          <a:custGeom>
            <a:avLst/>
            <a:gdLst>
              <a:gd name="T0" fmla="*/ 1521354 w 576"/>
              <a:gd name="T1" fmla="*/ 1293151 h 576"/>
              <a:gd name="T2" fmla="*/ 1362604 w 576"/>
              <a:gd name="T3" fmla="*/ 1281906 h 576"/>
              <a:gd name="T4" fmla="*/ 1280583 w 576"/>
              <a:gd name="T5" fmla="*/ 1263915 h 576"/>
              <a:gd name="T6" fmla="*/ 1203854 w 576"/>
              <a:gd name="T7" fmla="*/ 1243674 h 576"/>
              <a:gd name="T8" fmla="*/ 1121833 w 576"/>
              <a:gd name="T9" fmla="*/ 1214438 h 576"/>
              <a:gd name="T10" fmla="*/ 1039813 w 576"/>
              <a:gd name="T11" fmla="*/ 1171707 h 576"/>
              <a:gd name="T12" fmla="*/ 963083 w 576"/>
              <a:gd name="T13" fmla="*/ 1119981 h 576"/>
              <a:gd name="T14" fmla="*/ 801688 w 576"/>
              <a:gd name="T15" fmla="*/ 971550 h 576"/>
              <a:gd name="T16" fmla="*/ 640292 w 576"/>
              <a:gd name="T17" fmla="*/ 760148 h 576"/>
              <a:gd name="T18" fmla="*/ 481542 w 576"/>
              <a:gd name="T19" fmla="*/ 503767 h 576"/>
              <a:gd name="T20" fmla="*/ 399521 w 576"/>
              <a:gd name="T21" fmla="*/ 375576 h 576"/>
              <a:gd name="T22" fmla="*/ 317500 w 576"/>
              <a:gd name="T23" fmla="*/ 256381 h 576"/>
              <a:gd name="T24" fmla="*/ 240771 w 576"/>
              <a:gd name="T25" fmla="*/ 150680 h 576"/>
              <a:gd name="T26" fmla="*/ 158750 w 576"/>
              <a:gd name="T27" fmla="*/ 69718 h 576"/>
              <a:gd name="T28" fmla="*/ 79375 w 576"/>
              <a:gd name="T29" fmla="*/ 17992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57200" y="3538538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990600" y="2990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 flipH="1">
            <a:off x="381000" y="2624138"/>
            <a:ext cx="1066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Symbol" pitchFamily="18" charset="2"/>
              </a:rPr>
              <a:t>a</a:t>
            </a:r>
            <a:r>
              <a:rPr lang="en-US" sz="1600">
                <a:latin typeface="Arial" charset="0"/>
              </a:rPr>
              <a:t>/2=.025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120900" y="2185988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371600" y="35385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877888" y="3684588"/>
            <a:ext cx="966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latin typeface="Arial" charset="0"/>
              </a:rPr>
              <a:t>-t</a:t>
            </a:r>
            <a:r>
              <a:rPr lang="en-US" sz="2000" baseline="-25000">
                <a:latin typeface="Arial" charset="0"/>
              </a:rPr>
              <a:t>n-4,</a:t>
            </a:r>
            <a:r>
              <a:rPr lang="el-GR" sz="2000" baseline="-25000">
                <a:latin typeface="Arial" charset="0"/>
                <a:cs typeface="Arial" charset="0"/>
              </a:rPr>
              <a:t>α</a:t>
            </a:r>
            <a:r>
              <a:rPr lang="en-US" sz="2000" baseline="-25000">
                <a:latin typeface="Arial" charset="0"/>
                <a:cs typeface="Arial" charset="0"/>
              </a:rPr>
              <a:t>/2</a:t>
            </a:r>
            <a:endParaRPr lang="el-GR" sz="2000" baseline="-25000">
              <a:latin typeface="Arial" charset="0"/>
              <a:cs typeface="Arial" charset="0"/>
            </a:endParaRP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1371600" y="368458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295400" y="4148138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>
                <a:latin typeface="Arial" charset="0"/>
              </a:rPr>
              <a:t>Terima H</a:t>
            </a:r>
            <a:r>
              <a:rPr lang="en-US" sz="1400" baseline="-25000">
                <a:latin typeface="Arial" charset="0"/>
              </a:rPr>
              <a:t>0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28600" y="3684588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1884363" y="36845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0</a:t>
            </a:r>
            <a:endParaRPr lang="el-GR" baseline="-25000">
              <a:latin typeface="Arial" charset="0"/>
              <a:cs typeface="Arial" charset="0"/>
            </a:endParaRP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819400" y="35385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2971800" y="2990850"/>
            <a:ext cx="204788" cy="411163"/>
          </a:xfrm>
          <a:custGeom>
            <a:avLst/>
            <a:gdLst>
              <a:gd name="T0" fmla="*/ 204788 w 48"/>
              <a:gd name="T1" fmla="*/ 0 h 249"/>
              <a:gd name="T2" fmla="*/ 0 w 48"/>
              <a:gd name="T3" fmla="*/ 411163 h 249"/>
              <a:gd name="T4" fmla="*/ 0 60000 65536"/>
              <a:gd name="T5" fmla="*/ 0 60000 65536"/>
              <a:gd name="T6" fmla="*/ 0 w 48"/>
              <a:gd name="T7" fmla="*/ 0 h 249"/>
              <a:gd name="T8" fmla="*/ 48 w 48"/>
              <a:gd name="T9" fmla="*/ 249 h 2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" h="249">
                <a:moveTo>
                  <a:pt x="48" y="0"/>
                </a:moveTo>
                <a:lnTo>
                  <a:pt x="0" y="2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 flipH="1">
            <a:off x="2895600" y="2619375"/>
            <a:ext cx="1219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Symbol" pitchFamily="18" charset="2"/>
              </a:rPr>
              <a:t>a</a:t>
            </a:r>
            <a:r>
              <a:rPr lang="en-US" sz="1600">
                <a:latin typeface="Arial" charset="0"/>
              </a:rPr>
              <a:t>/2=.025</a:t>
            </a:r>
          </a:p>
        </p:txBody>
      </p:sp>
      <p:sp>
        <p:nvSpPr>
          <p:cNvPr id="110614" name="Rectangle 22"/>
          <p:cNvSpPr>
            <a:spLocks noChangeArrowheads="1"/>
          </p:cNvSpPr>
          <p:nvPr/>
        </p:nvSpPr>
        <p:spPr bwMode="auto">
          <a:xfrm flipH="1">
            <a:off x="771525" y="4635500"/>
            <a:ext cx="947738" cy="393700"/>
          </a:xfrm>
          <a:prstGeom prst="rect">
            <a:avLst/>
          </a:prstGeom>
          <a:solidFill>
            <a:srgbClr val="97FF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-0,683</a:t>
            </a:r>
          </a:p>
        </p:txBody>
      </p:sp>
      <p:sp>
        <p:nvSpPr>
          <p:cNvPr id="110615" name="Rectangle 23"/>
          <p:cNvSpPr>
            <a:spLocks noChangeArrowheads="1"/>
          </p:cNvSpPr>
          <p:nvPr/>
        </p:nvSpPr>
        <p:spPr bwMode="auto">
          <a:xfrm flipH="1">
            <a:off x="2417763" y="4635500"/>
            <a:ext cx="839787" cy="393700"/>
          </a:xfrm>
          <a:prstGeom prst="rect">
            <a:avLst/>
          </a:prstGeom>
          <a:solidFill>
            <a:srgbClr val="97FF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0,683</a:t>
            </a:r>
          </a:p>
        </p:txBody>
      </p:sp>
      <p:sp>
        <p:nvSpPr>
          <p:cNvPr id="110616" name="Rectangle 24"/>
          <p:cNvSpPr>
            <a:spLocks noChangeArrowheads="1"/>
          </p:cNvSpPr>
          <p:nvPr/>
        </p:nvSpPr>
        <p:spPr bwMode="auto">
          <a:xfrm flipH="1">
            <a:off x="304800" y="5181600"/>
            <a:ext cx="4060825" cy="439738"/>
          </a:xfrm>
          <a:prstGeom prst="rect">
            <a:avLst/>
          </a:prstGeom>
          <a:solidFill>
            <a:srgbClr val="FFE2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79200" rIns="90488" bIns="1152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d.b. = 32 – 3-1 = 28      t</a:t>
            </a:r>
            <a:r>
              <a:rPr lang="en-US" sz="1600" b="1" baseline="-25000">
                <a:latin typeface="Arial" charset="0"/>
              </a:rPr>
              <a:t>28,.025</a:t>
            </a:r>
            <a:r>
              <a:rPr lang="en-US" sz="1600" b="1">
                <a:latin typeface="Arial" charset="0"/>
              </a:rPr>
              <a:t> = 0,683</a:t>
            </a: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819400" y="3684588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467600" y="1203325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i="1">
                <a:solidFill>
                  <a:schemeClr val="tx2"/>
                </a:solidFill>
                <a:latin typeface="Arial" charset="0"/>
              </a:rPr>
              <a:t>(lanjutan)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2341563" y="3684588"/>
            <a:ext cx="966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latin typeface="Arial" charset="0"/>
              </a:rPr>
              <a:t>t</a:t>
            </a:r>
            <a:r>
              <a:rPr lang="en-US" sz="2000" baseline="-25000">
                <a:latin typeface="Arial" charset="0"/>
              </a:rPr>
              <a:t>n-4,</a:t>
            </a:r>
            <a:r>
              <a:rPr lang="el-GR" sz="2000" baseline="-25000">
                <a:latin typeface="Arial" charset="0"/>
                <a:cs typeface="Arial" charset="0"/>
              </a:rPr>
              <a:t>α</a:t>
            </a:r>
            <a:r>
              <a:rPr lang="en-US" sz="2000" baseline="-25000">
                <a:latin typeface="Arial" charset="0"/>
                <a:cs typeface="Arial" charset="0"/>
              </a:rPr>
              <a:t>/2</a:t>
            </a:r>
            <a:endParaRPr lang="el-GR" sz="2000" baseline="-25000">
              <a:latin typeface="Arial" charset="0"/>
              <a:cs typeface="Arial" charset="0"/>
            </a:endParaRPr>
          </a:p>
        </p:txBody>
      </p:sp>
      <p:sp>
        <p:nvSpPr>
          <p:cNvPr id="110620" name="Line 28"/>
          <p:cNvSpPr>
            <a:spLocks noChangeShapeType="1"/>
          </p:cNvSpPr>
          <p:nvPr/>
        </p:nvSpPr>
        <p:spPr bwMode="auto">
          <a:xfrm flipV="1">
            <a:off x="1390650" y="4087813"/>
            <a:ext cx="0" cy="547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0621" name="Line 29"/>
          <p:cNvSpPr>
            <a:spLocks noChangeShapeType="1"/>
          </p:cNvSpPr>
          <p:nvPr/>
        </p:nvSpPr>
        <p:spPr bwMode="auto">
          <a:xfrm flipV="1">
            <a:off x="2816225" y="4087813"/>
            <a:ext cx="0" cy="547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4462463" y="1836738"/>
            <a:ext cx="4278312" cy="1211262"/>
          </a:xfrm>
          <a:prstGeom prst="rect">
            <a:avLst/>
          </a:prstGeom>
          <a:solidFill>
            <a:srgbClr val="C1FFE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980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Untuk j=1   </a:t>
            </a:r>
            <a:r>
              <a:rPr lang="en-US">
                <a:latin typeface="Arial" charset="0"/>
                <a:sym typeface="Wingdings" pitchFamily="2" charset="2"/>
              </a:rPr>
              <a:t>   t </a:t>
            </a:r>
            <a:r>
              <a:rPr lang="en-US" baseline="-25000">
                <a:latin typeface="Arial" charset="0"/>
                <a:sym typeface="Wingdings" pitchFamily="2" charset="2"/>
              </a:rPr>
              <a:t>hit</a:t>
            </a:r>
            <a:r>
              <a:rPr lang="en-US">
                <a:latin typeface="Arial" charset="0"/>
                <a:sym typeface="Wingdings" pitchFamily="2" charset="2"/>
              </a:rPr>
              <a:t> = 3.02   tolak H</a:t>
            </a:r>
            <a:r>
              <a:rPr lang="en-US" baseline="-25000">
                <a:latin typeface="Arial" charset="0"/>
                <a:sym typeface="Wingdings" pitchFamily="2" charset="2"/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Untuk j=2   </a:t>
            </a:r>
            <a:r>
              <a:rPr lang="en-US">
                <a:latin typeface="Arial" charset="0"/>
                <a:sym typeface="Wingdings" pitchFamily="2" charset="2"/>
              </a:rPr>
              <a:t>   t </a:t>
            </a:r>
            <a:r>
              <a:rPr lang="en-US" baseline="-25000">
                <a:latin typeface="Arial" charset="0"/>
                <a:sym typeface="Wingdings" pitchFamily="2" charset="2"/>
              </a:rPr>
              <a:t>hit</a:t>
            </a:r>
            <a:r>
              <a:rPr lang="en-US">
                <a:latin typeface="Arial" charset="0"/>
                <a:sym typeface="Wingdings" pitchFamily="2" charset="2"/>
              </a:rPr>
              <a:t> = 2.90   tolak H</a:t>
            </a:r>
            <a:r>
              <a:rPr lang="en-US" baseline="-25000">
                <a:latin typeface="Arial" charset="0"/>
                <a:sym typeface="Wingdings" pitchFamily="2" charset="2"/>
              </a:rPr>
              <a:t>0 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Untuk j=3   </a:t>
            </a:r>
            <a:r>
              <a:rPr lang="en-US">
                <a:latin typeface="Arial" charset="0"/>
                <a:sym typeface="Wingdings" pitchFamily="2" charset="2"/>
              </a:rPr>
              <a:t>   t </a:t>
            </a:r>
            <a:r>
              <a:rPr lang="en-US" baseline="-25000">
                <a:latin typeface="Arial" charset="0"/>
                <a:sym typeface="Wingdings" pitchFamily="2" charset="2"/>
              </a:rPr>
              <a:t>hit</a:t>
            </a:r>
            <a:r>
              <a:rPr lang="en-US">
                <a:latin typeface="Arial" charset="0"/>
                <a:sym typeface="Wingdings" pitchFamily="2" charset="2"/>
              </a:rPr>
              <a:t> = 3.25   tolak H</a:t>
            </a:r>
            <a:r>
              <a:rPr lang="en-US" baseline="-25000">
                <a:latin typeface="Arial" charset="0"/>
                <a:sym typeface="Wingdings" pitchFamily="2" charset="2"/>
              </a:rPr>
              <a:t>0</a:t>
            </a: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4495800" y="3121025"/>
            <a:ext cx="4267200" cy="3279775"/>
          </a:xfrm>
          <a:prstGeom prst="rect">
            <a:avLst/>
          </a:prstGeom>
          <a:solidFill>
            <a:srgbClr val="C1FFE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Arial" charset="0"/>
              </a:rPr>
              <a:t>KESIMPULAN</a:t>
            </a:r>
            <a:r>
              <a:rPr lang="en-US">
                <a:latin typeface="Arial" charset="0"/>
              </a:rPr>
              <a:t> :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latin typeface="Arial" charset="0"/>
              </a:rPr>
              <a:t>1. Cukup bukti untuk mengatakan bahwa ada hub linier antara ukuran tubuh dan tekanan darah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2. Cukup bukti untuk mengatakan bahwa ada hub linier antara umur dan tekanan darah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3. Cukup bukti untuk mengatakan bahwa ada hub linier antara status merokok dan tekanan darah</a:t>
            </a:r>
          </a:p>
        </p:txBody>
      </p:sp>
      <p:sp>
        <p:nvSpPr>
          <p:cNvPr id="16416" name="Rectangle 33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  <a:noFill/>
        </p:spPr>
        <p:txBody>
          <a:bodyPr/>
          <a:lstStyle/>
          <a:p>
            <a:pPr algn="r" eaLnBrk="1" hangingPunct="1"/>
            <a:r>
              <a:rPr lang="en-US" sz="3600" smtClean="0"/>
              <a:t>Uji Parameter </a:t>
            </a:r>
            <a:br>
              <a:rPr lang="en-US" sz="3600" smtClean="0"/>
            </a:br>
            <a:r>
              <a:rPr lang="en-US" sz="3600" smtClean="0"/>
              <a:t>Regresi Linier Berganda : uji-t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4" grpId="0" animBg="1"/>
      <p:bldP spid="110615" grpId="0" animBg="1"/>
      <p:bldP spid="110616" grpId="0" animBg="1"/>
      <p:bldP spid="110620" grpId="0" animBg="1"/>
      <p:bldP spid="110621" grpId="0" animBg="1"/>
      <p:bldP spid="110622" grpId="0" animBg="1"/>
      <p:bldP spid="1106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z="3600" smtClean="0"/>
              <a:t>Uji Parameter </a:t>
            </a:r>
            <a:br>
              <a:rPr lang="en-US" sz="3600" smtClean="0"/>
            </a:br>
            <a:r>
              <a:rPr lang="en-US" sz="3600" smtClean="0"/>
              <a:t>Regresi Linier Berganda : uji-F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Dengan uji F ini kita dapat mengetahui : </a:t>
            </a:r>
          </a:p>
          <a:p>
            <a:pPr eaLnBrk="1" hangingPunct="1"/>
            <a:r>
              <a:rPr lang="en-US" sz="2400" smtClean="0"/>
              <a:t>peubah-peubah penjelas yang ada dalam model berpengaruh secara serempak terhadap respon atau tidak. </a:t>
            </a:r>
          </a:p>
          <a:p>
            <a:pPr eaLnBrk="1" hangingPunct="1"/>
            <a:r>
              <a:rPr lang="en-US" sz="2400" smtClean="0"/>
              <a:t>Penambahan satu peubah penjelas ke dalam model setelah peubah penjelas lainnya ada dalam model berpengaruh nyata atau tidak terhadap respon </a:t>
            </a:r>
          </a:p>
          <a:p>
            <a:pPr eaLnBrk="1" hangingPunct="1"/>
            <a:r>
              <a:rPr lang="en-US" sz="2400" smtClean="0"/>
              <a:t>Penambahan sekelompok peubah penjelas ke dalam model setelah peubah penjelas lainnya ada dalam model berpengaruh nyata atau tidak terhadap respon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8250238" cy="1462088"/>
          </a:xfrm>
        </p:spPr>
        <p:txBody>
          <a:bodyPr/>
          <a:lstStyle/>
          <a:p>
            <a:pPr algn="r" eaLnBrk="1" hangingPunct="1"/>
            <a:r>
              <a:rPr lang="en-US" sz="3200" smtClean="0"/>
              <a:t>Uji Parameter Regresi Linier Berganda :</a:t>
            </a:r>
            <a:br>
              <a:rPr lang="en-US" sz="3200" smtClean="0"/>
            </a:br>
            <a:r>
              <a:rPr lang="en-US" sz="3200" smtClean="0"/>
              <a:t> uji-F untuk model keseluruhan</a:t>
            </a:r>
          </a:p>
        </p:txBody>
      </p:sp>
      <p:graphicFrame>
        <p:nvGraphicFramePr>
          <p:cNvPr id="107572" name="Group 52"/>
          <p:cNvGraphicFramePr>
            <a:graphicFrameLocks noGrp="1"/>
          </p:cNvGraphicFramePr>
          <p:nvPr>
            <p:ph sz="half" idx="1"/>
          </p:nvPr>
        </p:nvGraphicFramePr>
        <p:xfrm>
          <a:off x="533400" y="2590800"/>
          <a:ext cx="6148388" cy="3057539"/>
        </p:xfrm>
        <a:graphic>
          <a:graphicData uri="http://schemas.openxmlformats.org/drawingml/2006/table">
            <a:tbl>
              <a:tblPr/>
              <a:tblGrid>
                <a:gridCol w="1828800"/>
                <a:gridCol w="1066800"/>
                <a:gridCol w="2209800"/>
                <a:gridCol w="1042988"/>
              </a:tblGrid>
              <a:tr h="832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Sumber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Keragaman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Derajat Bebas (db)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Jumlah Kuadrat (JK)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Kuadrat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Tengah (KT)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</a:tr>
              <a:tr h="677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,..,b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| 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4000" marR="90000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</a:p>
                  </a:txBody>
                  <a:tcPr marL="90000" marR="90000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b’X’Y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–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Y’11’Y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/n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</a:tr>
              <a:tr h="749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Sisaan</a:t>
                      </a:r>
                    </a:p>
                  </a:txBody>
                  <a:tcPr marL="144000" marR="90000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n-k-1</a:t>
                      </a:r>
                    </a:p>
                  </a:txBody>
                  <a:tcPr marL="90000" marR="90000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Y’Y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b’X’Y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</a:tr>
              <a:tr h="798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 (terkoreksi)</a:t>
                      </a:r>
                    </a:p>
                  </a:txBody>
                  <a:tcPr marL="144000" marR="90000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 - 1</a:t>
                      </a:r>
                    </a:p>
                  </a:txBody>
                  <a:tcPr marL="90000" marR="90000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Y’Y –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Y’11’Y/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BA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550" name="Object 3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15000" y="3429000"/>
          <a:ext cx="8461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3" imgW="545863" imgH="418918" progId="Equation.3">
                  <p:embed/>
                </p:oleObj>
              </mc:Choice>
              <mc:Fallback>
                <p:oleObj name="Equation" r:id="rId3" imgW="545863" imgH="41891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429000"/>
                        <a:ext cx="84613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7315200" y="3136900"/>
            <a:ext cx="841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>
              <a:latin typeface="Arial" charset="0"/>
            </a:endParaRP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7845425" y="27955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lang="id-ID" sz="2400">
              <a:latin typeface="Arial" charset="0"/>
            </a:endParaRPr>
          </a:p>
        </p:txBody>
      </p:sp>
      <p:graphicFrame>
        <p:nvGraphicFramePr>
          <p:cNvPr id="107554" name="Object 34"/>
          <p:cNvGraphicFramePr>
            <a:graphicFrameLocks noChangeAspect="1"/>
          </p:cNvGraphicFramePr>
          <p:nvPr/>
        </p:nvGraphicFramePr>
        <p:xfrm>
          <a:off x="6781800" y="4648200"/>
          <a:ext cx="211296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5" imgW="863225" imgH="457002" progId="Equation.3">
                  <p:embed/>
                </p:oleObj>
              </mc:Choice>
              <mc:Fallback>
                <p:oleObj name="Equation" r:id="rId5" imgW="863225" imgH="45700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648200"/>
                        <a:ext cx="2112963" cy="1020763"/>
                      </a:xfrm>
                      <a:prstGeom prst="rect">
                        <a:avLst/>
                      </a:prstGeom>
                      <a:solidFill>
                        <a:srgbClr val="BCFA7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7" name="Object 37"/>
          <p:cNvGraphicFramePr>
            <a:graphicFrameLocks noChangeAspect="1"/>
          </p:cNvGraphicFramePr>
          <p:nvPr/>
        </p:nvGraphicFramePr>
        <p:xfrm>
          <a:off x="533400" y="1524000"/>
          <a:ext cx="4648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7" imgW="2298700" imgH="457200" progId="Equation.3">
                  <p:embed/>
                </p:oleObj>
              </mc:Choice>
              <mc:Fallback>
                <p:oleObj name="Equation" r:id="rId7" imgW="229870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4648200" cy="931863"/>
                      </a:xfrm>
                      <a:prstGeom prst="rect">
                        <a:avLst/>
                      </a:prstGeom>
                      <a:solidFill>
                        <a:srgbClr val="C4FA8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8" name="Object 3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15000" y="4232275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9" imgW="609600" imgH="419100" progId="Equation.3">
                  <p:embed/>
                </p:oleObj>
              </mc:Choice>
              <mc:Fallback>
                <p:oleObj name="Equation" r:id="rId9" imgW="609600" imgH="4191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32275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68" name="Text Box 48"/>
          <p:cNvSpPr txBox="1">
            <a:spLocks noChangeArrowheads="1"/>
          </p:cNvSpPr>
          <p:nvPr/>
        </p:nvSpPr>
        <p:spPr bwMode="auto">
          <a:xfrm>
            <a:off x="5257800" y="1524000"/>
            <a:ext cx="3657600" cy="915988"/>
          </a:xfrm>
          <a:prstGeom prst="rect">
            <a:avLst/>
          </a:prstGeom>
          <a:solidFill>
            <a:srgbClr val="E6FD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 :  peubah respon tidak memp hub linier dg peubah penjelas ke-1 s.d ke-k</a:t>
            </a:r>
          </a:p>
        </p:txBody>
      </p:sp>
      <p:sp>
        <p:nvSpPr>
          <p:cNvPr id="107569" name="Text Box 49"/>
          <p:cNvSpPr txBox="1">
            <a:spLocks noChangeArrowheads="1"/>
          </p:cNvSpPr>
          <p:nvPr/>
        </p:nvSpPr>
        <p:spPr bwMode="auto">
          <a:xfrm>
            <a:off x="6781800" y="2667000"/>
            <a:ext cx="2133600" cy="1885950"/>
          </a:xfrm>
          <a:prstGeom prst="rect">
            <a:avLst/>
          </a:prstGeom>
          <a:solidFill>
            <a:srgbClr val="E6FD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118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 : </a:t>
            </a:r>
          </a:p>
          <a:p>
            <a:r>
              <a:rPr lang="en-US"/>
              <a:t>peubah respon memp hub linier dg min 1 peubah penjelas ke-1 s.d ke-k</a:t>
            </a:r>
          </a:p>
        </p:txBody>
      </p:sp>
      <p:sp>
        <p:nvSpPr>
          <p:cNvPr id="107573" name="Text Box 53"/>
          <p:cNvSpPr txBox="1">
            <a:spLocks noChangeArrowheads="1"/>
          </p:cNvSpPr>
          <p:nvPr/>
        </p:nvSpPr>
        <p:spPr bwMode="auto">
          <a:xfrm>
            <a:off x="974725" y="5822950"/>
            <a:ext cx="2709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KRITERIA PENOLAKAN : </a:t>
            </a:r>
          </a:p>
        </p:txBody>
      </p:sp>
      <p:graphicFrame>
        <p:nvGraphicFramePr>
          <p:cNvPr id="107574" name="Object 54"/>
          <p:cNvGraphicFramePr>
            <a:graphicFrameLocks noChangeAspect="1"/>
          </p:cNvGraphicFramePr>
          <p:nvPr/>
        </p:nvGraphicFramePr>
        <p:xfrm>
          <a:off x="3581400" y="5791200"/>
          <a:ext cx="396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11" imgW="1695502" imgH="228760" progId="Equation.3">
                  <p:embed/>
                </p:oleObj>
              </mc:Choice>
              <mc:Fallback>
                <p:oleObj name="Equation" r:id="rId11" imgW="1695502" imgH="2287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791200"/>
                        <a:ext cx="3962400" cy="520700"/>
                      </a:xfrm>
                      <a:prstGeom prst="rect">
                        <a:avLst/>
                      </a:prstGeom>
                      <a:solidFill>
                        <a:srgbClr val="FFFF4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68" grpId="0" animBg="1"/>
      <p:bldP spid="107569" grpId="0" animBg="1"/>
      <p:bldP spid="1075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28600" y="2743200"/>
            <a:ext cx="6248400" cy="2808288"/>
          </a:xfrm>
          <a:prstGeom prst="rect">
            <a:avLst/>
          </a:prstGeom>
          <a:solidFill>
            <a:srgbClr val="DEFF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884363" indent="-1884363"/>
            <a:r>
              <a:rPr lang="en-US"/>
              <a:t>The regression equation is</a:t>
            </a:r>
          </a:p>
          <a:p>
            <a:pPr marL="1884363" indent="-1884363"/>
            <a:r>
              <a:rPr lang="en-US"/>
              <a:t>Tekanan Darah = 50,5 + 12,8 Ukuran Tubuh + 0,848 Umur + 9,11 Merokok</a:t>
            </a:r>
          </a:p>
          <a:p>
            <a:pPr marL="1884363" indent="-1884363"/>
            <a:endParaRPr lang="en-US" sz="800"/>
          </a:p>
          <a:p>
            <a:pPr marL="1884363" indent="-1884363"/>
            <a:r>
              <a:rPr lang="en-US"/>
              <a:t>S = 7,88677   R-Sq = 72,6%   R-Sq(adj) = 69,6%</a:t>
            </a:r>
          </a:p>
          <a:p>
            <a:pPr marL="1884363" indent="-1884363"/>
            <a:endParaRPr lang="en-US" sz="800"/>
          </a:p>
          <a:p>
            <a:pPr marL="1884363" indent="-1884363"/>
            <a:r>
              <a:rPr lang="en-US"/>
              <a:t>Analysis of Variance</a:t>
            </a:r>
          </a:p>
          <a:p>
            <a:pPr marL="1884363" indent="-1884363"/>
            <a:r>
              <a:rPr lang="en-US"/>
              <a:t>Source            DF         SS        MS            F      P</a:t>
            </a:r>
          </a:p>
          <a:p>
            <a:pPr marL="1884363" indent="-1884363"/>
            <a:r>
              <a:rPr lang="en-US"/>
              <a:t>Regression       3     4610,3    1536,8    24,71  0,000</a:t>
            </a:r>
          </a:p>
          <a:p>
            <a:pPr marL="1884363" indent="-1884363"/>
            <a:r>
              <a:rPr lang="en-US"/>
              <a:t>Residual Error  28    1741,6       62,2</a:t>
            </a:r>
          </a:p>
          <a:p>
            <a:pPr marL="1884363" indent="-1884363"/>
            <a:r>
              <a:rPr lang="en-US"/>
              <a:t>Total               31    6352,0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6553200" y="3810000"/>
            <a:ext cx="2133600" cy="457200"/>
          </a:xfrm>
          <a:prstGeom prst="rect">
            <a:avLst/>
          </a:prstGeom>
          <a:solidFill>
            <a:srgbClr val="80F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/>
              <a:t>KESIMPULAN: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6553200" y="4343400"/>
            <a:ext cx="2133600" cy="1190625"/>
          </a:xfrm>
          <a:prstGeom prst="rect">
            <a:avLst/>
          </a:prstGeom>
          <a:solidFill>
            <a:srgbClr val="D3F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Tekanan darah memiliki hubungan linier dg min satu peubah penjelas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6553200" y="2746375"/>
            <a:ext cx="2133600" cy="530225"/>
          </a:xfrm>
          <a:prstGeom prst="rect">
            <a:avLst/>
          </a:prstGeom>
          <a:solidFill>
            <a:srgbClr val="80F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/>
              <a:t>KEPUTUSAN: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553200" y="3352800"/>
            <a:ext cx="2133600" cy="433388"/>
          </a:xfrm>
          <a:prstGeom prst="rect">
            <a:avLst/>
          </a:prstGeom>
          <a:solidFill>
            <a:srgbClr val="E6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tolak H</a:t>
            </a:r>
            <a:r>
              <a:rPr lang="en-US" sz="2000" baseline="-25000">
                <a:latin typeface="Arial" charset="0"/>
              </a:rPr>
              <a:t>0.         </a:t>
            </a:r>
            <a:r>
              <a:rPr lang="en-US" sz="2000">
                <a:latin typeface="Arial" charset="0"/>
              </a:rPr>
              <a:t>= 5%</a:t>
            </a:r>
            <a:endParaRPr lang="en-US" sz="2000" baseline="-25000">
              <a:latin typeface="Arial" charset="0"/>
            </a:endParaRP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228600" y="2063750"/>
            <a:ext cx="6248400" cy="603250"/>
          </a:xfrm>
          <a:prstGeom prst="rect">
            <a:avLst/>
          </a:prstGeom>
          <a:solidFill>
            <a:srgbClr val="80F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118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400"/>
              <a:t>OUT PUT MINITAB : DATA TEKANAN DARAH</a:t>
            </a:r>
          </a:p>
        </p:txBody>
      </p:sp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7620000" y="3429000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3" imgW="152334" imgH="139639" progId="Equation.3">
                  <p:embed/>
                </p:oleObj>
              </mc:Choice>
              <mc:Fallback>
                <p:oleObj name="Equation" r:id="rId3" imgW="152334" imgH="13963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429000"/>
                        <a:ext cx="304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7696200" y="1295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 flipH="1">
            <a:off x="5715000" y="3657600"/>
            <a:ext cx="990600" cy="1143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aphicFrame>
        <p:nvGraphicFramePr>
          <p:cNvPr id="108558" name="Object 14"/>
          <p:cNvGraphicFramePr>
            <a:graphicFrameLocks noChangeAspect="1"/>
          </p:cNvGraphicFramePr>
          <p:nvPr/>
        </p:nvGraphicFramePr>
        <p:xfrm>
          <a:off x="6553200" y="20574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5" imgW="1981200" imgH="457200" progId="Equation.3">
                  <p:embed/>
                </p:oleObj>
              </mc:Choice>
              <mc:Fallback>
                <p:oleObj name="Equation" r:id="rId5" imgW="1981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057400"/>
                        <a:ext cx="2438400" cy="609600"/>
                      </a:xfrm>
                      <a:prstGeom prst="rect">
                        <a:avLst/>
                      </a:prstGeom>
                      <a:solidFill>
                        <a:srgbClr val="E6FF9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250825" y="58594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/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3698875" y="5638800"/>
            <a:ext cx="2778125" cy="366713"/>
          </a:xfrm>
          <a:prstGeom prst="rect">
            <a:avLst/>
          </a:prstGeom>
          <a:solidFill>
            <a:srgbClr val="FFE2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F tabel : F </a:t>
            </a:r>
            <a:r>
              <a:rPr lang="en-US" baseline="-25000"/>
              <a:t>(3,28), 5%</a:t>
            </a:r>
            <a:r>
              <a:rPr lang="en-US"/>
              <a:t> =2,95 </a:t>
            </a: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609600" y="-152400"/>
            <a:ext cx="8250238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3200">
                <a:solidFill>
                  <a:schemeClr val="tx2"/>
                </a:solidFill>
              </a:rPr>
              <a:t>Uji Parameter Regresi Linier Berganda :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 uji-F untuk model keseluruhan</a:t>
            </a:r>
          </a:p>
        </p:txBody>
      </p:sp>
      <p:sp>
        <p:nvSpPr>
          <p:cNvPr id="108562" name="Oval 18"/>
          <p:cNvSpPr>
            <a:spLocks noChangeArrowheads="1"/>
          </p:cNvSpPr>
          <p:nvPr/>
        </p:nvSpPr>
        <p:spPr bwMode="auto">
          <a:xfrm>
            <a:off x="4343400" y="4343400"/>
            <a:ext cx="685800" cy="8382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/>
      <p:bldP spid="108549" grpId="0" animBg="1"/>
      <p:bldP spid="108550" grpId="0" animBg="1"/>
      <p:bldP spid="108551" grpId="0" animBg="1"/>
      <p:bldP spid="108552" grpId="0" animBg="1"/>
      <p:bldP spid="108557" grpId="0" animBg="1"/>
      <p:bldP spid="108560" grpId="0" animBg="1"/>
      <p:bldP spid="1085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</a:pPr>
            <a:r>
              <a:rPr lang="en-US" sz="2400" b="1">
                <a:latin typeface="Arial" charset="0"/>
              </a:rPr>
              <a:t>Statistik uji-nya: </a:t>
            </a:r>
            <a:endParaRPr lang="en-US" sz="2400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en-US" sz="800" b="1">
              <a:solidFill>
                <a:schemeClr val="folHlink"/>
              </a:solidFill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b="1">
                <a:solidFill>
                  <a:schemeClr val="folHlink"/>
                </a:solidFill>
                <a:latin typeface="Arial" charset="0"/>
              </a:rPr>
              <a:t>Keputusan:</a:t>
            </a:r>
            <a:endParaRPr lang="en-US" sz="2400">
              <a:solidFill>
                <a:schemeClr val="folHlink"/>
              </a:solidFill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en-US" sz="2400" b="1">
              <a:solidFill>
                <a:schemeClr val="folHlink"/>
              </a:solidFill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b="1">
                <a:solidFill>
                  <a:schemeClr val="folHlink"/>
                </a:solidFill>
                <a:latin typeface="Arial" charset="0"/>
              </a:rPr>
              <a:t>Kesimpulan:</a:t>
            </a:r>
            <a:endParaRPr lang="en-US" sz="2400">
              <a:solidFill>
                <a:schemeClr val="folHlink"/>
              </a:solidFill>
              <a:latin typeface="Arial" charset="0"/>
            </a:endParaRPr>
          </a:p>
          <a:p>
            <a:pPr latinLnBrk="1">
              <a:spcBef>
                <a:spcPct val="20000"/>
              </a:spcBef>
            </a:pPr>
            <a:endParaRPr lang="en-US" sz="2400">
              <a:latin typeface="Arial" charset="0"/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724400" y="3962400"/>
            <a:ext cx="2895600" cy="463550"/>
          </a:xfrm>
          <a:prstGeom prst="rect">
            <a:avLst/>
          </a:prstGeom>
          <a:solidFill>
            <a:srgbClr val="D5FF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Tolak H</a:t>
            </a:r>
            <a:r>
              <a:rPr lang="en-US" sz="2400" baseline="-25000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4648200" y="5181600"/>
            <a:ext cx="4267200" cy="1003300"/>
          </a:xfrm>
          <a:prstGeom prst="rect">
            <a:avLst/>
          </a:prstGeom>
          <a:gradFill rotWithShape="1">
            <a:gsLst>
              <a:gs pos="0">
                <a:srgbClr val="BEE353"/>
              </a:gs>
              <a:gs pos="50000">
                <a:srgbClr val="D5FF5D"/>
              </a:gs>
              <a:gs pos="100000">
                <a:srgbClr val="BEE35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Cukup bukti untuk mengatakan bahwa minimum ada satu peubah penjelas yg berhubungan linier dg Y</a:t>
            </a:r>
          </a:p>
        </p:txBody>
      </p:sp>
      <p:sp>
        <p:nvSpPr>
          <p:cNvPr id="20486" name="Freeform 7"/>
          <p:cNvSpPr>
            <a:spLocks/>
          </p:cNvSpPr>
          <p:nvPr/>
        </p:nvSpPr>
        <p:spPr bwMode="auto">
          <a:xfrm>
            <a:off x="2051050" y="5486400"/>
            <a:ext cx="1555750" cy="223838"/>
          </a:xfrm>
          <a:custGeom>
            <a:avLst/>
            <a:gdLst>
              <a:gd name="T0" fmla="*/ 6350 w 980"/>
              <a:gd name="T1" fmla="*/ 223838 h 154"/>
              <a:gd name="T2" fmla="*/ 0 w 980"/>
              <a:gd name="T3" fmla="*/ 0 h 154"/>
              <a:gd name="T4" fmla="*/ 131763 w 980"/>
              <a:gd name="T5" fmla="*/ 56686 h 154"/>
              <a:gd name="T6" fmla="*/ 244475 w 980"/>
              <a:gd name="T7" fmla="*/ 88663 h 154"/>
              <a:gd name="T8" fmla="*/ 331788 w 980"/>
              <a:gd name="T9" fmla="*/ 110466 h 154"/>
              <a:gd name="T10" fmla="*/ 449263 w 980"/>
              <a:gd name="T11" fmla="*/ 132268 h 154"/>
              <a:gd name="T12" fmla="*/ 679450 w 980"/>
              <a:gd name="T13" fmla="*/ 161338 h 154"/>
              <a:gd name="T14" fmla="*/ 939800 w 980"/>
              <a:gd name="T15" fmla="*/ 183140 h 154"/>
              <a:gd name="T16" fmla="*/ 1554163 w 980"/>
              <a:gd name="T17" fmla="*/ 204943 h 154"/>
              <a:gd name="T18" fmla="*/ 1555750 w 980"/>
              <a:gd name="T19" fmla="*/ 223838 h 1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0"/>
              <a:gd name="T31" fmla="*/ 0 h 154"/>
              <a:gd name="T32" fmla="*/ 980 w 980"/>
              <a:gd name="T33" fmla="*/ 154 h 1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487" name="Freeform 8"/>
          <p:cNvSpPr>
            <a:spLocks/>
          </p:cNvSpPr>
          <p:nvPr/>
        </p:nvSpPr>
        <p:spPr bwMode="auto">
          <a:xfrm>
            <a:off x="373063" y="4100513"/>
            <a:ext cx="3513137" cy="1614487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1612909 h 1023"/>
              <a:gd name="T4" fmla="*/ 3512100 w 3388"/>
              <a:gd name="T5" fmla="*/ 1612909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152400" y="5486400"/>
            <a:ext cx="457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0</a:t>
            </a:r>
            <a:r>
              <a:rPr lang="en-US" sz="3600" b="1">
                <a:latin typeface="Arial" charset="0"/>
              </a:rPr>
              <a:t> </a:t>
            </a:r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515938" y="44196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490" name="Freeform 11"/>
          <p:cNvSpPr>
            <a:spLocks/>
          </p:cNvSpPr>
          <p:nvPr/>
        </p:nvSpPr>
        <p:spPr bwMode="auto">
          <a:xfrm>
            <a:off x="381000" y="4343400"/>
            <a:ext cx="3429000" cy="1392238"/>
          </a:xfrm>
          <a:custGeom>
            <a:avLst/>
            <a:gdLst>
              <a:gd name="T0" fmla="*/ 0 w 3492"/>
              <a:gd name="T1" fmla="*/ 1378602 h 1021"/>
              <a:gd name="T2" fmla="*/ 159077 w 3492"/>
              <a:gd name="T3" fmla="*/ 1141335 h 1021"/>
              <a:gd name="T4" fmla="*/ 701119 w 3492"/>
              <a:gd name="T5" fmla="*/ 4091 h 1021"/>
              <a:gd name="T6" fmla="*/ 1696825 w 3492"/>
              <a:gd name="T7" fmla="*/ 1165880 h 1021"/>
              <a:gd name="T8" fmla="*/ 3429000 w 3492"/>
              <a:gd name="T9" fmla="*/ 1362239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2057400" y="54864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 flipH="1">
            <a:off x="23622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1905000" y="4953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" charset="0"/>
                <a:sym typeface="Symbol" pitchFamily="18" charset="2"/>
              </a:rPr>
              <a:t> = .05</a:t>
            </a:r>
            <a:endParaRPr lang="en-US" sz="2000" baseline="-25000">
              <a:latin typeface="Arial" charset="0"/>
              <a:sym typeface="Symbol" pitchFamily="18" charset="2"/>
            </a:endParaRPr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1600200" y="6096000"/>
            <a:ext cx="152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Arial" charset="0"/>
              </a:rPr>
              <a:t>F</a:t>
            </a:r>
            <a:r>
              <a:rPr lang="en-US" sz="2000" b="1" baseline="-25000">
                <a:solidFill>
                  <a:schemeClr val="hlink"/>
                </a:solidFill>
                <a:latin typeface="Arial" charset="0"/>
                <a:sym typeface="Symbol" pitchFamily="18" charset="2"/>
              </a:rPr>
              <a:t>.05 </a:t>
            </a:r>
            <a:r>
              <a:rPr lang="en-US" sz="2000" b="1">
                <a:solidFill>
                  <a:schemeClr val="hlink"/>
                </a:solidFill>
                <a:latin typeface="Arial" charset="0"/>
              </a:rPr>
              <a:t>= 2,95</a:t>
            </a:r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2057400" y="5715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496" name="Line 17"/>
          <p:cNvSpPr>
            <a:spLocks noChangeShapeType="1"/>
          </p:cNvSpPr>
          <p:nvPr/>
        </p:nvSpPr>
        <p:spPr bwMode="auto">
          <a:xfrm flipH="1">
            <a:off x="457200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 flipH="1">
            <a:off x="2057400" y="5943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498" name="Rectangle 19"/>
          <p:cNvSpPr>
            <a:spLocks noChangeArrowheads="1"/>
          </p:cNvSpPr>
          <p:nvPr/>
        </p:nvSpPr>
        <p:spPr bwMode="auto">
          <a:xfrm>
            <a:off x="2819400" y="5946775"/>
            <a:ext cx="9906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Tolak H</a:t>
            </a:r>
            <a:r>
              <a:rPr lang="en-US" sz="1400" baseline="-25000">
                <a:latin typeface="Arial" charset="0"/>
              </a:rPr>
              <a:t>0</a:t>
            </a:r>
          </a:p>
        </p:txBody>
      </p:sp>
      <p:sp>
        <p:nvSpPr>
          <p:cNvPr id="20499" name="Rectangle 20"/>
          <p:cNvSpPr>
            <a:spLocks noChangeArrowheads="1"/>
          </p:cNvSpPr>
          <p:nvPr/>
        </p:nvSpPr>
        <p:spPr bwMode="auto">
          <a:xfrm>
            <a:off x="762000" y="5946775"/>
            <a:ext cx="9906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Terima H</a:t>
            </a:r>
            <a:r>
              <a:rPr lang="en-US" sz="1400" baseline="-25000">
                <a:latin typeface="Arial" charset="0"/>
              </a:rPr>
              <a:t>0</a:t>
            </a:r>
          </a:p>
        </p:txBody>
      </p:sp>
      <p:sp>
        <p:nvSpPr>
          <p:cNvPr id="109590" name="Line 22"/>
          <p:cNvSpPr>
            <a:spLocks noChangeShapeType="1"/>
          </p:cNvSpPr>
          <p:nvPr/>
        </p:nvSpPr>
        <p:spPr bwMode="auto">
          <a:xfrm>
            <a:off x="2895600" y="4419600"/>
            <a:ext cx="0" cy="12192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9591" name="Line 23"/>
          <p:cNvSpPr>
            <a:spLocks noChangeShapeType="1"/>
          </p:cNvSpPr>
          <p:nvPr/>
        </p:nvSpPr>
        <p:spPr bwMode="auto">
          <a:xfrm flipV="1">
            <a:off x="2895600" y="3124200"/>
            <a:ext cx="1828800" cy="12954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502" name="Text Box 27"/>
          <p:cNvSpPr txBox="1">
            <a:spLocks noChangeArrowheads="1"/>
          </p:cNvSpPr>
          <p:nvPr/>
        </p:nvSpPr>
        <p:spPr bwMode="auto">
          <a:xfrm>
            <a:off x="3810000" y="5638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Arial" charset="0"/>
              </a:rPr>
              <a:t>F</a:t>
            </a:r>
          </a:p>
        </p:txBody>
      </p:sp>
      <p:graphicFrame>
        <p:nvGraphicFramePr>
          <p:cNvPr id="109599" name="Object 31"/>
          <p:cNvGraphicFramePr>
            <a:graphicFrameLocks noChangeAspect="1"/>
          </p:cNvGraphicFramePr>
          <p:nvPr/>
        </p:nvGraphicFramePr>
        <p:xfrm>
          <a:off x="561975" y="2116138"/>
          <a:ext cx="40100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3" imgW="2044700" imgH="457200" progId="Equation.3">
                  <p:embed/>
                </p:oleObj>
              </mc:Choice>
              <mc:Fallback>
                <p:oleObj name="Equation" r:id="rId3" imgW="20447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16138"/>
                        <a:ext cx="4010025" cy="931862"/>
                      </a:xfrm>
                      <a:prstGeom prst="rect">
                        <a:avLst/>
                      </a:prstGeom>
                      <a:solidFill>
                        <a:srgbClr val="FFED9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00" name="Object 32"/>
          <p:cNvGraphicFramePr>
            <a:graphicFrameLocks noChangeAspect="1"/>
          </p:cNvGraphicFramePr>
          <p:nvPr/>
        </p:nvGraphicFramePr>
        <p:xfrm>
          <a:off x="4768850" y="2438400"/>
          <a:ext cx="28511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5" imgW="1346200" imgH="457200" progId="Equation.3">
                  <p:embed/>
                </p:oleObj>
              </mc:Choice>
              <mc:Fallback>
                <p:oleObj name="Equation" r:id="rId5" imgW="13462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2438400"/>
                        <a:ext cx="2851150" cy="884238"/>
                      </a:xfrm>
                      <a:prstGeom prst="rect">
                        <a:avLst/>
                      </a:prstGeom>
                      <a:solidFill>
                        <a:srgbClr val="D5FF5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Rectangle 34"/>
          <p:cNvSpPr>
            <a:spLocks noGrp="1" noChangeArrowheads="1"/>
          </p:cNvSpPr>
          <p:nvPr>
            <p:ph type="title"/>
          </p:nvPr>
        </p:nvSpPr>
        <p:spPr>
          <a:xfrm>
            <a:off x="1143000" y="-242888"/>
            <a:ext cx="7793038" cy="1462088"/>
          </a:xfrm>
          <a:noFill/>
        </p:spPr>
        <p:txBody>
          <a:bodyPr/>
          <a:lstStyle/>
          <a:p>
            <a:pPr algn="r" eaLnBrk="1" hangingPunct="1"/>
            <a:r>
              <a:rPr lang="en-US" sz="3200" smtClean="0"/>
              <a:t>Uji Parameter Regresi Linier Berganda :</a:t>
            </a:r>
            <a:br>
              <a:rPr lang="en-US" sz="3200" smtClean="0"/>
            </a:br>
            <a:r>
              <a:rPr lang="en-US" sz="3200" smtClean="0"/>
              <a:t> uji-F untuk model keseluruhan</a:t>
            </a:r>
          </a:p>
        </p:txBody>
      </p:sp>
      <p:sp>
        <p:nvSpPr>
          <p:cNvPr id="109604" name="Text Box 36"/>
          <p:cNvSpPr txBox="1">
            <a:spLocks noChangeArrowheads="1"/>
          </p:cNvSpPr>
          <p:nvPr/>
        </p:nvSpPr>
        <p:spPr bwMode="auto">
          <a:xfrm>
            <a:off x="609600" y="3290888"/>
            <a:ext cx="2778125" cy="476250"/>
          </a:xfrm>
          <a:prstGeom prst="rect">
            <a:avLst/>
          </a:prstGeom>
          <a:gradFill rotWithShape="1">
            <a:gsLst>
              <a:gs pos="0">
                <a:srgbClr val="D2BA53"/>
              </a:gs>
              <a:gs pos="50000">
                <a:srgbClr val="FFE265"/>
              </a:gs>
              <a:gs pos="100000">
                <a:srgbClr val="D2BA5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18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F tabel : F </a:t>
            </a:r>
            <a:r>
              <a:rPr lang="en-US" baseline="-25000"/>
              <a:t>(3,28), 5%</a:t>
            </a:r>
            <a:r>
              <a:rPr lang="en-US"/>
              <a:t> =2,95 </a:t>
            </a:r>
          </a:p>
        </p:txBody>
      </p:sp>
      <p:sp>
        <p:nvSpPr>
          <p:cNvPr id="20507" name="Text Box 37"/>
          <p:cNvSpPr txBox="1">
            <a:spLocks noChangeArrowheads="1"/>
          </p:cNvSpPr>
          <p:nvPr/>
        </p:nvSpPr>
        <p:spPr bwMode="auto">
          <a:xfrm>
            <a:off x="7696200" y="11430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 animBg="1"/>
      <p:bldP spid="109574" grpId="0" animBg="1"/>
      <p:bldP spid="109583" grpId="0"/>
      <p:bldP spid="109584" grpId="0" animBg="1"/>
      <p:bldP spid="109590" grpId="0" animBg="1"/>
      <p:bldP spid="109591" grpId="0" animBg="1"/>
      <p:bldP spid="1096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838200"/>
          </a:xfrm>
        </p:spPr>
        <p:txBody>
          <a:bodyPr/>
          <a:lstStyle/>
          <a:p>
            <a:pPr eaLnBrk="1" hangingPunct="1"/>
            <a:r>
              <a:rPr lang="en-US" sz="3600" smtClean="0"/>
              <a:t>Ringkasan Regresi Linier Berganda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46250"/>
            <a:ext cx="7867650" cy="453231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Model </a:t>
            </a:r>
            <a:r>
              <a:rPr lang="en-US" sz="2400" dirty="0" err="1" smtClean="0"/>
              <a:t>Regresi</a:t>
            </a:r>
            <a:r>
              <a:rPr lang="en-US" sz="2400" dirty="0" smtClean="0"/>
              <a:t> </a:t>
            </a:r>
            <a:r>
              <a:rPr lang="en-US" sz="2400" dirty="0" err="1" smtClean="0"/>
              <a:t>Berganda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k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</a:t>
            </a:r>
            <a:r>
              <a:rPr lang="en-US" sz="2400" dirty="0" err="1" smtClean="0"/>
              <a:t>penjelas</a:t>
            </a:r>
            <a:r>
              <a:rPr lang="en-US" sz="2400" dirty="0" smtClean="0"/>
              <a:t> 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Model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Regresi</a:t>
            </a:r>
            <a:r>
              <a:rPr lang="en-US" sz="2400" dirty="0" smtClean="0"/>
              <a:t> </a:t>
            </a:r>
            <a:r>
              <a:rPr lang="en-US" sz="2400" dirty="0" err="1" smtClean="0"/>
              <a:t>Berganda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k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</a:t>
            </a:r>
            <a:r>
              <a:rPr lang="en-US" sz="2400" dirty="0" err="1" smtClean="0"/>
              <a:t>penjelas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n </a:t>
            </a:r>
            <a:r>
              <a:rPr lang="en-US" sz="2400" dirty="0" err="1" smtClean="0"/>
              <a:t>amatan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notasi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err="1" smtClean="0"/>
              <a:t>Dugaan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parameter </a:t>
            </a:r>
            <a:r>
              <a:rPr lang="en-US" sz="2400" dirty="0" err="1" smtClean="0"/>
              <a:t>Regresi</a:t>
            </a:r>
            <a:r>
              <a:rPr lang="en-US" sz="2400" dirty="0" smtClean="0"/>
              <a:t> </a:t>
            </a:r>
            <a:r>
              <a:rPr lang="en-US" sz="2400" dirty="0" err="1" smtClean="0"/>
              <a:t>Berganda</a:t>
            </a:r>
            <a:r>
              <a:rPr lang="en-US" sz="2400" dirty="0" smtClean="0"/>
              <a:t>:</a:t>
            </a:r>
          </a:p>
        </p:txBody>
      </p:sp>
      <p:graphicFrame>
        <p:nvGraphicFramePr>
          <p:cNvPr id="614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09800" y="4038600"/>
          <a:ext cx="47101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3" imgW="1435100" imgH="254000" progId="Equation.3">
                  <p:embed/>
                </p:oleObj>
              </mc:Choice>
              <mc:Fallback>
                <p:oleObj name="Equation" r:id="rId3" imgW="14351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4710113" cy="585788"/>
                      </a:xfrm>
                      <a:prstGeom prst="rect">
                        <a:avLst/>
                      </a:prstGeom>
                      <a:solidFill>
                        <a:srgbClr val="FCCCF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1828800" y="5257800"/>
          <a:ext cx="55975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5" imgW="2159000" imgH="266700" progId="Equation.3">
                  <p:embed/>
                </p:oleObj>
              </mc:Choice>
              <mc:Fallback>
                <p:oleObj name="Equation" r:id="rId5" imgW="2159000" imgH="266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5597525" cy="690563"/>
                      </a:xfrm>
                      <a:prstGeom prst="rect">
                        <a:avLst/>
                      </a:prstGeom>
                      <a:solidFill>
                        <a:srgbClr val="FCCCF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1447800" y="2286000"/>
          <a:ext cx="6248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7" imgW="2260600" imgH="228600" progId="Equation.3">
                  <p:embed/>
                </p:oleObj>
              </mc:Choice>
              <mc:Fallback>
                <p:oleObj name="Equation" r:id="rId7" imgW="2260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6248400" cy="631825"/>
                      </a:xfrm>
                      <a:prstGeom prst="rect">
                        <a:avLst/>
                      </a:prstGeom>
                      <a:solidFill>
                        <a:srgbClr val="FAB0E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762000"/>
          </a:xfrm>
          <a:noFill/>
        </p:spPr>
        <p:txBody>
          <a:bodyPr/>
          <a:lstStyle/>
          <a:p>
            <a:pPr algn="r" eaLnBrk="1" hangingPunct="1"/>
            <a:r>
              <a:rPr lang="en-US" sz="3600" smtClean="0"/>
              <a:t>Uji-F Parsial dan uji-F Sekuensial</a:t>
            </a: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609600" y="2286000"/>
            <a:ext cx="8229600" cy="39179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200">
                <a:latin typeface="Arial" charset="0"/>
              </a:rPr>
              <a:t>Terhadap semua peubah penjelas yang tersedia :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200">
                <a:latin typeface="Arial" charset="0"/>
              </a:rPr>
              <a:t>Diuji peubah penjelas apa yg berpengaruh nyata thd respon.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200">
                <a:latin typeface="Arial" charset="0"/>
              </a:rPr>
              <a:t>Dari yang ada dalam model, usahakan yang dipakai hanya peubah penjelas yang keberadaannya dalam model menyum-bangkan keragaman kepada garis regresi cukup besar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200">
                <a:latin typeface="Arial" charset="0"/>
              </a:rPr>
              <a:t>Jika suatu peubah penjelas keberadaannya dalam model sudah dapat diwakili oleh yg lainnya, maka peubah penjelas tsb tidak perlu lagi digunakan dlm model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200">
                <a:latin typeface="Arial" charset="0"/>
              </a:rPr>
              <a:t>Lebih disenangi model yang memiliki banyaknya peubah penjelas yang lebih sedikit.  </a:t>
            </a: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609600" y="1676400"/>
            <a:ext cx="8229600" cy="530225"/>
          </a:xfrm>
          <a:prstGeom prst="rect">
            <a:avLst/>
          </a:prstGeom>
          <a:solidFill>
            <a:schemeClr val="accent2">
              <a:alpha val="5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PADA ANALISIS REGRESI LINIER BERGANDA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762000"/>
          </a:xfrm>
        </p:spPr>
        <p:txBody>
          <a:bodyPr/>
          <a:lstStyle/>
          <a:p>
            <a:pPr algn="r" eaLnBrk="1" hangingPunct="1"/>
            <a:r>
              <a:rPr lang="en-US" sz="3600" smtClean="0"/>
              <a:t>Uji-F Parsial dan uji-F Sekuensial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Uji-F Parsial dapat dilakukan terhadap semua koefisien regresi seolah-olah peubah bersangkutan masuk ke dalam persamaan paling akhir</a:t>
            </a:r>
          </a:p>
          <a:p>
            <a:pPr eaLnBrk="1" hangingPunct="1"/>
            <a:r>
              <a:rPr lang="en-US" smtClean="0"/>
              <a:t>Bila peubah dimasukkan satu per satu secara bertahap kedalam suatu persamaan regresi, maka dapat dikatakan sebagai Uji-F sekuensial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7391400" y="10509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969963" y="304800"/>
            <a:ext cx="77930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3600">
                <a:solidFill>
                  <a:schemeClr val="tx2"/>
                </a:solidFill>
              </a:rPr>
              <a:t>Uji-F Parsial dan uji-F Sekuensial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8305800" cy="457200"/>
          </a:xfrm>
          <a:prstGeom prst="rect">
            <a:avLst/>
          </a:prstGeom>
          <a:solidFill>
            <a:srgbClr val="FAC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MODEL LENGKAP dengan k+r PEUBAH PENJELAS</a:t>
            </a:r>
          </a:p>
        </p:txBody>
      </p:sp>
      <p:graphicFrame>
        <p:nvGraphicFramePr>
          <p:cNvPr id="112691" name="Object 51"/>
          <p:cNvGraphicFramePr>
            <a:graphicFrameLocks noChangeAspect="1"/>
          </p:cNvGraphicFramePr>
          <p:nvPr/>
        </p:nvGraphicFramePr>
        <p:xfrm>
          <a:off x="914400" y="2547938"/>
          <a:ext cx="77724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3" imgW="2647987" imgH="219048" progId="Equation.3">
                  <p:embed/>
                </p:oleObj>
              </mc:Choice>
              <mc:Fallback>
                <p:oleObj name="Equation" r:id="rId3" imgW="2647987" imgH="219048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47938"/>
                        <a:ext cx="7772400" cy="652462"/>
                      </a:xfrm>
                      <a:prstGeom prst="rect">
                        <a:avLst/>
                      </a:prstGeom>
                      <a:solidFill>
                        <a:srgbClr val="AAFF8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1"/>
          <p:cNvSpPr txBox="1">
            <a:spLocks noChangeArrowheads="1"/>
          </p:cNvSpPr>
          <p:nvPr/>
        </p:nvSpPr>
        <p:spPr bwMode="auto">
          <a:xfrm>
            <a:off x="365125" y="59578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id-ID"/>
          </a:p>
        </p:txBody>
      </p:sp>
      <p:sp>
        <p:nvSpPr>
          <p:cNvPr id="23559" name="Text Box 63"/>
          <p:cNvSpPr txBox="1">
            <a:spLocks noChangeArrowheads="1"/>
          </p:cNvSpPr>
          <p:nvPr/>
        </p:nvSpPr>
        <p:spPr bwMode="auto">
          <a:xfrm>
            <a:off x="919163" y="1981200"/>
            <a:ext cx="7767637" cy="485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100">
                <a:latin typeface="Arial" charset="0"/>
              </a:rPr>
              <a:t>Model terdiri dari k peubah penjelas X dan r peubah penjelas Z</a:t>
            </a:r>
          </a:p>
        </p:txBody>
      </p:sp>
      <p:sp>
        <p:nvSpPr>
          <p:cNvPr id="112705" name="Text Box 65"/>
          <p:cNvSpPr txBox="1">
            <a:spLocks noChangeArrowheads="1"/>
          </p:cNvSpPr>
          <p:nvPr/>
        </p:nvSpPr>
        <p:spPr bwMode="auto">
          <a:xfrm>
            <a:off x="914400" y="3352800"/>
            <a:ext cx="7772400" cy="30130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>
                <a:latin typeface="Arial" charset="0"/>
              </a:rPr>
              <a:t>Untuk melihat pengaruh r peubah penjelas tambahan tsb dpt dilakukan sebagai berikut :</a:t>
            </a:r>
          </a:p>
          <a:p>
            <a:r>
              <a:rPr lang="en-US" sz="2400">
                <a:latin typeface="Arial" charset="0"/>
              </a:rPr>
              <a:t>1. Model lengkap dengan k+r peubah penjelas, dikeluarkan r peubah penjelas, dicek perubahan pengaruhnya</a:t>
            </a:r>
          </a:p>
          <a:p>
            <a:r>
              <a:rPr lang="en-US" sz="2400">
                <a:latin typeface="Arial" charset="0"/>
              </a:rPr>
              <a:t>2. Model belum lengkap (baru k peubah penjelas), ditambah r peubah penjelas lainnya, dicek perubahannya.</a:t>
            </a:r>
          </a:p>
        </p:txBody>
      </p:sp>
      <p:sp>
        <p:nvSpPr>
          <p:cNvPr id="23561" name="Text Box 66"/>
          <p:cNvSpPr txBox="1">
            <a:spLocks noChangeArrowheads="1"/>
          </p:cNvSpPr>
          <p:nvPr/>
        </p:nvSpPr>
        <p:spPr bwMode="auto">
          <a:xfrm>
            <a:off x="7480300" y="914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Itasia &amp; Y Angraini, Dep. Statistika FMIPA-IPB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38200" y="304800"/>
            <a:ext cx="7793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3600">
                <a:solidFill>
                  <a:schemeClr val="tx2"/>
                </a:solidFill>
              </a:rPr>
              <a:t>Uji-F Parsial dan uji-F Sekuensial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001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CARA PEUBAH BERADA DALAM MODEL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4573588" y="3657600"/>
          <a:ext cx="3960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Equation" r:id="rId3" imgW="1905000" imgH="228600" progId="Equation.3">
                  <p:embed/>
                </p:oleObj>
              </mc:Choice>
              <mc:Fallback>
                <p:oleObj name="Equation" r:id="rId3" imgW="1905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3657600"/>
                        <a:ext cx="3960812" cy="533400"/>
                      </a:xfrm>
                      <a:prstGeom prst="rect">
                        <a:avLst/>
                      </a:prstGeom>
                      <a:solidFill>
                        <a:srgbClr val="C2F79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4572000" y="3048000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Equation" r:id="rId5" imgW="1460500" imgH="228600" progId="Equation.3">
                  <p:embed/>
                </p:oleObj>
              </mc:Choice>
              <mc:Fallback>
                <p:oleObj name="Equation" r:id="rId5" imgW="1460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0"/>
                        <a:ext cx="3071813" cy="533400"/>
                      </a:xfrm>
                      <a:prstGeom prst="rect">
                        <a:avLst/>
                      </a:prstGeom>
                      <a:solidFill>
                        <a:srgbClr val="C2F79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4572000" y="2438400"/>
          <a:ext cx="2182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Equation" r:id="rId7" imgW="1040948" imgH="228501" progId="Equation.3">
                  <p:embed/>
                </p:oleObj>
              </mc:Choice>
              <mc:Fallback>
                <p:oleObj name="Equation" r:id="rId7" imgW="1040948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38400"/>
                        <a:ext cx="2182813" cy="533400"/>
                      </a:xfrm>
                      <a:prstGeom prst="rect">
                        <a:avLst/>
                      </a:prstGeom>
                      <a:solidFill>
                        <a:srgbClr val="C2F79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7"/>
          <p:cNvGraphicFramePr>
            <a:graphicFrameLocks noChangeAspect="1"/>
          </p:cNvGraphicFramePr>
          <p:nvPr/>
        </p:nvGraphicFramePr>
        <p:xfrm>
          <a:off x="585788" y="1828800"/>
          <a:ext cx="3856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Equation" r:id="rId9" imgW="1854200" imgH="228600" progId="Equation.3">
                  <p:embed/>
                </p:oleObj>
              </mc:Choice>
              <mc:Fallback>
                <p:oleObj name="Equation" r:id="rId9" imgW="1854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828800"/>
                        <a:ext cx="3856037" cy="533400"/>
                      </a:xfrm>
                      <a:prstGeom prst="rect">
                        <a:avLst/>
                      </a:prstGeom>
                      <a:solidFill>
                        <a:srgbClr val="FFEA8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542925" y="2438400"/>
          <a:ext cx="3925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Equation" r:id="rId11" imgW="1866900" imgH="228600" progId="Equation.3">
                  <p:embed/>
                </p:oleObj>
              </mc:Choice>
              <mc:Fallback>
                <p:oleObj name="Equation" r:id="rId11" imgW="1866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2438400"/>
                        <a:ext cx="3925888" cy="533400"/>
                      </a:xfrm>
                      <a:prstGeom prst="rect">
                        <a:avLst/>
                      </a:prstGeom>
                      <a:solidFill>
                        <a:srgbClr val="FFEA8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9"/>
          <p:cNvGraphicFramePr>
            <a:graphicFrameLocks noChangeAspect="1"/>
          </p:cNvGraphicFramePr>
          <p:nvPr/>
        </p:nvGraphicFramePr>
        <p:xfrm>
          <a:off x="546100" y="3048000"/>
          <a:ext cx="394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Equation" r:id="rId13" imgW="1841500" imgH="228600" progId="Equation.3">
                  <p:embed/>
                </p:oleObj>
              </mc:Choice>
              <mc:Fallback>
                <p:oleObj name="Equation" r:id="rId13" imgW="18415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048000"/>
                        <a:ext cx="3949700" cy="533400"/>
                      </a:xfrm>
                      <a:prstGeom prst="rect">
                        <a:avLst/>
                      </a:prstGeom>
                      <a:solidFill>
                        <a:srgbClr val="FFEA8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546100" y="3657600"/>
          <a:ext cx="3935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Equation" r:id="rId15" imgW="1854200" imgH="228600" progId="Equation.3">
                  <p:embed/>
                </p:oleObj>
              </mc:Choice>
              <mc:Fallback>
                <p:oleObj name="Equation" r:id="rId15" imgW="1854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657600"/>
                        <a:ext cx="3935413" cy="533400"/>
                      </a:xfrm>
                      <a:prstGeom prst="rect">
                        <a:avLst/>
                      </a:prstGeom>
                      <a:solidFill>
                        <a:srgbClr val="FFEA8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533400" y="4343400"/>
            <a:ext cx="3962400" cy="457200"/>
          </a:xfrm>
          <a:prstGeom prst="rect">
            <a:avLst/>
          </a:prstGeom>
          <a:solidFill>
            <a:srgbClr val="FFD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400"/>
              <a:t>Uji-F PARSIAL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4572000" y="4343400"/>
            <a:ext cx="3962400" cy="457200"/>
          </a:xfrm>
          <a:prstGeom prst="rect">
            <a:avLst/>
          </a:prstGeom>
          <a:solidFill>
            <a:srgbClr val="92F0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400"/>
              <a:t>Uji-F SEKUENSIAL</a:t>
            </a: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1355725" y="5060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id-ID"/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1600200" y="1828800"/>
            <a:ext cx="762000" cy="5334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>
            <a:off x="1981200" y="23622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2438400" y="1828800"/>
            <a:ext cx="762000" cy="5334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7777" name="Oval 17"/>
          <p:cNvSpPr>
            <a:spLocks noChangeArrowheads="1"/>
          </p:cNvSpPr>
          <p:nvPr/>
        </p:nvSpPr>
        <p:spPr bwMode="auto">
          <a:xfrm>
            <a:off x="3352800" y="1828800"/>
            <a:ext cx="762000" cy="5334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7778" name="Line 18"/>
          <p:cNvSpPr>
            <a:spLocks noChangeShapeType="1"/>
          </p:cNvSpPr>
          <p:nvPr/>
        </p:nvSpPr>
        <p:spPr bwMode="auto">
          <a:xfrm>
            <a:off x="2819400" y="2362200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7779" name="Line 19"/>
          <p:cNvSpPr>
            <a:spLocks noChangeShapeType="1"/>
          </p:cNvSpPr>
          <p:nvPr/>
        </p:nvSpPr>
        <p:spPr bwMode="auto">
          <a:xfrm>
            <a:off x="3733800" y="2362200"/>
            <a:ext cx="0" cy="152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4572000" y="4903788"/>
            <a:ext cx="3962400" cy="1192212"/>
          </a:xfrm>
          <a:prstGeom prst="rect">
            <a:avLst/>
          </a:prstGeom>
          <a:solidFill>
            <a:srgbClr val="C2F7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0800" rIns="540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Model dibangun dengan menambah-kan satu persatu peubah penjelas baru ke dalam model.</a:t>
            </a:r>
          </a:p>
          <a:p>
            <a:r>
              <a:rPr lang="en-US"/>
              <a:t>Diuji pengaruhnya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533400" y="4903788"/>
            <a:ext cx="3962400" cy="1192212"/>
          </a:xfrm>
          <a:prstGeom prst="rect">
            <a:avLst/>
          </a:prstGeom>
          <a:solidFill>
            <a:srgbClr val="FFEA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540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/>
              <a:t>Model dibangun dengan mengeluar-kan satu peubah penjelas yg akan diuji pengaruhnya dari model lengkap. </a:t>
            </a:r>
          </a:p>
          <a:p>
            <a:pPr algn="r"/>
            <a:r>
              <a:rPr lang="en-US"/>
              <a:t>Diuji pengaruhnya.</a:t>
            </a:r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6858000" y="35052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aphicFrame>
        <p:nvGraphicFramePr>
          <p:cNvPr id="117783" name="Object 23"/>
          <p:cNvGraphicFramePr>
            <a:graphicFrameLocks noChangeAspect="1"/>
          </p:cNvGraphicFramePr>
          <p:nvPr/>
        </p:nvGraphicFramePr>
        <p:xfrm>
          <a:off x="4572000" y="1828800"/>
          <a:ext cx="1384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17" imgW="660400" imgH="228600" progId="Equation.3">
                  <p:embed/>
                </p:oleObj>
              </mc:Choice>
              <mc:Fallback>
                <p:oleObj name="Equation" r:id="rId17" imgW="6604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1384300" cy="533400"/>
                      </a:xfrm>
                      <a:prstGeom prst="rect">
                        <a:avLst/>
                      </a:prstGeom>
                      <a:solidFill>
                        <a:srgbClr val="C2F79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7391400" y="914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1" grpId="0" animBg="1"/>
      <p:bldP spid="117772" grpId="0" animBg="1"/>
      <p:bldP spid="117774" grpId="0" animBg="1"/>
      <p:bldP spid="117775" grpId="0" animBg="1"/>
      <p:bldP spid="117776" grpId="0" animBg="1"/>
      <p:bldP spid="117777" grpId="0" animBg="1"/>
      <p:bldP spid="117778" grpId="0" animBg="1"/>
      <p:bldP spid="117779" grpId="0" animBg="1"/>
      <p:bldP spid="117780" grpId="0" animBg="1"/>
      <p:bldP spid="117781" grpId="0" animBg="1"/>
      <p:bldP spid="1177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1524000" y="5564188"/>
          <a:ext cx="70104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3" imgW="3638557" imgH="447808" progId="Equation.3">
                  <p:embed/>
                </p:oleObj>
              </mc:Choice>
              <mc:Fallback>
                <p:oleObj name="Equation" r:id="rId3" imgW="3638557" imgH="44780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564188"/>
                        <a:ext cx="7010400" cy="9128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3E300"/>
                          </a:gs>
                          <a:gs pos="50000">
                            <a:srgbClr val="FFFF00"/>
                          </a:gs>
                          <a:gs pos="100000">
                            <a:srgbClr val="E3E3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838200" y="304800"/>
            <a:ext cx="7793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3600">
                <a:solidFill>
                  <a:schemeClr val="tx2"/>
                </a:solidFill>
              </a:rPr>
              <a:t>Uji-F Parsial</a:t>
            </a:r>
          </a:p>
        </p:txBody>
      </p:sp>
      <p:sp>
        <p:nvSpPr>
          <p:cNvPr id="25605" name="Rectangle 13"/>
          <p:cNvSpPr>
            <a:spLocks noChangeArrowheads="1"/>
          </p:cNvSpPr>
          <p:nvPr/>
        </p:nvSpPr>
        <p:spPr bwMode="auto">
          <a:xfrm>
            <a:off x="914400" y="3521075"/>
            <a:ext cx="7620000" cy="822325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44613" indent="-1344613"/>
            <a:r>
              <a:rPr lang="en-US" sz="2400">
                <a:sym typeface="Symbol" pitchFamily="18" charset="2"/>
              </a:rPr>
              <a:t>TUJUAN: membandingkan JK sisa model lengkap dengan JK sisa model tidak lengkap</a:t>
            </a:r>
          </a:p>
        </p:txBody>
      </p:sp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919163" y="1219200"/>
            <a:ext cx="7615237" cy="5302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Model lengkap : k+r peubah penjelas</a:t>
            </a:r>
          </a:p>
        </p:txBody>
      </p:sp>
      <p:graphicFrame>
        <p:nvGraphicFramePr>
          <p:cNvPr id="25607" name="Object 18"/>
          <p:cNvGraphicFramePr>
            <a:graphicFrameLocks noChangeAspect="1"/>
          </p:cNvGraphicFramePr>
          <p:nvPr/>
        </p:nvGraphicFramePr>
        <p:xfrm>
          <a:off x="973138" y="1828800"/>
          <a:ext cx="75612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5" imgW="2647987" imgH="219048" progId="Equation.3">
                  <p:embed/>
                </p:oleObj>
              </mc:Choice>
              <mc:Fallback>
                <p:oleObj name="Equation" r:id="rId5" imgW="2647987" imgH="21904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828800"/>
                        <a:ext cx="7561262" cy="652463"/>
                      </a:xfrm>
                      <a:prstGeom prst="rect">
                        <a:avLst/>
                      </a:prstGeom>
                      <a:solidFill>
                        <a:srgbClr val="AAFF8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19"/>
          <p:cNvSpPr txBox="1">
            <a:spLocks noChangeArrowheads="1"/>
          </p:cNvSpPr>
          <p:nvPr/>
        </p:nvSpPr>
        <p:spPr bwMode="auto">
          <a:xfrm>
            <a:off x="914400" y="2895600"/>
            <a:ext cx="4491038" cy="4492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82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latin typeface="Arial" charset="0"/>
              </a:rPr>
              <a:t>Model tidak lengkap : k peubah penjelas</a:t>
            </a:r>
          </a:p>
        </p:txBody>
      </p:sp>
      <p:sp>
        <p:nvSpPr>
          <p:cNvPr id="25609" name="AutoShape 22"/>
          <p:cNvSpPr>
            <a:spLocks/>
          </p:cNvSpPr>
          <p:nvPr/>
        </p:nvSpPr>
        <p:spPr bwMode="auto">
          <a:xfrm rot="5400000">
            <a:off x="3009900" y="647700"/>
            <a:ext cx="304800" cy="4038600"/>
          </a:xfrm>
          <a:prstGeom prst="rightBrace">
            <a:avLst>
              <a:gd name="adj1" fmla="val 64532"/>
              <a:gd name="adj2" fmla="val 5017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25610" name="Object 23"/>
          <p:cNvGraphicFramePr>
            <a:graphicFrameLocks noChangeAspect="1"/>
          </p:cNvGraphicFramePr>
          <p:nvPr/>
        </p:nvGraphicFramePr>
        <p:xfrm>
          <a:off x="914400" y="4495800"/>
          <a:ext cx="51117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7" imgW="2457562" imgH="447808" progId="Equation.3">
                  <p:embed/>
                </p:oleObj>
              </mc:Choice>
              <mc:Fallback>
                <p:oleObj name="Equation" r:id="rId7" imgW="2457562" imgH="44780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95800"/>
                        <a:ext cx="5111750" cy="9445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8077200" cy="1219200"/>
          </a:xfrm>
          <a:solidFill>
            <a:srgbClr val="FFD5AB"/>
          </a:solidFill>
        </p:spPr>
        <p:txBody>
          <a:bodyPr/>
          <a:lstStyle/>
          <a:p>
            <a:pPr marL="0" indent="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2200" smtClean="0">
                <a:sym typeface="Symbol" pitchFamily="18" charset="2"/>
              </a:rPr>
              <a:t>Lakukan analisis regresi thdp model tidak lengkap (data tanpa peubah z, dengan banyaknya peubah yg dikeluarkan sebanyak r), kemudian hitung JK sisa-nya (JKs</a:t>
            </a:r>
            <a:r>
              <a:rPr lang="en-US" sz="2200" baseline="-25000" smtClean="0">
                <a:sym typeface="Symbol" pitchFamily="18" charset="2"/>
              </a:rPr>
              <a:t>(r)</a:t>
            </a:r>
            <a:r>
              <a:rPr lang="en-US" sz="2200" smtClean="0">
                <a:sym typeface="Symbol" pitchFamily="18" charset="2"/>
              </a:rPr>
              <a:t>)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3276600" y="5334000"/>
          <a:ext cx="31972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3" imgW="1371780" imgH="447808" progId="Equation.3">
                  <p:embed/>
                </p:oleObj>
              </mc:Choice>
              <mc:Fallback>
                <p:oleObj name="Equation" r:id="rId3" imgW="1371780" imgH="44780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0"/>
                        <a:ext cx="3197225" cy="1100138"/>
                      </a:xfrm>
                      <a:prstGeom prst="rect">
                        <a:avLst/>
                      </a:prstGeom>
                      <a:solidFill>
                        <a:srgbClr val="FFE2C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838200" y="304800"/>
            <a:ext cx="7793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3600">
                <a:solidFill>
                  <a:schemeClr val="tx2"/>
                </a:solidFill>
              </a:rPr>
              <a:t>Uji-F Parsial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685800" y="1447800"/>
            <a:ext cx="8077200" cy="519113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LANGKAH-LANGKAH UJI-F PARSIAL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685800" y="2133600"/>
            <a:ext cx="8077200" cy="7620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200">
                <a:sym typeface="Symbol" pitchFamily="18" charset="2"/>
              </a:rPr>
              <a:t>Lakukan analisis regresi thdp model lengkap dan hitung JK sisa nya (JKs)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685800" y="4419600"/>
            <a:ext cx="8077200" cy="762000"/>
          </a:xfrm>
          <a:prstGeom prst="rect">
            <a:avLst/>
          </a:prstGeom>
          <a:solidFill>
            <a:srgbClr val="FFD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82800"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>
                <a:sym typeface="Symbol" pitchFamily="18" charset="2"/>
              </a:rPr>
              <a:t>Hitung nilai statistik F nya dan tentukan keputusannya berdasarkan .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7404100" y="914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 animBg="1"/>
      <p:bldP spid="122886" grpId="0" animBg="1"/>
      <p:bldP spid="1228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838200" y="3048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3600">
                <a:solidFill>
                  <a:schemeClr val="tx2"/>
                </a:solidFill>
              </a:rPr>
              <a:t>Uji-F Parsial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3581400" cy="396875"/>
          </a:xfrm>
          <a:prstGeom prst="rect">
            <a:avLst/>
          </a:prstGeom>
          <a:solidFill>
            <a:srgbClr val="92F0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MODEL LENGKAP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191000" y="1981200"/>
            <a:ext cx="2895600" cy="396875"/>
          </a:xfrm>
          <a:prstGeom prst="rect">
            <a:avLst/>
          </a:prstGeom>
          <a:solidFill>
            <a:srgbClr val="92F0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MODEL TDK LENGKAP 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7162800" y="1981200"/>
            <a:ext cx="1627188" cy="396875"/>
          </a:xfrm>
          <a:prstGeom prst="rect">
            <a:avLst/>
          </a:prstGeom>
          <a:solidFill>
            <a:srgbClr val="92F0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YG KELUAR</a:t>
            </a:r>
            <a:endParaRPr lang="en-US" sz="2000" baseline="-25000"/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515938" y="2438400"/>
          <a:ext cx="35988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Equation" r:id="rId3" imgW="1955800" imgH="228600" progId="Equation.3">
                  <p:embed/>
                </p:oleObj>
              </mc:Choice>
              <mc:Fallback>
                <p:oleObj name="Equation" r:id="rId3" imgW="1955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2438400"/>
                        <a:ext cx="3598862" cy="471488"/>
                      </a:xfrm>
                      <a:prstGeom prst="rect">
                        <a:avLst/>
                      </a:prstGeom>
                      <a:solidFill>
                        <a:srgbClr val="C2F79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7162800" y="2438400"/>
            <a:ext cx="1600200" cy="493713"/>
          </a:xfrm>
          <a:prstGeom prst="rect">
            <a:avLst/>
          </a:prstGeom>
          <a:solidFill>
            <a:srgbClr val="C2F7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400"/>
              <a:t>X</a:t>
            </a:r>
            <a:r>
              <a:rPr lang="en-US" sz="2400" baseline="-25000"/>
              <a:t>3</a:t>
            </a:r>
          </a:p>
        </p:txBody>
      </p:sp>
      <p:sp>
        <p:nvSpPr>
          <p:cNvPr id="27657" name="Text Box 24"/>
          <p:cNvSpPr txBox="1">
            <a:spLocks noChangeArrowheads="1"/>
          </p:cNvSpPr>
          <p:nvPr/>
        </p:nvSpPr>
        <p:spPr bwMode="auto">
          <a:xfrm>
            <a:off x="533400" y="1295400"/>
            <a:ext cx="8229600" cy="4572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BANYAKNYA PEUBAH PENJELAS YG DIKELUARKAN = 1</a:t>
            </a:r>
          </a:p>
        </p:txBody>
      </p:sp>
      <p:graphicFrame>
        <p:nvGraphicFramePr>
          <p:cNvPr id="123929" name="Object 25"/>
          <p:cNvGraphicFramePr>
            <a:graphicFrameLocks noChangeAspect="1"/>
          </p:cNvGraphicFramePr>
          <p:nvPr/>
        </p:nvGraphicFramePr>
        <p:xfrm>
          <a:off x="4191000" y="2438400"/>
          <a:ext cx="2895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Equation" r:id="rId5" imgW="1524000" imgH="228600" progId="Equation.3">
                  <p:embed/>
                </p:oleObj>
              </mc:Choice>
              <mc:Fallback>
                <p:oleObj name="Equation" r:id="rId5" imgW="15240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38400"/>
                        <a:ext cx="2895600" cy="487363"/>
                      </a:xfrm>
                      <a:prstGeom prst="rect">
                        <a:avLst/>
                      </a:prstGeom>
                      <a:solidFill>
                        <a:srgbClr val="BAFF7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0" name="Object 26"/>
          <p:cNvGraphicFramePr>
            <a:graphicFrameLocks noChangeAspect="1"/>
          </p:cNvGraphicFramePr>
          <p:nvPr/>
        </p:nvGraphicFramePr>
        <p:xfrm>
          <a:off x="4202113" y="2971800"/>
          <a:ext cx="28717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" name="Equation" r:id="rId7" imgW="1511300" imgH="228600" progId="Equation.3">
                  <p:embed/>
                </p:oleObj>
              </mc:Choice>
              <mc:Fallback>
                <p:oleObj name="Equation" r:id="rId7" imgW="15113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2971800"/>
                        <a:ext cx="2871787" cy="4873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7162800" y="2971800"/>
            <a:ext cx="1600200" cy="4937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400"/>
              <a:t>X</a:t>
            </a:r>
            <a:r>
              <a:rPr lang="en-US" sz="2400" baseline="-25000"/>
              <a:t>2</a:t>
            </a:r>
          </a:p>
        </p:txBody>
      </p:sp>
      <p:graphicFrame>
        <p:nvGraphicFramePr>
          <p:cNvPr id="123932" name="Object 28"/>
          <p:cNvGraphicFramePr>
            <a:graphicFrameLocks noChangeAspect="1"/>
          </p:cNvGraphicFramePr>
          <p:nvPr/>
        </p:nvGraphicFramePr>
        <p:xfrm>
          <a:off x="4191000" y="3551238"/>
          <a:ext cx="2908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Equation" r:id="rId9" imgW="1549400" imgH="228600" progId="Equation.3">
                  <p:embed/>
                </p:oleObj>
              </mc:Choice>
              <mc:Fallback>
                <p:oleObj name="Equation" r:id="rId9" imgW="1549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51238"/>
                        <a:ext cx="2908300" cy="481012"/>
                      </a:xfrm>
                      <a:prstGeom prst="rect">
                        <a:avLst/>
                      </a:prstGeom>
                      <a:solidFill>
                        <a:srgbClr val="FFAC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7162800" y="3544888"/>
            <a:ext cx="1600200" cy="493712"/>
          </a:xfrm>
          <a:prstGeom prst="rect">
            <a:avLst/>
          </a:prstGeom>
          <a:solidFill>
            <a:srgbClr val="FFA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400"/>
              <a:t>X</a:t>
            </a:r>
            <a:r>
              <a:rPr lang="en-US" sz="2400" baseline="-25000"/>
              <a:t>1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1600200" y="3505200"/>
            <a:ext cx="1600200" cy="493713"/>
          </a:xfrm>
          <a:prstGeom prst="rect">
            <a:avLst/>
          </a:prstGeom>
          <a:solidFill>
            <a:srgbClr val="FFD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400"/>
              <a:t>k=2, r=1</a:t>
            </a:r>
            <a:endParaRPr lang="en-US" sz="2400" baseline="-25000"/>
          </a:p>
        </p:txBody>
      </p:sp>
      <p:sp>
        <p:nvSpPr>
          <p:cNvPr id="123935" name="AutoShape 31"/>
          <p:cNvSpPr>
            <a:spLocks noChangeArrowheads="1"/>
          </p:cNvSpPr>
          <p:nvPr/>
        </p:nvSpPr>
        <p:spPr bwMode="auto">
          <a:xfrm>
            <a:off x="2286000" y="297180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936" name="Line 32"/>
          <p:cNvSpPr>
            <a:spLocks noChangeShapeType="1"/>
          </p:cNvSpPr>
          <p:nvPr/>
        </p:nvSpPr>
        <p:spPr bwMode="auto">
          <a:xfrm>
            <a:off x="1219200" y="2971800"/>
            <a:ext cx="0" cy="1143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23937" name="Text Box 33"/>
          <p:cNvSpPr txBox="1">
            <a:spLocks noChangeArrowheads="1"/>
          </p:cNvSpPr>
          <p:nvPr/>
        </p:nvSpPr>
        <p:spPr bwMode="auto">
          <a:xfrm>
            <a:off x="914400" y="4230688"/>
            <a:ext cx="2286000" cy="493712"/>
          </a:xfrm>
          <a:prstGeom prst="rect">
            <a:avLst/>
          </a:prstGeom>
          <a:solidFill>
            <a:srgbClr val="FFD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400"/>
              <a:t>JK sisa (JKs)</a:t>
            </a:r>
            <a:endParaRPr lang="en-US" sz="2400" baseline="-25000"/>
          </a:p>
        </p:txBody>
      </p:sp>
      <p:sp>
        <p:nvSpPr>
          <p:cNvPr id="123938" name="Line 34"/>
          <p:cNvSpPr>
            <a:spLocks noChangeShapeType="1"/>
          </p:cNvSpPr>
          <p:nvPr/>
        </p:nvSpPr>
        <p:spPr bwMode="auto">
          <a:xfrm>
            <a:off x="4572000" y="2819400"/>
            <a:ext cx="0" cy="1371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4191000" y="4191000"/>
            <a:ext cx="2286000" cy="493713"/>
          </a:xfrm>
          <a:prstGeom prst="rect">
            <a:avLst/>
          </a:prstGeom>
          <a:solidFill>
            <a:srgbClr val="BAF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400"/>
              <a:t>JK sisa (JKs</a:t>
            </a:r>
            <a:r>
              <a:rPr lang="en-US" sz="2400" baseline="-25000"/>
              <a:t>(r)</a:t>
            </a:r>
            <a:r>
              <a:rPr lang="en-US" sz="2400"/>
              <a:t> )</a:t>
            </a:r>
            <a:endParaRPr lang="en-US" sz="2400" baseline="-25000"/>
          </a:p>
        </p:txBody>
      </p:sp>
      <p:sp>
        <p:nvSpPr>
          <p:cNvPr id="123940" name="Line 36"/>
          <p:cNvSpPr>
            <a:spLocks noChangeShapeType="1"/>
          </p:cNvSpPr>
          <p:nvPr/>
        </p:nvSpPr>
        <p:spPr bwMode="auto">
          <a:xfrm>
            <a:off x="685800" y="28956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609600" y="4953000"/>
            <a:ext cx="2286000" cy="493713"/>
          </a:xfrm>
          <a:prstGeom prst="rect">
            <a:avLst/>
          </a:prstGeom>
          <a:solidFill>
            <a:srgbClr val="FFD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400"/>
              <a:t>KT sisa (s</a:t>
            </a:r>
            <a:r>
              <a:rPr lang="en-US" sz="2400" baseline="-25000"/>
              <a:t>e</a:t>
            </a:r>
            <a:r>
              <a:rPr lang="en-US" sz="2400" baseline="30000"/>
              <a:t>2</a:t>
            </a:r>
            <a:r>
              <a:rPr lang="en-US" sz="2400"/>
              <a:t>)</a:t>
            </a:r>
            <a:endParaRPr lang="en-US" sz="2400" baseline="-25000"/>
          </a:p>
        </p:txBody>
      </p:sp>
      <p:graphicFrame>
        <p:nvGraphicFramePr>
          <p:cNvPr id="123942" name="Object 38"/>
          <p:cNvGraphicFramePr>
            <a:graphicFrameLocks noChangeAspect="1"/>
          </p:cNvGraphicFramePr>
          <p:nvPr/>
        </p:nvGraphicFramePr>
        <p:xfrm>
          <a:off x="3657600" y="4800600"/>
          <a:ext cx="28273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Equation" r:id="rId11" imgW="1295250" imgH="447808" progId="Equation.3">
                  <p:embed/>
                </p:oleObj>
              </mc:Choice>
              <mc:Fallback>
                <p:oleObj name="Equation" r:id="rId11" imgW="1295250" imgH="44780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0"/>
                        <a:ext cx="2827338" cy="1100138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3" name="Object 39"/>
          <p:cNvGraphicFramePr>
            <a:graphicFrameLocks noChangeAspect="1"/>
          </p:cNvGraphicFramePr>
          <p:nvPr/>
        </p:nvGraphicFramePr>
        <p:xfrm>
          <a:off x="7010400" y="4800600"/>
          <a:ext cx="1752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13" imgW="552592" imgH="228760" progId="Equation.3">
                  <p:embed/>
                </p:oleObj>
              </mc:Choice>
              <mc:Fallback>
                <p:oleObj name="Equation" r:id="rId13" imgW="552592" imgH="2287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800600"/>
                        <a:ext cx="1752600" cy="7715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5" name="Object 41"/>
          <p:cNvGraphicFramePr>
            <a:graphicFrameLocks noChangeAspect="1"/>
          </p:cNvGraphicFramePr>
          <p:nvPr/>
        </p:nvGraphicFramePr>
        <p:xfrm>
          <a:off x="6553200" y="4876800"/>
          <a:ext cx="35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Equation" r:id="rId15" imgW="126890" imgH="380670" progId="Equation.3">
                  <p:embed/>
                </p:oleObj>
              </mc:Choice>
              <mc:Fallback>
                <p:oleObj name="Equation" r:id="rId15" imgW="126890" imgH="38067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876800"/>
                        <a:ext cx="35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46" name="Text Box 42"/>
          <p:cNvSpPr txBox="1">
            <a:spLocks noChangeArrowheads="1"/>
          </p:cNvSpPr>
          <p:nvPr/>
        </p:nvSpPr>
        <p:spPr bwMode="auto">
          <a:xfrm>
            <a:off x="2971800" y="6019800"/>
            <a:ext cx="5791200" cy="366713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F3 untuk menguji pengaruh peubah penjelas X3 thdp Y</a:t>
            </a:r>
          </a:p>
        </p:txBody>
      </p:sp>
      <p:sp>
        <p:nvSpPr>
          <p:cNvPr id="27675" name="Text Box 43"/>
          <p:cNvSpPr txBox="1">
            <a:spLocks noChangeArrowheads="1"/>
          </p:cNvSpPr>
          <p:nvPr/>
        </p:nvSpPr>
        <p:spPr bwMode="auto">
          <a:xfrm>
            <a:off x="7708900" y="914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animBg="1"/>
      <p:bldP spid="123931" grpId="0" animBg="1"/>
      <p:bldP spid="123933" grpId="0" animBg="1"/>
      <p:bldP spid="123934" grpId="0" animBg="1"/>
      <p:bldP spid="123935" grpId="0" animBg="1"/>
      <p:bldP spid="123936" grpId="0" animBg="1"/>
      <p:bldP spid="123937" grpId="0" animBg="1"/>
      <p:bldP spid="123938" grpId="0" animBg="1"/>
      <p:bldP spid="123939" grpId="0" animBg="1"/>
      <p:bldP spid="123940" grpId="0" animBg="1"/>
      <p:bldP spid="123941" grpId="0" animBg="1"/>
      <p:bldP spid="1239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838200" y="304800"/>
            <a:ext cx="7793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3600">
                <a:solidFill>
                  <a:schemeClr val="tx2"/>
                </a:solidFill>
              </a:rPr>
              <a:t>Uji-F Sekuensial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382000" cy="427038"/>
          </a:xfrm>
          <a:prstGeom prst="rect">
            <a:avLst/>
          </a:prstGeom>
          <a:solidFill>
            <a:srgbClr val="FABF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200">
                <a:latin typeface="Arial" charset="0"/>
              </a:rPr>
              <a:t>Penambahan satu peubah baru (r=1) ke model secara bertahap</a:t>
            </a:r>
          </a:p>
        </p:txBody>
      </p:sp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2209800" y="3508375"/>
          <a:ext cx="33115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5" name="Equation" r:id="rId3" imgW="1435100" imgH="228600" progId="Equation.3">
                  <p:embed/>
                </p:oleObj>
              </mc:Choice>
              <mc:Fallback>
                <p:oleObj name="Equation" r:id="rId3" imgW="1435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8375"/>
                        <a:ext cx="3311525" cy="454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2185988" y="4270375"/>
          <a:ext cx="43672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6" name="Equation" r:id="rId5" imgW="1892300" imgH="228600" progId="Equation.3">
                  <p:embed/>
                </p:oleObj>
              </mc:Choice>
              <mc:Fallback>
                <p:oleObj name="Equation" r:id="rId5" imgW="18923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4270375"/>
                        <a:ext cx="4367212" cy="454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/>
          <p:cNvGraphicFramePr>
            <a:graphicFrameLocks noChangeAspect="1"/>
          </p:cNvGraphicFramePr>
          <p:nvPr/>
        </p:nvGraphicFramePr>
        <p:xfrm>
          <a:off x="2181225" y="5032375"/>
          <a:ext cx="52403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7" name="Equation" r:id="rId7" imgW="2286000" imgH="228600" progId="Equation.3">
                  <p:embed/>
                </p:oleObj>
              </mc:Choice>
              <mc:Fallback>
                <p:oleObj name="Equation" r:id="rId7" imgW="2286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032375"/>
                        <a:ext cx="5240338" cy="454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8" name="AutoShape 12"/>
          <p:cNvSpPr>
            <a:spLocks/>
          </p:cNvSpPr>
          <p:nvPr/>
        </p:nvSpPr>
        <p:spPr bwMode="auto">
          <a:xfrm>
            <a:off x="5562600" y="30480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6749" name="Object 13"/>
          <p:cNvGraphicFramePr>
            <a:graphicFrameLocks noChangeAspect="1"/>
          </p:cNvGraphicFramePr>
          <p:nvPr/>
        </p:nvGraphicFramePr>
        <p:xfrm>
          <a:off x="5867400" y="2989263"/>
          <a:ext cx="11430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8" name="Equation" r:id="rId9" imgW="685890" imgH="447808" progId="Equation.3">
                  <p:embed/>
                </p:oleObj>
              </mc:Choice>
              <mc:Fallback>
                <p:oleObj name="Equation" r:id="rId9" imgW="685890" imgH="44780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989263"/>
                        <a:ext cx="1143000" cy="74453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4"/>
          <p:cNvSpPr txBox="1">
            <a:spLocks noChangeArrowheads="1"/>
          </p:cNvSpPr>
          <p:nvPr/>
        </p:nvSpPr>
        <p:spPr bwMode="auto">
          <a:xfrm>
            <a:off x="365125" y="59578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id-ID"/>
          </a:p>
        </p:txBody>
      </p:sp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2209800" y="2819400"/>
          <a:ext cx="2403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9" name="Equation" r:id="rId11" imgW="1040948" imgH="228501" progId="Equation.3">
                  <p:embed/>
                </p:oleObj>
              </mc:Choice>
              <mc:Fallback>
                <p:oleObj name="Equation" r:id="rId11" imgW="1040948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2403475" cy="454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3" name="AutoShape 17"/>
          <p:cNvSpPr>
            <a:spLocks/>
          </p:cNvSpPr>
          <p:nvPr/>
        </p:nvSpPr>
        <p:spPr bwMode="auto">
          <a:xfrm>
            <a:off x="6553200" y="38100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28685" name="Object 18"/>
          <p:cNvGraphicFramePr>
            <a:graphicFrameLocks noChangeAspect="1"/>
          </p:cNvGraphicFramePr>
          <p:nvPr/>
        </p:nvGraphicFramePr>
        <p:xfrm>
          <a:off x="2881313" y="1925638"/>
          <a:ext cx="59578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0" name="Equation" r:id="rId13" imgW="2724157" imgH="228760" progId="Equation.3">
                  <p:embed/>
                </p:oleObj>
              </mc:Choice>
              <mc:Fallback>
                <p:oleObj name="Equation" r:id="rId13" imgW="2724157" imgH="2287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925638"/>
                        <a:ext cx="5957887" cy="527050"/>
                      </a:xfrm>
                      <a:prstGeom prst="rect">
                        <a:avLst/>
                      </a:prstGeom>
                      <a:solidFill>
                        <a:srgbClr val="D5FF5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7" name="AutoShape 21"/>
          <p:cNvSpPr>
            <a:spLocks/>
          </p:cNvSpPr>
          <p:nvPr/>
        </p:nvSpPr>
        <p:spPr bwMode="auto">
          <a:xfrm>
            <a:off x="7467600" y="46482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6758" name="Object 22"/>
          <p:cNvGraphicFramePr>
            <a:graphicFrameLocks noChangeAspect="1"/>
          </p:cNvGraphicFramePr>
          <p:nvPr/>
        </p:nvGraphicFramePr>
        <p:xfrm>
          <a:off x="2133600" y="5562600"/>
          <a:ext cx="67818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1" name="Equation" r:id="rId15" imgW="3257707" imgH="419033" progId="Equation.3">
                  <p:embed/>
                </p:oleObj>
              </mc:Choice>
              <mc:Fallback>
                <p:oleObj name="Equation" r:id="rId15" imgW="3257707" imgH="41903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62600"/>
                        <a:ext cx="6781800" cy="7937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00"/>
                          </a:gs>
                          <a:gs pos="100000">
                            <a:srgbClr val="CACA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23"/>
          <p:cNvSpPr txBox="1">
            <a:spLocks noChangeArrowheads="1"/>
          </p:cNvSpPr>
          <p:nvPr/>
        </p:nvSpPr>
        <p:spPr bwMode="auto">
          <a:xfrm>
            <a:off x="457200" y="1905000"/>
            <a:ext cx="2362200" cy="503238"/>
          </a:xfrm>
          <a:prstGeom prst="rect">
            <a:avLst/>
          </a:prstGeom>
          <a:solidFill>
            <a:srgbClr val="FFDCB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Model Lengkap 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685800" y="3967163"/>
            <a:ext cx="1219200" cy="376237"/>
          </a:xfrm>
          <a:prstGeom prst="rect">
            <a:avLst/>
          </a:prstGeom>
          <a:solidFill>
            <a:srgbClr val="FFEA8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k=2 , r=1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685800" y="4729163"/>
            <a:ext cx="1219200" cy="376237"/>
          </a:xfrm>
          <a:prstGeom prst="rect">
            <a:avLst/>
          </a:prstGeom>
          <a:solidFill>
            <a:srgbClr val="FFEA8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k=3 , r=1 </a:t>
            </a: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685800" y="3200400"/>
            <a:ext cx="1219200" cy="376238"/>
          </a:xfrm>
          <a:prstGeom prst="rect">
            <a:avLst/>
          </a:prstGeom>
          <a:solidFill>
            <a:srgbClr val="FFEA8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k=1 , r=1 </a:t>
            </a:r>
          </a:p>
        </p:txBody>
      </p:sp>
      <p:sp>
        <p:nvSpPr>
          <p:cNvPr id="116763" name="AutoShape 27"/>
          <p:cNvSpPr>
            <a:spLocks/>
          </p:cNvSpPr>
          <p:nvPr/>
        </p:nvSpPr>
        <p:spPr bwMode="auto">
          <a:xfrm>
            <a:off x="1981200" y="30480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6764" name="AutoShape 28"/>
          <p:cNvSpPr>
            <a:spLocks/>
          </p:cNvSpPr>
          <p:nvPr/>
        </p:nvSpPr>
        <p:spPr bwMode="auto">
          <a:xfrm>
            <a:off x="1981200" y="3886200"/>
            <a:ext cx="152400" cy="533400"/>
          </a:xfrm>
          <a:prstGeom prst="leftBrace">
            <a:avLst>
              <a:gd name="adj1" fmla="val 29167"/>
              <a:gd name="adj2" fmla="val 458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6765" name="AutoShape 29"/>
          <p:cNvSpPr>
            <a:spLocks/>
          </p:cNvSpPr>
          <p:nvPr/>
        </p:nvSpPr>
        <p:spPr bwMode="auto">
          <a:xfrm>
            <a:off x="1981200" y="44958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6766" name="Object 30"/>
          <p:cNvGraphicFramePr>
            <a:graphicFrameLocks noChangeAspect="1"/>
          </p:cNvGraphicFramePr>
          <p:nvPr/>
        </p:nvGraphicFramePr>
        <p:xfrm>
          <a:off x="6772275" y="3810000"/>
          <a:ext cx="11636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2" name="Equation" r:id="rId17" imgW="704932" imgH="447808" progId="Equation.3">
                  <p:embed/>
                </p:oleObj>
              </mc:Choice>
              <mc:Fallback>
                <p:oleObj name="Equation" r:id="rId17" imgW="704932" imgH="44780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3810000"/>
                        <a:ext cx="1163638" cy="7445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7" name="Object 31"/>
          <p:cNvGraphicFramePr>
            <a:graphicFrameLocks noChangeAspect="1"/>
          </p:cNvGraphicFramePr>
          <p:nvPr/>
        </p:nvGraphicFramePr>
        <p:xfrm>
          <a:off x="7686675" y="4648200"/>
          <a:ext cx="11636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3" name="Equation" r:id="rId19" imgW="704932" imgH="447808" progId="Equation.3">
                  <p:embed/>
                </p:oleObj>
              </mc:Choice>
              <mc:Fallback>
                <p:oleObj name="Equation" r:id="rId19" imgW="704932" imgH="44780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4648200"/>
                        <a:ext cx="1163638" cy="7445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68" name="Line 32"/>
          <p:cNvSpPr>
            <a:spLocks noChangeShapeType="1"/>
          </p:cNvSpPr>
          <p:nvPr/>
        </p:nvSpPr>
        <p:spPr bwMode="auto">
          <a:xfrm>
            <a:off x="4648200" y="39624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70" name="Line 34"/>
          <p:cNvSpPr>
            <a:spLocks noChangeShapeType="1"/>
          </p:cNvSpPr>
          <p:nvPr/>
        </p:nvSpPr>
        <p:spPr bwMode="auto">
          <a:xfrm>
            <a:off x="5638800" y="47244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71" name="Oval 35"/>
          <p:cNvSpPr>
            <a:spLocks noChangeArrowheads="1"/>
          </p:cNvSpPr>
          <p:nvPr/>
        </p:nvSpPr>
        <p:spPr bwMode="auto">
          <a:xfrm>
            <a:off x="6400800" y="1905000"/>
            <a:ext cx="609600" cy="6096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8" grpId="0" animBg="1"/>
      <p:bldP spid="116753" grpId="0" animBg="1"/>
      <p:bldP spid="116757" grpId="0" animBg="1"/>
      <p:bldP spid="116760" grpId="0" animBg="1"/>
      <p:bldP spid="116761" grpId="0" animBg="1"/>
      <p:bldP spid="116762" grpId="0" animBg="1"/>
      <p:bldP spid="116763" grpId="0" animBg="1"/>
      <p:bldP spid="116764" grpId="0" animBg="1"/>
      <p:bldP spid="116765" grpId="0" animBg="1"/>
      <p:bldP spid="116768" grpId="0" animBg="1"/>
      <p:bldP spid="116770" grpId="0" animBg="1"/>
      <p:bldP spid="1167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33400" y="1295400"/>
            <a:ext cx="8001000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F hitung dan KAIDAH KEPUTUSAN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4572000" y="3279775"/>
          <a:ext cx="33115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7" name="Equation" r:id="rId3" imgW="1435100" imgH="228600" progId="Equation.3">
                  <p:embed/>
                </p:oleObj>
              </mc:Choice>
              <mc:Fallback>
                <p:oleObj name="Equation" r:id="rId3" imgW="1435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79775"/>
                        <a:ext cx="3311525" cy="454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4572000" y="5410200"/>
          <a:ext cx="43672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Equation" r:id="rId5" imgW="1892300" imgH="228600" progId="Equation.3">
                  <p:embed/>
                </p:oleObj>
              </mc:Choice>
              <mc:Fallback>
                <p:oleObj name="Equation" r:id="rId5" imgW="1892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10200"/>
                        <a:ext cx="4367213" cy="454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4572000" y="2593975"/>
          <a:ext cx="2403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9" name="Equation" r:id="rId7" imgW="1040948" imgH="228501" progId="Equation.3">
                  <p:embed/>
                </p:oleObj>
              </mc:Choice>
              <mc:Fallback>
                <p:oleObj name="Equation" r:id="rId7" imgW="1040948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93975"/>
                        <a:ext cx="2403475" cy="454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1" name="AutoShape 13"/>
          <p:cNvSpPr>
            <a:spLocks/>
          </p:cNvSpPr>
          <p:nvPr/>
        </p:nvSpPr>
        <p:spPr bwMode="auto">
          <a:xfrm>
            <a:off x="4343400" y="28956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822" name="AutoShape 14"/>
          <p:cNvSpPr>
            <a:spLocks/>
          </p:cNvSpPr>
          <p:nvPr/>
        </p:nvSpPr>
        <p:spPr bwMode="auto">
          <a:xfrm>
            <a:off x="4343400" y="5029200"/>
            <a:ext cx="152400" cy="609600"/>
          </a:xfrm>
          <a:prstGeom prst="leftBrace">
            <a:avLst>
              <a:gd name="adj1" fmla="val 33333"/>
              <a:gd name="adj2" fmla="val 458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9823" name="Object 15"/>
          <p:cNvGraphicFramePr>
            <a:graphicFrameLocks noChangeAspect="1"/>
          </p:cNvGraphicFramePr>
          <p:nvPr/>
        </p:nvGraphicFramePr>
        <p:xfrm>
          <a:off x="3124200" y="2836863"/>
          <a:ext cx="11430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0" name="Equation" r:id="rId9" imgW="685890" imgH="447808" progId="Equation.3">
                  <p:embed/>
                </p:oleObj>
              </mc:Choice>
              <mc:Fallback>
                <p:oleObj name="Equation" r:id="rId9" imgW="685890" imgH="44780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36863"/>
                        <a:ext cx="1143000" cy="74453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4" name="Object 16"/>
          <p:cNvGraphicFramePr>
            <a:graphicFrameLocks noChangeAspect="1"/>
          </p:cNvGraphicFramePr>
          <p:nvPr/>
        </p:nvGraphicFramePr>
        <p:xfrm>
          <a:off x="3124200" y="4894263"/>
          <a:ext cx="116363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1" name="Equation" r:id="rId11" imgW="704932" imgH="447808" progId="Equation.3">
                  <p:embed/>
                </p:oleObj>
              </mc:Choice>
              <mc:Fallback>
                <p:oleObj name="Equation" r:id="rId11" imgW="704932" imgH="44780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94263"/>
                        <a:ext cx="1163638" cy="74453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5" name="Object 17"/>
          <p:cNvGraphicFramePr>
            <a:graphicFrameLocks noChangeAspect="1"/>
          </p:cNvGraphicFramePr>
          <p:nvPr/>
        </p:nvGraphicFramePr>
        <p:xfrm>
          <a:off x="457200" y="2489200"/>
          <a:ext cx="2590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2" name="Equation" r:id="rId13" imgW="1161953" imgH="676208" progId="Equation.3">
                  <p:embed/>
                </p:oleObj>
              </mc:Choice>
              <mc:Fallback>
                <p:oleObj name="Equation" r:id="rId13" imgW="1161953" imgH="67620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89200"/>
                        <a:ext cx="2590800" cy="1397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3E3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6" name="Object 18"/>
          <p:cNvGraphicFramePr>
            <a:graphicFrameLocks noChangeAspect="1"/>
          </p:cNvGraphicFramePr>
          <p:nvPr/>
        </p:nvGraphicFramePr>
        <p:xfrm>
          <a:off x="4543425" y="4727575"/>
          <a:ext cx="33702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3" name="Equation" r:id="rId15" imgW="1460500" imgH="228600" progId="Equation.3">
                  <p:embed/>
                </p:oleObj>
              </mc:Choice>
              <mc:Fallback>
                <p:oleObj name="Equation" r:id="rId15" imgW="14605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4727575"/>
                        <a:ext cx="3370263" cy="454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7" name="Object 19"/>
          <p:cNvGraphicFramePr>
            <a:graphicFrameLocks noChangeAspect="1"/>
          </p:cNvGraphicFramePr>
          <p:nvPr/>
        </p:nvGraphicFramePr>
        <p:xfrm>
          <a:off x="304800" y="4495800"/>
          <a:ext cx="2770188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name="Equation" r:id="rId17" imgW="1276208" imgH="676208" progId="Equation.3">
                  <p:embed/>
                </p:oleObj>
              </mc:Choice>
              <mc:Fallback>
                <p:oleObj name="Equation" r:id="rId17" imgW="1276208" imgH="67620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2770188" cy="13604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BEB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4572000" y="4271963"/>
            <a:ext cx="1219200" cy="3762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k=2 , r=1 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4572000" y="2138363"/>
            <a:ext cx="1219200" cy="3762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k=1 , r=1 </a:t>
            </a:r>
          </a:p>
        </p:txBody>
      </p:sp>
      <p:sp>
        <p:nvSpPr>
          <p:cNvPr id="29712" name="Rectangle 22"/>
          <p:cNvSpPr>
            <a:spLocks noChangeArrowheads="1"/>
          </p:cNvSpPr>
          <p:nvPr/>
        </p:nvSpPr>
        <p:spPr bwMode="auto">
          <a:xfrm>
            <a:off x="838200" y="152400"/>
            <a:ext cx="7793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3600">
                <a:solidFill>
                  <a:schemeClr val="tx2"/>
                </a:solidFill>
              </a:rPr>
              <a:t>Uji-F Sekuensial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304800" y="6019800"/>
            <a:ext cx="27432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Tolak H</a:t>
            </a:r>
            <a:r>
              <a:rPr lang="en-US" baseline="-25000"/>
              <a:t>0</a:t>
            </a:r>
            <a:r>
              <a:rPr lang="en-US"/>
              <a:t> jika F </a:t>
            </a:r>
            <a:r>
              <a:rPr lang="en-US" baseline="-25000"/>
              <a:t>hit </a:t>
            </a:r>
            <a:r>
              <a:rPr lang="en-US"/>
              <a:t>&gt; F </a:t>
            </a:r>
            <a:r>
              <a:rPr lang="en-US" baseline="-25000"/>
              <a:t>tabel </a:t>
            </a:r>
          </a:p>
        </p:txBody>
      </p:sp>
      <p:sp>
        <p:nvSpPr>
          <p:cNvPr id="29714" name="Text Box 24"/>
          <p:cNvSpPr txBox="1">
            <a:spLocks noChangeArrowheads="1"/>
          </p:cNvSpPr>
          <p:nvPr/>
        </p:nvSpPr>
        <p:spPr bwMode="auto">
          <a:xfrm>
            <a:off x="7480300" y="7620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  <p:sp>
        <p:nvSpPr>
          <p:cNvPr id="119833" name="Oval 25"/>
          <p:cNvSpPr>
            <a:spLocks noChangeArrowheads="1"/>
          </p:cNvSpPr>
          <p:nvPr/>
        </p:nvSpPr>
        <p:spPr bwMode="auto">
          <a:xfrm>
            <a:off x="914400" y="4419600"/>
            <a:ext cx="2057400" cy="4572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838200" y="4052888"/>
            <a:ext cx="2046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JK regresi EKSTRA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1" grpId="0" animBg="1"/>
      <p:bldP spid="119822" grpId="0" animBg="1"/>
      <p:bldP spid="119828" grpId="0" animBg="1"/>
      <p:bldP spid="119829" grpId="0" animBg="1"/>
      <p:bldP spid="119831" grpId="0" animBg="1"/>
      <p:bldP spid="119833" grpId="0" animBg="1"/>
      <p:bldP spid="1198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838200" y="304800"/>
            <a:ext cx="7793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3600">
                <a:solidFill>
                  <a:schemeClr val="tx2"/>
                </a:solidFill>
              </a:rPr>
              <a:t>Uji-F Sekuensial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3429000" cy="457200"/>
          </a:xfrm>
          <a:prstGeom prst="rect">
            <a:avLst/>
          </a:prstGeom>
          <a:solidFill>
            <a:srgbClr val="92F0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MODEL AWAL</a:t>
            </a:r>
          </a:p>
        </p:txBody>
      </p:sp>
      <p:sp>
        <p:nvSpPr>
          <p:cNvPr id="30725" name="Text Box 24"/>
          <p:cNvSpPr txBox="1">
            <a:spLocks noChangeArrowheads="1"/>
          </p:cNvSpPr>
          <p:nvPr/>
        </p:nvSpPr>
        <p:spPr bwMode="auto">
          <a:xfrm>
            <a:off x="533400" y="1295400"/>
            <a:ext cx="8001000" cy="4572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MENGHITUNG  JK regresi EKSTRA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4038600" y="1981200"/>
            <a:ext cx="4495800" cy="457200"/>
          </a:xfrm>
          <a:prstGeom prst="rect">
            <a:avLst/>
          </a:prstGeom>
          <a:solidFill>
            <a:srgbClr val="92F0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MODEL SETELAH PENAMBAHAN</a:t>
            </a:r>
          </a:p>
        </p:txBody>
      </p:sp>
      <p:graphicFrame>
        <p:nvGraphicFramePr>
          <p:cNvPr id="118810" name="Object 26"/>
          <p:cNvGraphicFramePr>
            <a:graphicFrameLocks noChangeAspect="1"/>
          </p:cNvGraphicFramePr>
          <p:nvPr/>
        </p:nvGraphicFramePr>
        <p:xfrm>
          <a:off x="4038600" y="2590800"/>
          <a:ext cx="33115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9" name="Equation" r:id="rId3" imgW="1435100" imgH="228600" progId="Equation.3">
                  <p:embed/>
                </p:oleObj>
              </mc:Choice>
              <mc:Fallback>
                <p:oleObj name="Equation" r:id="rId3" imgW="14351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90800"/>
                        <a:ext cx="3311525" cy="454025"/>
                      </a:xfrm>
                      <a:prstGeom prst="rect">
                        <a:avLst/>
                      </a:prstGeom>
                      <a:solidFill>
                        <a:srgbClr val="A7FF8B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1" name="Object 27"/>
          <p:cNvGraphicFramePr>
            <a:graphicFrameLocks noChangeAspect="1"/>
          </p:cNvGraphicFramePr>
          <p:nvPr/>
        </p:nvGraphicFramePr>
        <p:xfrm>
          <a:off x="1558925" y="2593975"/>
          <a:ext cx="2403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Equation" r:id="rId5" imgW="1040948" imgH="228501" progId="Equation.3">
                  <p:embed/>
                </p:oleObj>
              </mc:Choice>
              <mc:Fallback>
                <p:oleObj name="Equation" r:id="rId5" imgW="1040948" imgH="2285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593975"/>
                        <a:ext cx="2403475" cy="454025"/>
                      </a:xfrm>
                      <a:prstGeom prst="rect">
                        <a:avLst/>
                      </a:prstGeom>
                      <a:solidFill>
                        <a:srgbClr val="A7FF8B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1981200" y="3200400"/>
            <a:ext cx="1981200" cy="530225"/>
          </a:xfrm>
          <a:prstGeom prst="rect">
            <a:avLst/>
          </a:prstGeom>
          <a:solidFill>
            <a:srgbClr val="FFEA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400"/>
              <a:t>JK ( b</a:t>
            </a:r>
            <a:r>
              <a:rPr lang="en-US" sz="2400" baseline="-25000"/>
              <a:t>1 </a:t>
            </a:r>
            <a:r>
              <a:rPr lang="en-US" sz="2400"/>
              <a:t>)</a:t>
            </a:r>
            <a:endParaRPr lang="en-US" sz="2400" baseline="-25000"/>
          </a:p>
        </p:txBody>
      </p: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4038600" y="3200400"/>
            <a:ext cx="2133600" cy="530225"/>
          </a:xfrm>
          <a:prstGeom prst="rect">
            <a:avLst/>
          </a:prstGeom>
          <a:solidFill>
            <a:srgbClr val="FFEA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/>
              <a:t>JK ( b</a:t>
            </a:r>
            <a:r>
              <a:rPr lang="en-US" sz="2400" baseline="-25000"/>
              <a:t>1</a:t>
            </a:r>
            <a:r>
              <a:rPr lang="en-US" sz="2400"/>
              <a:t>,a</a:t>
            </a:r>
            <a:r>
              <a:rPr lang="en-US" sz="2400" baseline="-25000"/>
              <a:t>1 </a:t>
            </a:r>
            <a:r>
              <a:rPr lang="en-US" sz="2400"/>
              <a:t>)</a:t>
            </a:r>
            <a:endParaRPr lang="en-US" sz="2400" baseline="-25000"/>
          </a:p>
        </p:txBody>
      </p:sp>
      <p:graphicFrame>
        <p:nvGraphicFramePr>
          <p:cNvPr id="118815" name="Object 31"/>
          <p:cNvGraphicFramePr>
            <a:graphicFrameLocks noChangeAspect="1"/>
          </p:cNvGraphicFramePr>
          <p:nvPr/>
        </p:nvGraphicFramePr>
        <p:xfrm>
          <a:off x="1981200" y="3810000"/>
          <a:ext cx="4191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name="Equation" r:id="rId7" imgW="1954951" imgH="215806" progId="Equation.3">
                  <p:embed/>
                </p:oleObj>
              </mc:Choice>
              <mc:Fallback>
                <p:oleObj name="Equation" r:id="rId7" imgW="1954951" imgH="21580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4191000" cy="4635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6324600" y="3200400"/>
            <a:ext cx="2133600" cy="530225"/>
          </a:xfrm>
          <a:prstGeom prst="rect">
            <a:avLst/>
          </a:prstGeom>
          <a:solidFill>
            <a:srgbClr val="FFEA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/>
              <a:t>KT</a:t>
            </a:r>
            <a:r>
              <a:rPr lang="en-US" sz="2400" baseline="-25000"/>
              <a:t>sisa </a:t>
            </a:r>
            <a:r>
              <a:rPr lang="en-US" sz="2400"/>
              <a:t>(b</a:t>
            </a:r>
            <a:r>
              <a:rPr lang="en-US" sz="2400" baseline="-25000"/>
              <a:t>1</a:t>
            </a:r>
            <a:r>
              <a:rPr lang="en-US" sz="2400"/>
              <a:t>,a</a:t>
            </a:r>
            <a:r>
              <a:rPr lang="en-US" sz="2400" baseline="-25000"/>
              <a:t>1</a:t>
            </a:r>
            <a:r>
              <a:rPr lang="en-US" sz="2400"/>
              <a:t>)</a:t>
            </a:r>
            <a:endParaRPr lang="en-US" sz="2400" baseline="-25000"/>
          </a:p>
        </p:txBody>
      </p:sp>
      <p:graphicFrame>
        <p:nvGraphicFramePr>
          <p:cNvPr id="118817" name="Object 33"/>
          <p:cNvGraphicFramePr>
            <a:graphicFrameLocks noChangeAspect="1"/>
          </p:cNvGraphicFramePr>
          <p:nvPr/>
        </p:nvGraphicFramePr>
        <p:xfrm>
          <a:off x="2895600" y="4495800"/>
          <a:ext cx="2590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2" name="Equation" r:id="rId9" imgW="1161953" imgH="676208" progId="Equation.3">
                  <p:embed/>
                </p:oleObj>
              </mc:Choice>
              <mc:Fallback>
                <p:oleObj name="Equation" r:id="rId9" imgW="1161953" imgH="676208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2590800" cy="1397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3E3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1" name="Line 37"/>
          <p:cNvSpPr>
            <a:spLocks noChangeShapeType="1"/>
          </p:cNvSpPr>
          <p:nvPr/>
        </p:nvSpPr>
        <p:spPr bwMode="auto">
          <a:xfrm>
            <a:off x="2362200" y="52578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8822" name="Line 38"/>
          <p:cNvSpPr>
            <a:spLocks noChangeShapeType="1"/>
          </p:cNvSpPr>
          <p:nvPr/>
        </p:nvSpPr>
        <p:spPr bwMode="auto">
          <a:xfrm>
            <a:off x="2362200" y="4267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8823" name="Line 39"/>
          <p:cNvSpPr>
            <a:spLocks noChangeShapeType="1"/>
          </p:cNvSpPr>
          <p:nvPr/>
        </p:nvSpPr>
        <p:spPr bwMode="auto">
          <a:xfrm>
            <a:off x="7239000" y="3733800"/>
            <a:ext cx="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8824" name="Line 40"/>
          <p:cNvSpPr>
            <a:spLocks noChangeShapeType="1"/>
          </p:cNvSpPr>
          <p:nvPr/>
        </p:nvSpPr>
        <p:spPr bwMode="auto">
          <a:xfrm flipH="1">
            <a:off x="5562600" y="51816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0738" name="Text Box 41"/>
          <p:cNvSpPr txBox="1">
            <a:spLocks noChangeArrowheads="1"/>
          </p:cNvSpPr>
          <p:nvPr/>
        </p:nvSpPr>
        <p:spPr bwMode="auto">
          <a:xfrm>
            <a:off x="7480300" y="914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nimBg="1"/>
      <p:bldP spid="118809" grpId="0" animBg="1"/>
      <p:bldP spid="118812" grpId="0" animBg="1"/>
      <p:bldP spid="118813" grpId="0" animBg="1"/>
      <p:bldP spid="118816" grpId="0" animBg="1"/>
      <p:bldP spid="118821" grpId="0" animBg="1"/>
      <p:bldP spid="118822" grpId="0" animBg="1"/>
      <p:bldP spid="118823" grpId="0" animBg="1"/>
      <p:bldP spid="1188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574925" y="300355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id-ID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447800" y="2590800"/>
            <a:ext cx="5410200" cy="908050"/>
          </a:xfrm>
          <a:prstGeom prst="rect">
            <a:avLst/>
          </a:prstGeom>
          <a:gradFill rotWithShape="1">
            <a:gsLst>
              <a:gs pos="0">
                <a:srgbClr val="F888DB">
                  <a:gamma/>
                  <a:shade val="76078"/>
                  <a:invGamma/>
                </a:srgbClr>
              </a:gs>
              <a:gs pos="50000">
                <a:srgbClr val="F888DB">
                  <a:alpha val="53999"/>
                </a:srgbClr>
              </a:gs>
              <a:gs pos="100000">
                <a:srgbClr val="F888DB">
                  <a:gamma/>
                  <a:shade val="76078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306000" tIns="118800" bIns="118800">
            <a:spAutoFit/>
          </a:bodyPr>
          <a:lstStyle/>
          <a:p>
            <a:pPr>
              <a:defRPr/>
            </a:pPr>
            <a:r>
              <a:rPr lang="en-US" sz="4400"/>
              <a:t>PENGUJIAN MODEL 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4724400" y="3962400"/>
            <a:ext cx="1524000" cy="701675"/>
          </a:xfrm>
          <a:prstGeom prst="rect">
            <a:avLst/>
          </a:prstGeom>
          <a:gradFill rotWithShape="1">
            <a:gsLst>
              <a:gs pos="0">
                <a:srgbClr val="CC70B4"/>
              </a:gs>
              <a:gs pos="50000">
                <a:srgbClr val="F888DB"/>
              </a:gs>
              <a:gs pos="100000">
                <a:srgbClr val="CC70B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/>
              <a:t>Uji t 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6477000" y="4724400"/>
            <a:ext cx="1524000" cy="701675"/>
          </a:xfrm>
          <a:prstGeom prst="rect">
            <a:avLst/>
          </a:prstGeom>
          <a:gradFill rotWithShape="1">
            <a:gsLst>
              <a:gs pos="0">
                <a:srgbClr val="9E568B"/>
              </a:gs>
              <a:gs pos="50000">
                <a:srgbClr val="F888DB"/>
              </a:gs>
              <a:gs pos="100000">
                <a:srgbClr val="9E568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/>
              <a:t>Uji F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2" grpId="0" animBg="1"/>
      <p:bldP spid="9319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038600"/>
            <a:ext cx="8001000" cy="1981200"/>
          </a:xfrm>
          <a:solidFill>
            <a:srgbClr val="CCFF66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Karena 8.1498 lebih besar daripada F(1,12,0.95)=4.75, berarti penambahan advertising ada manfaatnya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Uji F ini, biasanya disebut “uji-F sekuensial”</a:t>
            </a:r>
          </a:p>
        </p:txBody>
      </p:sp>
      <p:pic>
        <p:nvPicPr>
          <p:cNvPr id="31748" name="Picture 4" descr="g112-13-2008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4838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838200" y="304800"/>
            <a:ext cx="7793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3600">
                <a:solidFill>
                  <a:schemeClr val="tx2"/>
                </a:solidFill>
              </a:rPr>
              <a:t>Contoh : Uji-F Sekuensial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Jika kita memasukkan peubah advertising lebih dulu, berapakah sumbangannya terhadap model ?</a:t>
            </a:r>
          </a:p>
          <a:p>
            <a:pPr eaLnBrk="1" hangingPunct="1"/>
            <a:r>
              <a:rPr lang="en-US" sz="2400" smtClean="0"/>
              <a:t>Jika advertising sudah ada dalam persamaan, berapa sumbangan peubah price jika kemudian peubah ini dimasukkan ke dalam persamaan regresi ?</a:t>
            </a:r>
          </a:p>
        </p:txBody>
      </p:sp>
      <p:pic>
        <p:nvPicPr>
          <p:cNvPr id="32772" name="Picture 4" descr="g112-13-2008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4168775"/>
            <a:ext cx="79200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762000"/>
          </a:xfrm>
          <a:noFill/>
        </p:spPr>
        <p:txBody>
          <a:bodyPr/>
          <a:lstStyle/>
          <a:p>
            <a:pPr algn="r" eaLnBrk="1" hangingPunct="1"/>
            <a:r>
              <a:rPr lang="en-US" sz="3600" smtClean="0"/>
              <a:t>Contoh : Uji-F Sekuensial</a:t>
            </a: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7772400" y="13557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  <p:pic>
        <p:nvPicPr>
          <p:cNvPr id="33796" name="Picture 4" descr="g112-13-2008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0713"/>
            <a:ext cx="8224838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 descr="g112-13-2008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21175"/>
            <a:ext cx="79200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838200" y="533400"/>
            <a:ext cx="7793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3600">
                <a:solidFill>
                  <a:schemeClr val="tx2"/>
                </a:solidFill>
              </a:rPr>
              <a:t>Contoh : Uji-F Sekuensial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391400" y="12033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93038" cy="914400"/>
          </a:xfrm>
        </p:spPr>
        <p:txBody>
          <a:bodyPr/>
          <a:lstStyle/>
          <a:p>
            <a:pPr algn="r" eaLnBrk="1" hangingPunct="1"/>
            <a:r>
              <a:rPr lang="en-US" sz="3600" smtClean="0"/>
              <a:t>Contoh lain: uji-F sekuensial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41148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sz="2000" smtClean="0"/>
              <a:t>Suhu plat pembungkus dan jarak plat pembungkus dalam mesin pembungkus sabun mempengaruhi persentase sabun terbungkus yang lolos inspeksi.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7391400" y="12033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762000"/>
          </a:xfrm>
        </p:spPr>
        <p:txBody>
          <a:bodyPr/>
          <a:lstStyle/>
          <a:p>
            <a:pPr algn="r" eaLnBrk="1" hangingPunct="1"/>
            <a:r>
              <a:rPr lang="en-US" sz="3600" smtClean="0"/>
              <a:t>Hipotesis Linier Umum</a:t>
            </a:r>
          </a:p>
        </p:txBody>
      </p:sp>
      <p:graphicFrame>
        <p:nvGraphicFramePr>
          <p:cNvPr id="35844" name="Rectangle 4"/>
          <p:cNvGraphicFramePr>
            <a:graphicFrameLocks noGrp="1"/>
          </p:cNvGraphicFramePr>
          <p:nvPr>
            <p:ph sz="half" idx="1"/>
          </p:nvPr>
        </p:nvGraphicFramePr>
        <p:xfrm>
          <a:off x="3089275" y="4075113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4075113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6700" y="2913063"/>
          <a:ext cx="8636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name="Equation" r:id="rId4" imgW="391303" imgH="739129" progId="Equation.3">
                  <p:embed/>
                </p:oleObj>
              </mc:Choice>
              <mc:Fallback>
                <p:oleObj name="Equation" r:id="rId4" imgW="391303" imgH="7391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913063"/>
                        <a:ext cx="8636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838200" y="1371600"/>
            <a:ext cx="8001000" cy="822325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Hipotesis linier biasanya muncul dari pengetahuan pene-liti dan dugaannya tentang model-model yang mungkin</a:t>
            </a:r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6248400" y="3581400"/>
            <a:ext cx="2667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5848" name="Text Box 18"/>
          <p:cNvSpPr txBox="1">
            <a:spLocks noChangeArrowheads="1"/>
          </p:cNvSpPr>
          <p:nvPr/>
        </p:nvSpPr>
        <p:spPr bwMode="auto">
          <a:xfrm>
            <a:off x="838200" y="2422525"/>
            <a:ext cx="3962400" cy="396875"/>
          </a:xfrm>
          <a:prstGeom prst="rect">
            <a:avLst/>
          </a:prstGeom>
          <a:solidFill>
            <a:srgbClr val="E6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Model regresi yg ingin digunakan</a:t>
            </a:r>
            <a:endParaRPr lang="el-GR" sz="2000">
              <a:cs typeface="Tahoma" pitchFamily="34" charset="0"/>
            </a:endParaRPr>
          </a:p>
        </p:txBody>
      </p:sp>
      <p:sp>
        <p:nvSpPr>
          <p:cNvPr id="35849" name="Text Box 19"/>
          <p:cNvSpPr txBox="1">
            <a:spLocks noChangeArrowheads="1"/>
          </p:cNvSpPr>
          <p:nvPr/>
        </p:nvSpPr>
        <p:spPr bwMode="auto">
          <a:xfrm>
            <a:off x="4953000" y="2438400"/>
            <a:ext cx="3886200" cy="396875"/>
          </a:xfrm>
          <a:prstGeom prst="rect">
            <a:avLst/>
          </a:prstGeom>
          <a:solidFill>
            <a:srgbClr val="E6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Peneliti curiga modelnya :</a:t>
            </a:r>
            <a:endParaRPr lang="el-GR" sz="2000">
              <a:cs typeface="Tahoma" pitchFamily="34" charset="0"/>
            </a:endParaRPr>
          </a:p>
        </p:txBody>
      </p:sp>
      <p:graphicFrame>
        <p:nvGraphicFramePr>
          <p:cNvPr id="35850" name="Object 20"/>
          <p:cNvGraphicFramePr>
            <a:graphicFrameLocks noChangeAspect="1"/>
          </p:cNvGraphicFramePr>
          <p:nvPr/>
        </p:nvGraphicFramePr>
        <p:xfrm>
          <a:off x="838200" y="2971800"/>
          <a:ext cx="3962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1" name="Equation" r:id="rId6" imgW="1524000" imgH="228600" progId="Equation.3">
                  <p:embed/>
                </p:oleObj>
              </mc:Choice>
              <mc:Fallback>
                <p:oleObj name="Equation" r:id="rId6" imgW="15240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3962400" cy="593725"/>
                      </a:xfrm>
                      <a:prstGeom prst="rect">
                        <a:avLst/>
                      </a:prstGeom>
                      <a:solidFill>
                        <a:srgbClr val="FFFF4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21"/>
          <p:cNvGraphicFramePr>
            <a:graphicFrameLocks noChangeAspect="1"/>
          </p:cNvGraphicFramePr>
          <p:nvPr/>
        </p:nvGraphicFramePr>
        <p:xfrm>
          <a:off x="5029200" y="2971800"/>
          <a:ext cx="36655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2" name="Equation" r:id="rId8" imgW="1409700" imgH="228600" progId="Equation.3">
                  <p:embed/>
                </p:oleObj>
              </mc:Choice>
              <mc:Fallback>
                <p:oleObj name="Equation" r:id="rId8" imgW="14097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971800"/>
                        <a:ext cx="3665538" cy="593725"/>
                      </a:xfrm>
                      <a:prstGeom prst="rect">
                        <a:avLst/>
                      </a:prstGeom>
                      <a:solidFill>
                        <a:srgbClr val="FFFF8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22"/>
          <p:cNvGraphicFramePr>
            <a:graphicFrameLocks noChangeAspect="1"/>
          </p:cNvGraphicFramePr>
          <p:nvPr/>
        </p:nvGraphicFramePr>
        <p:xfrm>
          <a:off x="5029200" y="3657600"/>
          <a:ext cx="36655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3" name="Equation" r:id="rId10" imgW="1409700" imgH="228600" progId="Equation.3">
                  <p:embed/>
                </p:oleObj>
              </mc:Choice>
              <mc:Fallback>
                <p:oleObj name="Equation" r:id="rId10" imgW="14097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3665538" cy="593725"/>
                      </a:xfrm>
                      <a:prstGeom prst="rect">
                        <a:avLst/>
                      </a:prstGeom>
                      <a:solidFill>
                        <a:srgbClr val="FFFF4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25"/>
          <p:cNvGraphicFramePr>
            <a:graphicFrameLocks noChangeAspect="1"/>
          </p:cNvGraphicFramePr>
          <p:nvPr/>
        </p:nvGraphicFramePr>
        <p:xfrm>
          <a:off x="762000" y="4968875"/>
          <a:ext cx="79263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4" name="Equation" r:id="rId12" imgW="3048000" imgH="228600" progId="Equation.3">
                  <p:embed/>
                </p:oleObj>
              </mc:Choice>
              <mc:Fallback>
                <p:oleObj name="Equation" r:id="rId12" imgW="30480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68875"/>
                        <a:ext cx="7926388" cy="593725"/>
                      </a:xfrm>
                      <a:prstGeom prst="rect">
                        <a:avLst/>
                      </a:prstGeom>
                      <a:solidFill>
                        <a:srgbClr val="FFFF4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Line 27"/>
          <p:cNvSpPr>
            <a:spLocks noChangeShapeType="1"/>
          </p:cNvSpPr>
          <p:nvPr/>
        </p:nvSpPr>
        <p:spPr bwMode="auto">
          <a:xfrm>
            <a:off x="27432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5855" name="Line 28"/>
          <p:cNvSpPr>
            <a:spLocks noChangeShapeType="1"/>
          </p:cNvSpPr>
          <p:nvPr/>
        </p:nvSpPr>
        <p:spPr bwMode="auto">
          <a:xfrm>
            <a:off x="27432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5856" name="Line 29"/>
          <p:cNvSpPr>
            <a:spLocks noChangeShapeType="1"/>
          </p:cNvSpPr>
          <p:nvPr/>
        </p:nvSpPr>
        <p:spPr bwMode="auto">
          <a:xfrm>
            <a:off x="70866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5857" name="AutoShape 30"/>
          <p:cNvSpPr>
            <a:spLocks noChangeArrowheads="1"/>
          </p:cNvSpPr>
          <p:nvPr/>
        </p:nvSpPr>
        <p:spPr bwMode="auto">
          <a:xfrm>
            <a:off x="4800600" y="46482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5858" name="Object 31"/>
          <p:cNvGraphicFramePr>
            <a:graphicFrameLocks noChangeAspect="1"/>
          </p:cNvGraphicFramePr>
          <p:nvPr/>
        </p:nvGraphicFramePr>
        <p:xfrm>
          <a:off x="6172200" y="5638800"/>
          <a:ext cx="25114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Equation" r:id="rId14" imgW="964781" imgH="215806" progId="Equation.3">
                  <p:embed/>
                </p:oleObj>
              </mc:Choice>
              <mc:Fallback>
                <p:oleObj name="Equation" r:id="rId14" imgW="964781" imgH="21580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638800"/>
                        <a:ext cx="2511425" cy="560388"/>
                      </a:xfrm>
                      <a:prstGeom prst="rect">
                        <a:avLst/>
                      </a:prstGeom>
                      <a:solidFill>
                        <a:srgbClr val="FFFF4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9" name="Text Box 33"/>
          <p:cNvSpPr txBox="1">
            <a:spLocks noChangeArrowheads="1"/>
          </p:cNvSpPr>
          <p:nvPr/>
        </p:nvSpPr>
        <p:spPr bwMode="auto">
          <a:xfrm>
            <a:off x="3429000" y="5715000"/>
            <a:ext cx="2590800" cy="396875"/>
          </a:xfrm>
          <a:prstGeom prst="rect">
            <a:avLst/>
          </a:prstGeom>
          <a:solidFill>
            <a:srgbClr val="E6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000"/>
              <a:t>HIPOTESIS LINIER</a:t>
            </a:r>
            <a:endParaRPr lang="el-GR" sz="2000">
              <a:cs typeface="Tahoma" pitchFamily="34" charset="0"/>
            </a:endParaRPr>
          </a:p>
        </p:txBody>
      </p:sp>
      <p:sp>
        <p:nvSpPr>
          <p:cNvPr id="35860" name="Oval 34"/>
          <p:cNvSpPr>
            <a:spLocks noChangeArrowheads="1"/>
          </p:cNvSpPr>
          <p:nvPr/>
        </p:nvSpPr>
        <p:spPr bwMode="auto">
          <a:xfrm>
            <a:off x="1981200" y="3048000"/>
            <a:ext cx="609600" cy="4572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5861" name="Oval 35"/>
          <p:cNvSpPr>
            <a:spLocks noChangeArrowheads="1"/>
          </p:cNvSpPr>
          <p:nvPr/>
        </p:nvSpPr>
        <p:spPr bwMode="auto">
          <a:xfrm>
            <a:off x="3048000" y="3048000"/>
            <a:ext cx="762000" cy="4572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5862" name="Oval 36"/>
          <p:cNvSpPr>
            <a:spLocks noChangeArrowheads="1"/>
          </p:cNvSpPr>
          <p:nvPr/>
        </p:nvSpPr>
        <p:spPr bwMode="auto">
          <a:xfrm>
            <a:off x="6096000" y="3733800"/>
            <a:ext cx="609600" cy="4572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5863" name="Oval 37"/>
          <p:cNvSpPr>
            <a:spLocks noChangeArrowheads="1"/>
          </p:cNvSpPr>
          <p:nvPr/>
        </p:nvSpPr>
        <p:spPr bwMode="auto">
          <a:xfrm>
            <a:off x="7086600" y="3733800"/>
            <a:ext cx="609600" cy="4572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762000"/>
          </a:xfrm>
        </p:spPr>
        <p:txBody>
          <a:bodyPr/>
          <a:lstStyle/>
          <a:p>
            <a:pPr algn="r" eaLnBrk="1" hangingPunct="1"/>
            <a:r>
              <a:rPr lang="en-US" sz="3600" smtClean="0"/>
              <a:t>Hipotesis Linier Umum</a:t>
            </a:r>
          </a:p>
        </p:txBody>
      </p:sp>
      <p:graphicFrame>
        <p:nvGraphicFramePr>
          <p:cNvPr id="36868" name="Rectangle 3"/>
          <p:cNvGraphicFramePr>
            <a:graphicFrameLocks noGrp="1"/>
          </p:cNvGraphicFramePr>
          <p:nvPr>
            <p:ph sz="half" idx="1"/>
          </p:nvPr>
        </p:nvGraphicFramePr>
        <p:xfrm>
          <a:off x="3089275" y="4075113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3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4075113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6700" y="2913063"/>
          <a:ext cx="8636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4" imgW="391303" imgH="739129" progId="Equation.3">
                  <p:embed/>
                </p:oleObj>
              </mc:Choice>
              <mc:Fallback>
                <p:oleObj name="Equation" r:id="rId4" imgW="391303" imgH="7391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913063"/>
                        <a:ext cx="8636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762000" y="2895600"/>
            <a:ext cx="5029200" cy="160496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H</a:t>
            </a:r>
            <a:r>
              <a:rPr lang="en-US" baseline="-25000">
                <a:solidFill>
                  <a:schemeClr val="bg2"/>
                </a:solidFill>
              </a:rPr>
              <a:t>0</a:t>
            </a:r>
            <a:r>
              <a:rPr lang="en-US">
                <a:solidFill>
                  <a:schemeClr val="bg2"/>
                </a:solidFill>
              </a:rPr>
              <a:t> : c</a:t>
            </a:r>
            <a:r>
              <a:rPr lang="en-US" baseline="-25000">
                <a:solidFill>
                  <a:schemeClr val="bg2"/>
                </a:solidFill>
              </a:rPr>
              <a:t>10 </a:t>
            </a:r>
            <a:r>
              <a:rPr lang="el-GR">
                <a:solidFill>
                  <a:schemeClr val="bg2"/>
                </a:solidFill>
              </a:rPr>
              <a:t>β</a:t>
            </a:r>
            <a:r>
              <a:rPr lang="en-US" baseline="-25000">
                <a:solidFill>
                  <a:schemeClr val="bg2"/>
                </a:solidFill>
              </a:rPr>
              <a:t>0</a:t>
            </a:r>
            <a:r>
              <a:rPr lang="en-US">
                <a:solidFill>
                  <a:schemeClr val="bg2"/>
                </a:solidFill>
              </a:rPr>
              <a:t> + c</a:t>
            </a:r>
            <a:r>
              <a:rPr lang="en-US" baseline="-25000">
                <a:solidFill>
                  <a:schemeClr val="bg2"/>
                </a:solidFill>
              </a:rPr>
              <a:t>11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l-GR">
                <a:solidFill>
                  <a:schemeClr val="bg2"/>
                </a:solidFill>
              </a:rPr>
              <a:t>β</a:t>
            </a:r>
            <a:r>
              <a:rPr lang="en-US" baseline="-25000">
                <a:solidFill>
                  <a:schemeClr val="bg2"/>
                </a:solidFill>
              </a:rPr>
              <a:t>1 </a:t>
            </a:r>
            <a:r>
              <a:rPr lang="en-US">
                <a:solidFill>
                  <a:schemeClr val="bg2"/>
                </a:solidFill>
              </a:rPr>
              <a:t>+ c</a:t>
            </a:r>
            <a:r>
              <a:rPr lang="en-US" baseline="-25000">
                <a:solidFill>
                  <a:schemeClr val="bg2"/>
                </a:solidFill>
              </a:rPr>
              <a:t>12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l-GR">
                <a:solidFill>
                  <a:schemeClr val="bg2"/>
                </a:solidFill>
              </a:rPr>
              <a:t>β</a:t>
            </a:r>
            <a:r>
              <a:rPr lang="en-US" baseline="-25000">
                <a:solidFill>
                  <a:schemeClr val="bg2"/>
                </a:solidFill>
              </a:rPr>
              <a:t>2 </a:t>
            </a:r>
            <a:r>
              <a:rPr lang="en-US">
                <a:solidFill>
                  <a:schemeClr val="bg2"/>
                </a:solidFill>
              </a:rPr>
              <a:t> + … + c</a:t>
            </a:r>
            <a:r>
              <a:rPr lang="en-US" baseline="-25000">
                <a:solidFill>
                  <a:schemeClr val="bg2"/>
                </a:solidFill>
              </a:rPr>
              <a:t>1k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l-GR">
                <a:solidFill>
                  <a:schemeClr val="bg2"/>
                </a:solidFill>
              </a:rPr>
              <a:t>β</a:t>
            </a:r>
            <a:r>
              <a:rPr lang="en-US" baseline="-25000">
                <a:solidFill>
                  <a:schemeClr val="bg2"/>
                </a:solidFill>
              </a:rPr>
              <a:t>k </a:t>
            </a:r>
            <a:r>
              <a:rPr lang="en-US">
                <a:solidFill>
                  <a:schemeClr val="bg2"/>
                </a:solidFill>
              </a:rPr>
              <a:t>= 0,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      c</a:t>
            </a:r>
            <a:r>
              <a:rPr lang="en-US" baseline="-25000">
                <a:solidFill>
                  <a:schemeClr val="bg2"/>
                </a:solidFill>
              </a:rPr>
              <a:t>20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l-GR">
                <a:solidFill>
                  <a:schemeClr val="bg2"/>
                </a:solidFill>
              </a:rPr>
              <a:t>β</a:t>
            </a:r>
            <a:r>
              <a:rPr lang="en-US" baseline="-25000">
                <a:solidFill>
                  <a:schemeClr val="bg2"/>
                </a:solidFill>
              </a:rPr>
              <a:t>0</a:t>
            </a:r>
            <a:r>
              <a:rPr lang="en-US">
                <a:solidFill>
                  <a:schemeClr val="bg2"/>
                </a:solidFill>
              </a:rPr>
              <a:t> + c</a:t>
            </a:r>
            <a:r>
              <a:rPr lang="en-US" baseline="-25000">
                <a:solidFill>
                  <a:schemeClr val="bg2"/>
                </a:solidFill>
              </a:rPr>
              <a:t>21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l-GR">
                <a:solidFill>
                  <a:schemeClr val="bg2"/>
                </a:solidFill>
              </a:rPr>
              <a:t>β</a:t>
            </a:r>
            <a:r>
              <a:rPr lang="en-US" baseline="-25000">
                <a:solidFill>
                  <a:schemeClr val="bg2"/>
                </a:solidFill>
              </a:rPr>
              <a:t>1</a:t>
            </a:r>
            <a:r>
              <a:rPr lang="en-US">
                <a:solidFill>
                  <a:schemeClr val="bg2"/>
                </a:solidFill>
              </a:rPr>
              <a:t> + c</a:t>
            </a:r>
            <a:r>
              <a:rPr lang="en-US" baseline="-25000">
                <a:solidFill>
                  <a:schemeClr val="bg2"/>
                </a:solidFill>
              </a:rPr>
              <a:t>22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l-GR">
                <a:solidFill>
                  <a:schemeClr val="bg2"/>
                </a:solidFill>
              </a:rPr>
              <a:t>β</a:t>
            </a:r>
            <a:r>
              <a:rPr lang="en-US" baseline="-25000">
                <a:solidFill>
                  <a:schemeClr val="bg2"/>
                </a:solidFill>
              </a:rPr>
              <a:t>2</a:t>
            </a:r>
            <a:r>
              <a:rPr lang="en-US">
                <a:solidFill>
                  <a:schemeClr val="bg2"/>
                </a:solidFill>
              </a:rPr>
              <a:t>  + … + c</a:t>
            </a:r>
            <a:r>
              <a:rPr lang="en-US" baseline="-25000">
                <a:solidFill>
                  <a:schemeClr val="bg2"/>
                </a:solidFill>
              </a:rPr>
              <a:t>2k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l-GR">
                <a:solidFill>
                  <a:schemeClr val="bg2"/>
                </a:solidFill>
              </a:rPr>
              <a:t>β</a:t>
            </a:r>
            <a:r>
              <a:rPr lang="en-US" baseline="-25000">
                <a:solidFill>
                  <a:schemeClr val="bg2"/>
                </a:solidFill>
              </a:rPr>
              <a:t>k</a:t>
            </a:r>
            <a:r>
              <a:rPr lang="en-US">
                <a:solidFill>
                  <a:schemeClr val="bg2"/>
                </a:solidFill>
              </a:rPr>
              <a:t> = 0, 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                                      </a:t>
            </a:r>
            <a:r>
              <a:rPr lang="he-IL">
                <a:solidFill>
                  <a:schemeClr val="bg2"/>
                </a:solidFill>
                <a:cs typeface="Tahoma" pitchFamily="34" charset="0"/>
              </a:rPr>
              <a:t>׃</a:t>
            </a:r>
            <a:endParaRPr lang="en-US">
              <a:solidFill>
                <a:schemeClr val="bg2"/>
              </a:solidFill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cs typeface="Tahoma" pitchFamily="34" charset="0"/>
              </a:rPr>
              <a:t>      </a:t>
            </a:r>
            <a:r>
              <a:rPr lang="en-US">
                <a:solidFill>
                  <a:schemeClr val="bg2"/>
                </a:solidFill>
              </a:rPr>
              <a:t>c</a:t>
            </a:r>
            <a:r>
              <a:rPr lang="en-US" baseline="-25000">
                <a:solidFill>
                  <a:schemeClr val="bg2"/>
                </a:solidFill>
              </a:rPr>
              <a:t>m0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l-GR">
                <a:solidFill>
                  <a:schemeClr val="bg2"/>
                </a:solidFill>
              </a:rPr>
              <a:t>β</a:t>
            </a:r>
            <a:r>
              <a:rPr lang="en-US" baseline="-25000">
                <a:solidFill>
                  <a:schemeClr val="bg2"/>
                </a:solidFill>
              </a:rPr>
              <a:t>0</a:t>
            </a:r>
            <a:r>
              <a:rPr lang="en-US">
                <a:solidFill>
                  <a:schemeClr val="bg2"/>
                </a:solidFill>
              </a:rPr>
              <a:t> + c</a:t>
            </a:r>
            <a:r>
              <a:rPr lang="en-US" baseline="-25000">
                <a:solidFill>
                  <a:schemeClr val="bg2"/>
                </a:solidFill>
              </a:rPr>
              <a:t>m1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l-GR">
                <a:solidFill>
                  <a:schemeClr val="bg2"/>
                </a:solidFill>
              </a:rPr>
              <a:t>β</a:t>
            </a:r>
            <a:r>
              <a:rPr lang="en-US" baseline="-25000">
                <a:solidFill>
                  <a:schemeClr val="bg2"/>
                </a:solidFill>
              </a:rPr>
              <a:t>1</a:t>
            </a:r>
            <a:r>
              <a:rPr lang="en-US">
                <a:solidFill>
                  <a:schemeClr val="bg2"/>
                </a:solidFill>
              </a:rPr>
              <a:t>+ c</a:t>
            </a:r>
            <a:r>
              <a:rPr lang="en-US" baseline="-25000">
                <a:solidFill>
                  <a:schemeClr val="bg2"/>
                </a:solidFill>
              </a:rPr>
              <a:t>m2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l-GR">
                <a:solidFill>
                  <a:schemeClr val="bg2"/>
                </a:solidFill>
              </a:rPr>
              <a:t>β</a:t>
            </a:r>
            <a:r>
              <a:rPr lang="en-US" baseline="-25000">
                <a:solidFill>
                  <a:schemeClr val="bg2"/>
                </a:solidFill>
              </a:rPr>
              <a:t>2</a:t>
            </a:r>
            <a:r>
              <a:rPr lang="en-US">
                <a:solidFill>
                  <a:schemeClr val="bg2"/>
                </a:solidFill>
              </a:rPr>
              <a:t> + … + c</a:t>
            </a:r>
            <a:r>
              <a:rPr lang="en-US" baseline="-25000">
                <a:solidFill>
                  <a:schemeClr val="bg2"/>
                </a:solidFill>
              </a:rPr>
              <a:t>mk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l-GR">
                <a:solidFill>
                  <a:schemeClr val="bg2"/>
                </a:solidFill>
              </a:rPr>
              <a:t>β</a:t>
            </a:r>
            <a:r>
              <a:rPr lang="en-US" baseline="-25000">
                <a:solidFill>
                  <a:schemeClr val="bg2"/>
                </a:solidFill>
              </a:rPr>
              <a:t>k</a:t>
            </a:r>
            <a:r>
              <a:rPr lang="en-US">
                <a:solidFill>
                  <a:schemeClr val="bg2"/>
                </a:solidFill>
              </a:rPr>
              <a:t> = 0.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5943600" y="2392363"/>
            <a:ext cx="2819400" cy="4270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Dalam Notasi Matriks</a:t>
            </a:r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6248400" y="3581400"/>
            <a:ext cx="2667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6873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43600" y="2895600"/>
          <a:ext cx="2819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6" imgW="761669" imgH="482391" progId="Equation.3">
                  <p:embed/>
                </p:oleObj>
              </mc:Choice>
              <mc:Fallback>
                <p:oleObj name="Equation" r:id="rId6" imgW="761669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95600"/>
                        <a:ext cx="2819400" cy="1600200"/>
                      </a:xfrm>
                      <a:prstGeom prst="rect">
                        <a:avLst/>
                      </a:prstGeom>
                      <a:solidFill>
                        <a:srgbClr val="AAFF8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14"/>
          <p:cNvSpPr>
            <a:spLocks noChangeArrowheads="1"/>
          </p:cNvSpPr>
          <p:nvPr/>
        </p:nvSpPr>
        <p:spPr bwMode="auto">
          <a:xfrm>
            <a:off x="1752600" y="1447800"/>
            <a:ext cx="7010400" cy="457200"/>
          </a:xfrm>
          <a:prstGeom prst="rect">
            <a:avLst/>
          </a:prstGeom>
          <a:solidFill>
            <a:srgbClr val="D3F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Model:    E[Y] = </a:t>
            </a:r>
            <a:r>
              <a:rPr lang="el-GR" sz="2400">
                <a:solidFill>
                  <a:schemeClr val="bg2"/>
                </a:solidFill>
                <a:cs typeface="Tahoma" pitchFamily="34" charset="0"/>
              </a:rPr>
              <a:t>β</a:t>
            </a:r>
            <a:r>
              <a:rPr lang="en-US" sz="2400" baseline="-25000">
                <a:solidFill>
                  <a:schemeClr val="bg2"/>
                </a:solidFill>
                <a:cs typeface="Tahoma" pitchFamily="34" charset="0"/>
              </a:rPr>
              <a:t>0</a:t>
            </a:r>
            <a:r>
              <a:rPr lang="en-US" sz="2400">
                <a:solidFill>
                  <a:schemeClr val="bg2"/>
                </a:solidFill>
                <a:cs typeface="Tahoma" pitchFamily="34" charset="0"/>
              </a:rPr>
              <a:t> +  </a:t>
            </a:r>
            <a:r>
              <a:rPr lang="el-GR" sz="2400">
                <a:solidFill>
                  <a:schemeClr val="bg2"/>
                </a:solidFill>
                <a:cs typeface="Tahoma" pitchFamily="34" charset="0"/>
              </a:rPr>
              <a:t>β</a:t>
            </a:r>
            <a:r>
              <a:rPr lang="en-US" sz="2400" baseline="-25000">
                <a:solidFill>
                  <a:schemeClr val="bg2"/>
                </a:solidFill>
                <a:cs typeface="Tahoma" pitchFamily="34" charset="0"/>
              </a:rPr>
              <a:t>1</a:t>
            </a:r>
            <a:r>
              <a:rPr lang="en-US" sz="2400">
                <a:solidFill>
                  <a:schemeClr val="bg2"/>
                </a:solidFill>
                <a:cs typeface="Tahoma" pitchFamily="34" charset="0"/>
              </a:rPr>
              <a:t>X</a:t>
            </a:r>
            <a:r>
              <a:rPr lang="en-US" sz="2400" baseline="-25000">
                <a:solidFill>
                  <a:schemeClr val="bg2"/>
                </a:solidFill>
                <a:cs typeface="Tahoma" pitchFamily="34" charset="0"/>
              </a:rPr>
              <a:t>1 </a:t>
            </a:r>
            <a:r>
              <a:rPr lang="en-US" sz="2400">
                <a:solidFill>
                  <a:schemeClr val="bg2"/>
                </a:solidFill>
                <a:cs typeface="Tahoma" pitchFamily="34" charset="0"/>
              </a:rPr>
              <a:t>+  </a:t>
            </a:r>
            <a:r>
              <a:rPr lang="el-GR" sz="2400">
                <a:solidFill>
                  <a:schemeClr val="bg2"/>
                </a:solidFill>
                <a:cs typeface="Tahoma" pitchFamily="34" charset="0"/>
              </a:rPr>
              <a:t>β</a:t>
            </a:r>
            <a:r>
              <a:rPr lang="en-US" sz="2400" baseline="-25000">
                <a:solidFill>
                  <a:schemeClr val="bg2"/>
                </a:solidFill>
                <a:cs typeface="Tahoma" pitchFamily="34" charset="0"/>
              </a:rPr>
              <a:t>2</a:t>
            </a:r>
            <a:r>
              <a:rPr lang="en-US" sz="2400">
                <a:solidFill>
                  <a:schemeClr val="bg2"/>
                </a:solidFill>
                <a:cs typeface="Tahoma" pitchFamily="34" charset="0"/>
              </a:rPr>
              <a:t>X</a:t>
            </a:r>
            <a:r>
              <a:rPr lang="en-US" sz="2400" baseline="-25000">
                <a:solidFill>
                  <a:schemeClr val="bg2"/>
                </a:solidFill>
                <a:cs typeface="Tahoma" pitchFamily="34" charset="0"/>
              </a:rPr>
              <a:t>2</a:t>
            </a:r>
            <a:r>
              <a:rPr lang="en-US" sz="2400">
                <a:solidFill>
                  <a:schemeClr val="bg2"/>
                </a:solidFill>
                <a:cs typeface="Tahoma" pitchFamily="34" charset="0"/>
              </a:rPr>
              <a:t> + … + </a:t>
            </a:r>
            <a:r>
              <a:rPr lang="el-GR" sz="2400">
                <a:solidFill>
                  <a:schemeClr val="bg2"/>
                </a:solidFill>
              </a:rPr>
              <a:t>β</a:t>
            </a:r>
            <a:r>
              <a:rPr lang="en-US" sz="2400" baseline="-25000">
                <a:solidFill>
                  <a:schemeClr val="bg2"/>
                </a:solidFill>
              </a:rPr>
              <a:t>k</a:t>
            </a:r>
            <a:r>
              <a:rPr lang="en-US" sz="2400">
                <a:solidFill>
                  <a:schemeClr val="bg2"/>
                </a:solidFill>
              </a:rPr>
              <a:t>X</a:t>
            </a:r>
            <a:r>
              <a:rPr lang="en-US" sz="2400" baseline="-25000">
                <a:solidFill>
                  <a:schemeClr val="bg2"/>
                </a:solidFill>
              </a:rPr>
              <a:t>k</a:t>
            </a:r>
          </a:p>
        </p:txBody>
      </p:sp>
      <p:sp>
        <p:nvSpPr>
          <p:cNvPr id="36875" name="Rectangle 16"/>
          <p:cNvSpPr>
            <a:spLocks noChangeArrowheads="1"/>
          </p:cNvSpPr>
          <p:nvPr/>
        </p:nvSpPr>
        <p:spPr bwMode="auto">
          <a:xfrm>
            <a:off x="762000" y="480060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Dalam hipotesis ini ada </a:t>
            </a:r>
            <a:r>
              <a:rPr lang="en-US" sz="2400" i="1">
                <a:solidFill>
                  <a:schemeClr val="bg2"/>
                </a:solidFill>
              </a:rPr>
              <a:t>m</a:t>
            </a:r>
            <a:r>
              <a:rPr lang="en-US" sz="2400">
                <a:solidFill>
                  <a:schemeClr val="bg2"/>
                </a:solidFill>
              </a:rPr>
              <a:t> fungsi linier yang tersusun atas </a:t>
            </a:r>
            <a:r>
              <a:rPr lang="el-GR" sz="2400">
                <a:solidFill>
                  <a:schemeClr val="bg2"/>
                </a:solidFill>
                <a:cs typeface="Tahoma" pitchFamily="34" charset="0"/>
              </a:rPr>
              <a:t>β</a:t>
            </a:r>
            <a:r>
              <a:rPr lang="en-US" sz="2400" baseline="-25000">
                <a:solidFill>
                  <a:schemeClr val="bg2"/>
                </a:solidFill>
                <a:cs typeface="Tahoma" pitchFamily="34" charset="0"/>
              </a:rPr>
              <a:t>0</a:t>
            </a:r>
            <a:r>
              <a:rPr lang="en-US" sz="2400">
                <a:solidFill>
                  <a:schemeClr val="bg2"/>
                </a:solidFill>
                <a:cs typeface="Tahoma" pitchFamily="34" charset="0"/>
              </a:rPr>
              <a:t>, </a:t>
            </a:r>
            <a:r>
              <a:rPr lang="el-GR" sz="2400">
                <a:solidFill>
                  <a:schemeClr val="bg2"/>
                </a:solidFill>
                <a:cs typeface="Tahoma" pitchFamily="34" charset="0"/>
              </a:rPr>
              <a:t>β</a:t>
            </a:r>
            <a:r>
              <a:rPr lang="en-US" sz="2400" baseline="-25000">
                <a:solidFill>
                  <a:schemeClr val="bg2"/>
                </a:solidFill>
                <a:cs typeface="Tahoma" pitchFamily="34" charset="0"/>
              </a:rPr>
              <a:t>1</a:t>
            </a:r>
            <a:r>
              <a:rPr lang="en-US" sz="2400">
                <a:solidFill>
                  <a:schemeClr val="bg2"/>
                </a:solidFill>
                <a:cs typeface="Tahoma" pitchFamily="34" charset="0"/>
              </a:rPr>
              <a:t>, </a:t>
            </a:r>
            <a:r>
              <a:rPr lang="el-GR" sz="2400">
                <a:solidFill>
                  <a:schemeClr val="bg2"/>
                </a:solidFill>
                <a:cs typeface="Tahoma" pitchFamily="34" charset="0"/>
              </a:rPr>
              <a:t>β</a:t>
            </a:r>
            <a:r>
              <a:rPr lang="en-US" sz="2400" baseline="-25000">
                <a:solidFill>
                  <a:schemeClr val="bg2"/>
                </a:solidFill>
                <a:cs typeface="Tahoma" pitchFamily="34" charset="0"/>
              </a:rPr>
              <a:t>2</a:t>
            </a:r>
            <a:r>
              <a:rPr lang="en-US" sz="2400">
                <a:solidFill>
                  <a:schemeClr val="bg2"/>
                </a:solidFill>
                <a:cs typeface="Tahoma" pitchFamily="34" charset="0"/>
              </a:rPr>
              <a:t>, … ,</a:t>
            </a:r>
            <a:r>
              <a:rPr lang="el-GR" sz="2400">
                <a:solidFill>
                  <a:schemeClr val="bg2"/>
                </a:solidFill>
                <a:cs typeface="Tahoma" pitchFamily="34" charset="0"/>
              </a:rPr>
              <a:t>β</a:t>
            </a:r>
            <a:r>
              <a:rPr lang="en-US" sz="2400" baseline="-25000">
                <a:solidFill>
                  <a:schemeClr val="bg2"/>
                </a:solidFill>
                <a:cs typeface="Tahoma" pitchFamily="34" charset="0"/>
              </a:rPr>
              <a:t>k</a:t>
            </a:r>
            <a:r>
              <a:rPr lang="en-US" sz="2400">
                <a:solidFill>
                  <a:schemeClr val="bg2"/>
                </a:solidFill>
                <a:cs typeface="Tahoma" pitchFamily="34" charset="0"/>
              </a:rPr>
              <a:t> yang belum tentu semuanya bebas</a:t>
            </a:r>
            <a:endParaRPr lang="el-GR" sz="2400">
              <a:solidFill>
                <a:schemeClr val="bg2"/>
              </a:solidFill>
              <a:cs typeface="Tahoma" pitchFamily="34" charset="0"/>
            </a:endParaRPr>
          </a:p>
        </p:txBody>
      </p:sp>
      <p:sp>
        <p:nvSpPr>
          <p:cNvPr id="36876" name="Rectangle 17"/>
          <p:cNvSpPr>
            <a:spLocks noChangeArrowheads="1"/>
          </p:cNvSpPr>
          <p:nvPr/>
        </p:nvSpPr>
        <p:spPr bwMode="auto">
          <a:xfrm>
            <a:off x="762000" y="2362200"/>
            <a:ext cx="50292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Bentuk Umum Hipotesis Linier</a:t>
            </a:r>
          </a:p>
        </p:txBody>
      </p:sp>
      <p:sp>
        <p:nvSpPr>
          <p:cNvPr id="36877" name="Text Box 18"/>
          <p:cNvSpPr txBox="1">
            <a:spLocks noChangeArrowheads="1"/>
          </p:cNvSpPr>
          <p:nvPr/>
        </p:nvSpPr>
        <p:spPr bwMode="auto">
          <a:xfrm>
            <a:off x="7556500" y="9747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93038" cy="838200"/>
          </a:xfrm>
        </p:spPr>
        <p:txBody>
          <a:bodyPr/>
          <a:lstStyle/>
          <a:p>
            <a:pPr algn="r" eaLnBrk="1" hangingPunct="1"/>
            <a:r>
              <a:rPr lang="en-US" sz="3600" smtClean="0"/>
              <a:t>Pengujian Hipotesis Linier Umum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286000"/>
            <a:ext cx="8610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smtClean="0">
                <a:ea typeface="新細明體" pitchFamily="18" charset="-120"/>
              </a:rPr>
              <a:t>Misalkan C adalah matriks berukuran </a:t>
            </a:r>
            <a:r>
              <a:rPr lang="en-US" altLang="zh-TW" sz="2400" i="1" smtClean="0">
                <a:ea typeface="新細明體" pitchFamily="18" charset="-120"/>
              </a:rPr>
              <a:t>m</a:t>
            </a:r>
            <a:r>
              <a:rPr lang="en-US" altLang="zh-TW" sz="2400" i="1" smtClean="0">
                <a:ea typeface="新細明體" pitchFamily="18" charset="-120"/>
                <a:sym typeface="Symbol" pitchFamily="18" charset="2"/>
              </a:rPr>
              <a:t></a:t>
            </a:r>
            <a:r>
              <a:rPr lang="en-US" altLang="zh-TW" sz="2400" i="1" smtClean="0">
                <a:ea typeface="新細明體" pitchFamily="18" charset="-120"/>
                <a:sym typeface="Math1" pitchFamily="2" charset="2"/>
              </a:rPr>
              <a:t>p</a:t>
            </a:r>
            <a:r>
              <a:rPr lang="en-US" altLang="zh-TW" sz="2400" smtClean="0">
                <a:ea typeface="新細明體" pitchFamily="18" charset="-120"/>
                <a:sym typeface="Math1" pitchFamily="2" charset="2"/>
              </a:rPr>
              <a:t>, dan rank(C) = 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smtClean="0">
                <a:ea typeface="新細明體" pitchFamily="18" charset="-120"/>
                <a:sym typeface="Math1" pitchFamily="2" charset="2"/>
              </a:rPr>
              <a:t>Full model: Y = X</a:t>
            </a:r>
            <a:r>
              <a:rPr lang="en-US" altLang="zh-TW" sz="2400" smtClean="0">
                <a:latin typeface="細明體" pitchFamily="49" charset="-120"/>
                <a:ea typeface="細明體" pitchFamily="49" charset="-120"/>
                <a:sym typeface="Math1" pitchFamily="2" charset="2"/>
              </a:rPr>
              <a:t>β</a:t>
            </a:r>
            <a:r>
              <a:rPr lang="en-US" altLang="zh-TW" sz="2400" smtClean="0">
                <a:ea typeface="新細明體" pitchFamily="18" charset="-120"/>
                <a:sym typeface="Math1" pitchFamily="2" charset="2"/>
              </a:rPr>
              <a:t> +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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zh-TW" sz="2400" smtClean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zh-TW" sz="240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smtClean="0">
                <a:ea typeface="新細明體" pitchFamily="18" charset="-120"/>
              </a:rPr>
              <a:t>Reduced model: y = Z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</a:t>
            </a:r>
            <a:r>
              <a:rPr lang="en-US" altLang="zh-TW" sz="2400" smtClean="0">
                <a:ea typeface="新細明體" pitchFamily="18" charset="-120"/>
                <a:sym typeface="Math1" pitchFamily="2" charset="2"/>
              </a:rPr>
              <a:t> +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</a:t>
            </a:r>
            <a:r>
              <a:rPr lang="en-US" altLang="zh-TW" sz="2400" smtClean="0">
                <a:ea typeface="新細明體" pitchFamily="18" charset="-120"/>
                <a:sym typeface="Math1" pitchFamily="2" charset="2"/>
              </a:rPr>
              <a:t>, Z adalah matriks n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</a:t>
            </a:r>
            <a:r>
              <a:rPr lang="en-US" altLang="zh-TW" sz="2400" smtClean="0">
                <a:ea typeface="新細明體" pitchFamily="18" charset="-120"/>
                <a:sym typeface="Math1" pitchFamily="2" charset="2"/>
              </a:rPr>
              <a:t>(p-r) dan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</a:t>
            </a:r>
            <a:r>
              <a:rPr lang="en-US" altLang="zh-TW" sz="2400" smtClean="0">
                <a:ea typeface="新細明體" pitchFamily="18" charset="-120"/>
                <a:sym typeface="Math1" pitchFamily="2" charset="2"/>
              </a:rPr>
              <a:t> adalah vektor berukuran (p-r)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</a:t>
            </a:r>
            <a:r>
              <a:rPr lang="en-US" altLang="zh-TW" sz="2400" smtClean="0">
                <a:ea typeface="新細明體" pitchFamily="18" charset="-120"/>
                <a:sym typeface="Math1" pitchFamily="2" charset="2"/>
              </a:rPr>
              <a:t>1 </a:t>
            </a:r>
            <a:endParaRPr lang="en-US" altLang="zh-TW" sz="2400" smtClean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zh-TW" sz="2400" smtClean="0">
              <a:ea typeface="新細明體" pitchFamily="18" charset="-120"/>
              <a:sym typeface="Math1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sz="2400" smtClean="0">
              <a:ea typeface="新細明體" pitchFamily="18" charset="-120"/>
              <a:sym typeface="Math1" pitchFamily="2" charset="2"/>
            </a:endParaRPr>
          </a:p>
        </p:txBody>
      </p:sp>
      <p:graphicFrame>
        <p:nvGraphicFramePr>
          <p:cNvPr id="3789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28800" y="3378200"/>
          <a:ext cx="685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3" imgW="2641600" imgH="254000" progId="Equation.3">
                  <p:embed/>
                </p:oleObj>
              </mc:Choice>
              <mc:Fallback>
                <p:oleObj name="Equation" r:id="rId3" imgW="26416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78200"/>
                        <a:ext cx="6858000" cy="660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1"/>
          <p:cNvGraphicFramePr>
            <a:graphicFrameLocks noChangeAspect="1"/>
          </p:cNvGraphicFramePr>
          <p:nvPr/>
        </p:nvGraphicFramePr>
        <p:xfrm>
          <a:off x="762000" y="5167313"/>
          <a:ext cx="657383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5" imgW="2781300" imgH="457200" progId="Equation.3">
                  <p:embed/>
                </p:oleObj>
              </mc:Choice>
              <mc:Fallback>
                <p:oleObj name="Equation" r:id="rId5" imgW="27813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67313"/>
                        <a:ext cx="6573838" cy="10810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76288"/>
          </a:xfrm>
        </p:spPr>
        <p:txBody>
          <a:bodyPr/>
          <a:lstStyle/>
          <a:p>
            <a:pPr algn="r" eaLnBrk="1" hangingPunct="1"/>
            <a:r>
              <a:rPr lang="en-US" sz="3600" smtClean="0"/>
              <a:t>Pengujian Hipotesis Linier Umum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17713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JK</a:t>
            </a:r>
            <a:r>
              <a:rPr lang="en-US" altLang="zh-TW" sz="2400" baseline="-30000" dirty="0" smtClean="0">
                <a:ea typeface="新細明體" pitchFamily="18" charset="-120"/>
              </a:rPr>
              <a:t>H </a:t>
            </a:r>
            <a:r>
              <a:rPr lang="en-US" altLang="zh-TW" sz="2400" dirty="0" smtClean="0">
                <a:ea typeface="新細明體" pitchFamily="18" charset="-120"/>
              </a:rPr>
              <a:t>= </a:t>
            </a:r>
            <a:r>
              <a:rPr lang="en-US" altLang="zh-TW" sz="2400" dirty="0" err="1" smtClean="0">
                <a:ea typeface="新細明體" pitchFamily="18" charset="-120"/>
              </a:rPr>
              <a:t>JK</a:t>
            </a:r>
            <a:r>
              <a:rPr lang="en-US" altLang="zh-TW" sz="2400" baseline="-30000" dirty="0" err="1" smtClean="0">
                <a:ea typeface="新細明體" pitchFamily="18" charset="-120"/>
              </a:rPr>
              <a:t>Res</a:t>
            </a:r>
            <a:r>
              <a:rPr lang="en-US" altLang="zh-TW" sz="2400" dirty="0" smtClean="0">
                <a:ea typeface="新細明體" pitchFamily="18" charset="-120"/>
              </a:rPr>
              <a:t>(RM)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–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JK</a:t>
            </a:r>
            <a:r>
              <a:rPr lang="en-US" altLang="zh-TW" sz="2400" baseline="-30000" dirty="0" err="1" smtClean="0">
                <a:ea typeface="新細明體" pitchFamily="18" charset="-120"/>
              </a:rPr>
              <a:t>Res</a:t>
            </a:r>
            <a:r>
              <a:rPr lang="en-US" altLang="zh-TW" sz="2400" dirty="0" smtClean="0">
                <a:ea typeface="新細明體" pitchFamily="18" charset="-120"/>
              </a:rPr>
              <a:t>(FM)</a:t>
            </a:r>
            <a:r>
              <a:rPr lang="en-US" altLang="zh-TW" sz="2400" baseline="-300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dengan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d.b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sebesar</a:t>
            </a:r>
            <a:r>
              <a:rPr lang="en-US" altLang="zh-TW" sz="2400" dirty="0" smtClean="0">
                <a:ea typeface="新細明體" pitchFamily="18" charset="-120"/>
              </a:rPr>
              <a:t> r.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JK</a:t>
            </a:r>
            <a:r>
              <a:rPr lang="en-US" altLang="zh-TW" sz="2400" baseline="-30000" dirty="0" smtClean="0">
                <a:ea typeface="新細明體" pitchFamily="18" charset="-120"/>
              </a:rPr>
              <a:t>H </a:t>
            </a:r>
            <a:r>
              <a:rPr lang="en-US" altLang="zh-TW" sz="2400" dirty="0" err="1" smtClean="0">
                <a:ea typeface="新細明體" pitchFamily="18" charset="-120"/>
              </a:rPr>
              <a:t>adalah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jumlah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kuadrat</a:t>
            </a:r>
            <a:r>
              <a:rPr lang="en-US" altLang="zh-TW" sz="2400" dirty="0" smtClean="0">
                <a:ea typeface="新細明體" pitchFamily="18" charset="-120"/>
              </a:rPr>
              <a:t> yang </a:t>
            </a:r>
            <a:r>
              <a:rPr lang="en-US" altLang="zh-TW" sz="2400" dirty="0" err="1" smtClean="0">
                <a:ea typeface="新細明體" pitchFamily="18" charset="-120"/>
              </a:rPr>
              <a:t>berasal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dari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hipotesis</a:t>
            </a:r>
            <a:endParaRPr lang="en-US" altLang="zh-TW" sz="2400" dirty="0" smtClean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    H</a:t>
            </a:r>
            <a:r>
              <a:rPr lang="en-US" altLang="zh-TW" sz="2400" baseline="-30000" dirty="0" smtClean="0">
                <a:ea typeface="新細明體" pitchFamily="18" charset="-120"/>
              </a:rPr>
              <a:t>0</a:t>
            </a:r>
            <a:r>
              <a:rPr lang="en-US" altLang="zh-TW" sz="2400" dirty="0" smtClean="0">
                <a:ea typeface="新細明體" pitchFamily="18" charset="-120"/>
              </a:rPr>
              <a:t>: C</a:t>
            </a:r>
            <a:r>
              <a:rPr lang="en-US" altLang="zh-TW" sz="2400" dirty="0" smtClean="0">
                <a:latin typeface="細明體" pitchFamily="49" charset="-120"/>
                <a:ea typeface="細明體" pitchFamily="49" charset="-120"/>
              </a:rPr>
              <a:t>β</a:t>
            </a:r>
            <a:r>
              <a:rPr lang="en-US" altLang="zh-TW" sz="2400" dirty="0" smtClean="0">
                <a:ea typeface="新細明體" pitchFamily="18" charset="-120"/>
              </a:rPr>
              <a:t> = 0 </a:t>
            </a:r>
          </a:p>
          <a:p>
            <a:pPr eaLnBrk="1" hangingPunct="1"/>
            <a:r>
              <a:rPr lang="en-US" altLang="zh-TW" sz="2400" dirty="0" err="1" smtClean="0">
                <a:ea typeface="新細明體" pitchFamily="18" charset="-120"/>
              </a:rPr>
              <a:t>Statistik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Uji</a:t>
            </a:r>
            <a:r>
              <a:rPr lang="en-US" altLang="zh-TW" sz="2400" dirty="0" smtClean="0">
                <a:ea typeface="新細明體" pitchFamily="18" charset="-120"/>
              </a:rPr>
              <a:t> :</a:t>
            </a:r>
          </a:p>
          <a:p>
            <a:pPr eaLnBrk="1" hangingPunct="1"/>
            <a:endParaRPr lang="en-US" altLang="zh-TW" sz="2400" dirty="0" smtClean="0">
              <a:ea typeface="新細明體" pitchFamily="18" charset="-120"/>
            </a:endParaRPr>
          </a:p>
          <a:p>
            <a:pPr eaLnBrk="1" hangingPunct="1"/>
            <a:endParaRPr lang="en-US" altLang="zh-TW" sz="2400" dirty="0" smtClean="0">
              <a:ea typeface="新細明體" pitchFamily="18" charset="-120"/>
            </a:endParaRPr>
          </a:p>
          <a:p>
            <a:pPr eaLnBrk="1" hangingPunct="1"/>
            <a:endParaRPr lang="en-US" altLang="zh-TW" sz="14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H</a:t>
            </a:r>
            <a:r>
              <a:rPr lang="en-US" altLang="zh-TW" sz="2400" baseline="-30000" dirty="0" smtClean="0">
                <a:ea typeface="新細明體" pitchFamily="18" charset="-120"/>
              </a:rPr>
              <a:t>0</a:t>
            </a:r>
            <a:r>
              <a:rPr lang="en-US" altLang="zh-TW" sz="2400" dirty="0" smtClean="0">
                <a:ea typeface="新細明體" pitchFamily="18" charset="-120"/>
              </a:rPr>
              <a:t>: C</a:t>
            </a:r>
            <a:r>
              <a:rPr lang="en-US" altLang="zh-TW" sz="2400" dirty="0" smtClean="0">
                <a:latin typeface="細明體" pitchFamily="49" charset="-120"/>
                <a:ea typeface="細明體" pitchFamily="49" charset="-120"/>
              </a:rPr>
              <a:t>β</a:t>
            </a:r>
            <a:r>
              <a:rPr lang="en-US" altLang="zh-TW" sz="2400" dirty="0" smtClean="0">
                <a:ea typeface="新細明體" pitchFamily="18" charset="-120"/>
              </a:rPr>
              <a:t> = d  </a:t>
            </a:r>
            <a:r>
              <a:rPr lang="en-US" altLang="zh-TW" sz="2400" dirty="0" err="1" smtClean="0">
                <a:ea typeface="新細明體" pitchFamily="18" charset="-120"/>
              </a:rPr>
              <a:t>v.s</a:t>
            </a:r>
            <a:r>
              <a:rPr lang="en-US" altLang="zh-TW" sz="2400" dirty="0" smtClean="0">
                <a:ea typeface="新細明體" pitchFamily="18" charset="-120"/>
              </a:rPr>
              <a:t>. H</a:t>
            </a:r>
            <a:r>
              <a:rPr lang="en-US" altLang="zh-TW" sz="2400" baseline="-30000" dirty="0" smtClean="0">
                <a:ea typeface="新細明體" pitchFamily="18" charset="-120"/>
              </a:rPr>
              <a:t>1</a:t>
            </a:r>
            <a:r>
              <a:rPr lang="en-US" altLang="zh-TW" sz="2400" dirty="0" smtClean="0">
                <a:ea typeface="新細明體" pitchFamily="18" charset="-120"/>
              </a:rPr>
              <a:t>: C</a:t>
            </a:r>
            <a:r>
              <a:rPr lang="en-US" altLang="zh-TW" sz="2400" dirty="0" smtClean="0">
                <a:latin typeface="細明體" pitchFamily="49" charset="-120"/>
                <a:ea typeface="細明體" pitchFamily="49" charset="-120"/>
              </a:rPr>
              <a:t>β </a:t>
            </a:r>
            <a:r>
              <a:rPr lang="en-US" altLang="zh-TW" sz="2400" dirty="0" smtClean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TW" sz="2400" dirty="0" smtClean="0">
                <a:ea typeface="新細明體" pitchFamily="18" charset="-120"/>
              </a:rPr>
              <a:t> d </a:t>
            </a:r>
            <a:r>
              <a:rPr lang="en-US" altLang="zh-TW" sz="2400" dirty="0" err="1" smtClean="0">
                <a:ea typeface="新細明體" pitchFamily="18" charset="-120"/>
              </a:rPr>
              <a:t>maka</a:t>
            </a:r>
            <a:endParaRPr lang="en-US" altLang="zh-TW" sz="2400" dirty="0" smtClean="0">
              <a:ea typeface="新細明體" pitchFamily="18" charset="-120"/>
            </a:endParaRPr>
          </a:p>
          <a:p>
            <a:pPr eaLnBrk="1" hangingPunct="1"/>
            <a:endParaRPr lang="en-US" altLang="zh-TW" sz="2400" dirty="0" smtClean="0">
              <a:ea typeface="新細明體" pitchFamily="18" charset="-120"/>
            </a:endParaRPr>
          </a:p>
          <a:p>
            <a:pPr eaLnBrk="1" hangingPunct="1"/>
            <a:endParaRPr lang="en-US" altLang="zh-TW" sz="2400" dirty="0" smtClean="0">
              <a:ea typeface="新細明體" pitchFamily="18" charset="-120"/>
            </a:endParaRPr>
          </a:p>
          <a:p>
            <a:pPr eaLnBrk="1" hangingPunct="1"/>
            <a:endParaRPr lang="en-US" altLang="zh-TW" sz="2400" dirty="0" smtClean="0">
              <a:ea typeface="新細明體" pitchFamily="18" charset="-120"/>
            </a:endParaRPr>
          </a:p>
          <a:p>
            <a:pPr eaLnBrk="1" hangingPunct="1"/>
            <a:endParaRPr lang="en-US" altLang="zh-TW" sz="2400" dirty="0" smtClean="0">
              <a:ea typeface="新細明體" pitchFamily="18" charset="-120"/>
            </a:endParaRPr>
          </a:p>
          <a:p>
            <a:pPr eaLnBrk="1" hangingPunct="1"/>
            <a:endParaRPr lang="en-US" altLang="zh-TW" sz="2400" dirty="0" smtClean="0">
              <a:ea typeface="新細明體" pitchFamily="18" charset="-120"/>
            </a:endParaRPr>
          </a:p>
          <a:p>
            <a:pPr eaLnBrk="1" hangingPunct="1"/>
            <a:endParaRPr lang="en-US" altLang="zh-TW" sz="2400" dirty="0" smtClean="0">
              <a:ea typeface="新細明體" pitchFamily="18" charset="-120"/>
            </a:endParaRP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3891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5800" y="3906838"/>
          <a:ext cx="35814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Equation" r:id="rId3" imgW="2006600" imgH="431800" progId="Equation.3">
                  <p:embed/>
                </p:oleObj>
              </mc:Choice>
              <mc:Fallback>
                <p:oleObj name="Equation" r:id="rId3" imgW="2006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06838"/>
                        <a:ext cx="3581400" cy="7699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76800" y="3824288"/>
          <a:ext cx="40386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tion" r:id="rId5" imgW="1981200" imgH="469900" progId="Equation.3">
                  <p:embed/>
                </p:oleObj>
              </mc:Choice>
              <mc:Fallback>
                <p:oleObj name="Equation" r:id="rId5" imgW="19812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24288"/>
                        <a:ext cx="4038600" cy="9763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4191000" y="40528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atau</a:t>
            </a:r>
          </a:p>
        </p:txBody>
      </p:sp>
      <p:graphicFrame>
        <p:nvGraphicFramePr>
          <p:cNvPr id="38920" name="Object 11"/>
          <p:cNvGraphicFramePr>
            <a:graphicFrameLocks noChangeAspect="1"/>
          </p:cNvGraphicFramePr>
          <p:nvPr/>
        </p:nvGraphicFramePr>
        <p:xfrm>
          <a:off x="1066800" y="5410200"/>
          <a:ext cx="64008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Equation" r:id="rId7" imgW="3060700" imgH="469900" progId="Equation.3">
                  <p:embed/>
                </p:oleObj>
              </mc:Choice>
              <mc:Fallback>
                <p:oleObj name="Equation" r:id="rId7" imgW="30607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10200"/>
                        <a:ext cx="6400800" cy="9826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12"/>
          <p:cNvSpPr txBox="1">
            <a:spLocks noChangeArrowheads="1"/>
          </p:cNvSpPr>
          <p:nvPr/>
        </p:nvSpPr>
        <p:spPr bwMode="auto">
          <a:xfrm>
            <a:off x="7632700" y="10509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id-ID" sz="2400" dirty="0" smtClean="0"/>
              <a:t>UJI F UNTUK KECOCOKAN MODEL REGRESI LINEAR GANDA</a:t>
            </a: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7010400" cy="5105400"/>
          </a:xfrm>
        </p:spPr>
        <p:txBody>
          <a:bodyPr/>
          <a:lstStyle/>
          <a:p>
            <a:pPr algn="l"/>
            <a:r>
              <a:rPr lang="id-ID" sz="2000" dirty="0"/>
              <a:t>Uji ini mengasumsikan bahwa pengamatan-pengamatan Y untuk suatu X tertentu bersifat bebas, tersebar normal, memiliki ragam yang sama. yang sama. </a:t>
            </a:r>
            <a:endParaRPr lang="id-ID" sz="2000" dirty="0" smtClean="0"/>
          </a:p>
          <a:p>
            <a:pPr algn="l"/>
            <a:endParaRPr lang="id-ID" sz="2000" dirty="0"/>
          </a:p>
          <a:p>
            <a:pPr algn="l"/>
            <a:endParaRPr lang="id-ID" sz="2000" dirty="0" smtClean="0"/>
          </a:p>
          <a:p>
            <a:pPr algn="l"/>
            <a:endParaRPr lang="id-ID" sz="2000" dirty="0" smtClean="0"/>
          </a:p>
          <a:p>
            <a:pPr algn="l"/>
            <a:r>
              <a:rPr lang="id-ID" sz="2000" dirty="0" smtClean="0"/>
              <a:t>• </a:t>
            </a:r>
            <a:r>
              <a:rPr lang="id-ID" sz="2000" dirty="0"/>
              <a:t>Uji ini menghendaki adanya pengamatan berulang pada satu atau </a:t>
            </a:r>
            <a:r>
              <a:rPr lang="id-ID" sz="2000" dirty="0" smtClean="0"/>
              <a:t>lebih </a:t>
            </a:r>
            <a:r>
              <a:rPr lang="id-ID" sz="2000" dirty="0"/>
              <a:t>nilai X</a:t>
            </a:r>
            <a:r>
              <a:rPr lang="id-ID" sz="2000" dirty="0" smtClean="0"/>
              <a:t>.</a:t>
            </a:r>
          </a:p>
          <a:p>
            <a:pPr algn="l"/>
            <a:endParaRPr lang="id-ID" sz="2000" dirty="0"/>
          </a:p>
          <a:p>
            <a:pPr algn="l"/>
            <a:endParaRPr lang="id-ID" sz="2000" dirty="0"/>
          </a:p>
          <a:p>
            <a:pPr algn="l"/>
            <a:r>
              <a:rPr lang="id-ID" sz="2000" dirty="0"/>
              <a:t>Bagaimana uji kecocokan model regresi linear ganda dilakukan bila tidak ada pengamatan berulang pada nilai X? </a:t>
            </a:r>
            <a:r>
              <a:rPr lang="id-ID" sz="2000" dirty="0" smtClean="0"/>
              <a:t>Berikan </a:t>
            </a:r>
            <a:r>
              <a:rPr lang="id-ID" sz="2000" dirty="0"/>
              <a:t>penjelasan.</a:t>
            </a:r>
          </a:p>
          <a:p>
            <a:pPr algn="l"/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0819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1" cy="990600"/>
          </a:xfrm>
        </p:spPr>
        <p:txBody>
          <a:bodyPr/>
          <a:lstStyle/>
          <a:p>
            <a:r>
              <a:rPr lang="id-ID" sz="2400" dirty="0" smtClean="0"/>
              <a:t>Hipotesis: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000" dirty="0"/>
              <a:t>Hipotesis </a:t>
            </a:r>
            <a:endParaRPr lang="id-ID" sz="2000" dirty="0" smtClean="0"/>
          </a:p>
          <a:p>
            <a:pPr marL="0" indent="0">
              <a:buNone/>
            </a:pPr>
            <a:r>
              <a:rPr lang="id-ID" sz="2000" dirty="0" smtClean="0"/>
              <a:t>H0 </a:t>
            </a:r>
            <a:r>
              <a:rPr lang="id-ID" sz="2000" dirty="0"/>
              <a:t>: E{Y} = </a:t>
            </a:r>
            <a:r>
              <a:rPr lang="el-GR" sz="2000" dirty="0"/>
              <a:t>β0+ β1</a:t>
            </a:r>
            <a:r>
              <a:rPr lang="id-ID" sz="2000" dirty="0"/>
              <a:t>X1+</a:t>
            </a:r>
            <a:r>
              <a:rPr lang="el-GR" sz="2000" dirty="0"/>
              <a:t>β2</a:t>
            </a:r>
            <a:r>
              <a:rPr lang="id-ID" sz="2000" dirty="0"/>
              <a:t>X2 + …+ </a:t>
            </a:r>
            <a:r>
              <a:rPr lang="el-GR" sz="2000" dirty="0"/>
              <a:t>β</a:t>
            </a:r>
            <a:r>
              <a:rPr lang="id-ID" sz="2000" dirty="0"/>
              <a:t>p-1Xp-1 </a:t>
            </a:r>
            <a:endParaRPr lang="id-ID" sz="2000" dirty="0" smtClean="0"/>
          </a:p>
          <a:p>
            <a:pPr marL="0" indent="0">
              <a:buNone/>
            </a:pPr>
            <a:r>
              <a:rPr lang="id-ID" sz="2000" dirty="0" smtClean="0"/>
              <a:t>H1 </a:t>
            </a:r>
            <a:r>
              <a:rPr lang="id-ID" sz="2000" dirty="0"/>
              <a:t>: E{Y} ≠</a:t>
            </a:r>
            <a:r>
              <a:rPr lang="el-GR" sz="2000" dirty="0"/>
              <a:t>β 0+ β1</a:t>
            </a:r>
            <a:r>
              <a:rPr lang="id-ID" sz="2000" dirty="0"/>
              <a:t>X1 +</a:t>
            </a:r>
            <a:r>
              <a:rPr lang="el-GR" sz="2000" dirty="0"/>
              <a:t>β2</a:t>
            </a:r>
            <a:r>
              <a:rPr lang="id-ID" sz="2000" dirty="0"/>
              <a:t>X2 + …+ </a:t>
            </a:r>
            <a:r>
              <a:rPr lang="el-GR" sz="2000" dirty="0"/>
              <a:t>β</a:t>
            </a:r>
            <a:r>
              <a:rPr lang="id-ID" sz="2000" dirty="0"/>
              <a:t>p-1Xp-1 </a:t>
            </a:r>
            <a:endParaRPr lang="id-ID" sz="2000" dirty="0" smtClean="0"/>
          </a:p>
          <a:p>
            <a:pPr marL="0" indent="0">
              <a:buNone/>
            </a:pPr>
            <a:r>
              <a:rPr lang="id-ID" sz="2000" dirty="0" smtClean="0"/>
              <a:t>Atau </a:t>
            </a:r>
          </a:p>
          <a:p>
            <a:pPr marL="0" indent="0">
              <a:buNone/>
            </a:pPr>
            <a:r>
              <a:rPr lang="id-ID" sz="2000" dirty="0" smtClean="0"/>
              <a:t>H0 </a:t>
            </a:r>
            <a:r>
              <a:rPr lang="id-ID" sz="2000" dirty="0"/>
              <a:t>: Tidak ada ketidakcocokan model regresi linear ganda dengan data </a:t>
            </a:r>
            <a:endParaRPr lang="id-ID" sz="2000" dirty="0" smtClean="0"/>
          </a:p>
          <a:p>
            <a:pPr marL="0" indent="0">
              <a:buNone/>
            </a:pPr>
            <a:r>
              <a:rPr lang="id-ID" sz="2000" dirty="0" smtClean="0"/>
              <a:t>H1 </a:t>
            </a:r>
            <a:r>
              <a:rPr lang="id-ID" sz="2000" dirty="0"/>
              <a:t>: Ada ketidakcocokan model regresi linear ganda dengan data </a:t>
            </a:r>
            <a:endParaRPr lang="id-ID" sz="2000" dirty="0" smtClean="0"/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r>
              <a:rPr lang="id-ID" sz="2000" dirty="0" smtClean="0"/>
              <a:t>Atau </a:t>
            </a:r>
          </a:p>
          <a:p>
            <a:pPr marL="0" indent="0">
              <a:buNone/>
            </a:pPr>
            <a:r>
              <a:rPr lang="id-ID" sz="2000" dirty="0" smtClean="0"/>
              <a:t>H0 </a:t>
            </a:r>
            <a:r>
              <a:rPr lang="id-ID" sz="2000" dirty="0"/>
              <a:t>: Model regresi linear ganda cocok </a:t>
            </a:r>
            <a:endParaRPr lang="id-ID" sz="2000" dirty="0" smtClean="0"/>
          </a:p>
          <a:p>
            <a:pPr marL="0" indent="0">
              <a:buNone/>
            </a:pPr>
            <a:r>
              <a:rPr lang="id-ID" sz="2000" dirty="0" smtClean="0"/>
              <a:t>H1 </a:t>
            </a:r>
            <a:r>
              <a:rPr lang="id-ID" sz="2000" dirty="0"/>
              <a:t>: Model regresi linear ganda tidak cocok</a:t>
            </a:r>
          </a:p>
          <a:p>
            <a:pPr marL="0" indent="0">
              <a:buNone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93945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800975" cy="990600"/>
          </a:xfrm>
        </p:spPr>
        <p:txBody>
          <a:bodyPr/>
          <a:lstStyle/>
          <a:p>
            <a:r>
              <a:rPr lang="id-ID" sz="2800" dirty="0"/>
              <a:t>Jumlah Kuadrat Ketidakcocokan Model (JKKM)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sz="2000" dirty="0"/>
                  <a:t>JKG=JKGM +JKKM JKG = JKGM + JKKM </a:t>
                </a:r>
                <a:endParaRPr lang="id-ID" sz="2000" dirty="0" smtClean="0"/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r>
                  <a:rPr lang="id-ID" sz="2000" dirty="0" smtClean="0"/>
                  <a:t>Perhatikan </a:t>
                </a:r>
                <a:r>
                  <a:rPr lang="id-ID" sz="2000" dirty="0"/>
                  <a:t>: </a:t>
                </a:r>
                <a:endParaRPr lang="id-ID" sz="2000" dirty="0" smtClean="0"/>
              </a:p>
              <a:p>
                <a:endParaRPr lang="id-ID" sz="2000" dirty="0"/>
              </a:p>
              <a:p>
                <a:pPr marL="0" indent="0">
                  <a:buNone/>
                </a:pPr>
                <a:r>
                  <a:rPr lang="id-ID" sz="2000" dirty="0"/>
                  <a:t>		JKG           =  JKGM    +  JKKM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i="1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i="1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i="1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i="1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id-ID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d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id-ID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id-ID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d-ID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id-ID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d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id-ID" sz="20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d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id-ID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d-ID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id-ID" sz="20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d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d-ID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id-ID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d-ID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4" t="-7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2133600"/>
                <a:ext cx="7239000" cy="2195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Statistik Uji:  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/>
                      </a:rPr>
                      <m:t>𝐹</m:t>
                    </m:r>
                    <m:r>
                      <a:rPr lang="id-ID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𝐽𝐾𝐾𝑀</m:t>
                        </m:r>
                        <m:r>
                          <a:rPr lang="id-ID" b="0" i="1" smtClean="0">
                            <a:latin typeface="Cambria Math"/>
                          </a:rPr>
                          <m:t>/(</m:t>
                        </m:r>
                        <m:r>
                          <a:rPr lang="id-ID" b="0" i="1" smtClean="0">
                            <a:latin typeface="Cambria Math"/>
                          </a:rPr>
                          <m:t>𝑘</m:t>
                        </m:r>
                        <m:r>
                          <a:rPr lang="id-ID" b="0" i="1" smtClean="0">
                            <a:latin typeface="Cambria Math"/>
                          </a:rPr>
                          <m:t>−</m:t>
                        </m:r>
                        <m:r>
                          <a:rPr lang="id-ID" b="0" i="1" smtClean="0">
                            <a:latin typeface="Cambria Math"/>
                          </a:rPr>
                          <m:t>𝑝</m:t>
                        </m:r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𝐽𝐾𝐺𝑀</m:t>
                        </m:r>
                        <m:r>
                          <a:rPr lang="id-ID" b="0" i="1" smtClean="0">
                            <a:latin typeface="Cambria Math"/>
                          </a:rPr>
                          <m:t>/(</m:t>
                        </m:r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  <m:r>
                          <a:rPr lang="id-ID" b="0" i="1" smtClean="0">
                            <a:latin typeface="Cambria Math"/>
                          </a:rPr>
                          <m:t>−</m:t>
                        </m:r>
                        <m:r>
                          <a:rPr lang="id-ID" b="0" i="1" smtClean="0">
                            <a:latin typeface="Cambria Math"/>
                          </a:rPr>
                          <m:t>𝑘</m:t>
                        </m:r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id-ID" dirty="0" smtClean="0"/>
              </a:p>
              <a:p>
                <a:endParaRPr lang="id-ID" dirty="0"/>
              </a:p>
              <a:p>
                <a:endParaRPr lang="id-ID" dirty="0" smtClean="0"/>
              </a:p>
              <a:p>
                <a:r>
                  <a:rPr lang="id-ID" dirty="0" smtClean="0"/>
                  <a:t>DB (G) = n-2</a:t>
                </a:r>
              </a:p>
              <a:p>
                <a:r>
                  <a:rPr lang="id-ID" dirty="0" smtClean="0"/>
                  <a:t>Db (GM) = N-K</a:t>
                </a:r>
              </a:p>
              <a:p>
                <a:r>
                  <a:rPr lang="id-ID" dirty="0" smtClean="0"/>
                  <a:t>DB (KM) = K-2</a:t>
                </a:r>
              </a:p>
              <a:p>
                <a:r>
                  <a:rPr lang="id-ID" dirty="0" smtClean="0"/>
                  <a:t>		</a:t>
                </a:r>
                <a:endParaRPr lang="id-ID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33600"/>
                <a:ext cx="7239000" cy="2195537"/>
              </a:xfrm>
              <a:prstGeom prst="rect">
                <a:avLst/>
              </a:prstGeom>
              <a:blipFill rotWithShape="1">
                <a:blip r:embed="rId2"/>
                <a:stretch>
                  <a:fillRect l="-758" b="-36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4724400"/>
            <a:ext cx="7543801" cy="1524000"/>
          </a:xfrm>
        </p:spPr>
        <p:txBody>
          <a:bodyPr/>
          <a:lstStyle/>
          <a:p>
            <a:r>
              <a:rPr lang="id-ID" sz="2800" smtClean="0"/>
              <a:t>Ho ditolak jika F hit &gt; Falpha (k-p, n-k)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00573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z="2800" dirty="0" err="1" smtClean="0"/>
              <a:t>Uji</a:t>
            </a:r>
            <a:r>
              <a:rPr lang="en-US" sz="2800" dirty="0" smtClean="0"/>
              <a:t> Parameter </a:t>
            </a:r>
            <a:br>
              <a:rPr lang="en-US" sz="2800" dirty="0" smtClean="0"/>
            </a:br>
            <a:r>
              <a:rPr lang="en-US" sz="2800" dirty="0" err="1" smtClean="0"/>
              <a:t>Regresi</a:t>
            </a:r>
            <a:r>
              <a:rPr lang="en-US" sz="2800" dirty="0" smtClean="0"/>
              <a:t> Linier </a:t>
            </a:r>
            <a:r>
              <a:rPr lang="en-US" sz="2800" dirty="0" err="1" smtClean="0"/>
              <a:t>Berganda</a:t>
            </a:r>
            <a:r>
              <a:rPr lang="en-US" sz="2800" dirty="0" smtClean="0"/>
              <a:t> : </a:t>
            </a:r>
            <a:r>
              <a:rPr lang="en-US" sz="2800" dirty="0" err="1" smtClean="0"/>
              <a:t>uji</a:t>
            </a:r>
            <a:r>
              <a:rPr lang="en-US" sz="2800" dirty="0" smtClean="0"/>
              <a:t>-t</a:t>
            </a:r>
            <a:r>
              <a:rPr lang="id-ID" sz="2800" dirty="0" smtClean="0"/>
              <a:t> (</a:t>
            </a:r>
            <a:r>
              <a:rPr lang="id-ID" sz="2800" dirty="0" smtClean="0">
                <a:solidFill>
                  <a:schemeClr val="tx1"/>
                </a:solidFill>
              </a:rPr>
              <a:t>Uji setiap koefisien regresi)</a:t>
            </a:r>
            <a:endParaRPr lang="en-US" sz="2800" dirty="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41375" y="1855788"/>
            <a:ext cx="7997825" cy="1096962"/>
          </a:xfrm>
          <a:solidFill>
            <a:srgbClr val="FCCCF9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Uji-t dimaksudkan untuk menguji pengaruh setiap peu-bah penjelas secara satu per satu terhadap peubah responnya</a:t>
            </a:r>
          </a:p>
        </p:txBody>
      </p:sp>
      <p:graphicFrame>
        <p:nvGraphicFramePr>
          <p:cNvPr id="921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3000" y="4191000"/>
          <a:ext cx="137953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3" imgW="761669" imgH="990170" progId="Equation.3">
                  <p:embed/>
                </p:oleObj>
              </mc:Choice>
              <mc:Fallback>
                <p:oleObj name="Equation" r:id="rId3" imgW="761669" imgH="99017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1379538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3181350" y="4217988"/>
            <a:ext cx="5561013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>
                <a:latin typeface="Arial" charset="0"/>
              </a:rPr>
              <a:t>Peubah penjelas X</a:t>
            </a:r>
            <a:r>
              <a:rPr lang="en-US" baseline="-25000">
                <a:latin typeface="Arial" charset="0"/>
              </a:rPr>
              <a:t>j</a:t>
            </a:r>
            <a:r>
              <a:rPr lang="en-US">
                <a:latin typeface="Arial" charset="0"/>
              </a:rPr>
              <a:t> tidak berhubungan linier dg Y</a:t>
            </a:r>
          </a:p>
          <a:p>
            <a:pPr eaLnBrk="1" hangingPunct="1">
              <a:lnSpc>
                <a:spcPct val="70000"/>
              </a:lnSpc>
              <a:spcBef>
                <a:spcPct val="100000"/>
              </a:spcBef>
            </a:pPr>
            <a:r>
              <a:rPr lang="en-US">
                <a:latin typeface="Arial" charset="0"/>
              </a:rPr>
              <a:t>Peubah penjelas Xj berhubungan linier dg Y</a:t>
            </a:r>
          </a:p>
          <a:p>
            <a:pPr eaLnBrk="1" hangingPunct="1">
              <a:lnSpc>
                <a:spcPct val="70000"/>
              </a:lnSpc>
              <a:spcBef>
                <a:spcPct val="100000"/>
              </a:spcBef>
            </a:pPr>
            <a:r>
              <a:rPr lang="en-US">
                <a:latin typeface="Arial" charset="0"/>
              </a:rPr>
              <a:t>Peubah penjelas Xj berhubungan linier positif dg Y</a:t>
            </a:r>
          </a:p>
          <a:p>
            <a:pPr eaLnBrk="1" hangingPunct="1">
              <a:lnSpc>
                <a:spcPct val="70000"/>
              </a:lnSpc>
              <a:spcBef>
                <a:spcPct val="100000"/>
              </a:spcBef>
            </a:pPr>
            <a:r>
              <a:rPr lang="en-US">
                <a:latin typeface="Arial" charset="0"/>
              </a:rPr>
              <a:t>Peubah penjelas Xj berhubungan linier negatif dg Y</a:t>
            </a:r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79713" y="4343400"/>
            <a:ext cx="328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2779713" y="4819650"/>
            <a:ext cx="328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2779713" y="5294313"/>
            <a:ext cx="328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2779713" y="5770563"/>
            <a:ext cx="328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1143000" y="3100388"/>
            <a:ext cx="7116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" charset="0"/>
              </a:rPr>
              <a:t>Model Regresi Berganda dg k peubah penjelas :</a:t>
            </a:r>
          </a:p>
        </p:txBody>
      </p:sp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2209800" y="3505200"/>
          <a:ext cx="5181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5" imgW="2260600" imgH="228600" progId="Equation.3">
                  <p:embed/>
                </p:oleObj>
              </mc:Choice>
              <mc:Fallback>
                <p:oleObj name="Equation" r:id="rId5" imgW="2260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5181600" cy="523875"/>
                      </a:xfrm>
                      <a:prstGeom prst="rect">
                        <a:avLst/>
                      </a:prstGeom>
                      <a:solidFill>
                        <a:srgbClr val="FAB0E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nimBg="1"/>
      <p:bldP spid="92166" grpId="0"/>
      <p:bldP spid="92167" grpId="0" animBg="1"/>
      <p:bldP spid="92168" grpId="0" animBg="1"/>
      <p:bldP spid="92169" grpId="0" animBg="1"/>
      <p:bldP spid="92170" grpId="0" animBg="1"/>
      <p:bldP spid="92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857375" y="109538"/>
            <a:ext cx="6965950" cy="1185862"/>
          </a:xfrm>
        </p:spPr>
        <p:txBody>
          <a:bodyPr/>
          <a:lstStyle/>
          <a:p>
            <a:pPr algn="r" eaLnBrk="1" hangingPunct="1"/>
            <a:r>
              <a:rPr lang="en-US" sz="3600" smtClean="0"/>
              <a:t>Uji Parameter </a:t>
            </a:r>
            <a:br>
              <a:rPr lang="en-US" sz="3600" smtClean="0"/>
            </a:br>
            <a:r>
              <a:rPr lang="en-US" sz="3600" smtClean="0"/>
              <a:t>Regresi Linier Berganda : uji-t</a:t>
            </a:r>
          </a:p>
        </p:txBody>
      </p:sp>
      <p:graphicFrame>
        <p:nvGraphicFramePr>
          <p:cNvPr id="8806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828800" y="2895600"/>
          <a:ext cx="125888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3" imgW="736600" imgH="914400" progId="Equation.3">
                  <p:embed/>
                </p:oleObj>
              </mc:Choice>
              <mc:Fallback>
                <p:oleObj name="Equation" r:id="rId3" imgW="7366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1258888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6200" y="3140075"/>
          <a:ext cx="47275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5" imgW="2043813" imgH="495085" progId="Equation.3">
                  <p:embed/>
                </p:oleObj>
              </mc:Choice>
              <mc:Fallback>
                <p:oleObj name="Equation" r:id="rId5" imgW="2043813" imgH="4950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140075"/>
                        <a:ext cx="4727575" cy="974725"/>
                      </a:xfrm>
                      <a:prstGeom prst="rect">
                        <a:avLst/>
                      </a:prstGeom>
                      <a:solidFill>
                        <a:srgbClr val="FDCDF4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260475" y="1782763"/>
            <a:ext cx="151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id-ID" sz="2400">
              <a:latin typeface="Arial" charset="0"/>
            </a:endParaRP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990600" y="2349500"/>
            <a:ext cx="1608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</a:rPr>
              <a:t>Hipotesis :</a:t>
            </a:r>
          </a:p>
          <a:p>
            <a:pPr eaLnBrk="1" hangingPunct="1"/>
            <a:r>
              <a:rPr lang="en-US" sz="2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.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3694113" y="2590800"/>
            <a:ext cx="259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Arial" charset="0"/>
              </a:rPr>
              <a:t>Statistik uji-nya :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3913188" y="4205288"/>
            <a:ext cx="2889250" cy="36671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>
                <a:latin typeface="Arial" charset="0"/>
              </a:rPr>
              <a:t>Derajat bebasnya = n – k - 1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4845050" y="4891088"/>
            <a:ext cx="3259138" cy="366712"/>
          </a:xfrm>
          <a:prstGeom prst="rect">
            <a:avLst/>
          </a:prstGeom>
          <a:solidFill>
            <a:srgbClr val="FDCDF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Unsur ke (j+1) diagonal (X’X)</a:t>
            </a:r>
            <a:r>
              <a:rPr lang="en-US" baseline="30000">
                <a:latin typeface="Arial" charset="0"/>
              </a:rPr>
              <a:t>-1</a:t>
            </a:r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 flipV="1">
            <a:off x="7278688" y="3816350"/>
            <a:ext cx="0" cy="106045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6581775" y="5500688"/>
            <a:ext cx="2049463" cy="366712"/>
          </a:xfrm>
          <a:prstGeom prst="rect">
            <a:avLst/>
          </a:prstGeom>
          <a:solidFill>
            <a:srgbClr val="FAB0E7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Akar dari KT sisaan</a:t>
            </a:r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 flipV="1">
            <a:off x="8458200" y="3803650"/>
            <a:ext cx="0" cy="168275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3913188" y="5957888"/>
            <a:ext cx="3730625" cy="36671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k = banyaknya peubah penjelas</a:t>
            </a:r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 flipV="1">
            <a:off x="6400800" y="4557713"/>
            <a:ext cx="0" cy="1462087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990600" y="1905000"/>
            <a:ext cx="6253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Arial" charset="0"/>
              </a:rPr>
              <a:t>Model Regresi-nya: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990600" y="4953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2000">
                <a:latin typeface="Arial" charset="0"/>
              </a:rPr>
              <a:t>k.</a:t>
            </a:r>
          </a:p>
        </p:txBody>
      </p:sp>
      <p:graphicFrame>
        <p:nvGraphicFramePr>
          <p:cNvPr id="88082" name="Object 1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11350" y="4953000"/>
          <a:ext cx="1206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7" imgW="762000" imgH="914400" progId="Equation.3">
                  <p:embed/>
                </p:oleObj>
              </mc:Choice>
              <mc:Fallback>
                <p:oleObj name="Equation" r:id="rId7" imgW="762000" imgH="914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4953000"/>
                        <a:ext cx="1206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6" name="Object 22"/>
          <p:cNvGraphicFramePr>
            <a:graphicFrameLocks noChangeAspect="1"/>
          </p:cNvGraphicFramePr>
          <p:nvPr/>
        </p:nvGraphicFramePr>
        <p:xfrm>
          <a:off x="3810000" y="1914525"/>
          <a:ext cx="5181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9" imgW="2260600" imgH="228600" progId="Equation.3">
                  <p:embed/>
                </p:oleObj>
              </mc:Choice>
              <mc:Fallback>
                <p:oleObj name="Equation" r:id="rId9" imgW="22606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14525"/>
                        <a:ext cx="5181600" cy="523875"/>
                      </a:xfrm>
                      <a:prstGeom prst="rect">
                        <a:avLst/>
                      </a:prstGeom>
                      <a:solidFill>
                        <a:srgbClr val="FAB0E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23"/>
          <p:cNvSpPr txBox="1">
            <a:spLocks noChangeArrowheads="1"/>
          </p:cNvSpPr>
          <p:nvPr/>
        </p:nvSpPr>
        <p:spPr bwMode="auto">
          <a:xfrm>
            <a:off x="7645400" y="1276350"/>
            <a:ext cx="1096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2000" i="1">
                <a:solidFill>
                  <a:schemeClr val="folHlink"/>
                </a:solidFill>
                <a:latin typeface="Arial" charset="0"/>
              </a:rPr>
              <a:t>lanjutan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/>
      <p:bldP spid="88072" grpId="0"/>
      <p:bldP spid="88073" grpId="0" animBg="1"/>
      <p:bldP spid="88074" grpId="0" animBg="1"/>
      <p:bldP spid="88075" grpId="0" animBg="1"/>
      <p:bldP spid="88076" grpId="0" animBg="1"/>
      <p:bldP spid="88077" grpId="0" animBg="1"/>
      <p:bldP spid="88078" grpId="0" animBg="1"/>
      <p:bldP spid="88079" grpId="0" animBg="1"/>
      <p:bldP spid="88080" grpId="0"/>
      <p:bldP spid="88081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2529</TotalTime>
  <Words>2004</Words>
  <Application>Microsoft Office PowerPoint</Application>
  <PresentationFormat>On-screen Show (4:3)</PresentationFormat>
  <Paragraphs>348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細明體</vt:lpstr>
      <vt:lpstr>新細明體</vt:lpstr>
      <vt:lpstr>Arial</vt:lpstr>
      <vt:lpstr>Cambria Math</vt:lpstr>
      <vt:lpstr>Math1</vt:lpstr>
      <vt:lpstr>Symbol</vt:lpstr>
      <vt:lpstr>Tahoma</vt:lpstr>
      <vt:lpstr>Times New Roman</vt:lpstr>
      <vt:lpstr>Wingdings</vt:lpstr>
      <vt:lpstr>Blends</vt:lpstr>
      <vt:lpstr>Equation</vt:lpstr>
      <vt:lpstr>Graph</vt:lpstr>
      <vt:lpstr>UJI INFERENSIA pada Regresi Ganda</vt:lpstr>
      <vt:lpstr>Ringkasan Regresi Linier Berganda</vt:lpstr>
      <vt:lpstr>PowerPoint Presentation</vt:lpstr>
      <vt:lpstr>UJI F UNTUK KECOCOKAN MODEL REGRESI LINEAR GANDA</vt:lpstr>
      <vt:lpstr>Hipotesis:</vt:lpstr>
      <vt:lpstr>Jumlah Kuadrat Ketidakcocokan Model (JKKM)</vt:lpstr>
      <vt:lpstr>Ho ditolak jika F hit &gt; Falpha (k-p, n-k)</vt:lpstr>
      <vt:lpstr>Uji Parameter  Regresi Linier Berganda : uji-t (Uji setiap koefisien regresi)</vt:lpstr>
      <vt:lpstr>Uji Parameter  Regresi Linier Berganda : uji-t</vt:lpstr>
      <vt:lpstr>Kaidah Keputusan : untuk i = 1, 2, …., k</vt:lpstr>
      <vt:lpstr>Uji Parameter  Regresi Linier Berganda : uji-t</vt:lpstr>
      <vt:lpstr>Uji Parameter  Regresi Linier Berganda : uji-t</vt:lpstr>
      <vt:lpstr>PowerPoint Presentation</vt:lpstr>
      <vt:lpstr>Uji Parameter  Regresi Linier Berganda : uji-t</vt:lpstr>
      <vt:lpstr>Uji Parameter  Regresi Linier Berganda : uji-t</vt:lpstr>
      <vt:lpstr>Uji Parameter  Regresi Linier Berganda : uji-F</vt:lpstr>
      <vt:lpstr>Uji Parameter Regresi Linier Berganda :  uji-F untuk model keseluruhan</vt:lpstr>
      <vt:lpstr>PowerPoint Presentation</vt:lpstr>
      <vt:lpstr>Uji Parameter Regresi Linier Berganda :  uji-F untuk model keseluruhan</vt:lpstr>
      <vt:lpstr>Uji-F Parsial dan uji-F Sekuensial</vt:lpstr>
      <vt:lpstr>Uji-F Parsial dan uji-F Sekuensial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: Uji-F Sekuensial</vt:lpstr>
      <vt:lpstr>PowerPoint Presentation</vt:lpstr>
      <vt:lpstr>Contoh lain: uji-F sekuensial</vt:lpstr>
      <vt:lpstr>Hipotesis Linier Umum</vt:lpstr>
      <vt:lpstr>Hipotesis Linier Umum</vt:lpstr>
      <vt:lpstr>Pengujian Hipotesis Linier Umum</vt:lpstr>
      <vt:lpstr>Pengujian Hipotesis Linier Umum</vt:lpstr>
    </vt:vector>
  </TitlesOfParts>
  <Company>Jatijajar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Pengujian pada regresi ganda</dc:title>
  <dc:creator>yenni angraini</dc:creator>
  <cp:lastModifiedBy>USER</cp:lastModifiedBy>
  <cp:revision>120</cp:revision>
  <dcterms:created xsi:type="dcterms:W3CDTF">2007-08-08T08:36:45Z</dcterms:created>
  <dcterms:modified xsi:type="dcterms:W3CDTF">2021-03-08T04:31:19Z</dcterms:modified>
</cp:coreProperties>
</file>