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5" r:id="rId11"/>
    <p:sldId id="270" r:id="rId12"/>
    <p:sldId id="271" r:id="rId13"/>
    <p:sldId id="272" r:id="rId14"/>
    <p:sldId id="260" r:id="rId15"/>
    <p:sldId id="261" r:id="rId16"/>
    <p:sldId id="262" r:id="rId17"/>
    <p:sldId id="263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96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4B741BD-4F75-4409-8E60-B24468519D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2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ED05A6FA-6356-4DDF-A557-B4DECB2AC5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d-ID" sz="2400">
              <a:latin typeface="Times New Roman" pitchFamily="18" charset="0"/>
            </a:endParaRP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d-ID" sz="2400">
              <a:latin typeface="Times New Roman" pitchFamily="18" charset="0"/>
            </a:endParaRP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d-ID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45D73-9B8B-40D0-871A-05BE1C93A2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99100"/>
      </p:ext>
    </p:extLst>
  </p:cSld>
  <p:clrMapOvr>
    <a:masterClrMapping/>
  </p:clrMapOvr>
  <p:transition spd="med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C80E9-BD88-4CEE-86BD-D7896FFCDF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0651"/>
      </p:ext>
    </p:extLst>
  </p:cSld>
  <p:clrMapOvr>
    <a:masterClrMapping/>
  </p:clrMapOvr>
  <p:transition spd="med">
    <p:randomBa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B1E56947-C620-4F99-9099-F75A59F78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00829"/>
      </p:ext>
    </p:extLst>
  </p:cSld>
  <p:clrMapOvr>
    <a:masterClrMapping/>
  </p:clrMapOvr>
  <p:transition spd="med">
    <p:randomBa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5400" y="19050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5400" y="40386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E45CE399-9C7D-485B-A2D2-AA9488A6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61874"/>
      </p:ext>
    </p:extLst>
  </p:cSld>
  <p:clrMapOvr>
    <a:masterClrMapping/>
  </p:clrMapOvr>
  <p:transition spd="med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EB58A-683F-4D2F-AD15-5DBE3DA88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049"/>
      </p:ext>
    </p:extLst>
  </p:cSld>
  <p:clrMapOvr>
    <a:masterClrMapping/>
  </p:clrMapOvr>
  <p:transition spd="med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571D5-BD07-473B-908D-14D0FE86C4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4635"/>
      </p:ext>
    </p:extLst>
  </p:cSld>
  <p:clrMapOvr>
    <a:masterClrMapping/>
  </p:clrMapOvr>
  <p:transition spd="med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A36BC-02B0-43B2-B8F6-722903DD71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0101"/>
      </p:ext>
    </p:extLst>
  </p:cSld>
  <p:clrMapOvr>
    <a:masterClrMapping/>
  </p:clrMapOvr>
  <p:transition spd="med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A4635-E7F2-48B6-8097-7431273B7A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53019"/>
      </p:ext>
    </p:extLst>
  </p:cSld>
  <p:clrMapOvr>
    <a:masterClrMapping/>
  </p:clrMapOvr>
  <p:transition spd="med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F948C-9362-4CD2-98BD-CF9C251CA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276"/>
      </p:ext>
    </p:extLst>
  </p:cSld>
  <p:clrMapOvr>
    <a:masterClrMapping/>
  </p:clrMapOvr>
  <p:transition spd="med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45228-7EE7-4264-A243-9BB1DE6122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35647"/>
      </p:ext>
    </p:extLst>
  </p:cSld>
  <p:clrMapOvr>
    <a:masterClrMapping/>
  </p:clrMapOvr>
  <p:transition spd="med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B438B-E918-48A3-A837-43265C2DA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3899"/>
      </p:ext>
    </p:extLst>
  </p:cSld>
  <p:clrMapOvr>
    <a:masterClrMapping/>
  </p:clrMapOvr>
  <p:transition spd="med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BAA6A-C494-4742-ADC0-0544AA6B7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1226"/>
      </p:ext>
    </p:extLst>
  </p:cSld>
  <p:clrMapOvr>
    <a:masterClrMapping/>
  </p:clrMapOvr>
  <p:transition spd="med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/>
              <a:t>Agung Priyo Utomo  http://agungpu.blogspot.com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9FFE2BE0-09FC-4874-A11C-995A246FDA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d-ID" sz="2400">
              <a:latin typeface="Times New Roman" pitchFamily="18" charset="0"/>
            </a:endParaRP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d-ID" sz="2400">
              <a:latin typeface="Times New Roman" pitchFamily="18" charset="0"/>
            </a:endParaRP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d-ID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med">
    <p:randomBar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2286000"/>
          </a:xfrm>
        </p:spPr>
        <p:txBody>
          <a:bodyPr/>
          <a:lstStyle/>
          <a:p>
            <a:r>
              <a:rPr lang="en-US" dirty="0"/>
              <a:t>REGRESI </a:t>
            </a:r>
            <a:r>
              <a:rPr lang="en-US" dirty="0" smtClean="0"/>
              <a:t>POLINOMIAL</a:t>
            </a:r>
            <a:r>
              <a:rPr lang="id-ID" dirty="0" smtClean="0"/>
              <a:t> KUADRATIK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648200"/>
            <a:ext cx="64770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200" dirty="0"/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CONTOH: ANALIS KAFETARIA</a:t>
            </a:r>
          </a:p>
        </p:txBody>
      </p:sp>
      <p:graphicFrame>
        <p:nvGraphicFramePr>
          <p:cNvPr id="3379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447800" y="1387475"/>
          <a:ext cx="6000750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Picture" r:id="rId3" imgW="5356800" imgH="4285440" progId="StaticMetafile">
                  <p:embed/>
                </p:oleObj>
              </mc:Choice>
              <mc:Fallback>
                <p:oleObj name="Picture" r:id="rId3" imgW="5356800" imgH="428544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54"/>
                      <a:stretch>
                        <a:fillRect/>
                      </a:stretch>
                    </p:blipFill>
                    <p:spPr bwMode="auto">
                      <a:xfrm>
                        <a:off x="1447800" y="1387475"/>
                        <a:ext cx="6000750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4286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Jawab</a:t>
            </a:r>
            <a:endParaRPr lang="id-ID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343400"/>
            <a:ext cx="6934200" cy="1676400"/>
          </a:xfrm>
        </p:spPr>
        <p:txBody>
          <a:bodyPr/>
          <a:lstStyle/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endParaRPr lang="id-ID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2897271"/>
                  </p:ext>
                </p:extLst>
              </p:nvPr>
            </p:nvGraphicFramePr>
            <p:xfrm>
              <a:off x="1828800" y="1295393"/>
              <a:ext cx="5105400" cy="5030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1080"/>
                    <a:gridCol w="1021080"/>
                    <a:gridCol w="1282287"/>
                    <a:gridCol w="759873"/>
                    <a:gridCol w="1021080"/>
                  </a:tblGrid>
                  <a:tr h="490134">
                    <a:tc>
                      <a:txBody>
                        <a:bodyPr/>
                        <a:lstStyle/>
                        <a:p>
                          <a:r>
                            <a:rPr lang="id-ID" sz="1800" dirty="0" smtClean="0">
                              <a:solidFill>
                                <a:schemeClr val="tx2"/>
                              </a:solidFill>
                            </a:rPr>
                            <a:t>Xi</a:t>
                          </a:r>
                          <a:endParaRPr lang="id-ID" sz="18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dirty="0" smtClean="0">
                              <a:solidFill>
                                <a:schemeClr val="tx2"/>
                              </a:solidFill>
                            </a:rPr>
                            <a:t>Yi</a:t>
                          </a:r>
                          <a:endParaRPr lang="id-ID" sz="18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80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d-ID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id-ID" sz="18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d-ID" sz="18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id-ID" sz="18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id-ID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id-ID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180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𝑿𝒊</m:t>
                                    </m:r>
                                  </m:e>
                                  <m:sup>
                                    <m:r>
                                      <a:rPr lang="id-ID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180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id-ID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id-ID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508,1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-3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498,4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-3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568,2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-2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577,3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-2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651,7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657,0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713,4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697,5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755,3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16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758,9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16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787,6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25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792,1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25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841,4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36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831,8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36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2897271"/>
                  </p:ext>
                </p:extLst>
              </p:nvPr>
            </p:nvGraphicFramePr>
            <p:xfrm>
              <a:off x="1828800" y="1295393"/>
              <a:ext cx="5105400" cy="5030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1080"/>
                    <a:gridCol w="1021080"/>
                    <a:gridCol w="1282287"/>
                    <a:gridCol w="759873"/>
                    <a:gridCol w="1021080"/>
                  </a:tblGrid>
                  <a:tr h="490134">
                    <a:tc>
                      <a:txBody>
                        <a:bodyPr/>
                        <a:lstStyle/>
                        <a:p>
                          <a:r>
                            <a:rPr lang="id-ID" sz="1800" dirty="0" smtClean="0">
                              <a:solidFill>
                                <a:schemeClr val="tx2"/>
                              </a:solidFill>
                            </a:rPr>
                            <a:t>Xi</a:t>
                          </a:r>
                          <a:endParaRPr lang="id-ID" sz="18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dirty="0" smtClean="0">
                              <a:solidFill>
                                <a:schemeClr val="tx2"/>
                              </a:solidFill>
                            </a:rPr>
                            <a:t>Yi</a:t>
                          </a:r>
                          <a:endParaRPr lang="id-ID" sz="18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8768" t="-6250" r="-138389" b="-9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0323" t="-6250" r="-135484" b="-9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8810" t="-6250" b="-932500"/>
                          </a:stretch>
                        </a:blipFill>
                      </a:tcPr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508,1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-3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498,4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-3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568,2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-2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577,3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-2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651,7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657,0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713,4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697,5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755,3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16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758,9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16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787,6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25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792,1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25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841,4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36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24283">
                    <a:tc>
                      <a:txBody>
                        <a:bodyPr/>
                        <a:lstStyle/>
                        <a:p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id-ID" sz="10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000" dirty="0" smtClean="0">
                              <a:solidFill>
                                <a:schemeClr val="tx2"/>
                              </a:solidFill>
                            </a:rPr>
                            <a:t>831,8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36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5829262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7010400" cy="422275"/>
          </a:xfrm>
        </p:spPr>
        <p:txBody>
          <a:bodyPr/>
          <a:lstStyle/>
          <a:p>
            <a:r>
              <a:rPr lang="id-ID" sz="2000" dirty="0" smtClean="0"/>
              <a:t>KOEFISIEN REGRESI</a:t>
            </a:r>
            <a:endParaRPr lang="id-ID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191000"/>
            <a:ext cx="6858000" cy="1828800"/>
          </a:xfrm>
        </p:spPr>
        <p:txBody>
          <a:bodyPr/>
          <a:lstStyle/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endParaRPr lang="id-ID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8570523"/>
                  </p:ext>
                </p:extLst>
              </p:nvPr>
            </p:nvGraphicFramePr>
            <p:xfrm>
              <a:off x="1295400" y="3668907"/>
              <a:ext cx="4343400" cy="2854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748"/>
                    <a:gridCol w="823748"/>
                    <a:gridCol w="449318"/>
                    <a:gridCol w="748862"/>
                    <a:gridCol w="748862"/>
                    <a:gridCol w="748862"/>
                  </a:tblGrid>
                  <a:tr h="475721"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SK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JK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DB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KT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F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P-Val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475721"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Regresi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171773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85887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475721"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x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168741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168741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47572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120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200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d-ID" sz="1200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id-ID" sz="120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200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3033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3033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49,2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475721"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Galat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679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61,7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0,00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475721"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Total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172453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8570523"/>
                  </p:ext>
                </p:extLst>
              </p:nvPr>
            </p:nvGraphicFramePr>
            <p:xfrm>
              <a:off x="1295400" y="3668907"/>
              <a:ext cx="4343400" cy="2854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748"/>
                    <a:gridCol w="823748"/>
                    <a:gridCol w="449318"/>
                    <a:gridCol w="748862"/>
                    <a:gridCol w="748862"/>
                    <a:gridCol w="748862"/>
                  </a:tblGrid>
                  <a:tr h="475721"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SK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JK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DB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KT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F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P-Val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475721"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Regresi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171773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85887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475721"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x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168741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168741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475721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41" t="-301282" r="-427407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3033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3033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49,2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475721"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Galat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679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11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61,7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0,00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475721">
                    <a:tc>
                      <a:txBody>
                        <a:bodyPr/>
                        <a:lstStyle/>
                        <a:p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Total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172453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200" dirty="0" smtClean="0">
                              <a:solidFill>
                                <a:schemeClr val="tx2"/>
                              </a:solidFill>
                            </a:rPr>
                            <a:t>13</a:t>
                          </a:r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itle 1"/>
          <p:cNvSpPr txBox="1">
            <a:spLocks/>
          </p:cNvSpPr>
          <p:nvPr/>
        </p:nvSpPr>
        <p:spPr bwMode="auto">
          <a:xfrm>
            <a:off x="1219200" y="3276600"/>
            <a:ext cx="3124200" cy="21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id-ID" sz="2000" dirty="0" smtClean="0"/>
              <a:t>ANOVA</a:t>
            </a:r>
            <a:endParaRPr lang="id-ID" sz="20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033501"/>
              </p:ext>
            </p:extLst>
          </p:nvPr>
        </p:nvGraphicFramePr>
        <p:xfrm>
          <a:off x="1371600" y="1219200"/>
          <a:ext cx="39624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838200"/>
                <a:gridCol w="838200"/>
                <a:gridCol w="685800"/>
                <a:gridCol w="685800"/>
              </a:tblGrid>
              <a:tr h="279400"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Koefisien regresi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Koefisien regresi Dugan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Simp. Baku Dugaan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T hit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P-Value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solidFill>
                            <a:schemeClr val="tx2"/>
                          </a:solidFill>
                        </a:rPr>
                        <a:t>Β</a:t>
                      </a:r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200" dirty="0" smtClean="0">
                          <a:solidFill>
                            <a:schemeClr val="tx2"/>
                          </a:solidFill>
                        </a:rPr>
                        <a:t>705,474 </a:t>
                      </a:r>
                      <a:endParaRPr lang="id-ID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200" dirty="0" smtClean="0">
                          <a:solidFill>
                            <a:schemeClr val="tx2"/>
                          </a:solidFill>
                        </a:rPr>
                        <a:t>3,208 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200" dirty="0" smtClean="0">
                          <a:solidFill>
                            <a:schemeClr val="tx2"/>
                          </a:solidFill>
                        </a:rPr>
                        <a:t>219,91</a:t>
                      </a:r>
                      <a:endParaRPr lang="id-ID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0,00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chemeClr val="tx2"/>
                          </a:solidFill>
                        </a:rPr>
                        <a:t>Β</a:t>
                      </a:r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200" dirty="0" smtClean="0">
                          <a:solidFill>
                            <a:schemeClr val="tx2"/>
                          </a:solidFill>
                        </a:rPr>
                        <a:t>54</a:t>
                      </a:r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el-GR" sz="1200" dirty="0" smtClean="0">
                          <a:solidFill>
                            <a:schemeClr val="tx2"/>
                          </a:solidFill>
                        </a:rPr>
                        <a:t>893 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1,</a:t>
                      </a:r>
                      <a:r>
                        <a:rPr lang="el-GR" sz="1200" dirty="0" smtClean="0">
                          <a:solidFill>
                            <a:schemeClr val="tx2"/>
                          </a:solidFill>
                        </a:rPr>
                        <a:t>050 </a:t>
                      </a:r>
                      <a:endParaRPr lang="id-ID" sz="12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r"/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52,28</a:t>
                      </a:r>
                    </a:p>
                    <a:p>
                      <a:pPr algn="r"/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0,00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chemeClr val="tx2"/>
                          </a:solidFill>
                        </a:rPr>
                        <a:t>β</a:t>
                      </a:r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  <a:p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-4,249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0,606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-7,01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>
                          <a:solidFill>
                            <a:schemeClr val="tx2"/>
                          </a:solidFill>
                        </a:rPr>
                        <a:t>0,00</a:t>
                      </a:r>
                      <a:endParaRPr lang="id-ID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43600" y="1219200"/>
            <a:ext cx="2514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2"/>
                </a:solidFill>
              </a:rPr>
              <a:t>Ho: </a:t>
            </a:r>
            <a:r>
              <a:rPr lang="el-GR" sz="1400" dirty="0">
                <a:solidFill>
                  <a:schemeClr val="tx2"/>
                </a:solidFill>
              </a:rPr>
              <a:t>β</a:t>
            </a:r>
            <a:r>
              <a:rPr lang="id-ID" sz="1400" dirty="0">
                <a:solidFill>
                  <a:schemeClr val="tx2"/>
                </a:solidFill>
              </a:rPr>
              <a:t>2=0     </a:t>
            </a:r>
            <a:endParaRPr lang="id-ID" sz="1400" dirty="0" smtClean="0">
              <a:solidFill>
                <a:schemeClr val="tx2"/>
              </a:solidFill>
            </a:endParaRPr>
          </a:p>
          <a:p>
            <a:r>
              <a:rPr lang="id-ID" sz="1400" b="1" dirty="0" smtClean="0">
                <a:solidFill>
                  <a:schemeClr val="tx2"/>
                </a:solidFill>
              </a:rPr>
              <a:t>H1: </a:t>
            </a:r>
            <a:r>
              <a:rPr lang="el-GR" sz="1400" dirty="0">
                <a:solidFill>
                  <a:schemeClr val="tx2"/>
                </a:solidFill>
              </a:rPr>
              <a:t>β</a:t>
            </a:r>
            <a:r>
              <a:rPr lang="id-ID" sz="1400" dirty="0">
                <a:solidFill>
                  <a:schemeClr val="tx2"/>
                </a:solidFill>
              </a:rPr>
              <a:t>2 ≠  </a:t>
            </a:r>
            <a:r>
              <a:rPr lang="id-ID" sz="1400" dirty="0" smtClean="0">
                <a:solidFill>
                  <a:schemeClr val="tx2"/>
                </a:solidFill>
              </a:rPr>
              <a:t>0, H0 ditolak dan</a:t>
            </a:r>
            <a:endParaRPr lang="id-ID" sz="1400" dirty="0">
              <a:solidFill>
                <a:schemeClr val="tx2"/>
              </a:solidFill>
            </a:endParaRPr>
          </a:p>
          <a:p>
            <a:r>
              <a:rPr lang="id-ID" sz="1400" dirty="0" smtClean="0">
                <a:solidFill>
                  <a:schemeClr val="tx2"/>
                </a:solidFill>
              </a:rPr>
              <a:t>dapat </a:t>
            </a:r>
            <a:r>
              <a:rPr lang="id-ID" sz="1400" dirty="0">
                <a:solidFill>
                  <a:schemeClr val="tx2"/>
                </a:solidFill>
              </a:rPr>
              <a:t>disimpulkan bahwa pengaruh kuadratik memang ada, sehingga suku kuadratik harus </a:t>
            </a:r>
            <a:r>
              <a:rPr lang="id-ID" sz="1400" dirty="0" smtClean="0">
                <a:solidFill>
                  <a:schemeClr val="tx2"/>
                </a:solidFill>
              </a:rPr>
              <a:t>dipertahankan </a:t>
            </a:r>
            <a:r>
              <a:rPr lang="id-ID" sz="1400" dirty="0">
                <a:solidFill>
                  <a:schemeClr val="tx2"/>
                </a:solidFill>
              </a:rPr>
              <a:t>di dalam model</a:t>
            </a:r>
            <a:r>
              <a:rPr lang="id-ID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4038600"/>
            <a:ext cx="2667000" cy="251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tx2"/>
                </a:solidFill>
              </a:rPr>
              <a:t>R2 = JKR(x,x2)/JKT </a:t>
            </a:r>
            <a:endParaRPr lang="id-ID" sz="1400" dirty="0" smtClean="0">
              <a:solidFill>
                <a:schemeClr val="tx2"/>
              </a:solidFill>
            </a:endParaRPr>
          </a:p>
          <a:p>
            <a:r>
              <a:rPr lang="id-ID" sz="1400" dirty="0">
                <a:solidFill>
                  <a:schemeClr val="tx2"/>
                </a:solidFill>
              </a:rPr>
              <a:t> </a:t>
            </a:r>
            <a:r>
              <a:rPr lang="id-ID" sz="1400" dirty="0" smtClean="0">
                <a:solidFill>
                  <a:schemeClr val="tx2"/>
                </a:solidFill>
              </a:rPr>
              <a:t>     = </a:t>
            </a:r>
            <a:r>
              <a:rPr lang="id-ID" sz="1400" dirty="0">
                <a:solidFill>
                  <a:schemeClr val="tx2"/>
                </a:solidFill>
              </a:rPr>
              <a:t>171773/172453 </a:t>
            </a:r>
            <a:endParaRPr lang="id-ID" sz="1400" dirty="0" smtClean="0">
              <a:solidFill>
                <a:schemeClr val="tx2"/>
              </a:solidFill>
            </a:endParaRPr>
          </a:p>
          <a:p>
            <a:r>
              <a:rPr lang="id-ID" sz="1400" dirty="0" smtClean="0">
                <a:solidFill>
                  <a:schemeClr val="tx2"/>
                </a:solidFill>
              </a:rPr>
              <a:t>       = 0,996 </a:t>
            </a:r>
          </a:p>
          <a:p>
            <a:endParaRPr lang="id-ID" sz="1400" dirty="0">
              <a:solidFill>
                <a:schemeClr val="tx2"/>
              </a:solidFill>
            </a:endParaRPr>
          </a:p>
          <a:p>
            <a:r>
              <a:rPr lang="id-ID" sz="1400" dirty="0" smtClean="0">
                <a:solidFill>
                  <a:schemeClr val="tx2"/>
                </a:solidFill>
              </a:rPr>
              <a:t>Artinya </a:t>
            </a:r>
            <a:r>
              <a:rPr lang="id-ID" sz="1400" dirty="0">
                <a:solidFill>
                  <a:schemeClr val="tx2"/>
                </a:solidFill>
              </a:rPr>
              <a:t>keragaman volume penjualan kopi bisa diturunkan sampai 99,6% bila hubungan polinomial kuadratik terhadap </a:t>
            </a:r>
            <a:r>
              <a:rPr lang="id-ID" sz="1400" dirty="0" smtClean="0">
                <a:solidFill>
                  <a:schemeClr val="tx2"/>
                </a:solidFill>
              </a:rPr>
              <a:t>banyaknya </a:t>
            </a:r>
            <a:r>
              <a:rPr lang="id-ID" sz="1400" dirty="0">
                <a:solidFill>
                  <a:schemeClr val="tx2"/>
                </a:solidFill>
              </a:rPr>
              <a:t>mesin dispenser dimasukkan ke dalam model.</a:t>
            </a:r>
          </a:p>
          <a:p>
            <a:endParaRPr lang="id-ID" sz="1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8350" y="3072238"/>
            <a:ext cx="27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Koefisien KoefisienDeterminasi DeterminasiGanda </a:t>
            </a:r>
          </a:p>
        </p:txBody>
      </p:sp>
    </p:spTree>
    <p:extLst>
      <p:ext uri="{BB962C8B-B14F-4D97-AF65-F5344CB8AC3E}">
        <p14:creationId xmlns:p14="http://schemas.microsoft.com/office/powerpoint/2010/main" val="4085829262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09800"/>
            <a:ext cx="7010400" cy="1527175"/>
          </a:xfrm>
        </p:spPr>
        <p:txBody>
          <a:bodyPr/>
          <a:lstStyle/>
          <a:p>
            <a:r>
              <a:rPr lang="id-ID" sz="2800" dirty="0"/>
              <a:t>REGRESI POLINOMIAL REGRESI POLINOMIAL DUA PEUBAH BEBAS, ORDO KEDUA 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419600"/>
            <a:ext cx="7010400" cy="1600200"/>
          </a:xfrm>
        </p:spPr>
        <p:txBody>
          <a:bodyPr/>
          <a:lstStyle/>
          <a:p>
            <a:pPr marL="0" indent="0">
              <a:buNone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4085829262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91400" cy="1527175"/>
          </a:xfrm>
        </p:spPr>
        <p:txBody>
          <a:bodyPr/>
          <a:lstStyle/>
          <a:p>
            <a:r>
              <a:rPr lang="en-US" sz="3600"/>
              <a:t>KEGUNAAN/MANFAAT MODEL REGRESI POLINOMIAL ORDO 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8382000" cy="4114800"/>
          </a:xfrm>
        </p:spPr>
        <p:txBody>
          <a:bodyPr/>
          <a:lstStyle/>
          <a:p>
            <a:r>
              <a:rPr lang="en-US" sz="2400">
                <a:cs typeface="Arial" charset="0"/>
              </a:rPr>
              <a:t>Ada 2 tipe kegunaan model regresi polinomial ordo 2</a:t>
            </a:r>
          </a:p>
          <a:p>
            <a:pPr lvl="1"/>
            <a:r>
              <a:rPr lang="en-US" sz="2400">
                <a:cs typeface="Arial" charset="0"/>
              </a:rPr>
              <a:t>Pada saat fungsinya benar-benar merupakan polinomial ordo 2 (kuadratik), yang mengandung komponen aditif dari efek linier dan kuadratik</a:t>
            </a:r>
          </a:p>
          <a:p>
            <a:pPr lvl="1"/>
            <a:r>
              <a:rPr lang="en-US" sz="2400">
                <a:cs typeface="Arial" charset="0"/>
              </a:rPr>
              <a:t>Pada saat fungsinya tidak diketahui (kompleks), maka model polinomial ordo 2 merupakan pendekatan yang cukup baik untuk fungsi variabel respon.</a:t>
            </a:r>
          </a:p>
          <a:p>
            <a:r>
              <a:rPr lang="en-US" sz="2600">
                <a:solidFill>
                  <a:srgbClr val="990000"/>
                </a:solidFill>
                <a:cs typeface="Arial" charset="0"/>
              </a:rPr>
              <a:t>Kegunaan yg kedua sering dijumpai, namun dapat memberikan informasi yg berbahaya jika digunakan untuk ekstrapolasi pada rentang yg panjang</a:t>
            </a:r>
            <a:endParaRPr lang="el-GR" sz="2600">
              <a:solidFill>
                <a:srgbClr val="990000"/>
              </a:solidFill>
              <a:cs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91400" cy="1527175"/>
          </a:xfrm>
        </p:spPr>
        <p:txBody>
          <a:bodyPr/>
          <a:lstStyle/>
          <a:p>
            <a:r>
              <a:rPr lang="en-US" sz="3600"/>
              <a:t>MODEL REGRESI POLINOMIAL ORDO 2 DG 2 VARIABLE BEBAS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8382000" cy="4114800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Model </a:t>
            </a:r>
            <a:r>
              <a:rPr lang="en-US" sz="2400" dirty="0" err="1">
                <a:cs typeface="Arial" charset="0"/>
              </a:rPr>
              <a:t>regresi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polinomial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ordo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yg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lebih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tinggi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jarang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digunakan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karena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sulit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dalam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menginterpretasikan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koefisien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regresi</a:t>
            </a:r>
            <a:r>
              <a:rPr lang="en-US" sz="2400" dirty="0">
                <a:cs typeface="Arial" charset="0"/>
              </a:rPr>
              <a:t>.</a:t>
            </a:r>
          </a:p>
          <a:p>
            <a:r>
              <a:rPr lang="en-US" sz="2400" dirty="0">
                <a:solidFill>
                  <a:srgbClr val="000099"/>
                </a:solidFill>
                <a:cs typeface="Arial" charset="0"/>
              </a:rPr>
              <a:t>Model </a:t>
            </a:r>
            <a:r>
              <a:rPr lang="en-US" sz="2400" dirty="0" err="1">
                <a:solidFill>
                  <a:srgbClr val="000099"/>
                </a:solidFill>
                <a:cs typeface="Arial" charset="0"/>
              </a:rPr>
              <a:t>regresi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cs typeface="Arial" charset="0"/>
              </a:rPr>
              <a:t>polinomial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cs typeface="Arial" charset="0"/>
              </a:rPr>
              <a:t>ordo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 2 dg 2 </a:t>
            </a:r>
            <a:r>
              <a:rPr lang="en-US" sz="2400" dirty="0" err="1">
                <a:solidFill>
                  <a:srgbClr val="000099"/>
                </a:solidFill>
                <a:cs typeface="Arial" charset="0"/>
              </a:rPr>
              <a:t>variabel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cs typeface="Arial" charset="0"/>
              </a:rPr>
              <a:t>bebas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:</a:t>
            </a:r>
          </a:p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99"/>
                </a:solidFill>
                <a:cs typeface="Arial" charset="0"/>
              </a:rPr>
              <a:t>	Y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i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 = </a:t>
            </a:r>
            <a:r>
              <a:rPr lang="el-GR" sz="2400" dirty="0">
                <a:solidFill>
                  <a:srgbClr val="000099"/>
                </a:solidFill>
                <a:cs typeface="Arial" charset="0"/>
              </a:rPr>
              <a:t>β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0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+</a:t>
            </a:r>
            <a:r>
              <a:rPr lang="el-GR" sz="2400" dirty="0">
                <a:solidFill>
                  <a:srgbClr val="000099"/>
                </a:solidFill>
                <a:cs typeface="Arial" charset="0"/>
              </a:rPr>
              <a:t>β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1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x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i1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+</a:t>
            </a:r>
            <a:r>
              <a:rPr lang="el-GR" sz="2400" dirty="0">
                <a:solidFill>
                  <a:srgbClr val="000099"/>
                </a:solidFill>
                <a:cs typeface="Arial" charset="0"/>
              </a:rPr>
              <a:t>β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2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x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i2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+</a:t>
            </a:r>
            <a:r>
              <a:rPr lang="el-GR" sz="2400" dirty="0">
                <a:solidFill>
                  <a:srgbClr val="000099"/>
                </a:solidFill>
                <a:cs typeface="Arial" charset="0"/>
              </a:rPr>
              <a:t>β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11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x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i1</a:t>
            </a:r>
            <a:r>
              <a:rPr lang="en-US" sz="2400" baseline="30000" dirty="0">
                <a:solidFill>
                  <a:srgbClr val="000099"/>
                </a:solidFill>
                <a:cs typeface="Arial" charset="0"/>
              </a:rPr>
              <a:t>2 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+</a:t>
            </a:r>
            <a:r>
              <a:rPr lang="el-GR" sz="2400" dirty="0">
                <a:solidFill>
                  <a:srgbClr val="000099"/>
                </a:solidFill>
                <a:cs typeface="Arial" charset="0"/>
              </a:rPr>
              <a:t>β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22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x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i2</a:t>
            </a:r>
            <a:r>
              <a:rPr lang="en-US" sz="2400" baseline="30000" dirty="0">
                <a:solidFill>
                  <a:srgbClr val="000099"/>
                </a:solidFill>
                <a:cs typeface="Arial" charset="0"/>
              </a:rPr>
              <a:t>2 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+</a:t>
            </a:r>
            <a:r>
              <a:rPr lang="el-GR" sz="2400" dirty="0">
                <a:solidFill>
                  <a:srgbClr val="000099"/>
                </a:solidFill>
                <a:cs typeface="Arial" charset="0"/>
              </a:rPr>
              <a:t>β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12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x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i1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x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i2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+</a:t>
            </a:r>
            <a:r>
              <a:rPr lang="el-GR" sz="2400" dirty="0">
                <a:solidFill>
                  <a:srgbClr val="000099"/>
                </a:solidFill>
                <a:cs typeface="Arial" charset="0"/>
              </a:rPr>
              <a:t>ε</a:t>
            </a:r>
            <a:r>
              <a:rPr lang="en-US" sz="2400" baseline="-25000" dirty="0">
                <a:solidFill>
                  <a:srgbClr val="000099"/>
                </a:solidFill>
                <a:cs typeface="Arial" charset="0"/>
              </a:rPr>
              <a:t>i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0099"/>
                </a:solidFill>
                <a:cs typeface="Arial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cs typeface="Arial" charset="0"/>
              </a:rPr>
              <a:t>dimana</a:t>
            </a:r>
            <a:r>
              <a:rPr lang="en-US" sz="2400" dirty="0">
                <a:solidFill>
                  <a:srgbClr val="000099"/>
                </a:solidFill>
                <a:cs typeface="Arial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000099"/>
              </a:solidFill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000099"/>
              </a:solidFill>
              <a:cs typeface="Arial" charset="0"/>
            </a:endParaRPr>
          </a:p>
          <a:p>
            <a:r>
              <a:rPr lang="en-US" sz="2400" dirty="0">
                <a:cs typeface="Arial" charset="0"/>
              </a:rPr>
              <a:t>Model </a:t>
            </a:r>
            <a:r>
              <a:rPr lang="en-US" sz="2400" dirty="0" err="1">
                <a:cs typeface="Arial" charset="0"/>
              </a:rPr>
              <a:t>diatas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mengandung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komponen</a:t>
            </a:r>
            <a:r>
              <a:rPr lang="en-US" sz="2400" dirty="0">
                <a:cs typeface="Arial" charset="0"/>
              </a:rPr>
              <a:t> linier </a:t>
            </a:r>
            <a:r>
              <a:rPr lang="en-US" sz="2400" dirty="0" err="1">
                <a:cs typeface="Arial" charset="0"/>
              </a:rPr>
              <a:t>dan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kuadratik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serta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suku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perkalian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silang</a:t>
            </a:r>
            <a:r>
              <a:rPr lang="en-US" sz="2400" dirty="0">
                <a:cs typeface="Arial" charset="0"/>
              </a:rPr>
              <a:t> (</a:t>
            </a:r>
            <a:r>
              <a:rPr lang="en-US" sz="2400" i="1" dirty="0">
                <a:cs typeface="Arial" charset="0"/>
              </a:rPr>
              <a:t>cross product</a:t>
            </a:r>
            <a:r>
              <a:rPr lang="en-US" sz="2400" dirty="0">
                <a:cs typeface="Arial" charset="0"/>
              </a:rPr>
              <a:t>)</a:t>
            </a:r>
            <a:endParaRPr lang="el-GR" sz="2400" dirty="0">
              <a:cs typeface="Arial" charset="0"/>
            </a:endParaRPr>
          </a:p>
        </p:txBody>
      </p:sp>
      <p:graphicFrame>
        <p:nvGraphicFramePr>
          <p:cNvPr id="2560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38200" y="4343400"/>
          <a:ext cx="15081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Equation" r:id="rId3" imgW="838080" imgH="228600" progId="Equation.3">
                  <p:embed/>
                </p:oleObj>
              </mc:Choice>
              <mc:Fallback>
                <p:oleObj name="Equation" r:id="rId3" imgW="8380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15081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4724400"/>
          <a:ext cx="1600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5" imgW="888840" imgH="228600" progId="Equation.3">
                  <p:embed/>
                </p:oleObj>
              </mc:Choice>
              <mc:Fallback>
                <p:oleObj name="Equation" r:id="rId5" imgW="88884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24400"/>
                        <a:ext cx="16002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91400" cy="1527175"/>
          </a:xfrm>
        </p:spPr>
        <p:txBody>
          <a:bodyPr/>
          <a:lstStyle/>
          <a:p>
            <a:r>
              <a:rPr lang="en-US" sz="3600"/>
              <a:t>MODEL REGRESI POLINOMIAL ORDO 2 DG 2 VARIABLE BEBAS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8382000" cy="4114800"/>
          </a:xfrm>
        </p:spPr>
        <p:txBody>
          <a:bodyPr/>
          <a:lstStyle/>
          <a:p>
            <a:r>
              <a:rPr lang="en-US" sz="2400">
                <a:cs typeface="Arial" charset="0"/>
              </a:rPr>
              <a:t>Arti koefisien model regresi polinomial ordo 2: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Arial" charset="0"/>
              </a:rPr>
              <a:t>	</a:t>
            </a:r>
            <a:r>
              <a:rPr lang="el-GR" sz="2400">
                <a:solidFill>
                  <a:srgbClr val="000099"/>
                </a:solidFill>
                <a:cs typeface="Arial" charset="0"/>
              </a:rPr>
              <a:t>β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0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 	mpk nilai Y (rata-rata Y) pada saat x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i1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 = 0 dan x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i2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 = 0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  <a:cs typeface="Arial" charset="0"/>
              </a:rPr>
              <a:t>	</a:t>
            </a:r>
            <a:r>
              <a:rPr lang="el-GR" sz="2400">
                <a:solidFill>
                  <a:srgbClr val="000099"/>
                </a:solidFill>
                <a:cs typeface="Arial" charset="0"/>
              </a:rPr>
              <a:t>β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1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 	disebut koefisien efek linier (</a:t>
            </a:r>
            <a:r>
              <a:rPr lang="en-US" sz="2400" i="1">
                <a:solidFill>
                  <a:srgbClr val="000099"/>
                </a:solidFill>
                <a:cs typeface="Arial" charset="0"/>
              </a:rPr>
              <a:t>linear effect coefficient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) 	dari variabel x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i1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  <a:cs typeface="Arial" charset="0"/>
              </a:rPr>
              <a:t>	</a:t>
            </a:r>
            <a:r>
              <a:rPr lang="el-GR" sz="2400">
                <a:solidFill>
                  <a:srgbClr val="000099"/>
                </a:solidFill>
                <a:cs typeface="Arial" charset="0"/>
              </a:rPr>
              <a:t>β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11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 disebut koefisien efek kuadratik (</a:t>
            </a:r>
            <a:r>
              <a:rPr lang="en-US" sz="2400" i="1">
                <a:solidFill>
                  <a:srgbClr val="000099"/>
                </a:solidFill>
                <a:cs typeface="Arial" charset="0"/>
              </a:rPr>
              <a:t>quadratic effect 	coefficient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) dari variabel x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i1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  <a:cs typeface="Arial" charset="0"/>
              </a:rPr>
              <a:t>	</a:t>
            </a:r>
            <a:r>
              <a:rPr lang="el-GR" sz="2400">
                <a:solidFill>
                  <a:srgbClr val="000099"/>
                </a:solidFill>
                <a:cs typeface="Arial" charset="0"/>
              </a:rPr>
              <a:t>β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2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 	disebut koefisien efek linier dari variabel x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i2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  <a:cs typeface="Arial" charset="0"/>
              </a:rPr>
              <a:t>	</a:t>
            </a:r>
            <a:r>
              <a:rPr lang="el-GR" sz="2400">
                <a:solidFill>
                  <a:srgbClr val="000099"/>
                </a:solidFill>
                <a:cs typeface="Arial" charset="0"/>
              </a:rPr>
              <a:t>β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22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 	disebut koefisien efek kuadratik dari variabel x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i2</a:t>
            </a:r>
          </a:p>
          <a:p>
            <a:pPr>
              <a:buFont typeface="Wingdings" pitchFamily="2" charset="2"/>
              <a:buNone/>
            </a:pP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	</a:t>
            </a:r>
            <a:r>
              <a:rPr lang="el-GR" sz="2400">
                <a:solidFill>
                  <a:srgbClr val="000099"/>
                </a:solidFill>
                <a:cs typeface="Arial" charset="0"/>
              </a:rPr>
              <a:t>β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12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 	disebut koefisien efek interaksi antara x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i1</a:t>
            </a:r>
            <a:r>
              <a:rPr lang="en-US" sz="2400">
                <a:solidFill>
                  <a:srgbClr val="000099"/>
                </a:solidFill>
                <a:cs typeface="Arial" charset="0"/>
              </a:rPr>
              <a:t> dan x</a:t>
            </a:r>
            <a:r>
              <a:rPr lang="en-US" sz="2400" baseline="-25000">
                <a:solidFill>
                  <a:srgbClr val="000099"/>
                </a:solidFill>
                <a:cs typeface="Arial" charset="0"/>
              </a:rPr>
              <a:t>i2</a:t>
            </a:r>
            <a:endParaRPr lang="el-GR" sz="2400" baseline="-25000">
              <a:solidFill>
                <a:srgbClr val="000099"/>
              </a:solidFill>
              <a:cs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990600" cy="952500"/>
          </a:xfrm>
        </p:spPr>
        <p:txBody>
          <a:bodyPr/>
          <a:lstStyle/>
          <a:p>
            <a:r>
              <a:rPr lang="en-US" sz="1100" dirty="0"/>
              <a:t>CONTOH</a:t>
            </a:r>
            <a:r>
              <a:rPr lang="en-US" sz="1100" dirty="0" smtClean="0"/>
              <a:t>:</a:t>
            </a:r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209800" y="304800"/>
                <a:ext cx="3124200" cy="106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id-ID" sz="2400" b="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id-ID" sz="2400" b="0" i="1" baseline="-25000" smtClean="0">
                          <a:solidFill>
                            <a:srgbClr val="000099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id-ID" sz="2400" b="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id-ID" sz="2400" b="0" i="1" baseline="-2500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d-ID" sz="2400" b="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d-ID" sz="2400" b="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sz="2400" b="0" i="1" baseline="-2500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cs typeface="Arial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d-ID" sz="2400" b="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d-ID" sz="2400" b="0" i="1" baseline="-25000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sz="2400" b="0" i="1" baseline="-25000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  <a:cs typeface="Arial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d-ID" sz="2400" b="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</m:eqArr>
                        </m:num>
                        <m:den>
                          <m:r>
                            <a:rPr lang="id-ID" sz="2400" b="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  <m:t>0,4</m:t>
                          </m:r>
                        </m:den>
                      </m:f>
                      <m:r>
                        <a:rPr lang="id-ID" sz="2400" b="0" i="1" baseline="-25000" smtClean="0">
                          <a:solidFill>
                            <a:srgbClr val="000099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id-ID" sz="2400" b="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id-ID" sz="2400" b="0" i="1" baseline="-2500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d-ID" sz="2400" b="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d-ID" sz="2400" b="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sz="2400" b="0" i="1" baseline="-2500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cs typeface="Arial" charset="0"/>
                                </a:rPr>
                                <m:t>−1,0</m:t>
                              </m:r>
                            </m:e>
                            <m:e/>
                          </m:eqArr>
                        </m:num>
                        <m:den>
                          <m:r>
                            <a:rPr lang="id-ID" sz="2400" b="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  <m:t>0,4</m:t>
                          </m:r>
                        </m:den>
                      </m:f>
                    </m:oMath>
                  </m:oMathPara>
                </a14:m>
                <a:endParaRPr lang="el-GR" sz="2400" baseline="-25000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209800" y="304800"/>
                <a:ext cx="3124200" cy="1066800"/>
              </a:xfrm>
              <a:blipFill rotWithShape="1">
                <a:blip r:embed="rId2"/>
                <a:stretch>
                  <a:fillRect b="-97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299029"/>
                  </p:ext>
                </p:extLst>
              </p:nvPr>
            </p:nvGraphicFramePr>
            <p:xfrm>
              <a:off x="761998" y="2294594"/>
              <a:ext cx="6705601" cy="4199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7943"/>
                    <a:gridCol w="957943"/>
                    <a:gridCol w="957943"/>
                    <a:gridCol w="957943"/>
                    <a:gridCol w="957943"/>
                    <a:gridCol w="957943"/>
                    <a:gridCol w="957943"/>
                  </a:tblGrid>
                  <a:tr h="290322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i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X1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X2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x1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x2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Y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id-ID" sz="140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d-ID" sz="1400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d-ID" sz="1400" b="1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290322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0,6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150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150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290322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86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86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290322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1,4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49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49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290322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0,6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288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288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290322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400" i="1" dirty="0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157</m:t>
                                </m:r>
                              </m:oMath>
                            </m:oMathPara>
                          </a14:m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290322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id-ID" sz="140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131</m:t>
                              </m:r>
                              <m:r>
                                <a:rPr lang="id-ID" sz="14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</m:oMath>
                          </a14:m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157,33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290322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400" i="1" dirty="0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184</m:t>
                                </m:r>
                              </m:oMath>
                            </m:oMathPara>
                          </a14:m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290322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1,4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109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109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290322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0,6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30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279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279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290322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30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235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235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290322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1,4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30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224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224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419821">
                    <a:tc>
                      <a:txBody>
                        <a:bodyPr/>
                        <a:lstStyle/>
                        <a:p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id-ID" sz="140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d-ID" sz="14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d-ID" sz="1400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40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d-ID" sz="140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d-ID" sz="14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d-ID" sz="1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  <a:p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 sz="14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 sz="14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299029"/>
                  </p:ext>
                </p:extLst>
              </p:nvPr>
            </p:nvGraphicFramePr>
            <p:xfrm>
              <a:off x="761998" y="2294594"/>
              <a:ext cx="6705601" cy="4199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7943"/>
                    <a:gridCol w="957943"/>
                    <a:gridCol w="957943"/>
                    <a:gridCol w="957943"/>
                    <a:gridCol w="957943"/>
                    <a:gridCol w="957943"/>
                    <a:gridCol w="957943"/>
                  </a:tblGrid>
                  <a:tr h="328930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i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X1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X2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x1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x2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Y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0637" t="-1852" b="-1194444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0,6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150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150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86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86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1,4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49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49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0,6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288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288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637" t="-510000" r="-100000" b="-7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637" t="-610000" r="-100000" b="-6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157,33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637" t="-710000" r="-100000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1,4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109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109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0,6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30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-1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279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279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30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235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235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1,4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30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224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1400" dirty="0" smtClean="0">
                              <a:solidFill>
                                <a:schemeClr val="tx2"/>
                              </a:solidFill>
                            </a:rPr>
                            <a:t>224</a:t>
                          </a:r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711765" r="-500637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711765" r="-400637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 sz="14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 sz="14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5334000" y="304800"/>
                <a:ext cx="3276600" cy="1600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itchFamily="2" charset="2"/>
                  <a:buChar char="¢"/>
                  <a:defRPr sz="3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id-ID" sz="240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id-ID" sz="2400" i="1" baseline="-25000" smtClean="0">
                          <a:solidFill>
                            <a:srgbClr val="000099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id-ID" sz="240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400" i="1" baseline="-2500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id-ID" sz="2400" i="1" baseline="-2500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cs typeface="Arial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d-ID" sz="2400" b="0" i="1" baseline="-2500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cs typeface="Arial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sz="240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2400" i="1" baseline="-2500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id-ID" sz="240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sz="240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eqArr>
                                <m:eqArrPr>
                                  <m:ctrlPr>
                                    <a:rPr lang="id-ID" sz="2400" b="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d-ID" sz="2400" b="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2</m:t>
                                  </m:r>
                                </m:e>
                                <m:e/>
                                <m:e/>
                              </m:eqArr>
                            </m:sub>
                          </m:sSub>
                        </m:num>
                        <m:den>
                          <m:r>
                            <a:rPr lang="id-ID" sz="2400" b="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  <m:t>10</m:t>
                          </m:r>
                        </m:den>
                      </m:f>
                      <m:r>
                        <a:rPr lang="id-ID" sz="2400" i="1" baseline="-25000" smtClean="0">
                          <a:solidFill>
                            <a:srgbClr val="000099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id-ID" sz="240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id-ID" sz="2400" i="1" baseline="-2500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d-ID" sz="240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d-ID" sz="2400" b="0" i="1" baseline="-2500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cs typeface="Arial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d-ID" sz="2400" i="1" baseline="-2500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cs typeface="Arial" charset="0"/>
                                </a:rPr>
                                <m:t>−</m:t>
                              </m:r>
                              <m:r>
                                <a:rPr lang="id-ID" sz="2400" b="0" i="1" baseline="-2500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cs typeface="Arial" charset="0"/>
                                </a:rPr>
                                <m:t>20</m:t>
                              </m:r>
                            </m:e>
                            <m:e/>
                          </m:eqArr>
                        </m:num>
                        <m:den>
                          <m:r>
                            <a:rPr lang="id-ID" sz="2400" b="0" i="1" baseline="-25000" smtClean="0">
                              <a:solidFill>
                                <a:srgbClr val="000099"/>
                              </a:solidFill>
                              <a:latin typeface="Cambria Math"/>
                              <a:cs typeface="Arial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id-ID" sz="2400" baseline="-25000" dirty="0" smtClean="0">
                  <a:solidFill>
                    <a:srgbClr val="000099"/>
                  </a:solidFill>
                  <a:cs typeface="Arial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l-GR" sz="2400" baseline="-25000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304800"/>
                <a:ext cx="3276600" cy="1600200"/>
              </a:xfrm>
              <a:prstGeom prst="rect">
                <a:avLst/>
              </a:prstGeom>
              <a:blipFill rotWithShape="1">
                <a:blip r:embed="rId4"/>
                <a:stretch>
                  <a:fillRect l="-9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1"/>
            <a:ext cx="6934200" cy="1181100"/>
          </a:xfrm>
        </p:spPr>
        <p:txBody>
          <a:bodyPr/>
          <a:lstStyle/>
          <a:p>
            <a:r>
              <a:rPr lang="id-ID" sz="1600" b="1" dirty="0"/>
              <a:t>UJI KECOCOKAN UJI KECOCOKAN UJI KECOCOKAN UJI KECOCOKAN MODEL REGRESI POLINOMIAL ORDE KEDUA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1600" dirty="0" smtClean="0"/>
              <a:t>Hipotesis </a:t>
            </a:r>
          </a:p>
          <a:p>
            <a:pPr marL="0" indent="0">
              <a:buNone/>
            </a:pPr>
            <a:r>
              <a:rPr lang="id-ID" sz="1600" dirty="0" smtClean="0"/>
              <a:t>H0 </a:t>
            </a:r>
            <a:r>
              <a:rPr lang="id-ID" sz="1600" dirty="0"/>
              <a:t>: E{Y} = </a:t>
            </a:r>
            <a:r>
              <a:rPr lang="el-GR" sz="1600" dirty="0"/>
              <a:t>β0+β1</a:t>
            </a:r>
            <a:r>
              <a:rPr lang="id-ID" sz="1600" dirty="0"/>
              <a:t>x1+</a:t>
            </a:r>
            <a:r>
              <a:rPr lang="el-GR" sz="1600" dirty="0"/>
              <a:t>β2</a:t>
            </a:r>
            <a:r>
              <a:rPr lang="id-ID" sz="1600" dirty="0"/>
              <a:t>x2+</a:t>
            </a:r>
            <a:r>
              <a:rPr lang="el-GR" sz="1600" dirty="0"/>
              <a:t>β11</a:t>
            </a:r>
            <a:r>
              <a:rPr lang="id-ID" sz="1600" dirty="0"/>
              <a:t>x12+</a:t>
            </a:r>
            <a:r>
              <a:rPr lang="el-GR" sz="1600" dirty="0"/>
              <a:t>β22</a:t>
            </a:r>
            <a:r>
              <a:rPr lang="id-ID" sz="1600" dirty="0"/>
              <a:t>x22+</a:t>
            </a:r>
            <a:r>
              <a:rPr lang="el-GR" sz="1600" dirty="0"/>
              <a:t>β12</a:t>
            </a:r>
            <a:r>
              <a:rPr lang="id-ID" sz="1600" dirty="0"/>
              <a:t>x1x2(model regresi polinomial orde kedua cocok digunakan</a:t>
            </a:r>
            <a:r>
              <a:rPr lang="id-ID" sz="1600" dirty="0" smtClean="0"/>
              <a:t>)</a:t>
            </a:r>
          </a:p>
          <a:p>
            <a:pPr marL="0" indent="0">
              <a:buNone/>
            </a:pPr>
            <a:endParaRPr lang="id-ID" sz="1600" dirty="0"/>
          </a:p>
          <a:p>
            <a:pPr marL="0" indent="0">
              <a:buNone/>
            </a:pPr>
            <a:r>
              <a:rPr lang="id-ID" sz="1600" dirty="0" smtClean="0"/>
              <a:t> H1 </a:t>
            </a:r>
            <a:r>
              <a:rPr lang="id-ID" sz="1600" dirty="0"/>
              <a:t>: E{Y}≠ </a:t>
            </a:r>
            <a:r>
              <a:rPr lang="el-GR" sz="1600" dirty="0"/>
              <a:t>β +β </a:t>
            </a:r>
            <a:r>
              <a:rPr lang="id-ID" sz="1600" dirty="0"/>
              <a:t>x +</a:t>
            </a:r>
            <a:r>
              <a:rPr lang="el-GR" sz="1600" dirty="0"/>
              <a:t>β </a:t>
            </a:r>
            <a:r>
              <a:rPr lang="id-ID" sz="1600" dirty="0"/>
              <a:t>x +</a:t>
            </a:r>
            <a:r>
              <a:rPr lang="el-GR" sz="1600" dirty="0"/>
              <a:t>β </a:t>
            </a:r>
            <a:r>
              <a:rPr lang="id-ID" sz="1600" dirty="0"/>
              <a:t>x 2+</a:t>
            </a:r>
            <a:r>
              <a:rPr lang="el-GR" sz="1600" dirty="0"/>
              <a:t>β </a:t>
            </a:r>
            <a:r>
              <a:rPr lang="id-ID" sz="1600" dirty="0"/>
              <a:t>x 2+</a:t>
            </a:r>
            <a:r>
              <a:rPr lang="el-GR" sz="1600" dirty="0"/>
              <a:t>β </a:t>
            </a:r>
            <a:r>
              <a:rPr lang="id-ID" sz="1600" dirty="0"/>
              <a:t>x x (model regresi </a:t>
            </a:r>
            <a:r>
              <a:rPr lang="id-ID" sz="1600" dirty="0" smtClean="0"/>
              <a:t>polinomial </a:t>
            </a:r>
            <a:r>
              <a:rPr lang="id-ID" sz="1600" dirty="0"/>
              <a:t>orde kedua tidak cocok digunakan) </a:t>
            </a:r>
            <a:endParaRPr lang="id-ID" sz="1600" dirty="0" smtClean="0"/>
          </a:p>
          <a:p>
            <a:pPr marL="0" indent="0">
              <a:buNone/>
            </a:pPr>
            <a:r>
              <a:rPr lang="id-ID" sz="1600" dirty="0" smtClean="0"/>
              <a:t>Taraf </a:t>
            </a:r>
            <a:r>
              <a:rPr lang="id-ID" sz="1600" dirty="0"/>
              <a:t>nyata : </a:t>
            </a:r>
            <a:r>
              <a:rPr lang="el-GR" sz="1600" dirty="0"/>
              <a:t>α </a:t>
            </a:r>
            <a:endParaRPr lang="id-ID" sz="1600" dirty="0" smtClean="0"/>
          </a:p>
          <a:p>
            <a:pPr marL="0" indent="0">
              <a:buNone/>
            </a:pPr>
            <a:r>
              <a:rPr lang="id-ID" sz="1600" dirty="0" smtClean="0"/>
              <a:t>Statistik </a:t>
            </a:r>
            <a:r>
              <a:rPr lang="id-ID" sz="1600" dirty="0"/>
              <a:t>Uji</a:t>
            </a:r>
            <a:r>
              <a:rPr lang="id-ID" sz="1600" dirty="0" smtClean="0"/>
              <a:t>:  F </a:t>
            </a:r>
            <a:r>
              <a:rPr lang="id-ID" sz="1600" dirty="0"/>
              <a:t>= </a:t>
            </a:r>
            <a:r>
              <a:rPr lang="id-ID" sz="1600" dirty="0" smtClean="0"/>
              <a:t>JKGM (k-p)/JKGM/(n-k) </a:t>
            </a:r>
          </a:p>
          <a:p>
            <a:pPr marL="0" indent="0">
              <a:buNone/>
            </a:pPr>
            <a:endParaRPr lang="id-ID" sz="1600" dirty="0"/>
          </a:p>
          <a:p>
            <a:pPr marL="0" indent="0">
              <a:buNone/>
            </a:pPr>
            <a:r>
              <a:rPr lang="id-ID" sz="1600" dirty="0"/>
              <a:t>Kriteria keputusan : </a:t>
            </a:r>
            <a:endParaRPr lang="id-ID" sz="1600" dirty="0" smtClean="0"/>
          </a:p>
          <a:p>
            <a:pPr marL="0" indent="0">
              <a:buNone/>
            </a:pPr>
            <a:r>
              <a:rPr lang="id-ID" sz="1600" dirty="0"/>
              <a:t>	</a:t>
            </a:r>
            <a:r>
              <a:rPr lang="id-ID" sz="1600" dirty="0" smtClean="0"/>
              <a:t>k </a:t>
            </a:r>
            <a:r>
              <a:rPr lang="id-ID" sz="1600" dirty="0"/>
              <a:t>= banyaknya x yang berbeda, </a:t>
            </a:r>
            <a:endParaRPr lang="id-ID" sz="1600" dirty="0" smtClean="0"/>
          </a:p>
          <a:p>
            <a:pPr marL="0" indent="0">
              <a:buNone/>
            </a:pPr>
            <a:r>
              <a:rPr lang="id-ID" sz="1600" dirty="0"/>
              <a:t>	</a:t>
            </a:r>
            <a:r>
              <a:rPr lang="id-ID" sz="1600" dirty="0" smtClean="0"/>
              <a:t>p </a:t>
            </a:r>
            <a:r>
              <a:rPr lang="id-ID" sz="1600" dirty="0"/>
              <a:t>= banyaknya parameter </a:t>
            </a:r>
            <a:endParaRPr lang="id-ID" sz="1600" dirty="0" smtClean="0"/>
          </a:p>
          <a:p>
            <a:pPr marL="0" indent="0">
              <a:buNone/>
            </a:pPr>
            <a:r>
              <a:rPr lang="id-ID" sz="1600" dirty="0"/>
              <a:t>	</a:t>
            </a:r>
            <a:r>
              <a:rPr lang="id-ID" sz="1600" dirty="0" smtClean="0"/>
              <a:t>H0 </a:t>
            </a:r>
            <a:r>
              <a:rPr lang="id-ID" sz="1600" dirty="0"/>
              <a:t>ditolak jika Fh &gt;</a:t>
            </a:r>
            <a:r>
              <a:rPr lang="id-ID" sz="1600" dirty="0" smtClean="0"/>
              <a:t>Ftabel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416738235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MODEL-MODEL REGRESI POLINOMIAL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8382000" cy="4114800"/>
          </a:xfrm>
        </p:spPr>
        <p:txBody>
          <a:bodyPr/>
          <a:lstStyle/>
          <a:p>
            <a:r>
              <a:rPr lang="en-US" sz="2400"/>
              <a:t>Dapat terdiri dari 1 atau lebih variabel bebas dengan pangkatnya masing-masing.</a:t>
            </a:r>
          </a:p>
          <a:p>
            <a:r>
              <a:rPr lang="en-US" sz="2400">
                <a:solidFill>
                  <a:srgbClr val="000099"/>
                </a:solidFill>
              </a:rPr>
              <a:t>Contoh: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990000"/>
                </a:solidFill>
              </a:rPr>
              <a:t>Model dengan 1 variabel bebas – ordo kedua:</a:t>
            </a:r>
          </a:p>
          <a:p>
            <a:pPr algn="ctr">
              <a:buFont typeface="Wingdings" pitchFamily="2" charset="2"/>
              <a:buNone/>
            </a:pPr>
            <a:r>
              <a:rPr lang="en-US" sz="2400"/>
              <a:t>Y</a:t>
            </a:r>
            <a:r>
              <a:rPr lang="en-US" sz="2400" baseline="-25000"/>
              <a:t>i</a:t>
            </a:r>
            <a:r>
              <a:rPr lang="en-US" sz="2400"/>
              <a:t> = </a:t>
            </a:r>
            <a:r>
              <a:rPr lang="el-GR" sz="2400">
                <a:cs typeface="Arial" charset="0"/>
              </a:rPr>
              <a:t>β</a:t>
            </a:r>
            <a:r>
              <a:rPr lang="en-US" sz="2400" baseline="-25000">
                <a:cs typeface="Arial" charset="0"/>
              </a:rPr>
              <a:t>0</a:t>
            </a:r>
            <a:r>
              <a:rPr lang="en-US" sz="2400">
                <a:cs typeface="Arial" charset="0"/>
              </a:rPr>
              <a:t> + </a:t>
            </a:r>
            <a:r>
              <a:rPr lang="el-GR" sz="2400">
                <a:cs typeface="Arial" charset="0"/>
              </a:rPr>
              <a:t>β</a:t>
            </a:r>
            <a:r>
              <a:rPr lang="en-US" sz="2400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x</a:t>
            </a:r>
            <a:r>
              <a:rPr lang="en-US" sz="2400" baseline="-25000">
                <a:cs typeface="Arial" charset="0"/>
              </a:rPr>
              <a:t>i</a:t>
            </a:r>
            <a:r>
              <a:rPr lang="en-US" sz="2400">
                <a:cs typeface="Arial" charset="0"/>
              </a:rPr>
              <a:t> + </a:t>
            </a:r>
            <a:r>
              <a:rPr lang="el-GR" sz="2400">
                <a:cs typeface="Arial" charset="0"/>
              </a:rPr>
              <a:t>β</a:t>
            </a:r>
            <a:r>
              <a:rPr lang="en-US" sz="2400" baseline="-25000">
                <a:cs typeface="Arial" charset="0"/>
              </a:rPr>
              <a:t>11</a:t>
            </a:r>
            <a:r>
              <a:rPr lang="en-US" sz="2400">
                <a:cs typeface="Arial" charset="0"/>
              </a:rPr>
              <a:t>x</a:t>
            </a:r>
            <a:r>
              <a:rPr lang="en-US" sz="2400" baseline="-25000">
                <a:cs typeface="Arial" charset="0"/>
              </a:rPr>
              <a:t>i</a:t>
            </a:r>
            <a:r>
              <a:rPr lang="en-US" sz="2400" baseline="30000">
                <a:cs typeface="Arial" charset="0"/>
              </a:rPr>
              <a:t>2</a:t>
            </a:r>
            <a:r>
              <a:rPr lang="en-US" sz="2400">
                <a:cs typeface="Arial" charset="0"/>
              </a:rPr>
              <a:t> + </a:t>
            </a:r>
            <a:r>
              <a:rPr lang="el-GR" sz="2400">
                <a:cs typeface="Arial" charset="0"/>
              </a:rPr>
              <a:t>ε</a:t>
            </a:r>
            <a:r>
              <a:rPr lang="en-US" sz="2400" baseline="-25000">
                <a:cs typeface="Arial" charset="0"/>
              </a:rPr>
              <a:t>i</a:t>
            </a:r>
            <a:endParaRPr lang="el-GR" sz="2400" baseline="-2500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990000"/>
                </a:solidFill>
              </a:rPr>
              <a:t>Model dengan 1 variabel bebas – ordo ketiga:</a:t>
            </a:r>
          </a:p>
          <a:p>
            <a:pPr algn="ctr">
              <a:buFont typeface="Wingdings" pitchFamily="2" charset="2"/>
              <a:buNone/>
            </a:pPr>
            <a:r>
              <a:rPr lang="en-US" sz="2400"/>
              <a:t>Y</a:t>
            </a:r>
            <a:r>
              <a:rPr lang="en-US" sz="2400" baseline="-25000"/>
              <a:t>i</a:t>
            </a:r>
            <a:r>
              <a:rPr lang="en-US" sz="2400"/>
              <a:t> = </a:t>
            </a:r>
            <a:r>
              <a:rPr lang="el-GR" sz="2400">
                <a:cs typeface="Arial" charset="0"/>
              </a:rPr>
              <a:t>β</a:t>
            </a:r>
            <a:r>
              <a:rPr lang="en-US" sz="2400" baseline="-25000">
                <a:cs typeface="Arial" charset="0"/>
              </a:rPr>
              <a:t>0</a:t>
            </a:r>
            <a:r>
              <a:rPr lang="en-US" sz="2400">
                <a:cs typeface="Arial" charset="0"/>
              </a:rPr>
              <a:t> + </a:t>
            </a:r>
            <a:r>
              <a:rPr lang="el-GR" sz="2400">
                <a:cs typeface="Arial" charset="0"/>
              </a:rPr>
              <a:t>β</a:t>
            </a:r>
            <a:r>
              <a:rPr lang="en-US" sz="2400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x</a:t>
            </a:r>
            <a:r>
              <a:rPr lang="en-US" sz="2400" baseline="-25000">
                <a:cs typeface="Arial" charset="0"/>
              </a:rPr>
              <a:t>i</a:t>
            </a:r>
            <a:r>
              <a:rPr lang="en-US" sz="2400">
                <a:cs typeface="Arial" charset="0"/>
              </a:rPr>
              <a:t> + </a:t>
            </a:r>
            <a:r>
              <a:rPr lang="el-GR" sz="2400">
                <a:cs typeface="Arial" charset="0"/>
              </a:rPr>
              <a:t>β</a:t>
            </a:r>
            <a:r>
              <a:rPr lang="en-US" sz="2400" baseline="-25000">
                <a:cs typeface="Arial" charset="0"/>
              </a:rPr>
              <a:t>11</a:t>
            </a:r>
            <a:r>
              <a:rPr lang="en-US" sz="2400">
                <a:cs typeface="Arial" charset="0"/>
              </a:rPr>
              <a:t>x</a:t>
            </a:r>
            <a:r>
              <a:rPr lang="en-US" sz="2400" baseline="-25000">
                <a:cs typeface="Arial" charset="0"/>
              </a:rPr>
              <a:t>i</a:t>
            </a:r>
            <a:r>
              <a:rPr lang="en-US" sz="2400" baseline="30000">
                <a:cs typeface="Arial" charset="0"/>
              </a:rPr>
              <a:t>2</a:t>
            </a:r>
            <a:r>
              <a:rPr lang="en-US" sz="2400">
                <a:cs typeface="Arial" charset="0"/>
              </a:rPr>
              <a:t> + </a:t>
            </a:r>
            <a:r>
              <a:rPr lang="el-GR" sz="2400">
                <a:cs typeface="Arial" charset="0"/>
              </a:rPr>
              <a:t>β</a:t>
            </a:r>
            <a:r>
              <a:rPr lang="en-US" sz="2400" baseline="-25000">
                <a:cs typeface="Arial" charset="0"/>
              </a:rPr>
              <a:t>111</a:t>
            </a:r>
            <a:r>
              <a:rPr lang="en-US" sz="2400">
                <a:cs typeface="Arial" charset="0"/>
              </a:rPr>
              <a:t>x</a:t>
            </a:r>
            <a:r>
              <a:rPr lang="en-US" sz="2400" baseline="-25000">
                <a:cs typeface="Arial" charset="0"/>
              </a:rPr>
              <a:t>i</a:t>
            </a:r>
            <a:r>
              <a:rPr lang="en-US" sz="2400" baseline="30000">
                <a:cs typeface="Arial" charset="0"/>
              </a:rPr>
              <a:t>3</a:t>
            </a:r>
            <a:r>
              <a:rPr lang="en-US" sz="2400">
                <a:cs typeface="Arial" charset="0"/>
              </a:rPr>
              <a:t> + </a:t>
            </a:r>
            <a:r>
              <a:rPr lang="el-GR" sz="2400">
                <a:cs typeface="Arial" charset="0"/>
              </a:rPr>
              <a:t>ε</a:t>
            </a:r>
            <a:r>
              <a:rPr lang="en-US" sz="2400" baseline="-25000">
                <a:cs typeface="Arial" charset="0"/>
              </a:rPr>
              <a:t>i</a:t>
            </a:r>
            <a:endParaRPr lang="el-GR" sz="2400" baseline="-2500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/>
              <a:t>	dst.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	dimana 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1825" y="5319713"/>
          <a:ext cx="14446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3" imgW="723600" imgH="228600" progId="Equation.3">
                  <p:embed/>
                </p:oleObj>
              </mc:Choice>
              <mc:Fallback>
                <p:oleObj name="Equation" r:id="rId3" imgW="723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5319713"/>
                        <a:ext cx="14446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MODEL-MODEL REGRESI POLINOMIAL 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8382000" cy="4114800"/>
          </a:xfrm>
        </p:spPr>
        <p:txBody>
          <a:bodyPr/>
          <a:lstStyle/>
          <a:p>
            <a:r>
              <a:rPr lang="en-US" sz="2400"/>
              <a:t>Alasan menggunakan simpangan terhadap rata-rata karena dalam model regresi polinomial, X, X</a:t>
            </a:r>
            <a:r>
              <a:rPr lang="en-US" sz="2400" baseline="30000"/>
              <a:t>2</a:t>
            </a:r>
            <a:r>
              <a:rPr lang="en-US" sz="2400"/>
              <a:t>, X</a:t>
            </a:r>
            <a:r>
              <a:rPr lang="en-US" sz="2400" baseline="30000"/>
              <a:t>3</a:t>
            </a:r>
            <a:r>
              <a:rPr lang="en-US" sz="2400"/>
              <a:t>,dst akan berkorelasi (terjadi </a:t>
            </a:r>
            <a:r>
              <a:rPr lang="en-US" sz="2400" i="1"/>
              <a:t>multicollinearity</a:t>
            </a:r>
            <a:r>
              <a:rPr lang="en-US" sz="2400"/>
              <a:t>).</a:t>
            </a:r>
          </a:p>
          <a:p>
            <a:r>
              <a:rPr lang="en-US" sz="2400"/>
              <a:t>Jika dinyatakan dalam notasi matriks, maka jika menggunakan nilai asli, matriks X</a:t>
            </a:r>
            <a:r>
              <a:rPr lang="en-US" sz="2400">
                <a:cs typeface="Arial" charset="0"/>
              </a:rPr>
              <a:t>'</a:t>
            </a:r>
            <a:r>
              <a:rPr lang="en-US" sz="2400"/>
              <a:t>X akan menghasilnya matriks yang singular, sehingga </a:t>
            </a:r>
          </a:p>
          <a:p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	tidak akan mempunyai solusi yang unik.</a:t>
            </a:r>
            <a:endParaRPr lang="el-GR" sz="2400">
              <a:cs typeface="Arial" charset="0"/>
            </a:endParaRPr>
          </a:p>
        </p:txBody>
      </p:sp>
      <p:graphicFrame>
        <p:nvGraphicFramePr>
          <p:cNvPr id="22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530600" y="4381500"/>
          <a:ext cx="2413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3" imgW="990360" imgH="266400" progId="Equation.3">
                  <p:embed/>
                </p:oleObj>
              </mc:Choice>
              <mc:Fallback>
                <p:oleObj name="Equation" r:id="rId3" imgW="99036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4381500"/>
                        <a:ext cx="2413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91400" cy="1527175"/>
          </a:xfrm>
        </p:spPr>
        <p:txBody>
          <a:bodyPr/>
          <a:lstStyle/>
          <a:p>
            <a:r>
              <a:rPr lang="en-US" sz="3600" dirty="0" err="1"/>
              <a:t>Regresi</a:t>
            </a:r>
            <a:r>
              <a:rPr lang="en-US" sz="3600" dirty="0"/>
              <a:t> </a:t>
            </a:r>
            <a:r>
              <a:rPr lang="id-ID" sz="3600" dirty="0" smtClean="0"/>
              <a:t>Polinomial </a:t>
            </a:r>
            <a:r>
              <a:rPr lang="en-US" sz="3600" dirty="0" err="1" smtClean="0"/>
              <a:t>Kuadratik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905000"/>
                <a:ext cx="8382000" cy="4114800"/>
              </a:xfrm>
            </p:spPr>
            <p:txBody>
              <a:bodyPr/>
              <a:lstStyle/>
              <a:p>
                <a:r>
                  <a:rPr lang="en-US" sz="1800" dirty="0" smtClean="0">
                    <a:cs typeface="Arial" charset="0"/>
                  </a:rPr>
                  <a:t>Model </a:t>
                </a:r>
                <a:r>
                  <a:rPr lang="en-US" sz="1800" dirty="0" err="1">
                    <a:cs typeface="Arial" charset="0"/>
                  </a:rPr>
                  <a:t>regresi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polinomial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ordo</a:t>
                </a:r>
                <a:r>
                  <a:rPr lang="en-US" sz="1800" dirty="0">
                    <a:cs typeface="Arial" charset="0"/>
                  </a:rPr>
                  <a:t> 2 (</a:t>
                </a:r>
                <a:r>
                  <a:rPr lang="en-US" sz="1800" dirty="0" err="1">
                    <a:cs typeface="Arial" charset="0"/>
                  </a:rPr>
                  <a:t>kuadratik</a:t>
                </a:r>
                <a:r>
                  <a:rPr lang="en-US" sz="1800" dirty="0">
                    <a:cs typeface="Arial" charset="0"/>
                  </a:rPr>
                  <a:t>) </a:t>
                </a:r>
                <a:r>
                  <a:rPr lang="en-US" sz="1800" dirty="0" smtClean="0">
                    <a:cs typeface="Arial" charset="0"/>
                  </a:rPr>
                  <a:t>m</a:t>
                </a:r>
                <a:r>
                  <a:rPr lang="id-ID" sz="1800" dirty="0" smtClean="0">
                    <a:cs typeface="Arial" charset="0"/>
                  </a:rPr>
                  <a:t>eru</a:t>
                </a:r>
                <a:r>
                  <a:rPr lang="en-US" sz="1800" dirty="0" smtClean="0">
                    <a:cs typeface="Arial" charset="0"/>
                  </a:rPr>
                  <a:t>p</a:t>
                </a:r>
                <a:r>
                  <a:rPr lang="id-ID" sz="1800" dirty="0" smtClean="0">
                    <a:cs typeface="Arial" charset="0"/>
                  </a:rPr>
                  <a:t>a</a:t>
                </a:r>
                <a:r>
                  <a:rPr lang="en-US" sz="1800" dirty="0" smtClean="0">
                    <a:cs typeface="Arial" charset="0"/>
                  </a:rPr>
                  <a:t>k</a:t>
                </a:r>
                <a:r>
                  <a:rPr lang="id-ID" sz="1800" dirty="0" smtClean="0">
                    <a:cs typeface="Arial" charset="0"/>
                  </a:rPr>
                  <a:t>an</a:t>
                </a:r>
                <a:r>
                  <a:rPr lang="en-US" sz="1800" dirty="0" smtClean="0">
                    <a:cs typeface="Arial" charset="0"/>
                  </a:rPr>
                  <a:t> </a:t>
                </a:r>
                <a:r>
                  <a:rPr lang="en-US" sz="1800" dirty="0">
                    <a:cs typeface="Arial" charset="0"/>
                  </a:rPr>
                  <a:t>model </a:t>
                </a:r>
                <a:r>
                  <a:rPr lang="en-US" sz="1800" dirty="0" err="1">
                    <a:cs typeface="Arial" charset="0"/>
                  </a:rPr>
                  <a:t>polinomial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yg</a:t>
                </a:r>
                <a:r>
                  <a:rPr lang="en-US" sz="1800" dirty="0">
                    <a:cs typeface="Arial" charset="0"/>
                  </a:rPr>
                  <a:t> paling </a:t>
                </a:r>
                <a:r>
                  <a:rPr lang="en-US" sz="1800" dirty="0" err="1">
                    <a:cs typeface="Arial" charset="0"/>
                  </a:rPr>
                  <a:t>sederhana</a:t>
                </a:r>
                <a:r>
                  <a:rPr lang="en-US" sz="1800" dirty="0">
                    <a:cs typeface="Arial" charset="0"/>
                  </a:rPr>
                  <a:t>.</a:t>
                </a:r>
              </a:p>
              <a:p>
                <a:r>
                  <a:rPr lang="en-US" sz="1800" dirty="0" err="1">
                    <a:cs typeface="Arial" charset="0"/>
                  </a:rPr>
                  <a:t>Bentuk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garis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regresi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polinomial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ordo</a:t>
                </a:r>
                <a:r>
                  <a:rPr lang="en-US" sz="1800" dirty="0">
                    <a:cs typeface="Arial" charset="0"/>
                  </a:rPr>
                  <a:t> 2 </a:t>
                </a:r>
                <a:r>
                  <a:rPr lang="en-US" sz="1800" dirty="0" err="1">
                    <a:cs typeface="Arial" charset="0"/>
                  </a:rPr>
                  <a:t>adalah</a:t>
                </a:r>
                <a:r>
                  <a:rPr lang="en-US" sz="1800" dirty="0">
                    <a:cs typeface="Arial" charset="0"/>
                  </a:rPr>
                  <a:t> parabola </a:t>
                </a:r>
              </a:p>
              <a:p>
                <a:r>
                  <a:rPr lang="en-US" sz="1800" dirty="0" err="1">
                    <a:cs typeface="Arial" charset="0"/>
                  </a:rPr>
                  <a:t>Regresi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kuadratik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termasuk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dalam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regresi</a:t>
                </a:r>
                <a:r>
                  <a:rPr lang="en-US" sz="1800" dirty="0">
                    <a:cs typeface="Arial" charset="0"/>
                  </a:rPr>
                  <a:t> non linear yang </a:t>
                </a:r>
                <a:r>
                  <a:rPr lang="en-US" sz="1800" dirty="0" err="1">
                    <a:cs typeface="Arial" charset="0"/>
                  </a:rPr>
                  <a:t>menyatakan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hubungan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antara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dua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peubah</a:t>
                </a:r>
                <a:r>
                  <a:rPr lang="en-US" sz="1800" dirty="0">
                    <a:cs typeface="Arial" charset="0"/>
                  </a:rPr>
                  <a:t> yang </a:t>
                </a:r>
                <a:r>
                  <a:rPr lang="en-US" sz="1800" dirty="0" err="1">
                    <a:cs typeface="Arial" charset="0"/>
                  </a:rPr>
                  <a:t>terdiri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menyatakan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hubungan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antara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dua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peubah</a:t>
                </a:r>
                <a:r>
                  <a:rPr lang="en-US" sz="1800" dirty="0">
                    <a:cs typeface="Arial" charset="0"/>
                  </a:rPr>
                  <a:t> yang </a:t>
                </a:r>
                <a:r>
                  <a:rPr lang="en-US" sz="1800" dirty="0" err="1">
                    <a:cs typeface="Arial" charset="0"/>
                  </a:rPr>
                  <a:t>terdiri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dari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peubah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tak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bebas</a:t>
                </a:r>
                <a:r>
                  <a:rPr lang="en-US" sz="1800" dirty="0">
                    <a:cs typeface="Arial" charset="0"/>
                  </a:rPr>
                  <a:t> (Y) </a:t>
                </a:r>
                <a:r>
                  <a:rPr lang="en-US" sz="1800" dirty="0" err="1">
                    <a:cs typeface="Arial" charset="0"/>
                  </a:rPr>
                  <a:t>dan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peubah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bebas</a:t>
                </a:r>
                <a:r>
                  <a:rPr lang="en-US" sz="1800" dirty="0">
                    <a:cs typeface="Arial" charset="0"/>
                  </a:rPr>
                  <a:t> (X) </a:t>
                </a:r>
                <a:r>
                  <a:rPr lang="en-US" sz="1800" dirty="0" err="1">
                    <a:cs typeface="Arial" charset="0"/>
                  </a:rPr>
                  <a:t>sehingga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akan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diperoleh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suatu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kurva</a:t>
                </a:r>
                <a:r>
                  <a:rPr lang="en-US" sz="1800" dirty="0">
                    <a:cs typeface="Arial" charset="0"/>
                  </a:rPr>
                  <a:t> yang </a:t>
                </a:r>
                <a:r>
                  <a:rPr lang="en-US" sz="1800" dirty="0" err="1">
                    <a:cs typeface="Arial" charset="0"/>
                  </a:rPr>
                  <a:t>membentuk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garis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akan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diperoleh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suatu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kurva</a:t>
                </a:r>
                <a:r>
                  <a:rPr lang="en-US" sz="1800" dirty="0">
                    <a:cs typeface="Arial" charset="0"/>
                  </a:rPr>
                  <a:t> yang </a:t>
                </a:r>
                <a:r>
                  <a:rPr lang="en-US" sz="1800" dirty="0" err="1">
                    <a:cs typeface="Arial" charset="0"/>
                  </a:rPr>
                  <a:t>membentuk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garis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lengkung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menaik</a:t>
                </a:r>
                <a:r>
                  <a:rPr lang="en-US" sz="1800" dirty="0">
                    <a:cs typeface="Arial" charset="0"/>
                  </a:rPr>
                  <a:t> (</a:t>
                </a:r>
                <a:r>
                  <a:rPr lang="el-GR" sz="1800" dirty="0">
                    <a:cs typeface="Arial" charset="0"/>
                  </a:rPr>
                  <a:t>β2 &gt; 0) </a:t>
                </a:r>
                <a:r>
                  <a:rPr lang="en-US" sz="1800" dirty="0" err="1">
                    <a:cs typeface="Arial" charset="0"/>
                  </a:rPr>
                  <a:t>atau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menurun</a:t>
                </a:r>
                <a:r>
                  <a:rPr lang="en-US" sz="1800" dirty="0">
                    <a:cs typeface="Arial" charset="0"/>
                  </a:rPr>
                  <a:t> (</a:t>
                </a:r>
                <a:r>
                  <a:rPr lang="el-GR" sz="1800" dirty="0">
                    <a:cs typeface="Arial" charset="0"/>
                  </a:rPr>
                  <a:t>β2 &lt; 0). </a:t>
                </a:r>
                <a:r>
                  <a:rPr lang="en-US" sz="1800" dirty="0" err="1">
                    <a:cs typeface="Arial" charset="0"/>
                  </a:rPr>
                  <a:t>Bentuk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persamaan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matematis</a:t>
                </a:r>
                <a:r>
                  <a:rPr lang="en-US" sz="1800" dirty="0">
                    <a:cs typeface="Arial" charset="0"/>
                  </a:rPr>
                  <a:t> model </a:t>
                </a:r>
                <a:r>
                  <a:rPr lang="en-US" sz="1800" dirty="0" err="1">
                    <a:cs typeface="Arial" charset="0"/>
                  </a:rPr>
                  <a:t>kuadratik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secara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umum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smtClean="0">
                    <a:cs typeface="Arial" charset="0"/>
                  </a:rPr>
                  <a:t> </a:t>
                </a:r>
                <a:r>
                  <a:rPr lang="en-US" sz="1800" dirty="0" err="1">
                    <a:cs typeface="Arial" charset="0"/>
                  </a:rPr>
                  <a:t>menurut</a:t>
                </a:r>
                <a:r>
                  <a:rPr lang="en-US" sz="1800" dirty="0">
                    <a:cs typeface="Arial" charset="0"/>
                  </a:rPr>
                  <a:t> Steel &amp; </a:t>
                </a:r>
                <a:r>
                  <a:rPr lang="en-US" sz="1800" dirty="0" err="1">
                    <a:cs typeface="Arial" charset="0"/>
                  </a:rPr>
                  <a:t>Torrie</a:t>
                </a:r>
                <a:r>
                  <a:rPr lang="en-US" sz="1800" dirty="0">
                    <a:cs typeface="Arial" charset="0"/>
                  </a:rPr>
                  <a:t> (1980) </a:t>
                </a:r>
                <a:r>
                  <a:rPr lang="en-US" sz="1800" dirty="0" err="1">
                    <a:cs typeface="Arial" charset="0"/>
                  </a:rPr>
                  <a:t>adalah</a:t>
                </a:r>
                <a:r>
                  <a:rPr lang="en-US" sz="1800" dirty="0">
                    <a:cs typeface="Arial" charset="0"/>
                  </a:rPr>
                  <a:t> : </a:t>
                </a:r>
                <a:endParaRPr lang="id-ID" sz="1800" dirty="0" smtClean="0">
                  <a:cs typeface="Arial" charset="0"/>
                </a:endParaRPr>
              </a:p>
              <a:p>
                <a:r>
                  <a:rPr lang="en-US" sz="1800" dirty="0" smtClean="0">
                    <a:cs typeface="Arial" charset="0"/>
                  </a:rPr>
                  <a:t>a</a:t>
                </a:r>
                <a:r>
                  <a:rPr lang="en-US" sz="1800" dirty="0">
                    <a:cs typeface="Arial" charset="0"/>
                  </a:rPr>
                  <a:t>. </a:t>
                </a:r>
                <a:r>
                  <a:rPr lang="en-US" sz="1800" dirty="0" err="1">
                    <a:cs typeface="Arial" charset="0"/>
                  </a:rPr>
                  <a:t>Polinomial</a:t>
                </a:r>
                <a:r>
                  <a:rPr lang="en-US" sz="1800" dirty="0">
                    <a:cs typeface="Arial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/>
                        <a:cs typeface="Arial" charset="0"/>
                      </a:rPr>
                      <m:t>𝐸</m:t>
                    </m:r>
                    <m:d>
                      <m:dPr>
                        <m:ctrlPr>
                          <a:rPr lang="id-ID" sz="1800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id-ID" sz="1800" b="0" i="1" smtClean="0">
                            <a:latin typeface="Cambria Math"/>
                            <a:cs typeface="Arial" charset="0"/>
                          </a:rPr>
                          <m:t>𝑌</m:t>
                        </m:r>
                      </m:e>
                    </m:d>
                    <m:r>
                      <a:rPr lang="id-ID" sz="1800" b="0" i="1" smtClean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id-ID" sz="1800" b="0" i="1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𝛽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id-ID" sz="1800" b="0" i="1" smtClean="0">
                        <a:latin typeface="Cambria Math"/>
                        <a:cs typeface="Arial" charset="0"/>
                      </a:rPr>
                      <m:t>+</m:t>
                    </m:r>
                    <m:sSub>
                      <m:sSubPr>
                        <m:ctrlPr>
                          <a:rPr lang="id-ID" sz="1800" b="0" i="1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𝛽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id-ID" sz="1800" b="0" i="1" smtClean="0">
                        <a:latin typeface="Cambria Math"/>
                        <a:cs typeface="Arial" charset="0"/>
                      </a:rPr>
                      <m:t>𝑋</m:t>
                    </m:r>
                    <m:r>
                      <a:rPr lang="id-ID" sz="1800" b="0" i="1" smtClean="0">
                        <a:latin typeface="Cambria Math"/>
                        <a:cs typeface="Arial" charset="0"/>
                      </a:rPr>
                      <m:t>+</m:t>
                    </m:r>
                    <m:sSub>
                      <m:sSubPr>
                        <m:ctrlPr>
                          <a:rPr lang="id-ID" sz="1800" b="0" i="1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𝛽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id-ID" sz="1800" b="0" i="1" smtClean="0">
                            <a:latin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id-ID" sz="1800" b="0" i="1" smtClean="0"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  <m:sup>
                        <m:r>
                          <a:rPr lang="id-ID" sz="1800" b="0" i="1" smtClean="0">
                            <a:latin typeface="Cambria Math"/>
                            <a:cs typeface="Arial" charset="0"/>
                          </a:rPr>
                          <m:t>2</m:t>
                        </m:r>
                      </m:sup>
                    </m:sSup>
                  </m:oMath>
                </a14:m>
                <a:endParaRPr lang="id-ID" sz="1800" dirty="0" smtClean="0">
                  <a:cs typeface="Arial" charset="0"/>
                </a:endParaRPr>
              </a:p>
              <a:p>
                <a:r>
                  <a:rPr lang="en-US" sz="1800" dirty="0" smtClean="0">
                    <a:cs typeface="Arial" charset="0"/>
                  </a:rPr>
                  <a:t>b</a:t>
                </a:r>
                <a:r>
                  <a:rPr lang="en-US" sz="1800" dirty="0">
                    <a:cs typeface="Arial" charset="0"/>
                  </a:rPr>
                  <a:t>. </a:t>
                </a:r>
                <a:r>
                  <a:rPr lang="en-US" sz="1800" dirty="0" err="1">
                    <a:cs typeface="Arial" charset="0"/>
                  </a:rPr>
                  <a:t>Eksponensial</a:t>
                </a:r>
                <a:r>
                  <a:rPr lang="en-US" sz="1800" dirty="0">
                    <a:cs typeface="Arial" charset="0"/>
                  </a:rPr>
                  <a:t> </a:t>
                </a:r>
                <a:r>
                  <a:rPr lang="en-US" sz="1800" dirty="0" smtClean="0">
                    <a:cs typeface="Arial" charset="0"/>
                  </a:rPr>
                  <a:t>:</a:t>
                </a:r>
                <a:r>
                  <a:rPr lang="id-ID" sz="1800" dirty="0" smtClean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/>
                        <a:cs typeface="Arial" charset="0"/>
                      </a:rPr>
                      <m:t>𝐸</m:t>
                    </m:r>
                    <m:d>
                      <m:dPr>
                        <m:ctrlPr>
                          <a:rPr lang="id-ID" sz="1800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id-ID" sz="1800" b="0" i="1" smtClean="0">
                            <a:latin typeface="Cambria Math"/>
                            <a:cs typeface="Arial" charset="0"/>
                          </a:rPr>
                          <m:t>𝑌</m:t>
                        </m:r>
                      </m:e>
                    </m:d>
                    <m:r>
                      <a:rPr lang="id-ID" sz="1800" b="0" i="1" smtClean="0">
                        <a:latin typeface="Cambria Math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id-ID" sz="1800" b="0" i="1" smtClean="0">
                            <a:latin typeface="Cambria Math"/>
                            <a:cs typeface="Arial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id-ID" sz="1800" b="0" i="1" smtClean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  <a:cs typeface="Arial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d-ID" sz="1800" b="0" i="1" smtClean="0">
                                <a:latin typeface="Cambria Math"/>
                                <a:cs typeface="Arial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id-ID" sz="1800" b="0" i="1" smtClean="0">
                                <a:latin typeface="Cambria Math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  <a:cs typeface="Arial" charset="0"/>
                              </a:rPr>
                              <m:t>𝛽</m:t>
                            </m:r>
                          </m:e>
                          <m:sub/>
                          <m:sup>
                            <m:r>
                              <a:rPr lang="id-ID" sz="1800" b="0" i="1" smtClean="0">
                                <a:latin typeface="Cambria Math"/>
                                <a:cs typeface="Arial" charset="0"/>
                              </a:rPr>
                              <m:t>𝑥</m:t>
                            </m:r>
                          </m:sup>
                        </m:sSubSup>
                      </m:e>
                      <m:sub>
                        <m:r>
                          <a:rPr lang="id-ID" sz="1800" b="0" i="1" smtClean="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id-ID" sz="1800" dirty="0" smtClean="0">
                  <a:cs typeface="Arial" charset="0"/>
                </a:endParaRPr>
              </a:p>
              <a:p>
                <a:r>
                  <a:rPr lang="en-US" sz="1800" dirty="0" smtClean="0">
                    <a:cs typeface="Arial" charset="0"/>
                  </a:rPr>
                  <a:t>c</a:t>
                </a:r>
                <a:r>
                  <a:rPr lang="en-US" sz="1800" dirty="0">
                    <a:cs typeface="Arial" charset="0"/>
                  </a:rPr>
                  <a:t>. </a:t>
                </a:r>
                <a:r>
                  <a:rPr lang="en-US" sz="1800" dirty="0" err="1">
                    <a:cs typeface="Arial" charset="0"/>
                  </a:rPr>
                  <a:t>Logaritma</a:t>
                </a:r>
                <a:r>
                  <a:rPr lang="en-US" sz="1800" dirty="0">
                    <a:cs typeface="Arial" charset="0"/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1800" b="0" i="0" smtClean="0">
                        <a:latin typeface="Cambria Math"/>
                        <a:cs typeface="Arial" charset="0"/>
                      </a:rPr>
                      <m:t>Log</m:t>
                    </m:r>
                    <m:r>
                      <a:rPr lang="id-ID" sz="1800" i="1">
                        <a:latin typeface="Cambria Math"/>
                        <a:cs typeface="Arial" charset="0"/>
                      </a:rPr>
                      <m:t>𝐸</m:t>
                    </m:r>
                    <m:d>
                      <m:dPr>
                        <m:ctrlPr>
                          <a:rPr lang="id-ID" sz="18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/>
                            <a:cs typeface="Arial" charset="0"/>
                          </a:rPr>
                          <m:t>𝑌</m:t>
                        </m:r>
                      </m:e>
                    </m:d>
                    <m:r>
                      <a:rPr lang="id-ID" sz="1800" i="1">
                        <a:latin typeface="Cambria Math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id-ID" sz="1800" i="1">
                            <a:latin typeface="Cambria Math"/>
                            <a:cs typeface="Arial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id-ID" sz="1800" i="1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id-ID" sz="1800" i="1">
                                <a:latin typeface="Cambria Math"/>
                                <a:ea typeface="Cambria Math"/>
                                <a:cs typeface="Arial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d-ID" sz="1800" i="1">
                                <a:latin typeface="Cambria Math"/>
                                <a:cs typeface="Arial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id-ID" sz="1800" i="1">
                                <a:latin typeface="Cambria Math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id-ID" sz="1800" i="1">
                                <a:latin typeface="Cambria Math"/>
                                <a:ea typeface="Cambria Math"/>
                                <a:cs typeface="Arial" charset="0"/>
                              </a:rPr>
                              <m:t>𝛽</m:t>
                            </m:r>
                          </m:e>
                          <m:sub/>
                          <m:sup>
                            <m:r>
                              <a:rPr lang="id-ID" sz="1800" b="0" i="1" smtClean="0">
                                <a:latin typeface="Cambria Math"/>
                                <a:ea typeface="Cambria Math"/>
                                <a:cs typeface="Arial" charset="0"/>
                              </a:rPr>
                              <m:t>,</m:t>
                            </m:r>
                            <m:r>
                              <a:rPr lang="id-ID" sz="1800" i="1">
                                <a:latin typeface="Cambria Math"/>
                                <a:cs typeface="Arial" charset="0"/>
                              </a:rPr>
                              <m:t>𝑥</m:t>
                            </m:r>
                          </m:sup>
                        </m:sSubSup>
                      </m:e>
                      <m:sub>
                        <m:r>
                          <a:rPr lang="id-ID" sz="1800" i="1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l-GR" sz="1800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905000"/>
                <a:ext cx="8382000" cy="4114800"/>
              </a:xfrm>
              <a:blipFill rotWithShape="1"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0" y="190500"/>
                <a:ext cx="6934200" cy="2476500"/>
              </a:xfrm>
            </p:spPr>
            <p:txBody>
              <a:bodyPr/>
              <a:lstStyle/>
              <a:p>
                <a:pPr/>
                <a:r>
                  <a:rPr lang="id-ID" sz="2800" dirty="0" smtClean="0"/>
                  <a:t>Model Regresi Polinomial Kuadratik</a:t>
                </a:r>
                <a:br>
                  <a:rPr lang="id-ID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𝑌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id-ID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,     </m:t>
                      </m:r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𝑁𝑖𝑖𝑑</m:t>
                      </m:r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(0,</m:t>
                      </m:r>
                      <m:sSup>
                        <m:sSupPr>
                          <m:ctrlPr>
                            <a:rPr lang="id-ID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0" y="190500"/>
                <a:ext cx="6934200" cy="2476500"/>
              </a:xfrm>
              <a:blipFill rotWithShape="1">
                <a:blip r:embed="rId2"/>
                <a:stretch>
                  <a:fillRect l="-17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7800" y="3505200"/>
                <a:ext cx="7086600" cy="2514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d-ID" dirty="0" smtClean="0"/>
                  <a:t>Persamaan garis dugaannya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/>
                        </a:rPr>
                        <m:t>𝑋</m:t>
                      </m:r>
                      <m:r>
                        <a:rPr lang="id-ID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id-ID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0" y="3505200"/>
                <a:ext cx="7086600" cy="2514600"/>
              </a:xfrm>
              <a:blipFill rotWithShape="1">
                <a:blip r:embed="rId3"/>
                <a:stretch>
                  <a:fillRect l="-2065" t="-314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684429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0" y="190500"/>
                <a:ext cx="7086600" cy="2171700"/>
              </a:xfrm>
            </p:spPr>
            <p:txBody>
              <a:bodyPr/>
              <a:lstStyle/>
              <a:p>
                <a:pPr marL="0" indent="0"/>
                <a:r>
                  <a:rPr lang="id-ID" sz="2000" dirty="0" smtClean="0"/>
                  <a:t>Untuk memudahkan perhitungan dan mengatasi kekolinearan ganda ( d k l it X d X2) di k il i i dt (ada korelasi antara X dan X2) digunakan nilai simpangan data terhadap rata-ratanya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/>
                      </a:rPr>
                      <m:t>𝑥</m:t>
                    </m:r>
                    <m:r>
                      <a:rPr lang="id-ID" sz="2000" b="0" i="1" smtClean="0">
                        <a:latin typeface="Cambria Math"/>
                      </a:rPr>
                      <m:t>=</m:t>
                    </m:r>
                    <m:r>
                      <a:rPr lang="id-ID" sz="2000" b="0" i="1" smtClean="0">
                        <a:latin typeface="Cambria Math"/>
                      </a:rPr>
                      <m:t>𝑋</m:t>
                    </m:r>
                    <m:r>
                      <a:rPr lang="id-ID" sz="2000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id-ID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id-ID" sz="2000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id-ID" sz="2000" dirty="0" smtClean="0"/>
                  <a:t/>
                </a:r>
                <a:br>
                  <a:rPr lang="id-ID" sz="2000" dirty="0" smtClean="0"/>
                </a:br>
                <a:r>
                  <a:rPr lang="id-ID" sz="2000" dirty="0"/>
                  <a:t>Persamaan garis dugaannya</a:t>
                </a:r>
                <a:br>
                  <a:rPr lang="id-ID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id-ID" sz="20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id-ID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𝑋</m:t>
                      </m:r>
                      <m:r>
                        <a:rPr lang="id-ID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id-ID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0" y="190500"/>
                <a:ext cx="7086600" cy="2171700"/>
              </a:xfrm>
              <a:blipFill rotWithShape="1">
                <a:blip r:embed="rId2"/>
                <a:stretch>
                  <a:fillRect l="-86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743200"/>
                <a:ext cx="7010400" cy="3276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d-ID" sz="1800" dirty="0" smtClean="0"/>
                  <a:t>Dengan data x diperoleh: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id-ID" sz="18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id-ID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d-ID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id-ID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id-ID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d-ID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sz="1800" b="0" i="1" smtClean="0">
                            <a:latin typeface="Cambria Math"/>
                          </a:rPr>
                          <m:t>𝑋</m:t>
                        </m:r>
                        <m:r>
                          <a:rPr lang="id-ID" sz="1800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d-ID" sz="1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id-ID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id-ID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id-ID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d-ID" sz="18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id-ID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d-ID" sz="1800" b="0" i="1" smtClean="0">
                            <a:latin typeface="Cambria Math"/>
                          </a:rPr>
                          <m:t>(</m:t>
                        </m:r>
                        <m:r>
                          <a:rPr lang="id-ID" sz="1800" b="0" i="1" smtClean="0">
                            <a:latin typeface="Cambria Math"/>
                          </a:rPr>
                          <m:t>𝑋</m:t>
                        </m:r>
                        <m:r>
                          <a:rPr lang="id-ID" sz="1800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d-ID" sz="1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id-ID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id-ID" sz="18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d-ID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id-ID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1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id-ID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sz="1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id-ID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id-ID" sz="1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id-ID" sz="1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id-ID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sz="18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d-ID" sz="1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sz="1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sz="1800" b="0" i="1" smtClean="0"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id-ID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d-ID" sz="1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sz="1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id-ID" sz="1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id-ID" sz="1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id-ID" sz="1800" b="0" i="1" smtClean="0">
                          <a:latin typeface="Cambria Math"/>
                        </a:rPr>
                        <m:t>𝑋</m:t>
                      </m:r>
                      <m:r>
                        <a:rPr lang="id-ID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id-ID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sz="1800" dirty="0" smtClean="0"/>
              </a:p>
              <a:p>
                <a:pPr marL="0" indent="0">
                  <a:buNone/>
                </a:pPr>
                <a:endParaRPr lang="id-ID" sz="1800" dirty="0"/>
              </a:p>
              <a:p>
                <a:pPr marL="0" indent="0">
                  <a:buNone/>
                </a:pPr>
                <a:r>
                  <a:rPr lang="id-ID" sz="1800" dirty="0" smtClean="0"/>
                  <a:t>Sehingga: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sz="1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id-ID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id-ID" sz="1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id-ID" sz="1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id-ID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sz="1800" b="0" i="1" smtClean="0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id-ID" sz="1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id-ID" sz="1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id-ID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800" dirty="0"/>
              </a:p>
              <a:p>
                <a:pPr marL="0" indent="0">
                  <a:buNone/>
                </a:pPr>
                <a:endParaRPr lang="id-ID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743200"/>
                <a:ext cx="7010400" cy="3276600"/>
              </a:xfrm>
              <a:blipFill rotWithShape="1">
                <a:blip r:embed="rId3"/>
                <a:stretch>
                  <a:fillRect l="-696" t="-9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919589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0" y="190500"/>
                <a:ext cx="6934200" cy="3086100"/>
              </a:xfrm>
            </p:spPr>
            <p:txBody>
              <a:bodyPr/>
              <a:lstStyle/>
              <a:p>
                <a:pPr/>
                <a:r>
                  <a:rPr lang="id-ID" sz="2000" dirty="0" smtClean="0"/>
                  <a:t>Persamaan </a:t>
                </a:r>
                <a:r>
                  <a:rPr lang="id-ID" sz="2000" dirty="0" smtClean="0"/>
                  <a:t>Normal:</a:t>
                </a:r>
                <a:br>
                  <a:rPr lang="id-ID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id-ID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d-ID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id-ID" sz="20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id-ID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d-ID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d-ID" sz="20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d-ID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d-ID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sz="2000" i="1">
                                  <a:latin typeface="Cambria Math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id-ID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id-ID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d-ID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  <m:sub/>
                          </m:sSub>
                        </m:e>
                      </m:nary>
                      <m:r>
                        <a:rPr lang="id-ID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id-ID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id-ID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20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d-ID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sz="20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d-ID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d-ID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id-ID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id-ID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id-ID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20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d-ID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sz="2000" i="1">
                                  <a:latin typeface="Cambria Math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id-ID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id-ID" sz="20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id-ID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d-ID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id-ID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</m:e>
                                <m:sub/>
                                <m:sup/>
                              </m:sSubSup>
                            </m:e>
                            <m:sub/>
                          </m:sSub>
                        </m:e>
                      </m:nary>
                      <m:r>
                        <a:rPr lang="id-ID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id-ID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id-ID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2000" b="0" i="1" smtClean="0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20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d-ID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sz="2000" i="1">
                                  <a:latin typeface="Cambria Math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id-ID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id-ID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d-ID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d-ID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id-ID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id-ID" sz="2000" dirty="0" smtClean="0"/>
                  <a:t/>
                </a:r>
                <a:br>
                  <a:rPr lang="id-ID" sz="2000" dirty="0" smtClean="0"/>
                </a:br>
                <a:r>
                  <a:rPr lang="id-ID" sz="2000" dirty="0" smtClean="0"/>
                  <a:t>Karena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id-ID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id-ID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d-ID" sz="2000" dirty="0" smtClean="0"/>
                  <a:t>=0, maka persamaan normalnya menjadi:</a:t>
                </a:r>
                <a:endParaRPr lang="id-ID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0" y="190500"/>
                <a:ext cx="6934200" cy="3086100"/>
              </a:xfrm>
              <a:blipFill rotWithShape="1">
                <a:blip r:embed="rId2"/>
                <a:stretch>
                  <a:fillRect l="-879" b="-2130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3505200"/>
                <a:ext cx="7010400" cy="2514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id-ID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1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id-ID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18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d-ID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1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d-ID" sz="1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d-ID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d-ID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1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id-ID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id-ID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d-ID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d-ID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  <m:sub/>
                          </m:sSub>
                        </m:e>
                      </m:nary>
                      <m:r>
                        <a:rPr lang="id-ID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1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id-ID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8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18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d-ID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1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d-ID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d-ID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d-ID" sz="1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d-ID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d-ID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1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id-ID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18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d-ID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1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id-ID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id-ID" sz="1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d-ID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id-ID" sz="18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id-ID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</m:e>
                                <m:sub/>
                                <m:sup/>
                              </m:sSubSup>
                            </m:e>
                            <m:sub/>
                          </m:sSub>
                        </m:e>
                      </m:nary>
                      <m:r>
                        <a:rPr lang="id-ID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d-ID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1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id-ID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id-ID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800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18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d-ID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1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id-ID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id-ID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d-ID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d-ID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id-ID" sz="1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d-ID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id-ID" sz="1800" dirty="0"/>
                  <a:t/>
                </a:r>
                <a:br>
                  <a:rPr lang="id-ID" sz="1800" dirty="0"/>
                </a:br>
                <a:endParaRPr lang="id-ID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3505200"/>
                <a:ext cx="7010400" cy="2514600"/>
              </a:xfrm>
              <a:blipFill rotWithShape="1"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829262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ujI Koefisien regresi</a:t>
            </a:r>
            <a:endParaRPr lang="id-ID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sz="1800" dirty="0" smtClean="0"/>
                  <a:t>Ho: </a:t>
                </a:r>
                <a:r>
                  <a:rPr lang="el-GR" sz="1800" dirty="0" smtClean="0"/>
                  <a:t>β</a:t>
                </a:r>
                <a:r>
                  <a:rPr lang="id-ID" sz="1800" dirty="0" smtClean="0"/>
                  <a:t>0=0     H1: </a:t>
                </a:r>
                <a:r>
                  <a:rPr lang="el-GR" sz="1800" dirty="0"/>
                  <a:t>β</a:t>
                </a:r>
                <a:r>
                  <a:rPr lang="id-ID" sz="1800" dirty="0" smtClean="0"/>
                  <a:t>0 ≠  0 </a:t>
                </a:r>
              </a:p>
              <a:p>
                <a:pPr marL="0" indent="0">
                  <a:buNone/>
                </a:pPr>
                <a:r>
                  <a:rPr lang="id-ID" sz="1800" dirty="0" smtClean="0"/>
                  <a:t>Statistik Uji: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b="0" i="1" smtClean="0">
                          <a:latin typeface="Cambria Math"/>
                        </a:rPr>
                        <m:t>𝑡</m:t>
                      </m:r>
                      <m:r>
                        <a:rPr lang="id-ID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d-ID" sz="1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d-ID" sz="1800" b="0" i="1" smtClean="0">
                              <a:latin typeface="Cambria Math"/>
                            </a:rPr>
                            <m:t>0</m:t>
                          </m:r>
                        </m:num>
                        <m:den>
                          <m:r>
                            <a:rPr lang="id-ID" sz="1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id-ID" sz="1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d-ID" sz="1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sz="1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d-ID" sz="1800" dirty="0" smtClean="0"/>
              </a:p>
              <a:p>
                <a:pPr marL="0" indent="0">
                  <a:buNone/>
                </a:pPr>
                <a:r>
                  <a:rPr lang="id-ID" sz="1800" dirty="0" smtClean="0"/>
                  <a:t>Ho: </a:t>
                </a:r>
                <a:r>
                  <a:rPr lang="el-GR" sz="1800" dirty="0" smtClean="0"/>
                  <a:t>β</a:t>
                </a:r>
                <a:r>
                  <a:rPr lang="id-ID" sz="1800" b="1" dirty="0" smtClean="0"/>
                  <a:t>1= 0    </a:t>
                </a:r>
                <a:r>
                  <a:rPr lang="id-ID" sz="1800" dirty="0"/>
                  <a:t>Ho: </a:t>
                </a:r>
                <a:r>
                  <a:rPr lang="el-GR" sz="1800" dirty="0"/>
                  <a:t>β</a:t>
                </a:r>
                <a:r>
                  <a:rPr lang="id-ID" sz="1800" b="1" dirty="0" smtClean="0"/>
                  <a:t>1 </a:t>
                </a:r>
                <a:r>
                  <a:rPr lang="id-ID" sz="1800" dirty="0" smtClean="0"/>
                  <a:t>≠ </a:t>
                </a:r>
                <a:r>
                  <a:rPr lang="id-ID" sz="1800" b="1" dirty="0" smtClean="0"/>
                  <a:t>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>
                          <a:latin typeface="Cambria Math"/>
                        </a:rPr>
                        <m:t>𝑡</m:t>
                      </m:r>
                      <m:r>
                        <a:rPr lang="id-ID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d-ID" sz="1800" i="1">
                              <a:latin typeface="Cambria Math"/>
                            </a:rPr>
                            <m:t>𝑏</m:t>
                          </m:r>
                          <m:r>
                            <a:rPr lang="id-ID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d-ID" sz="1800" i="1">
                              <a:latin typeface="Cambria Math"/>
                            </a:rPr>
                            <m:t>𝑠</m:t>
                          </m:r>
                          <m:r>
                            <a:rPr lang="id-ID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d-ID" sz="1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sz="1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sz="18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d-ID" sz="1800" dirty="0"/>
              </a:p>
              <a:p>
                <a:pPr marL="0" indent="0">
                  <a:buNone/>
                </a:pPr>
                <a:endParaRPr lang="id-ID" sz="1800" b="1" dirty="0"/>
              </a:p>
              <a:p>
                <a:pPr marL="0" indent="0">
                  <a:buNone/>
                </a:pPr>
                <a:r>
                  <a:rPr lang="id-ID" sz="1800" b="1" dirty="0" smtClean="0"/>
                  <a:t>Ho: </a:t>
                </a:r>
                <a:r>
                  <a:rPr lang="el-GR" sz="1800" dirty="0" smtClean="0"/>
                  <a:t>β</a:t>
                </a:r>
                <a:r>
                  <a:rPr lang="id-ID" sz="1800" dirty="0" smtClean="0"/>
                  <a:t>2=0     </a:t>
                </a:r>
                <a:r>
                  <a:rPr lang="id-ID" sz="1800" b="1" dirty="0"/>
                  <a:t>Ho: </a:t>
                </a:r>
                <a:r>
                  <a:rPr lang="el-GR" sz="1800" dirty="0"/>
                  <a:t>β</a:t>
                </a:r>
                <a:r>
                  <a:rPr lang="id-ID" sz="1800" dirty="0" smtClean="0"/>
                  <a:t>2 </a:t>
                </a:r>
                <a:r>
                  <a:rPr lang="id-ID" sz="1800" dirty="0"/>
                  <a:t>≠ </a:t>
                </a:r>
                <a:r>
                  <a:rPr lang="id-ID" sz="1800" dirty="0" smtClean="0"/>
                  <a:t>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>
                          <a:latin typeface="Cambria Math"/>
                        </a:rPr>
                        <m:t>𝑡</m:t>
                      </m:r>
                      <m:r>
                        <a:rPr lang="id-ID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d-ID" sz="1800" i="1">
                              <a:latin typeface="Cambria Math"/>
                            </a:rPr>
                            <m:t>𝑏</m:t>
                          </m:r>
                          <m:r>
                            <a:rPr lang="id-ID" sz="18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id-ID" sz="1800" i="1">
                              <a:latin typeface="Cambria Math"/>
                            </a:rPr>
                            <m:t>𝑠</m:t>
                          </m:r>
                          <m:r>
                            <a:rPr lang="id-ID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d-ID" sz="1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sz="1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sz="18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d-ID" sz="1800" dirty="0" smtClean="0"/>
              </a:p>
              <a:p>
                <a:pPr marL="0" indent="0">
                  <a:buNone/>
                </a:pPr>
                <a:r>
                  <a:rPr lang="id-ID" sz="1800" dirty="0" smtClean="0"/>
                  <a:t>Total Ho bila t hit &gt; t tabel</a:t>
                </a:r>
                <a:endParaRPr lang="id-ID" sz="1800" dirty="0"/>
              </a:p>
              <a:p>
                <a:pPr marL="0" indent="0">
                  <a:buNone/>
                </a:pPr>
                <a:endParaRPr lang="id-ID" sz="1800" dirty="0"/>
              </a:p>
              <a:p>
                <a:pPr marL="0" indent="0">
                  <a:buNone/>
                </a:pPr>
                <a:endParaRPr lang="id-ID" sz="1800" dirty="0"/>
              </a:p>
              <a:p>
                <a:pPr marL="0" indent="0">
                  <a:buNone/>
                </a:pPr>
                <a:endParaRPr lang="id-ID" sz="1800" dirty="0" smtClean="0"/>
              </a:p>
              <a:p>
                <a:pPr marL="0" indent="0">
                  <a:buNone/>
                </a:pPr>
                <a:r>
                  <a:rPr lang="el-GR" sz="1800" dirty="0" smtClean="0"/>
                  <a:t>β</a:t>
                </a:r>
                <a:endParaRPr lang="id-ID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96" t="-741" b="-247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829262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86600" cy="2171700"/>
          </a:xfrm>
        </p:spPr>
        <p:txBody>
          <a:bodyPr/>
          <a:lstStyle/>
          <a:p>
            <a:r>
              <a:rPr lang="id-ID" sz="1400" dirty="0" smtClean="0"/>
              <a:t>Contoh,</a:t>
            </a:r>
            <a:br>
              <a:rPr lang="id-ID" sz="1400" dirty="0" smtClean="0"/>
            </a:br>
            <a:r>
              <a:rPr lang="en-US" sz="1400" dirty="0" err="1">
                <a:cs typeface="Arial" charset="0"/>
              </a:rPr>
              <a:t>Seorang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analis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meneliti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hubungan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antara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banyaknya</a:t>
            </a:r>
            <a:r>
              <a:rPr lang="en-US" sz="1400" dirty="0">
                <a:cs typeface="Arial" charset="0"/>
              </a:rPr>
              <a:t> self-service coffee dispensers di </a:t>
            </a:r>
            <a:r>
              <a:rPr lang="en-US" sz="1400" dirty="0" err="1">
                <a:cs typeface="Arial" charset="0"/>
              </a:rPr>
              <a:t>suatu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kafetaria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dengan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penjualan</a:t>
            </a:r>
            <a:r>
              <a:rPr lang="en-US" sz="1400" dirty="0">
                <a:cs typeface="Arial" charset="0"/>
              </a:rPr>
              <a:t> kopi. 14 </a:t>
            </a:r>
            <a:r>
              <a:rPr lang="en-US" sz="1400" dirty="0" err="1">
                <a:cs typeface="Arial" charset="0"/>
              </a:rPr>
              <a:t>kafetaria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setipe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dalam</a:t>
            </a:r>
            <a:r>
              <a:rPr lang="en-US" sz="1400" dirty="0">
                <a:cs typeface="Arial" charset="0"/>
              </a:rPr>
              <a:t> volume </a:t>
            </a:r>
            <a:r>
              <a:rPr lang="en-US" sz="1400" dirty="0" err="1">
                <a:cs typeface="Arial" charset="0"/>
              </a:rPr>
              <a:t>bisnis</a:t>
            </a:r>
            <a:r>
              <a:rPr lang="en-US" sz="1400" dirty="0">
                <a:cs typeface="Arial" charset="0"/>
              </a:rPr>
              <a:t>, </a:t>
            </a:r>
            <a:r>
              <a:rPr lang="en-US" sz="1400" dirty="0" err="1">
                <a:cs typeface="Arial" charset="0"/>
              </a:rPr>
              <a:t>tipe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klien</a:t>
            </a:r>
            <a:r>
              <a:rPr lang="en-US" sz="1400" dirty="0">
                <a:cs typeface="Arial" charset="0"/>
              </a:rPr>
              <a:t>, </a:t>
            </a:r>
            <a:r>
              <a:rPr lang="en-US" sz="1400" dirty="0" err="1">
                <a:cs typeface="Arial" charset="0"/>
              </a:rPr>
              <a:t>dan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lokasi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dipilih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dalam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penelitian</a:t>
            </a:r>
            <a:r>
              <a:rPr lang="en-US" sz="1400" dirty="0">
                <a:cs typeface="Arial" charset="0"/>
              </a:rPr>
              <a:t>. </a:t>
            </a:r>
            <a:r>
              <a:rPr lang="en-US" sz="1400" dirty="0" err="1">
                <a:cs typeface="Arial" charset="0"/>
              </a:rPr>
              <a:t>Datanya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ada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pada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buku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Neter</a:t>
            </a:r>
            <a:r>
              <a:rPr lang="en-US" sz="1400" dirty="0">
                <a:cs typeface="Arial" charset="0"/>
              </a:rPr>
              <a:t> &amp; Wasserman (</a:t>
            </a:r>
            <a:r>
              <a:rPr lang="en-US" sz="1400" i="1" dirty="0">
                <a:cs typeface="Arial" charset="0"/>
              </a:rPr>
              <a:t>Applied Linear Regression Models</a:t>
            </a:r>
            <a:r>
              <a:rPr lang="en-US" sz="1400" dirty="0">
                <a:cs typeface="Arial" charset="0"/>
              </a:rPr>
              <a:t>) </a:t>
            </a:r>
            <a:r>
              <a:rPr lang="en-US" sz="1400" dirty="0" err="1">
                <a:cs typeface="Arial" charset="0"/>
              </a:rPr>
              <a:t>halaman</a:t>
            </a:r>
            <a:r>
              <a:rPr lang="en-US" sz="1400" dirty="0">
                <a:cs typeface="Arial" charset="0"/>
              </a:rPr>
              <a:t> 321.</a:t>
            </a:r>
            <a:br>
              <a:rPr lang="en-US" sz="1400" dirty="0">
                <a:cs typeface="Arial" charset="0"/>
              </a:rPr>
            </a:br>
            <a:r>
              <a:rPr lang="en-US" sz="1400" dirty="0">
                <a:cs typeface="Arial" charset="0"/>
              </a:rPr>
              <a:t>Plot data </a:t>
            </a:r>
            <a:r>
              <a:rPr lang="en-US" sz="1400" dirty="0" err="1">
                <a:cs typeface="Arial" charset="0"/>
              </a:rPr>
              <a:t>ada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pada</a:t>
            </a:r>
            <a:r>
              <a:rPr lang="en-US" sz="1400" dirty="0">
                <a:cs typeface="Arial" charset="0"/>
              </a:rPr>
              <a:t> slide </a:t>
            </a:r>
            <a:r>
              <a:rPr lang="en-US" sz="1400" dirty="0" err="1">
                <a:cs typeface="Arial" charset="0"/>
              </a:rPr>
              <a:t>berikutnya</a:t>
            </a:r>
            <a:r>
              <a:rPr lang="en-US" sz="1400" dirty="0">
                <a:cs typeface="Arial" charset="0"/>
              </a:rPr>
              <a:t>.</a:t>
            </a:r>
            <a:br>
              <a:rPr lang="en-US" sz="1400" dirty="0">
                <a:cs typeface="Arial" charset="0"/>
              </a:rPr>
            </a:br>
            <a:r>
              <a:rPr lang="en-US" sz="1400" dirty="0">
                <a:cs typeface="Arial" charset="0"/>
              </a:rPr>
              <a:t>Model </a:t>
            </a:r>
            <a:r>
              <a:rPr lang="en-US" sz="1400" dirty="0" err="1">
                <a:cs typeface="Arial" charset="0"/>
              </a:rPr>
              <a:t>regresi</a:t>
            </a:r>
            <a:r>
              <a:rPr lang="en-US" sz="1400" dirty="0">
                <a:cs typeface="Arial" charset="0"/>
              </a:rPr>
              <a:t>? Linier </a:t>
            </a:r>
            <a:r>
              <a:rPr lang="en-US" sz="1400" dirty="0" err="1">
                <a:cs typeface="Arial" charset="0"/>
              </a:rPr>
              <a:t>atau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err="1">
                <a:cs typeface="Arial" charset="0"/>
              </a:rPr>
              <a:t>Kuadratik</a:t>
            </a:r>
            <a:r>
              <a:rPr lang="en-US" sz="1400" dirty="0">
                <a:cs typeface="Arial" charset="0"/>
              </a:rPr>
              <a:t>?</a:t>
            </a:r>
            <a:r>
              <a:rPr lang="el-GR" sz="1400" baseline="-25000" dirty="0">
                <a:solidFill>
                  <a:srgbClr val="000099"/>
                </a:solidFill>
                <a:cs typeface="Arial" charset="0"/>
              </a:rPr>
              <a:t/>
            </a:r>
            <a:br>
              <a:rPr lang="el-GR" sz="1400" baseline="-25000" dirty="0">
                <a:solidFill>
                  <a:srgbClr val="000099"/>
                </a:solidFill>
                <a:cs typeface="Arial" charset="0"/>
              </a:rPr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1600" dirty="0" smtClean="0"/>
              <a:t>Tentukan persamaan regresi polinomial kuadratik dugaan dan uji hipotesis untuk koefisien regresi</a:t>
            </a:r>
            <a:endParaRPr lang="id-ID" sz="16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857850"/>
              </p:ext>
            </p:extLst>
          </p:nvPr>
        </p:nvGraphicFramePr>
        <p:xfrm>
          <a:off x="1371600" y="2631440"/>
          <a:ext cx="708660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298"/>
                <a:gridCol w="2298357"/>
                <a:gridCol w="2872946"/>
              </a:tblGrid>
              <a:tr h="340414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Kafetaria</a:t>
                      </a:r>
                    </a:p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(i)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Banyaknya Dispenser </a:t>
                      </a:r>
                    </a:p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(Xi)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Vol Pe498,4njualan (ratusan568,2</a:t>
                      </a:r>
                      <a:r>
                        <a:rPr lang="id-ID" sz="1000" baseline="0" dirty="0" smtClean="0">
                          <a:solidFill>
                            <a:schemeClr val="tx2"/>
                          </a:solidFill>
                        </a:rPr>
                        <a:t> galon) (Y)i577,3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508,1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498,4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568,2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577,3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651,7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657,0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713,4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697,5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755,3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758,9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787,6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792,1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6651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841,4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54558"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00" dirty="0" smtClean="0">
                          <a:solidFill>
                            <a:schemeClr val="tx2"/>
                          </a:solidFill>
                        </a:rPr>
                        <a:t>831,8</a:t>
                      </a:r>
                    </a:p>
                    <a:p>
                      <a:endParaRPr lang="id-ID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0" y="5105400"/>
            <a:ext cx="7010400" cy="9144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5829262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395</TotalTime>
  <Words>1320</Words>
  <Application>Microsoft Office PowerPoint</Application>
  <PresentationFormat>On-screen Show (4:3)</PresentationFormat>
  <Paragraphs>358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Echo</vt:lpstr>
      <vt:lpstr>Equation</vt:lpstr>
      <vt:lpstr>Picture</vt:lpstr>
      <vt:lpstr>REGRESI POLINOMIAL KUADRATIK</vt:lpstr>
      <vt:lpstr>MODEL-MODEL REGRESI POLINOMIAL (1)</vt:lpstr>
      <vt:lpstr>MODEL-MODEL REGRESI POLINOMIAL (2)</vt:lpstr>
      <vt:lpstr>Regresi Polinomial Kuadratik</vt:lpstr>
      <vt:lpstr>Model Regresi Polinomial Kuadratik Y=β_0+β_0 X+β_2 X^2+ε,     ε~Niid(0,σ^2)</vt:lpstr>
      <vt:lpstr>Untuk memudahkan perhitungan dan mengatasi kekolinearan ganda ( d k l it X d X2) di k il i i dt (ada korelasi antara X dan X2) digunakan nilai simpangan data terhadap rata-ratanya x=X-X ̅ Persamaan garis dugaannya y ̂=b_0+b_1 X+b_2 X^2</vt:lpstr>
      <vt:lpstr>Persamaan Normal: nb_0+b_1 ∑▒x_i +b_2 ∑▒〖x^2〗_i^  =∑▒Y_i  b_0 ∑▒x_i +b_1 ∑▒〖〖x^2〗_i^ 〗_ +b_2 ∑▒〖x^3〗_i^  =∑▒〖x_i Y〗_i  b_0 ∑▒〖x^2〗_i^  +b_1 ∑▒〖〖〖x^3〗_i^ 〗_^  〗_ +b_2 ∑▒〖x^4〗_i^  =∑▒〖〖x^2〗_i^  Y〗_i  Karena ∑▒x_i =0, maka persamaan normalnya menjadi:</vt:lpstr>
      <vt:lpstr>ujI Koefisien regresi</vt:lpstr>
      <vt:lpstr>Contoh, Seorang analis meneliti hubungan antara banyaknya self-service coffee dispensers di suatu kafetaria dengan penjualan kopi. 14 kafetaria setipe dalam volume bisnis, tipe klien, dan lokasi dipilih dalam penelitian. Datanya ada pada buku Neter &amp; Wasserman (Applied Linear Regression Models) halaman 321. Plot data ada pada slide berikutnya. Model regresi? Linier atau Kuadratik?  Tentukan persamaan regresi polinomial kuadratik dugaan dan uji hipotesis untuk koefisien regresi</vt:lpstr>
      <vt:lpstr>CONTOH: ANALIS KAFETARIA</vt:lpstr>
      <vt:lpstr>Jawab</vt:lpstr>
      <vt:lpstr>KOEFISIEN REGRESI</vt:lpstr>
      <vt:lpstr>REGRESI POLINOMIAL REGRESI POLINOMIAL DUA PEUBAH BEBAS, ORDO KEDUA </vt:lpstr>
      <vt:lpstr>KEGUNAAN/MANFAAT MODEL REGRESI POLINOMIAL ORDO 2</vt:lpstr>
      <vt:lpstr>MODEL REGRESI POLINOMIAL ORDO 2 DG 2 VARIABLE BEBAS</vt:lpstr>
      <vt:lpstr>MODEL REGRESI POLINOMIAL ORDO 2 DG 2 VARIABLE BEBAS</vt:lpstr>
      <vt:lpstr>CONTOH:</vt:lpstr>
      <vt:lpstr>UJI KECOCOKAN UJI KECOCOKAN UJI KECOCOKAN UJI KECOCOKAN MODEL REGRESI POLINOMIAL ORDE KEDUA </vt:lpstr>
    </vt:vector>
  </TitlesOfParts>
  <Company>STIS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 POLINOMIAL</dc:title>
  <dc:creator>UPPM</dc:creator>
  <cp:lastModifiedBy>User</cp:lastModifiedBy>
  <cp:revision>40</cp:revision>
  <dcterms:created xsi:type="dcterms:W3CDTF">2006-12-27T06:35:17Z</dcterms:created>
  <dcterms:modified xsi:type="dcterms:W3CDTF">2016-08-24T05:57:49Z</dcterms:modified>
</cp:coreProperties>
</file>