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39"/>
  </p:notesMasterIdLst>
  <p:handoutMasterIdLst>
    <p:handoutMasterId r:id="rId40"/>
  </p:handoutMasterIdLst>
  <p:sldIdLst>
    <p:sldId id="256" r:id="rId2"/>
    <p:sldId id="287" r:id="rId3"/>
    <p:sldId id="343" r:id="rId4"/>
    <p:sldId id="344" r:id="rId5"/>
    <p:sldId id="345" r:id="rId6"/>
    <p:sldId id="346" r:id="rId7"/>
    <p:sldId id="342" r:id="rId8"/>
    <p:sldId id="347" r:id="rId9"/>
    <p:sldId id="348" r:id="rId10"/>
    <p:sldId id="349" r:id="rId11"/>
    <p:sldId id="293" r:id="rId12"/>
    <p:sldId id="295" r:id="rId13"/>
    <p:sldId id="304" r:id="rId14"/>
    <p:sldId id="305" r:id="rId15"/>
    <p:sldId id="306" r:id="rId16"/>
    <p:sldId id="307" r:id="rId17"/>
    <p:sldId id="308" r:id="rId18"/>
    <p:sldId id="309" r:id="rId19"/>
    <p:sldId id="310" r:id="rId20"/>
    <p:sldId id="311" r:id="rId21"/>
    <p:sldId id="312" r:id="rId22"/>
    <p:sldId id="292" r:id="rId23"/>
    <p:sldId id="316" r:id="rId24"/>
    <p:sldId id="358" r:id="rId25"/>
    <p:sldId id="360" r:id="rId26"/>
    <p:sldId id="350" r:id="rId27"/>
    <p:sldId id="351" r:id="rId28"/>
    <p:sldId id="352" r:id="rId29"/>
    <p:sldId id="353" r:id="rId30"/>
    <p:sldId id="354" r:id="rId31"/>
    <p:sldId id="355" r:id="rId32"/>
    <p:sldId id="356" r:id="rId33"/>
    <p:sldId id="357" r:id="rId34"/>
    <p:sldId id="299" r:id="rId35"/>
    <p:sldId id="300" r:id="rId36"/>
    <p:sldId id="359" r:id="rId37"/>
    <p:sldId id="333" r:id="rId38"/>
  </p:sldIdLst>
  <p:sldSz cx="9144000" cy="6858000" type="screen4x3"/>
  <p:notesSz cx="6761163" cy="9942513"/>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5" d="100"/>
          <a:sy n="55" d="100"/>
        </p:scale>
        <p:origin x="54"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1.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29837" cy="49712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51203" name="Rectangle 3"/>
          <p:cNvSpPr>
            <a:spLocks noGrp="1" noChangeArrowheads="1"/>
          </p:cNvSpPr>
          <p:nvPr>
            <p:ph type="dt" sz="quarter" idx="1"/>
          </p:nvPr>
        </p:nvSpPr>
        <p:spPr bwMode="auto">
          <a:xfrm>
            <a:off x="3829761" y="0"/>
            <a:ext cx="2929837" cy="49712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51204" name="Rectangle 4"/>
          <p:cNvSpPr>
            <a:spLocks noGrp="1" noChangeArrowheads="1"/>
          </p:cNvSpPr>
          <p:nvPr>
            <p:ph type="ftr" sz="quarter" idx="2"/>
          </p:nvPr>
        </p:nvSpPr>
        <p:spPr bwMode="auto">
          <a:xfrm>
            <a:off x="0" y="9443662"/>
            <a:ext cx="2929837" cy="49712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51205" name="Rectangle 5"/>
          <p:cNvSpPr>
            <a:spLocks noGrp="1" noChangeArrowheads="1"/>
          </p:cNvSpPr>
          <p:nvPr>
            <p:ph type="sldNum" sz="quarter" idx="3"/>
          </p:nvPr>
        </p:nvSpPr>
        <p:spPr bwMode="auto">
          <a:xfrm>
            <a:off x="3829761" y="9443662"/>
            <a:ext cx="2929837" cy="49712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754E3CB-4C14-490F-9822-E4B5A442C63F}" type="slidenum">
              <a:rPr lang="en-US"/>
              <a:pPr>
                <a:defRPr/>
              </a:pPr>
              <a:t>‹#›</a:t>
            </a:fld>
            <a:endParaRPr lang="en-US"/>
          </a:p>
        </p:txBody>
      </p:sp>
    </p:spTree>
    <p:extLst>
      <p:ext uri="{BB962C8B-B14F-4D97-AF65-F5344CB8AC3E}">
        <p14:creationId xmlns:p14="http://schemas.microsoft.com/office/powerpoint/2010/main" val="26436415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0525"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29050" y="0"/>
            <a:ext cx="2930525" cy="496888"/>
          </a:xfrm>
          <a:prstGeom prst="rect">
            <a:avLst/>
          </a:prstGeom>
        </p:spPr>
        <p:txBody>
          <a:bodyPr vert="horz" lIns="91440" tIns="45720" rIns="91440" bIns="45720" rtlCol="0"/>
          <a:lstStyle>
            <a:lvl1pPr algn="r">
              <a:defRPr sz="1200"/>
            </a:lvl1pPr>
          </a:lstStyle>
          <a:p>
            <a:fld id="{3A19ADDE-FA0B-4E4D-8B48-0E8813EECC1B}" type="datetimeFigureOut">
              <a:rPr lang="en-US" smtClean="0"/>
              <a:pPr/>
              <a:t>3/8/2021</a:t>
            </a:fld>
            <a:endParaRPr lang="en-US"/>
          </a:p>
        </p:txBody>
      </p:sp>
      <p:sp>
        <p:nvSpPr>
          <p:cNvPr id="4" name="Slide Image Placeholder 3"/>
          <p:cNvSpPr>
            <a:spLocks noGrp="1" noRot="1" noChangeAspect="1"/>
          </p:cNvSpPr>
          <p:nvPr>
            <p:ph type="sldImg" idx="2"/>
          </p:nvPr>
        </p:nvSpPr>
        <p:spPr>
          <a:xfrm>
            <a:off x="896938" y="746125"/>
            <a:ext cx="4967287" cy="3727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6275" y="4722813"/>
            <a:ext cx="5408613" cy="44735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44038"/>
            <a:ext cx="2930525" cy="4968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29050" y="9444038"/>
            <a:ext cx="2930525" cy="496887"/>
          </a:xfrm>
          <a:prstGeom prst="rect">
            <a:avLst/>
          </a:prstGeom>
        </p:spPr>
        <p:txBody>
          <a:bodyPr vert="horz" lIns="91440" tIns="45720" rIns="91440" bIns="45720" rtlCol="0" anchor="b"/>
          <a:lstStyle>
            <a:lvl1pPr algn="r">
              <a:defRPr sz="1200"/>
            </a:lvl1pPr>
          </a:lstStyle>
          <a:p>
            <a:fld id="{38AFFF60-3D46-4369-BF3A-6F8B3E98D6D8}" type="slidenum">
              <a:rPr lang="en-US" smtClean="0"/>
              <a:pPr/>
              <a:t>‹#›</a:t>
            </a:fld>
            <a:endParaRPr lang="en-US"/>
          </a:p>
        </p:txBody>
      </p:sp>
    </p:spTree>
    <p:extLst>
      <p:ext uri="{BB962C8B-B14F-4D97-AF65-F5344CB8AC3E}">
        <p14:creationId xmlns:p14="http://schemas.microsoft.com/office/powerpoint/2010/main" val="2459026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594A9CD2-CF10-47E5-8AF3-8A40CD020338}" type="slidenum">
              <a:rPr lang="en-US"/>
              <a:pPr/>
              <a:t>26</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893132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D60BF62-9BE1-4208-A7AC-FB0EE056BBBE}" type="slidenum">
              <a:rPr lang="en-US" smtClean="0"/>
              <a:pPr eaLnBrk="1" hangingPunct="1"/>
              <a:t>37</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id-ID" smtClean="0"/>
          </a:p>
        </p:txBody>
      </p:sp>
    </p:spTree>
    <p:extLst>
      <p:ext uri="{BB962C8B-B14F-4D97-AF65-F5344CB8AC3E}">
        <p14:creationId xmlns:p14="http://schemas.microsoft.com/office/powerpoint/2010/main" val="2398073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0B38551-408A-4DFF-BA02-BC57512332B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AD295F2-5F55-4C09-AAB2-D1ED04E1D20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B18462E-59F6-4676-BCAF-0B37E8FF5A3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3B3C01E-D7F9-466E-A741-8A48114CEB9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4B57FA7-4F87-4B39-AA8F-1440AFC844E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A4DE713-442E-4B09-B120-872CD9A901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A48CF63-948F-4D99-977F-A97F873DE28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3EC67CA-A890-403F-BC04-FABF9A55505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CF57F06-0C78-4F74-ACF0-C0D289C53C2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F035315-551E-42A5-A0BE-11A0683E7D5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d-ID"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C4E58DB-8EC9-44CF-A35E-6CE2DCD7511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26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id-ID" smtClean="0"/>
          </a:p>
        </p:txBody>
      </p:sp>
      <p:sp>
        <p:nvSpPr>
          <p:cNvPr id="1126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D98871A8-4AAD-46AC-A46E-3A3083FAC3F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5" Type="http://schemas.openxmlformats.org/officeDocument/2006/relationships/image" Target="../media/image4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6.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54.wmf"/><Relationship Id="rId5" Type="http://schemas.openxmlformats.org/officeDocument/2006/relationships/oleObject" Target="../embeddings/oleObject2.bin"/><Relationship Id="rId4" Type="http://schemas.openxmlformats.org/officeDocument/2006/relationships/image" Target="../media/image53.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5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Microsoft_Excel_97-2003_Worksheet2.xls"/><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64.wmf"/><Relationship Id="rId5" Type="http://schemas.openxmlformats.org/officeDocument/2006/relationships/oleObject" Target="../embeddings/oleObject4.bin"/><Relationship Id="rId4" Type="http://schemas.openxmlformats.org/officeDocument/2006/relationships/image" Target="../media/image63.png"/></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64.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65.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457200" y="274638"/>
            <a:ext cx="7931150" cy="2290762"/>
          </a:xfrm>
        </p:spPr>
        <p:txBody>
          <a:bodyPr rtlCol="0">
            <a:normAutofit fontScale="90000"/>
          </a:bodyPr>
          <a:lstStyle/>
          <a:p>
            <a:pPr fontAlgn="auto">
              <a:spcAft>
                <a:spcPts val="0"/>
              </a:spcAft>
              <a:defRPr/>
            </a:pPr>
            <a:r>
              <a:rPr lang="en-US" sz="4000" dirty="0" smtClean="0"/>
              <a:t/>
            </a:r>
            <a:br>
              <a:rPr lang="en-US" sz="4000" dirty="0" smtClean="0"/>
            </a:br>
            <a:r>
              <a:rPr lang="en-US" sz="4000" dirty="0" smtClean="0"/>
              <a:t/>
            </a:r>
            <a:br>
              <a:rPr lang="en-US" sz="4000" dirty="0" smtClean="0"/>
            </a:br>
            <a:r>
              <a:rPr lang="en-US" sz="4000" b="1" dirty="0" smtClean="0"/>
              <a:t>ANALISIS </a:t>
            </a:r>
            <a:r>
              <a:rPr lang="id-ID" sz="4000" b="1" dirty="0" smtClean="0"/>
              <a:t>REGRESI TERAPAN</a:t>
            </a:r>
            <a:r>
              <a:rPr lang="en-US" sz="4000" b="1" dirty="0" smtClean="0"/>
              <a:t/>
            </a:r>
            <a:br>
              <a:rPr lang="en-US" sz="4000" b="1" dirty="0" smtClean="0"/>
            </a:br>
            <a:r>
              <a:rPr lang="en-US" sz="4000" dirty="0" smtClean="0"/>
              <a:t/>
            </a:r>
            <a:br>
              <a:rPr lang="en-US" sz="4000" dirty="0" smtClean="0"/>
            </a:br>
            <a:endParaRPr lang="en-US" sz="4000" dirty="0" smtClean="0"/>
          </a:p>
        </p:txBody>
      </p:sp>
      <p:pic>
        <p:nvPicPr>
          <p:cNvPr id="16387" name="Picture 5" descr="Sunset"/>
          <p:cNvPicPr>
            <a:picLocks noGrp="1" noChangeAspect="1" noChangeArrowheads="1"/>
          </p:cNvPicPr>
          <p:nvPr>
            <p:ph idx="1"/>
          </p:nvPr>
        </p:nvPicPr>
        <p:blipFill>
          <a:blip r:embed="rId2" cstate="print"/>
          <a:srcRect/>
          <a:stretch>
            <a:fillRect/>
          </a:stretch>
        </p:blipFill>
        <p:spPr>
          <a:xfrm>
            <a:off x="682625" y="3201988"/>
            <a:ext cx="3879850" cy="2892425"/>
          </a:xfrm>
          <a:noFill/>
        </p:spPr>
      </p:pic>
      <p:sp>
        <p:nvSpPr>
          <p:cNvPr id="16388" name="Text Box 7"/>
          <p:cNvSpPr txBox="1">
            <a:spLocks noChangeArrowheads="1"/>
          </p:cNvSpPr>
          <p:nvPr/>
        </p:nvSpPr>
        <p:spPr bwMode="auto">
          <a:xfrm>
            <a:off x="5364163" y="4149725"/>
            <a:ext cx="3095625" cy="366713"/>
          </a:xfrm>
          <a:prstGeom prst="rect">
            <a:avLst/>
          </a:prstGeom>
          <a:noFill/>
          <a:ln w="9525">
            <a:noFill/>
            <a:miter lim="800000"/>
            <a:headEnd/>
            <a:tailEnd/>
          </a:ln>
        </p:spPr>
        <p:txBody>
          <a:bodyPr>
            <a:spAutoFit/>
          </a:bodyPr>
          <a:lstStyle/>
          <a:p>
            <a:pPr eaLnBrk="1" hangingPunct="1"/>
            <a:endParaRPr lang="id-ID"/>
          </a:p>
        </p:txBody>
      </p:sp>
      <p:sp>
        <p:nvSpPr>
          <p:cNvPr id="16389" name="Text Box 8"/>
          <p:cNvSpPr txBox="1">
            <a:spLocks noChangeArrowheads="1"/>
          </p:cNvSpPr>
          <p:nvPr/>
        </p:nvSpPr>
        <p:spPr bwMode="auto">
          <a:xfrm>
            <a:off x="6351588" y="4745038"/>
            <a:ext cx="1708150" cy="366712"/>
          </a:xfrm>
          <a:prstGeom prst="rect">
            <a:avLst/>
          </a:prstGeom>
          <a:noFill/>
          <a:ln w="9525">
            <a:noFill/>
            <a:miter lim="800000"/>
            <a:headEnd/>
            <a:tailEnd/>
          </a:ln>
        </p:spPr>
        <p:txBody>
          <a:bodyPr wrap="none">
            <a:spAutoFit/>
          </a:bodyPr>
          <a:lstStyle/>
          <a:p>
            <a:pPr eaLnBrk="1" hangingPunct="1"/>
            <a:r>
              <a:rPr lang="en-US" b="1"/>
              <a:t>Netti Herawati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 ANALISIS REGRESI</a:t>
            </a:r>
            <a:endParaRPr lang="en-US" dirty="0"/>
          </a:p>
        </p:txBody>
      </p:sp>
      <p:sp>
        <p:nvSpPr>
          <p:cNvPr id="3" name="Content Placeholder 2"/>
          <p:cNvSpPr>
            <a:spLocks noGrp="1"/>
          </p:cNvSpPr>
          <p:nvPr>
            <p:ph idx="1"/>
          </p:nvPr>
        </p:nvSpPr>
        <p:spPr>
          <a:xfrm>
            <a:off x="755576" y="1417638"/>
            <a:ext cx="8229600" cy="4525963"/>
          </a:xfrm>
        </p:spPr>
        <p:txBody>
          <a:bodyPr/>
          <a:lstStyle/>
          <a:p>
            <a:pPr marL="0" indent="0">
              <a:buNone/>
            </a:pPr>
            <a:r>
              <a:rPr lang="en-US" sz="2800" dirty="0" err="1" smtClean="0"/>
              <a:t>Nilai</a:t>
            </a:r>
            <a:r>
              <a:rPr lang="en-US" sz="2800" dirty="0" smtClean="0"/>
              <a:t> parameter </a:t>
            </a:r>
            <a:r>
              <a:rPr lang="el-GR" sz="2800" dirty="0" smtClean="0"/>
              <a:t>β</a:t>
            </a:r>
            <a:r>
              <a:rPr lang="en-US" sz="2800" dirty="0"/>
              <a:t>O,</a:t>
            </a:r>
            <a:r>
              <a:rPr lang="el-GR" sz="2800" dirty="0"/>
              <a:t> β</a:t>
            </a:r>
            <a:r>
              <a:rPr lang="en-US" sz="2800" dirty="0"/>
              <a:t>1 </a:t>
            </a:r>
            <a:r>
              <a:rPr lang="en-US" sz="2800" dirty="0" err="1" smtClean="0"/>
              <a:t>tidak</a:t>
            </a:r>
            <a:r>
              <a:rPr lang="en-US" sz="2800" dirty="0" smtClean="0"/>
              <a:t> </a:t>
            </a:r>
            <a:r>
              <a:rPr lang="en-US" sz="2800" dirty="0" err="1" smtClean="0"/>
              <a:t>diketahui</a:t>
            </a:r>
            <a:r>
              <a:rPr lang="en-US" sz="2800" dirty="0" smtClean="0"/>
              <a:t>  </a:t>
            </a:r>
            <a:r>
              <a:rPr lang="en-US" sz="2800" dirty="0" err="1"/>
              <a:t>dalam</a:t>
            </a:r>
            <a:r>
              <a:rPr lang="en-US" sz="2800" dirty="0"/>
              <a:t> model </a:t>
            </a:r>
            <a:r>
              <a:rPr lang="en-US" sz="2800" dirty="0" err="1"/>
              <a:t>regresi</a:t>
            </a:r>
            <a:r>
              <a:rPr lang="en-US" sz="2800" dirty="0"/>
              <a:t> (1.1), </a:t>
            </a:r>
            <a:r>
              <a:rPr lang="en-US" sz="2800" dirty="0" err="1"/>
              <a:t>dan</a:t>
            </a:r>
            <a:r>
              <a:rPr lang="en-US" sz="2800" dirty="0"/>
              <a:t> </a:t>
            </a:r>
            <a:r>
              <a:rPr lang="en-US" sz="2800" dirty="0" smtClean="0"/>
              <a:t> </a:t>
            </a:r>
            <a:r>
              <a:rPr lang="en-US" sz="2800" dirty="0" err="1" smtClean="0"/>
              <a:t>harus</a:t>
            </a:r>
            <a:r>
              <a:rPr lang="en-US" sz="2800" dirty="0" smtClean="0"/>
              <a:t> </a:t>
            </a:r>
            <a:r>
              <a:rPr lang="en-US" sz="2800" dirty="0" err="1" smtClean="0"/>
              <a:t>diduga</a:t>
            </a:r>
            <a:r>
              <a:rPr lang="en-US" sz="2800" dirty="0" smtClean="0"/>
              <a:t> </a:t>
            </a:r>
            <a:r>
              <a:rPr lang="en-US" sz="2800" dirty="0" err="1" smtClean="0"/>
              <a:t>dari</a:t>
            </a:r>
            <a:r>
              <a:rPr lang="en-US" sz="2800" dirty="0" smtClean="0"/>
              <a:t> </a:t>
            </a:r>
            <a:r>
              <a:rPr lang="en-US" sz="2800" dirty="0"/>
              <a:t>data yang </a:t>
            </a:r>
            <a:r>
              <a:rPr lang="en-US" sz="2800" dirty="0" err="1"/>
              <a:t>relevan</a:t>
            </a:r>
            <a:r>
              <a:rPr lang="en-US" sz="2800" dirty="0"/>
              <a:t>. </a:t>
            </a:r>
            <a:r>
              <a:rPr lang="en-US" sz="2800" dirty="0" smtClean="0"/>
              <a:t>Dan </a:t>
            </a:r>
            <a:r>
              <a:rPr lang="en-US" sz="2800" dirty="0" err="1" smtClean="0"/>
              <a:t>kita</a:t>
            </a:r>
            <a:r>
              <a:rPr lang="en-US" sz="2800" dirty="0" smtClean="0"/>
              <a:t> </a:t>
            </a:r>
            <a:r>
              <a:rPr lang="en-US" sz="2800" dirty="0" err="1"/>
              <a:t>sering</a:t>
            </a:r>
            <a:r>
              <a:rPr lang="en-US" sz="2800" dirty="0"/>
              <a:t> </a:t>
            </a:r>
            <a:r>
              <a:rPr lang="en-US" sz="2800" dirty="0" err="1"/>
              <a:t>tidak</a:t>
            </a:r>
            <a:r>
              <a:rPr lang="en-US" sz="2800" dirty="0"/>
              <a:t> </a:t>
            </a:r>
            <a:r>
              <a:rPr lang="en-US" sz="2800" dirty="0" err="1"/>
              <a:t>memiliki</a:t>
            </a:r>
            <a:r>
              <a:rPr lang="en-US" sz="2800" dirty="0"/>
              <a:t> </a:t>
            </a:r>
            <a:r>
              <a:rPr lang="en-US" sz="2800" dirty="0" err="1"/>
              <a:t>pengetahuan</a:t>
            </a:r>
            <a:r>
              <a:rPr lang="en-US" sz="2800" dirty="0"/>
              <a:t> </a:t>
            </a:r>
            <a:r>
              <a:rPr lang="en-US" sz="2800" dirty="0" err="1" smtClean="0"/>
              <a:t>awal</a:t>
            </a:r>
            <a:r>
              <a:rPr lang="en-US" sz="2800" dirty="0" smtClean="0"/>
              <a:t> </a:t>
            </a:r>
            <a:r>
              <a:rPr lang="en-US" sz="2800" dirty="0" err="1" smtClean="0"/>
              <a:t>tentang</a:t>
            </a:r>
            <a:r>
              <a:rPr lang="en-US" sz="2800" dirty="0" smtClean="0"/>
              <a:t> </a:t>
            </a:r>
            <a:r>
              <a:rPr lang="en-US" sz="2800" dirty="0" err="1"/>
              <a:t>variabel</a:t>
            </a:r>
            <a:r>
              <a:rPr lang="en-US" sz="2800" dirty="0"/>
              <a:t> </a:t>
            </a:r>
            <a:r>
              <a:rPr lang="en-US" sz="2800" dirty="0" err="1"/>
              <a:t>prediktor</a:t>
            </a:r>
            <a:r>
              <a:rPr lang="en-US" sz="2800" dirty="0"/>
              <a:t> yang </a:t>
            </a:r>
            <a:r>
              <a:rPr lang="en-US" sz="2800" dirty="0" err="1"/>
              <a:t>sesuai</a:t>
            </a:r>
            <a:r>
              <a:rPr lang="en-US" sz="2800" dirty="0"/>
              <a:t> </a:t>
            </a:r>
            <a:r>
              <a:rPr lang="en-US" sz="2800" dirty="0" err="1"/>
              <a:t>dan</a:t>
            </a:r>
            <a:r>
              <a:rPr lang="en-US" sz="2800" dirty="0"/>
              <a:t> </a:t>
            </a:r>
            <a:r>
              <a:rPr lang="en-US" sz="2800" dirty="0" err="1"/>
              <a:t>bentuk</a:t>
            </a:r>
            <a:r>
              <a:rPr lang="en-US" sz="2800" dirty="0"/>
              <a:t> </a:t>
            </a:r>
            <a:r>
              <a:rPr lang="en-US" sz="2800" dirty="0" err="1"/>
              <a:t>fungsional</a:t>
            </a:r>
            <a:r>
              <a:rPr lang="en-US" sz="2800" dirty="0"/>
              <a:t> </a:t>
            </a:r>
            <a:r>
              <a:rPr lang="en-US" sz="2800" dirty="0" err="1"/>
              <a:t>dari</a:t>
            </a:r>
            <a:r>
              <a:rPr lang="en-US" sz="2800" dirty="0"/>
              <a:t> </a:t>
            </a:r>
            <a:r>
              <a:rPr lang="en-US" sz="2800" dirty="0" err="1"/>
              <a:t>hubungan</a:t>
            </a:r>
            <a:r>
              <a:rPr lang="en-US" sz="2800" dirty="0"/>
              <a:t> </a:t>
            </a:r>
            <a:r>
              <a:rPr lang="en-US" sz="2800" dirty="0" err="1"/>
              <a:t>regresi</a:t>
            </a:r>
            <a:r>
              <a:rPr lang="en-US" sz="2800" dirty="0"/>
              <a:t> (</a:t>
            </a:r>
            <a:r>
              <a:rPr lang="en-US" sz="2800" dirty="0" err="1"/>
              <a:t>misalnya</a:t>
            </a:r>
            <a:r>
              <a:rPr lang="en-US" sz="2800" dirty="0"/>
              <a:t>, linier </a:t>
            </a:r>
            <a:r>
              <a:rPr lang="en-US" sz="2800" dirty="0" err="1"/>
              <a:t>atau</a:t>
            </a:r>
            <a:r>
              <a:rPr lang="en-US" sz="2800" dirty="0"/>
              <a:t> </a:t>
            </a:r>
            <a:r>
              <a:rPr lang="en-US" sz="2800" dirty="0" err="1"/>
              <a:t>lengkung</a:t>
            </a:r>
            <a:r>
              <a:rPr lang="en-US" sz="2800" dirty="0"/>
              <a:t>), </a:t>
            </a:r>
            <a:r>
              <a:rPr lang="en-US" sz="2800" dirty="0" err="1"/>
              <a:t>dan</a:t>
            </a:r>
            <a:r>
              <a:rPr lang="en-US" sz="2800" dirty="0"/>
              <a:t> </a:t>
            </a:r>
            <a:r>
              <a:rPr lang="en-US" sz="2800" dirty="0" err="1"/>
              <a:t>kita</a:t>
            </a:r>
            <a:r>
              <a:rPr lang="en-US" sz="2800" dirty="0"/>
              <a:t> </a:t>
            </a:r>
            <a:r>
              <a:rPr lang="en-US" sz="2800" dirty="0" err="1"/>
              <a:t>perlu</a:t>
            </a:r>
            <a:r>
              <a:rPr lang="en-US" sz="2800" dirty="0"/>
              <a:t> </a:t>
            </a:r>
            <a:r>
              <a:rPr lang="en-US" sz="2800" dirty="0" err="1"/>
              <a:t>mengandalkan</a:t>
            </a:r>
            <a:r>
              <a:rPr lang="en-US" sz="2800" dirty="0"/>
              <a:t> </a:t>
            </a:r>
            <a:r>
              <a:rPr lang="en-US" sz="2800" dirty="0" err="1"/>
              <a:t>analisis</a:t>
            </a:r>
            <a:r>
              <a:rPr lang="en-US" sz="2800" dirty="0"/>
              <a:t> data </a:t>
            </a:r>
            <a:r>
              <a:rPr lang="en-US" sz="2800" dirty="0" err="1"/>
              <a:t>untuk</a:t>
            </a:r>
            <a:r>
              <a:rPr lang="en-US" sz="2800" dirty="0"/>
              <a:t> </a:t>
            </a:r>
            <a:r>
              <a:rPr lang="en-US" sz="2800" dirty="0" err="1"/>
              <a:t>mengembangkan</a:t>
            </a:r>
            <a:r>
              <a:rPr lang="en-US" sz="2800" dirty="0"/>
              <a:t> model </a:t>
            </a:r>
            <a:r>
              <a:rPr lang="en-US" sz="2800" dirty="0" err="1"/>
              <a:t>regresi</a:t>
            </a:r>
            <a:r>
              <a:rPr lang="en-US" sz="2800" dirty="0"/>
              <a:t> yang </a:t>
            </a:r>
            <a:r>
              <a:rPr lang="en-US" sz="2800" dirty="0" err="1"/>
              <a:t>sesuai</a:t>
            </a:r>
            <a:r>
              <a:rPr lang="en-US" sz="2800" dirty="0"/>
              <a:t>.</a:t>
            </a:r>
          </a:p>
          <a:p>
            <a:pPr marL="0" indent="0">
              <a:buNone/>
            </a:pPr>
            <a:r>
              <a:rPr lang="en-US" sz="2800" dirty="0"/>
              <a:t>Data </a:t>
            </a:r>
            <a:r>
              <a:rPr lang="en-US" sz="2800" dirty="0" err="1"/>
              <a:t>untuk</a:t>
            </a:r>
            <a:r>
              <a:rPr lang="en-US" sz="2800" dirty="0"/>
              <a:t> </a:t>
            </a:r>
            <a:r>
              <a:rPr lang="en-US" sz="2800" dirty="0" err="1"/>
              <a:t>analisis</a:t>
            </a:r>
            <a:r>
              <a:rPr lang="en-US" sz="2800" dirty="0"/>
              <a:t> </a:t>
            </a:r>
            <a:r>
              <a:rPr lang="en-US" sz="2800" dirty="0" err="1"/>
              <a:t>regresi</a:t>
            </a:r>
            <a:r>
              <a:rPr lang="en-US" sz="2800" dirty="0"/>
              <a:t> </a:t>
            </a:r>
            <a:r>
              <a:rPr lang="en-US" sz="2800" dirty="0" err="1"/>
              <a:t>dapat</a:t>
            </a:r>
            <a:r>
              <a:rPr lang="en-US" sz="2800" dirty="0"/>
              <a:t> </a:t>
            </a:r>
            <a:r>
              <a:rPr lang="en-US" sz="2800" dirty="0" err="1"/>
              <a:t>diperoleh</a:t>
            </a:r>
            <a:r>
              <a:rPr lang="en-US" sz="2800" dirty="0"/>
              <a:t> </a:t>
            </a:r>
            <a:r>
              <a:rPr lang="en-US" sz="2800" dirty="0" err="1"/>
              <a:t>dari</a:t>
            </a:r>
            <a:r>
              <a:rPr lang="en-US" sz="2800" dirty="0"/>
              <a:t> </a:t>
            </a:r>
            <a:r>
              <a:rPr lang="en-US" sz="2800" dirty="0" err="1"/>
              <a:t>studi</a:t>
            </a:r>
            <a:r>
              <a:rPr lang="en-US" sz="2800" dirty="0"/>
              <a:t> non-</a:t>
            </a:r>
            <a:r>
              <a:rPr lang="en-US" sz="2800" dirty="0" err="1"/>
              <a:t>eksperimental</a:t>
            </a:r>
            <a:r>
              <a:rPr lang="en-US" sz="2800" dirty="0"/>
              <a:t> </a:t>
            </a:r>
            <a:r>
              <a:rPr lang="en-US" sz="2800" dirty="0" err="1"/>
              <a:t>atau</a:t>
            </a:r>
            <a:r>
              <a:rPr lang="en-US" sz="2800" dirty="0"/>
              <a:t> </a:t>
            </a:r>
            <a:r>
              <a:rPr lang="en-US" sz="2800" dirty="0" err="1" smtClean="0"/>
              <a:t>eksperimental</a:t>
            </a:r>
            <a:r>
              <a:rPr lang="en-US" sz="2800" dirty="0"/>
              <a:t> </a:t>
            </a:r>
            <a:r>
              <a:rPr lang="en-US" sz="2800" dirty="0" err="1" smtClean="0"/>
              <a:t>dan</a:t>
            </a:r>
            <a:r>
              <a:rPr lang="en-US" sz="2800" dirty="0" smtClean="0"/>
              <a:t> </a:t>
            </a:r>
            <a:r>
              <a:rPr lang="en-US" sz="2800" dirty="0" err="1" smtClean="0"/>
              <a:t>merupakan</a:t>
            </a:r>
            <a:r>
              <a:rPr lang="en-US" sz="2800" dirty="0" smtClean="0"/>
              <a:t> data </a:t>
            </a:r>
            <a:r>
              <a:rPr lang="en-US" sz="2800" b="1" u="sng" dirty="0" err="1" smtClean="0"/>
              <a:t>kuantitatif</a:t>
            </a:r>
            <a:endParaRPr lang="en-US" sz="2800" b="1" u="sng" dirty="0"/>
          </a:p>
        </p:txBody>
      </p:sp>
    </p:spTree>
    <p:extLst>
      <p:ext uri="{BB962C8B-B14F-4D97-AF65-F5344CB8AC3E}">
        <p14:creationId xmlns:p14="http://schemas.microsoft.com/office/powerpoint/2010/main" val="3161295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ChangeArrowheads="1"/>
          </p:cNvSpPr>
          <p:nvPr/>
        </p:nvSpPr>
        <p:spPr bwMode="auto">
          <a:xfrm>
            <a:off x="539750" y="333375"/>
            <a:ext cx="8064500" cy="6309420"/>
          </a:xfrm>
          <a:prstGeom prst="rect">
            <a:avLst/>
          </a:prstGeom>
          <a:noFill/>
          <a:ln w="9525">
            <a:noFill/>
            <a:miter lim="800000"/>
            <a:headEnd/>
            <a:tailEnd/>
          </a:ln>
        </p:spPr>
        <p:txBody>
          <a:bodyPr>
            <a:spAutoFit/>
          </a:bodyPr>
          <a:lstStyle/>
          <a:p>
            <a:pPr algn="ctr"/>
            <a:r>
              <a:rPr lang="en-US" sz="2000" b="1" dirty="0" smtClean="0"/>
              <a:t>ESTIMASI FUNGSI REGRESI/MENENTUKAN </a:t>
            </a:r>
            <a:r>
              <a:rPr lang="en-US" sz="2000" b="1" dirty="0"/>
              <a:t>GARIS DUGAAN TERBAIK</a:t>
            </a:r>
          </a:p>
          <a:p>
            <a:endParaRPr lang="en-US" sz="2000" b="1" dirty="0"/>
          </a:p>
          <a:p>
            <a:r>
              <a:rPr lang="en-US" sz="2000" b="1" dirty="0"/>
              <a:t>The Least-Squares </a:t>
            </a:r>
            <a:r>
              <a:rPr lang="en-US" sz="2000" b="1" dirty="0" smtClean="0"/>
              <a:t>Method</a:t>
            </a:r>
            <a:r>
              <a:rPr lang="id-ID" sz="2000" b="1" dirty="0" smtClean="0"/>
              <a:t>/Metode Kuadrat Terkecil</a:t>
            </a:r>
            <a:r>
              <a:rPr lang="en-US" sz="2000" b="1" dirty="0" smtClean="0"/>
              <a:t> </a:t>
            </a:r>
            <a:r>
              <a:rPr lang="en-US" sz="2000" b="1" dirty="0"/>
              <a:t>(</a:t>
            </a:r>
            <a:r>
              <a:rPr lang="en-US" sz="2000" b="1" dirty="0" smtClean="0"/>
              <a:t>LSM</a:t>
            </a:r>
            <a:r>
              <a:rPr lang="id-ID" sz="2000" b="1" dirty="0" smtClean="0"/>
              <a:t>/MKT</a:t>
            </a:r>
            <a:r>
              <a:rPr lang="en-US" sz="2000" b="1" dirty="0" smtClean="0"/>
              <a:t>)</a:t>
            </a:r>
          </a:p>
          <a:p>
            <a:endParaRPr lang="en-US" sz="2000" b="1" dirty="0" smtClean="0"/>
          </a:p>
          <a:p>
            <a:r>
              <a:rPr lang="en-US" sz="2000" b="1" dirty="0"/>
              <a:t>Parameter </a:t>
            </a:r>
            <a:r>
              <a:rPr lang="en-US" sz="2000" b="1" dirty="0" err="1"/>
              <a:t>regresi</a:t>
            </a:r>
            <a:r>
              <a:rPr lang="en-US" sz="2000" b="1" dirty="0"/>
              <a:t> (</a:t>
            </a:r>
            <a:r>
              <a:rPr lang="el-GR" sz="2000" b="1" dirty="0"/>
              <a:t>α,β,σ2) </a:t>
            </a:r>
            <a:r>
              <a:rPr lang="en-US" sz="2000" b="1" dirty="0" err="1"/>
              <a:t>dapat</a:t>
            </a:r>
            <a:r>
              <a:rPr lang="en-US" sz="2000" b="1" dirty="0"/>
              <a:t> </a:t>
            </a:r>
            <a:r>
              <a:rPr lang="en-US" sz="2000" b="1" dirty="0" err="1"/>
              <a:t>ditaksir</a:t>
            </a:r>
            <a:r>
              <a:rPr lang="en-US" sz="2000" b="1" dirty="0"/>
              <a:t> </a:t>
            </a:r>
            <a:r>
              <a:rPr lang="en-US" sz="2000" b="1" dirty="0" err="1"/>
              <a:t>dengan</a:t>
            </a:r>
            <a:r>
              <a:rPr lang="en-US" sz="2000" b="1" dirty="0"/>
              <a:t> </a:t>
            </a:r>
            <a:r>
              <a:rPr lang="en-US" sz="2000" b="1" dirty="0" err="1"/>
              <a:t>metode</a:t>
            </a:r>
            <a:r>
              <a:rPr lang="en-US" sz="2000" b="1" dirty="0"/>
              <a:t> KUADRAT TERKECIL </a:t>
            </a:r>
            <a:r>
              <a:rPr lang="en-US" sz="2000" b="1" dirty="0" err="1"/>
              <a:t>atau</a:t>
            </a:r>
            <a:r>
              <a:rPr lang="en-US" sz="2000" b="1" dirty="0"/>
              <a:t> Least Square </a:t>
            </a:r>
            <a:r>
              <a:rPr lang="en-US" sz="2000" b="1" dirty="0" err="1"/>
              <a:t>dari</a:t>
            </a:r>
            <a:r>
              <a:rPr lang="en-US" sz="2000" b="1" dirty="0"/>
              <a:t> </a:t>
            </a:r>
            <a:r>
              <a:rPr lang="en-US" sz="2000" b="1" dirty="0" err="1"/>
              <a:t>observasi</a:t>
            </a:r>
            <a:r>
              <a:rPr lang="en-US" sz="2000" b="1" dirty="0"/>
              <a:t> </a:t>
            </a:r>
            <a:r>
              <a:rPr lang="id-ID" sz="2000" b="1" dirty="0" smtClean="0"/>
              <a:t>shg</a:t>
            </a:r>
            <a:endParaRPr lang="en-US" sz="2000" b="1" dirty="0"/>
          </a:p>
          <a:p>
            <a:pPr eaLnBrk="1" hangingPunct="1">
              <a:lnSpc>
                <a:spcPct val="90000"/>
              </a:lnSpc>
              <a:spcBef>
                <a:spcPct val="20000"/>
              </a:spcBef>
              <a:buClr>
                <a:schemeClr val="accent1"/>
              </a:buClr>
            </a:pPr>
            <a:r>
              <a:rPr lang="id-ID" sz="2400" dirty="0" smtClean="0"/>
              <a:t>di</a:t>
            </a:r>
            <a:r>
              <a:rPr lang="en-US" sz="2400" dirty="0" err="1" smtClean="0"/>
              <a:t>dapatkan</a:t>
            </a:r>
            <a:r>
              <a:rPr lang="en-US" sz="2400" dirty="0" smtClean="0"/>
              <a:t> model </a:t>
            </a:r>
            <a:r>
              <a:rPr lang="en-US" sz="2400" dirty="0" err="1" smtClean="0"/>
              <a:t>regresi</a:t>
            </a:r>
            <a:r>
              <a:rPr lang="en-US" sz="2400" dirty="0" smtClean="0"/>
              <a:t> yang </a:t>
            </a:r>
            <a:r>
              <a:rPr lang="en-US" sz="2400" dirty="0" err="1" smtClean="0"/>
              <a:t>sesuai</a:t>
            </a:r>
            <a:r>
              <a:rPr lang="en-US" sz="2400" dirty="0" smtClean="0"/>
              <a:t> </a:t>
            </a:r>
            <a:r>
              <a:rPr lang="en-US" sz="2400" dirty="0" err="1" smtClean="0"/>
              <a:t>dengan</a:t>
            </a:r>
            <a:r>
              <a:rPr lang="en-US" sz="2400" dirty="0" smtClean="0"/>
              <a:t> data</a:t>
            </a:r>
            <a:r>
              <a:rPr lang="id-ID" sz="2400" dirty="0" smtClean="0"/>
              <a:t>.</a:t>
            </a:r>
            <a:endParaRPr lang="en-US" sz="2400" dirty="0" smtClean="0"/>
          </a:p>
          <a:p>
            <a:pPr eaLnBrk="1" hangingPunct="1">
              <a:lnSpc>
                <a:spcPct val="90000"/>
              </a:lnSpc>
              <a:spcBef>
                <a:spcPct val="20000"/>
              </a:spcBef>
              <a:buClr>
                <a:schemeClr val="accent1"/>
              </a:buClr>
            </a:pPr>
            <a:endParaRPr lang="en-US" sz="2400" dirty="0" smtClean="0"/>
          </a:p>
          <a:p>
            <a:pPr eaLnBrk="1" hangingPunct="1">
              <a:lnSpc>
                <a:spcPct val="90000"/>
              </a:lnSpc>
              <a:spcBef>
                <a:spcPct val="20000"/>
              </a:spcBef>
              <a:buClr>
                <a:schemeClr val="accent1"/>
              </a:buClr>
            </a:pPr>
            <a:r>
              <a:rPr lang="en-US" sz="2400" dirty="0" smtClean="0"/>
              <a:t>LSM</a:t>
            </a:r>
            <a:r>
              <a:rPr lang="id-ID" sz="2400" dirty="0" smtClean="0"/>
              <a:t>/MKT</a:t>
            </a:r>
            <a:r>
              <a:rPr lang="en-US" sz="2400" dirty="0" smtClean="0"/>
              <a:t> </a:t>
            </a:r>
            <a:r>
              <a:rPr lang="en-US" sz="2400" dirty="0" err="1" smtClean="0"/>
              <a:t>menentukan</a:t>
            </a:r>
            <a:r>
              <a:rPr lang="en-US" sz="2400" dirty="0" smtClean="0"/>
              <a:t> </a:t>
            </a:r>
            <a:r>
              <a:rPr lang="en-US" sz="2400" dirty="0" err="1" smtClean="0"/>
              <a:t>garis</a:t>
            </a:r>
            <a:r>
              <a:rPr lang="en-US" sz="2400" dirty="0" smtClean="0"/>
              <a:t> </a:t>
            </a:r>
            <a:r>
              <a:rPr lang="en-US" sz="2400" dirty="0" err="1" smtClean="0"/>
              <a:t>dugaan</a:t>
            </a:r>
            <a:r>
              <a:rPr lang="en-US" sz="2400" dirty="0" smtClean="0"/>
              <a:t> </a:t>
            </a:r>
            <a:r>
              <a:rPr lang="en-US" sz="2400" dirty="0" err="1" smtClean="0"/>
              <a:t>terbaik</a:t>
            </a:r>
            <a:r>
              <a:rPr lang="en-US" sz="2400" dirty="0" smtClean="0"/>
              <a:t> dg </a:t>
            </a:r>
            <a:r>
              <a:rPr lang="en-US" sz="2400" dirty="0" err="1" smtClean="0"/>
              <a:t>meminimumkan</a:t>
            </a:r>
            <a:r>
              <a:rPr lang="en-US" sz="2400" dirty="0" smtClean="0"/>
              <a:t> </a:t>
            </a:r>
            <a:r>
              <a:rPr lang="en-US" sz="2400" dirty="0" err="1" smtClean="0"/>
              <a:t>jumlah</a:t>
            </a:r>
            <a:r>
              <a:rPr lang="en-US" sz="2400" dirty="0" smtClean="0"/>
              <a:t> </a:t>
            </a:r>
            <a:r>
              <a:rPr lang="en-US" sz="2400" dirty="0" err="1" smtClean="0"/>
              <a:t>kuarat</a:t>
            </a:r>
            <a:r>
              <a:rPr lang="en-US" sz="2400" dirty="0" smtClean="0"/>
              <a:t> ( </a:t>
            </a:r>
            <a:r>
              <a:rPr lang="en-US" sz="2400" i="1" dirty="0" smtClean="0">
                <a:solidFill>
                  <a:srgbClr val="FF0000"/>
                </a:solidFill>
              </a:rPr>
              <a:t>minimizes </a:t>
            </a:r>
            <a:r>
              <a:rPr lang="en-US" sz="2400" dirty="0" smtClean="0">
                <a:solidFill>
                  <a:srgbClr val="FF0000"/>
                </a:solidFill>
              </a:rPr>
              <a:t>the sum of squares</a:t>
            </a:r>
            <a:r>
              <a:rPr lang="id-ID" sz="2400" dirty="0" smtClean="0">
                <a:solidFill>
                  <a:srgbClr val="FF0000"/>
                </a:solidFill>
              </a:rPr>
              <a:t> error /SSE</a:t>
            </a:r>
            <a:r>
              <a:rPr lang="en-US" sz="2400" dirty="0" smtClean="0">
                <a:solidFill>
                  <a:srgbClr val="FF0000"/>
                </a:solidFill>
              </a:rPr>
              <a:t>)</a:t>
            </a:r>
            <a:r>
              <a:rPr lang="en-US" sz="2400" dirty="0" smtClean="0"/>
              <a:t>. </a:t>
            </a:r>
            <a:r>
              <a:rPr lang="en-US" sz="2400" dirty="0" err="1" smtClean="0"/>
              <a:t>Prinsipnya</a:t>
            </a:r>
            <a:r>
              <a:rPr lang="en-US" sz="2400" dirty="0" smtClean="0"/>
              <a:t> </a:t>
            </a:r>
            <a:r>
              <a:rPr lang="en-US" sz="2400" dirty="0" err="1" smtClean="0"/>
              <a:t>adalah</a:t>
            </a:r>
            <a:r>
              <a:rPr lang="en-US" sz="2400" dirty="0" smtClean="0"/>
              <a:t> </a:t>
            </a:r>
            <a:r>
              <a:rPr lang="en-US" sz="2400" dirty="0" err="1" smtClean="0"/>
              <a:t>semakin</a:t>
            </a:r>
            <a:r>
              <a:rPr lang="en-US" sz="2400" dirty="0" smtClean="0"/>
              <a:t> </a:t>
            </a:r>
            <a:r>
              <a:rPr lang="en-US" sz="2400" dirty="0" err="1" smtClean="0"/>
              <a:t>kecil</a:t>
            </a:r>
            <a:r>
              <a:rPr lang="en-US" sz="2400" dirty="0" smtClean="0"/>
              <a:t> </a:t>
            </a:r>
            <a:r>
              <a:rPr lang="en-US" sz="2400" dirty="0" err="1" smtClean="0"/>
              <a:t>simpangan</a:t>
            </a:r>
            <a:r>
              <a:rPr lang="en-US" sz="2400" dirty="0" smtClean="0"/>
              <a:t> </a:t>
            </a:r>
            <a:r>
              <a:rPr lang="en-US" sz="2400" dirty="0" err="1" smtClean="0"/>
              <a:t>dari</a:t>
            </a:r>
            <a:r>
              <a:rPr lang="en-US" sz="2400" dirty="0" smtClean="0"/>
              <a:t> </a:t>
            </a:r>
            <a:r>
              <a:rPr lang="en-US" sz="2400" dirty="0" err="1" smtClean="0"/>
              <a:t>nilai</a:t>
            </a:r>
            <a:r>
              <a:rPr lang="en-US" sz="2400" dirty="0" smtClean="0"/>
              <a:t> </a:t>
            </a:r>
            <a:r>
              <a:rPr lang="en-US" sz="2400" dirty="0" err="1" smtClean="0"/>
              <a:t>pengamatan</a:t>
            </a:r>
            <a:r>
              <a:rPr lang="en-US" sz="2400" dirty="0" smtClean="0"/>
              <a:t> </a:t>
            </a:r>
            <a:r>
              <a:rPr lang="en-US" sz="2400" dirty="0" err="1" smtClean="0"/>
              <a:t>terhadap</a:t>
            </a:r>
            <a:r>
              <a:rPr lang="en-US" sz="2400" dirty="0" smtClean="0"/>
              <a:t> </a:t>
            </a:r>
            <a:r>
              <a:rPr lang="en-US" sz="2400" dirty="0" err="1" smtClean="0"/>
              <a:t>garis</a:t>
            </a:r>
            <a:r>
              <a:rPr lang="en-US" sz="2400" dirty="0" smtClean="0"/>
              <a:t> </a:t>
            </a:r>
            <a:r>
              <a:rPr lang="en-US" sz="2400" dirty="0" err="1" smtClean="0"/>
              <a:t>dugaan</a:t>
            </a:r>
            <a:r>
              <a:rPr lang="en-US" sz="2400" dirty="0" smtClean="0"/>
              <a:t> ( yang </a:t>
            </a:r>
            <a:r>
              <a:rPr lang="en-US" sz="2400" dirty="0" err="1" smtClean="0"/>
              <a:t>berarti</a:t>
            </a:r>
            <a:r>
              <a:rPr lang="en-US" sz="2400" dirty="0" smtClean="0"/>
              <a:t> </a:t>
            </a:r>
            <a:r>
              <a:rPr lang="en-US" sz="2400" dirty="0" err="1" smtClean="0"/>
              <a:t>semakin</a:t>
            </a:r>
            <a:r>
              <a:rPr lang="en-US" sz="2400" dirty="0" smtClean="0"/>
              <a:t> </a:t>
            </a:r>
            <a:r>
              <a:rPr lang="en-US" sz="2400" dirty="0" err="1" smtClean="0"/>
              <a:t>kecil</a:t>
            </a:r>
            <a:r>
              <a:rPr lang="en-US" sz="2400" dirty="0" smtClean="0"/>
              <a:t> </a:t>
            </a:r>
            <a:r>
              <a:rPr lang="en-US" sz="2400" dirty="0" err="1" smtClean="0"/>
              <a:t>nilai</a:t>
            </a:r>
            <a:r>
              <a:rPr lang="en-US" sz="2400" dirty="0" smtClean="0"/>
              <a:t> </a:t>
            </a:r>
            <a:r>
              <a:rPr lang="en-US" sz="2400" dirty="0" err="1" smtClean="0"/>
              <a:t>jumlah</a:t>
            </a:r>
            <a:r>
              <a:rPr lang="en-US" sz="2400" dirty="0" smtClean="0"/>
              <a:t> </a:t>
            </a:r>
            <a:r>
              <a:rPr lang="en-US" sz="2400" dirty="0" err="1" smtClean="0"/>
              <a:t>kuadrat</a:t>
            </a:r>
            <a:r>
              <a:rPr lang="en-US" sz="2400" dirty="0" smtClean="0"/>
              <a:t> </a:t>
            </a:r>
            <a:r>
              <a:rPr lang="en-US" sz="2400" dirty="0" err="1" smtClean="0"/>
              <a:t>dari</a:t>
            </a:r>
            <a:r>
              <a:rPr lang="en-US" sz="2400" dirty="0" smtClean="0"/>
              <a:t> </a:t>
            </a:r>
            <a:r>
              <a:rPr lang="en-US" sz="2400" dirty="0" err="1" smtClean="0"/>
              <a:t>simpangan</a:t>
            </a:r>
            <a:r>
              <a:rPr lang="en-US" sz="2400" dirty="0" smtClean="0"/>
              <a:t>), </a:t>
            </a:r>
            <a:r>
              <a:rPr lang="en-US" sz="2400" dirty="0" err="1" smtClean="0"/>
              <a:t>garis</a:t>
            </a:r>
            <a:r>
              <a:rPr lang="en-US" sz="2400" dirty="0" smtClean="0"/>
              <a:t> </a:t>
            </a:r>
            <a:r>
              <a:rPr lang="en-US" sz="2400" dirty="0" err="1" smtClean="0"/>
              <a:t>dugaan</a:t>
            </a:r>
            <a:r>
              <a:rPr lang="en-US" sz="2400" dirty="0" smtClean="0"/>
              <a:t> </a:t>
            </a:r>
            <a:r>
              <a:rPr lang="en-US" sz="2400" dirty="0" err="1" smtClean="0"/>
              <a:t>semakin</a:t>
            </a:r>
            <a:r>
              <a:rPr lang="en-US" sz="2400" dirty="0" smtClean="0"/>
              <a:t> </a:t>
            </a:r>
            <a:r>
              <a:rPr lang="en-US" sz="2400" dirty="0" err="1" smtClean="0"/>
              <a:t>sesuai</a:t>
            </a:r>
            <a:r>
              <a:rPr lang="en-US" sz="2400" dirty="0" smtClean="0"/>
              <a:t>  </a:t>
            </a:r>
            <a:r>
              <a:rPr lang="en-US" sz="2400" dirty="0" err="1" smtClean="0"/>
              <a:t>dengan</a:t>
            </a:r>
            <a:r>
              <a:rPr lang="en-US" sz="2400" dirty="0" smtClean="0"/>
              <a:t> data. </a:t>
            </a:r>
          </a:p>
          <a:p>
            <a:pPr eaLnBrk="1" hangingPunct="1">
              <a:lnSpc>
                <a:spcPct val="90000"/>
              </a:lnSpc>
              <a:spcBef>
                <a:spcPct val="20000"/>
              </a:spcBef>
              <a:buClr>
                <a:schemeClr val="accent1"/>
              </a:buClr>
              <a:buFont typeface="Wingdings" pitchFamily="2" charset="2"/>
              <a:buChar char="l"/>
            </a:pPr>
            <a:endParaRPr lang="en-US" sz="2400" dirty="0"/>
          </a:p>
          <a:p>
            <a:pPr eaLnBrk="1" hangingPunct="1">
              <a:lnSpc>
                <a:spcPct val="90000"/>
              </a:lnSpc>
              <a:spcBef>
                <a:spcPct val="20000"/>
              </a:spcBef>
              <a:buClr>
                <a:schemeClr val="accent1"/>
              </a:buClr>
              <a:buFont typeface="Wingdings" pitchFamily="2" charset="2"/>
              <a:buChar char="l"/>
            </a:pPr>
            <a:endParaRPr lang="en-US" sz="2400" dirty="0"/>
          </a:p>
          <a:p>
            <a:endParaRPr lang="en-US" sz="24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id-ID" dirty="0" smtClean="0"/>
              <a:t>METODE KUADRAT TERKECIL </a:t>
            </a:r>
            <a:r>
              <a:rPr lang="en-US" dirty="0" smtClean="0"/>
              <a:t>(M</a:t>
            </a:r>
            <a:r>
              <a:rPr lang="id-ID" dirty="0" smtClean="0"/>
              <a:t>KT</a:t>
            </a:r>
            <a:r>
              <a:rPr lang="en-US" dirty="0" smtClean="0"/>
              <a:t>)</a:t>
            </a:r>
          </a:p>
        </p:txBody>
      </p:sp>
      <p:sp>
        <p:nvSpPr>
          <p:cNvPr id="5" name="Content Placeholder 4"/>
          <p:cNvSpPr>
            <a:spLocks noGrp="1"/>
          </p:cNvSpPr>
          <p:nvPr>
            <p:ph idx="1"/>
          </p:nvPr>
        </p:nvSpPr>
        <p:spPr/>
        <p:txBody>
          <a:bodyPr/>
          <a:lstStyle/>
          <a:p>
            <a:endParaRPr lang="id-ID" dirty="0" smtClean="0"/>
          </a:p>
          <a:p>
            <a:endParaRPr lang="id-ID" dirty="0" smtClean="0"/>
          </a:p>
          <a:p>
            <a:endParaRPr lang="id-ID" dirty="0" smtClean="0"/>
          </a:p>
          <a:p>
            <a:pPr>
              <a:buNone/>
            </a:pPr>
            <a:r>
              <a:rPr lang="id-ID" dirty="0" smtClean="0"/>
              <a:t>Kita akan meminimumkan J.  Xi dan yi berasal dari pengamatan sedang </a:t>
            </a:r>
            <a:r>
              <a:rPr lang="el-GR" dirty="0" smtClean="0"/>
              <a:t>α</a:t>
            </a:r>
            <a:r>
              <a:rPr lang="id-ID" dirty="0" smtClean="0"/>
              <a:t> dan </a:t>
            </a:r>
            <a:r>
              <a:rPr lang="el-GR" dirty="0" smtClean="0"/>
              <a:t>β</a:t>
            </a:r>
            <a:r>
              <a:rPr lang="id-ID" dirty="0" smtClean="0"/>
              <a:t> berubah bila garis regresi berubah.  Jadi </a:t>
            </a:r>
            <a:r>
              <a:rPr lang="el-GR" dirty="0" smtClean="0"/>
              <a:t>α</a:t>
            </a:r>
            <a:r>
              <a:rPr lang="id-ID" dirty="0" smtClean="0"/>
              <a:t> dan </a:t>
            </a:r>
            <a:r>
              <a:rPr lang="el-GR" dirty="0" smtClean="0"/>
              <a:t>β</a:t>
            </a:r>
            <a:r>
              <a:rPr lang="id-ID" dirty="0" smtClean="0"/>
              <a:t> dianggap berubah.  Dari segi kalkulus, ini berarti kita perlu mencari turunan  J terhadap </a:t>
            </a:r>
            <a:r>
              <a:rPr lang="el-GR" dirty="0" smtClean="0"/>
              <a:t>α</a:t>
            </a:r>
            <a:r>
              <a:rPr lang="id-ID" dirty="0" smtClean="0"/>
              <a:t> dan </a:t>
            </a:r>
            <a:r>
              <a:rPr lang="el-GR" dirty="0" smtClean="0"/>
              <a:t>β</a:t>
            </a:r>
            <a:r>
              <a:rPr lang="id-ID" dirty="0" smtClean="0"/>
              <a:t> kemudian menyamakannya dengan nol.</a:t>
            </a:r>
            <a:endParaRPr lang="id-ID" dirty="0"/>
          </a:p>
        </p:txBody>
      </p:sp>
      <p:sp>
        <p:nvSpPr>
          <p:cNvPr id="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3"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259632" y="1772816"/>
            <a:ext cx="5006674" cy="1296144"/>
          </a:xfrm>
          <a:prstGeom prst="rect">
            <a:avLst/>
          </a:prstGeom>
          <a:noFill/>
        </p:spPr>
      </p:pic>
      <p:sp>
        <p:nvSpPr>
          <p:cNvPr id="5125" name="Rectangle 5"/>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91264" cy="6178698"/>
          </a:xfrm>
        </p:spPr>
        <p:txBody>
          <a:bodyPr/>
          <a:lstStyle/>
          <a:p>
            <a:pPr algn="l"/>
            <a:r>
              <a:rPr lang="id-ID" sz="1800" dirty="0" smtClean="0"/>
              <a:t>Kita turunkan J thd </a:t>
            </a:r>
            <a:r>
              <a:rPr lang="el-GR" sz="1800" dirty="0" smtClean="0"/>
              <a:t>β</a:t>
            </a:r>
            <a:r>
              <a:rPr lang="id-ID" sz="1800" dirty="0" smtClean="0"/>
              <a:t> dan samakan d</a:t>
            </a:r>
            <a:r>
              <a:rPr lang="en-US" sz="1800" dirty="0" smtClean="0"/>
              <a:t>en</a:t>
            </a:r>
            <a:r>
              <a:rPr lang="id-ID" sz="1800" dirty="0" smtClean="0"/>
              <a:t>g</a:t>
            </a:r>
            <a:r>
              <a:rPr lang="en-US" sz="1800" dirty="0" smtClean="0"/>
              <a:t>an</a:t>
            </a:r>
            <a:r>
              <a:rPr lang="id-ID" sz="1800" dirty="0" smtClean="0"/>
              <a:t> nol,</a:t>
            </a:r>
            <a:br>
              <a:rPr lang="id-ID" sz="1800" dirty="0" smtClean="0"/>
            </a:br>
            <a:endParaRPr lang="id-ID" sz="1800" dirty="0"/>
          </a:p>
        </p:txBody>
      </p:sp>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3788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27584" y="548680"/>
            <a:ext cx="3303896" cy="864096"/>
          </a:xfrm>
          <a:prstGeom prst="rect">
            <a:avLst/>
          </a:prstGeom>
          <a:noFill/>
        </p:spPr>
      </p:pic>
      <p:sp>
        <p:nvSpPr>
          <p:cNvPr id="3789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37891"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83568" y="1638926"/>
            <a:ext cx="3744416" cy="994611"/>
          </a:xfrm>
          <a:prstGeom prst="rect">
            <a:avLst/>
          </a:prstGeom>
          <a:noFill/>
        </p:spPr>
      </p:pic>
      <p:sp>
        <p:nvSpPr>
          <p:cNvPr id="37893" name="Rectangle 5"/>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37898"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37897" name="Picture 9"/>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475656" y="3645024"/>
            <a:ext cx="3312368" cy="812167"/>
          </a:xfrm>
          <a:prstGeom prst="rect">
            <a:avLst/>
          </a:prstGeom>
          <a:noFill/>
        </p:spPr>
      </p:pic>
      <p:sp>
        <p:nvSpPr>
          <p:cNvPr id="37899" name="Rectangle 11"/>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37901" name="Rectangle 1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37900" name="Picture 12"/>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043608" y="4725144"/>
            <a:ext cx="3888432" cy="765676"/>
          </a:xfrm>
          <a:prstGeom prst="rect">
            <a:avLst/>
          </a:prstGeom>
          <a:noFill/>
        </p:spPr>
      </p:pic>
      <p:sp>
        <p:nvSpPr>
          <p:cNvPr id="37902" name="Rectangle 14"/>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91264" cy="6106690"/>
          </a:xfrm>
        </p:spPr>
        <p:txBody>
          <a:bodyPr/>
          <a:lstStyle/>
          <a:p>
            <a:pPr algn="l"/>
            <a:r>
              <a:rPr lang="id-ID" sz="2400" dirty="0" smtClean="0"/>
              <a:t>Gantilah nilai </a:t>
            </a:r>
            <a:r>
              <a:rPr lang="el-GR" sz="2400" dirty="0" smtClean="0"/>
              <a:t>α</a:t>
            </a:r>
            <a:r>
              <a:rPr lang="id-ID" sz="2400" dirty="0" smtClean="0"/>
              <a:t> dan </a:t>
            </a:r>
            <a:r>
              <a:rPr lang="el-GR" sz="2400" dirty="0" smtClean="0"/>
              <a:t>β</a:t>
            </a:r>
            <a:r>
              <a:rPr lang="id-ID" sz="2400" dirty="0" smtClean="0"/>
              <a:t> pada kedua persamaan di atas dengan nilai dugaannya masing-masing yaitu a dan b.  Kedua persamaan menjadi suatu sistem persamaan liniear yang disebut </a:t>
            </a:r>
            <a:r>
              <a:rPr lang="id-ID" sz="2400" b="1" dirty="0" smtClean="0"/>
              <a:t>Persamaan normal.</a:t>
            </a:r>
            <a:r>
              <a:rPr lang="en-US" sz="2400" b="1" dirty="0" smtClean="0"/>
              <a:t/>
            </a:r>
            <a:br>
              <a:rPr lang="en-US" sz="2400" b="1" dirty="0" smtClean="0"/>
            </a:br>
            <a:r>
              <a:rPr lang="id-ID" sz="2400" dirty="0" smtClean="0"/>
              <a:t/>
            </a:r>
            <a:br>
              <a:rPr lang="id-ID" sz="2400" dirty="0" smtClean="0"/>
            </a:br>
            <a:r>
              <a:rPr lang="id-ID" sz="1800" dirty="0" smtClean="0"/>
              <a:t/>
            </a:r>
            <a:br>
              <a:rPr lang="id-ID" sz="1800" dirty="0" smtClean="0"/>
            </a:br>
            <a:r>
              <a:rPr lang="id-ID" sz="1800" dirty="0" smtClean="0"/>
              <a:t>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2400" dirty="0" smtClean="0"/>
              <a:t>Bila kita nyatakan dalam bentuk rata-rata  </a:t>
            </a:r>
            <a:br>
              <a:rPr lang="id-ID" sz="2400" dirty="0" smtClean="0"/>
            </a:br>
            <a:r>
              <a:rPr lang="id-ID" sz="2400" dirty="0" smtClean="0"/>
              <a:t>maka persamaan di atas menjadi:</a:t>
            </a:r>
            <a:br>
              <a:rPr lang="id-ID" sz="2400" dirty="0" smtClean="0"/>
            </a:br>
            <a:r>
              <a:rPr lang="id-ID" sz="1800" dirty="0" smtClean="0"/>
              <a:t/>
            </a:r>
            <a:br>
              <a:rPr lang="id-ID" sz="1800" dirty="0" smtClean="0"/>
            </a:br>
            <a:endParaRPr lang="id-ID" sz="1800" dirty="0"/>
          </a:p>
        </p:txBody>
      </p:sp>
      <p:sp>
        <p:nvSpPr>
          <p:cNvPr id="3891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3891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11560" y="2636912"/>
            <a:ext cx="2473687" cy="864096"/>
          </a:xfrm>
          <a:prstGeom prst="rect">
            <a:avLst/>
          </a:prstGeom>
          <a:noFill/>
        </p:spPr>
      </p:pic>
      <p:sp>
        <p:nvSpPr>
          <p:cNvPr id="38915" name="Rectangle 3"/>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3891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38916"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644008" y="2636912"/>
            <a:ext cx="2952328" cy="784213"/>
          </a:xfrm>
          <a:prstGeom prst="rect">
            <a:avLst/>
          </a:prstGeom>
          <a:noFill/>
        </p:spPr>
      </p:pic>
      <p:sp>
        <p:nvSpPr>
          <p:cNvPr id="38918" name="Rectangle 6"/>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38920"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38919"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644008" y="3717032"/>
            <a:ext cx="3098427" cy="640457"/>
          </a:xfrm>
          <a:prstGeom prst="rect">
            <a:avLst/>
          </a:prstGeom>
          <a:noFill/>
        </p:spPr>
      </p:pic>
      <p:sp>
        <p:nvSpPr>
          <p:cNvPr id="38921" name="Rectangle 9"/>
          <p:cNvSpPr>
            <a:spLocks noChangeArrowheads="1"/>
          </p:cNvSpPr>
          <p:nvPr/>
        </p:nvSpPr>
        <p:spPr bwMode="auto">
          <a:xfrm>
            <a:off x="0" y="809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38923"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38924" name="Rectangle 12"/>
          <p:cNvSpPr>
            <a:spLocks noChangeArrowheads="1"/>
          </p:cNvSpPr>
          <p:nvPr/>
        </p:nvSpPr>
        <p:spPr bwMode="auto">
          <a:xfrm>
            <a:off x="0" y="809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3379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33793"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882078" y="5085184"/>
            <a:ext cx="5287722" cy="936104"/>
          </a:xfrm>
          <a:prstGeom prst="rect">
            <a:avLst/>
          </a:prstGeom>
          <a:noFill/>
        </p:spPr>
      </p:pic>
      <p:sp>
        <p:nvSpPr>
          <p:cNvPr id="33795" name="Rectangle 3"/>
          <p:cNvSpPr>
            <a:spLocks noChangeArrowheads="1"/>
          </p:cNvSpPr>
          <p:nvPr/>
        </p:nvSpPr>
        <p:spPr bwMode="auto">
          <a:xfrm>
            <a:off x="0" y="809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8568952" cy="6264696"/>
          </a:xfrm>
        </p:spPr>
        <p:txBody>
          <a:bodyPr/>
          <a:lstStyle/>
          <a:p>
            <a:pPr algn="l"/>
            <a:endParaRPr lang="id-ID" dirty="0"/>
          </a:p>
        </p:txBody>
      </p:sp>
      <p:sp>
        <p:nvSpPr>
          <p:cNvPr id="3993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3993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99592" y="476672"/>
            <a:ext cx="2880320" cy="730827"/>
          </a:xfrm>
          <a:prstGeom prst="rect">
            <a:avLst/>
          </a:prstGeom>
          <a:noFill/>
        </p:spPr>
      </p:pic>
      <p:sp>
        <p:nvSpPr>
          <p:cNvPr id="39939" name="Rectangle 3"/>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39941"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39940"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69696" y="1484784"/>
            <a:ext cx="5098448" cy="749340"/>
          </a:xfrm>
          <a:prstGeom prst="rect">
            <a:avLst/>
          </a:prstGeom>
          <a:noFill/>
        </p:spPr>
      </p:pic>
      <p:sp>
        <p:nvSpPr>
          <p:cNvPr id="39942" name="Rectangle 6"/>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39944"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39943"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55576" y="2780928"/>
            <a:ext cx="6864762" cy="895404"/>
          </a:xfrm>
          <a:prstGeom prst="rect">
            <a:avLst/>
          </a:prstGeom>
          <a:noFill/>
        </p:spPr>
      </p:pic>
      <p:sp>
        <p:nvSpPr>
          <p:cNvPr id="39945" name="Rectangle 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39947"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39946" name="Picture 10"/>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899592" y="3861048"/>
            <a:ext cx="3888432" cy="1030144"/>
          </a:xfrm>
          <a:prstGeom prst="rect">
            <a:avLst/>
          </a:prstGeom>
          <a:noFill/>
        </p:spPr>
      </p:pic>
      <p:sp>
        <p:nvSpPr>
          <p:cNvPr id="39948" name="Rectangle 12"/>
          <p:cNvSpPr>
            <a:spLocks noChangeArrowheads="1"/>
          </p:cNvSpPr>
          <p:nvPr/>
        </p:nvSpPr>
        <p:spPr bwMode="auto">
          <a:xfrm>
            <a:off x="0" y="1133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39950"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39952" name="Rectangle 1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39953" name="Rectangle 17"/>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11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3"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7171" name="Rectangle 3"/>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717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7172" name="Picture 4"/>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39552" y="5301208"/>
            <a:ext cx="7200800" cy="888410"/>
          </a:xfrm>
          <a:prstGeom prst="rect">
            <a:avLst/>
          </a:prstGeom>
          <a:noFill/>
        </p:spPr>
      </p:pic>
      <p:sp>
        <p:nvSpPr>
          <p:cNvPr id="7174" name="Rectangle 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11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6322714"/>
          </a:xfrm>
        </p:spPr>
        <p:txBody>
          <a:bodyPr/>
          <a:lstStyle/>
          <a:p>
            <a:pPr algn="l"/>
            <a:r>
              <a:rPr lang="id-ID" sz="3600" b="1" dirty="0" smtClean="0"/>
              <a:t>SIFAT PENDUGA MKT:</a:t>
            </a:r>
            <a:br>
              <a:rPr lang="id-ID" sz="3600" b="1" dirty="0" smtClean="0"/>
            </a:br>
            <a:r>
              <a:rPr lang="id-ID" sz="1800" dirty="0" smtClean="0"/>
              <a:t/>
            </a:r>
            <a:br>
              <a:rPr lang="id-ID" sz="1800" dirty="0" smtClean="0"/>
            </a:br>
            <a:r>
              <a:rPr lang="id-ID" sz="3200" b="1" dirty="0" smtClean="0"/>
              <a:t>1.  TAK BIAS</a:t>
            </a:r>
            <a:br>
              <a:rPr lang="id-ID" sz="3200" b="1"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endParaRPr lang="id-ID" sz="1800" dirty="0"/>
          </a:p>
        </p:txBody>
      </p:sp>
      <p:sp>
        <p:nvSpPr>
          <p:cNvPr id="3891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3891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91680" y="1484784"/>
            <a:ext cx="1764196" cy="360040"/>
          </a:xfrm>
          <a:prstGeom prst="rect">
            <a:avLst/>
          </a:prstGeom>
          <a:noFill/>
        </p:spPr>
      </p:pic>
      <p:sp>
        <p:nvSpPr>
          <p:cNvPr id="38915"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3891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38916"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71600" y="1988840"/>
            <a:ext cx="2311450" cy="325556"/>
          </a:xfrm>
          <a:prstGeom prst="rect">
            <a:avLst/>
          </a:prstGeom>
          <a:noFill/>
        </p:spPr>
      </p:pic>
      <p:sp>
        <p:nvSpPr>
          <p:cNvPr id="38918" name="Rectangle 6"/>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38920"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38919"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557957" y="2420889"/>
            <a:ext cx="7190507" cy="477774"/>
          </a:xfrm>
          <a:prstGeom prst="rect">
            <a:avLst/>
          </a:prstGeom>
          <a:noFill/>
        </p:spPr>
      </p:pic>
      <p:sp>
        <p:nvSpPr>
          <p:cNvPr id="38921" name="Rectangle 9"/>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38923"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38922" name="Picture 10"/>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043608" y="3140968"/>
            <a:ext cx="1152128" cy="390552"/>
          </a:xfrm>
          <a:prstGeom prst="rect">
            <a:avLst/>
          </a:prstGeom>
          <a:noFill/>
        </p:spPr>
      </p:pic>
      <p:sp>
        <p:nvSpPr>
          <p:cNvPr id="38924" name="Rectangle 12"/>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pic>
        <p:nvPicPr>
          <p:cNvPr id="38927" name="Picture 15"/>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971600" y="3645024"/>
            <a:ext cx="3715613" cy="432048"/>
          </a:xfrm>
          <a:prstGeom prst="rect">
            <a:avLst/>
          </a:prstGeom>
          <a:noFill/>
        </p:spPr>
      </p:pic>
      <p:pic>
        <p:nvPicPr>
          <p:cNvPr id="38925" name="Picture 13"/>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2339752" y="5013176"/>
            <a:ext cx="3744416" cy="994611"/>
          </a:xfrm>
          <a:prstGeom prst="rect">
            <a:avLst/>
          </a:prstGeom>
          <a:noFill/>
        </p:spPr>
      </p:pic>
      <p:sp>
        <p:nvSpPr>
          <p:cNvPr id="38928" name="Rectangle 1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38929" name="Rectangle 17"/>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38930" name="Rectangle 18"/>
          <p:cNvSpPr>
            <a:spLocks noChangeArrowheads="1"/>
          </p:cNvSpPr>
          <p:nvPr/>
        </p:nvSpPr>
        <p:spPr bwMode="auto">
          <a:xfrm>
            <a:off x="0" y="1133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1229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12289" name="Picture 1"/>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2411760" y="4260414"/>
            <a:ext cx="4104456" cy="734482"/>
          </a:xfrm>
          <a:prstGeom prst="rect">
            <a:avLst/>
          </a:prstGeom>
          <a:noFill/>
        </p:spPr>
      </p:pic>
      <p:sp>
        <p:nvSpPr>
          <p:cNvPr id="12291" name="Rectangle 3"/>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07288" cy="6250706"/>
          </a:xfrm>
        </p:spPr>
        <p:txBody>
          <a:bodyPr/>
          <a:lstStyle/>
          <a:p>
            <a:pPr>
              <a:lnSpc>
                <a:spcPct val="115000"/>
              </a:lnSpc>
              <a:spcAft>
                <a:spcPts val="1000"/>
              </a:spcAft>
            </a:pPr>
            <a:r>
              <a:rPr lang="id-ID" sz="1800" dirty="0" smtClean="0"/>
              <a:t/>
            </a:r>
            <a:br>
              <a:rPr lang="id-ID" sz="1800" dirty="0" smtClean="0"/>
            </a:br>
            <a:r>
              <a:rPr lang="id-ID" sz="1800" dirty="0" smtClean="0"/>
              <a:t> </a:t>
            </a:r>
            <a:br>
              <a:rPr lang="id-ID" sz="1800" dirty="0" smtClean="0"/>
            </a:br>
            <a:r>
              <a:rPr lang="id-ID" sz="1800" dirty="0" smtClean="0">
                <a:ea typeface="Times New Roman"/>
                <a:cs typeface="Times New Roman"/>
              </a:rPr>
              <a:t/>
            </a:r>
            <a:br>
              <a:rPr lang="id-ID" sz="1800" dirty="0" smtClean="0">
                <a:ea typeface="Times New Roman"/>
                <a:cs typeface="Times New Roman"/>
              </a:rPr>
            </a:br>
            <a:r>
              <a:rPr lang="id-ID" sz="1800" dirty="0" smtClean="0">
                <a:ea typeface="Times New Roman"/>
                <a:cs typeface="Times New Roman"/>
              </a:rPr>
              <a:t> </a:t>
            </a:r>
            <a:r>
              <a:rPr lang="id-ID" sz="1800" dirty="0" smtClean="0"/>
              <a:t/>
            </a:r>
            <a:br>
              <a:rPr lang="id-ID" sz="1800" dirty="0" smtClean="0"/>
            </a:br>
            <a:r>
              <a:rPr lang="id-ID" sz="1800" dirty="0" smtClean="0">
                <a:ea typeface="Calibri"/>
                <a:cs typeface="Times New Roman"/>
              </a:rPr>
              <a:t/>
            </a:r>
            <a:br>
              <a:rPr lang="id-ID" sz="1800" dirty="0" smtClean="0">
                <a:ea typeface="Calibri"/>
                <a:cs typeface="Times New Roman"/>
              </a:rPr>
            </a:br>
            <a:r>
              <a:rPr lang="id-ID" sz="1800" dirty="0" smtClean="0"/>
              <a:t/>
            </a:r>
            <a:br>
              <a:rPr lang="id-ID" sz="1800" dirty="0" smtClean="0"/>
            </a:br>
            <a:r>
              <a:rPr lang="id-ID" sz="1800" dirty="0" smtClean="0"/>
              <a:t/>
            </a:r>
            <a:br>
              <a:rPr lang="id-ID" sz="1800" dirty="0" smtClean="0"/>
            </a:br>
            <a:r>
              <a:rPr lang="id-ID" sz="1800" dirty="0" smtClean="0"/>
              <a:t>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endParaRPr lang="id-ID" sz="1800" dirty="0"/>
          </a:p>
        </p:txBody>
      </p:sp>
      <p:sp>
        <p:nvSpPr>
          <p:cNvPr id="4198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4198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55576" y="548680"/>
            <a:ext cx="1274542" cy="432048"/>
          </a:xfrm>
          <a:prstGeom prst="rect">
            <a:avLst/>
          </a:prstGeom>
          <a:noFill/>
        </p:spPr>
      </p:pic>
      <p:sp>
        <p:nvSpPr>
          <p:cNvPr id="41987"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4198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41988"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11560" y="1340768"/>
            <a:ext cx="4032448" cy="879112"/>
          </a:xfrm>
          <a:prstGeom prst="rect">
            <a:avLst/>
          </a:prstGeom>
          <a:noFill/>
        </p:spPr>
      </p:pic>
      <p:sp>
        <p:nvSpPr>
          <p:cNvPr id="41990" name="Rectangle 6"/>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4199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41991"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83567" y="2492896"/>
            <a:ext cx="6214137" cy="936104"/>
          </a:xfrm>
          <a:prstGeom prst="rect">
            <a:avLst/>
          </a:prstGeom>
          <a:noFill/>
        </p:spPr>
      </p:pic>
      <p:sp>
        <p:nvSpPr>
          <p:cNvPr id="41993" name="Rectangle 9"/>
          <p:cNvSpPr>
            <a:spLocks noChangeArrowheads="1"/>
          </p:cNvSpPr>
          <p:nvPr/>
        </p:nvSpPr>
        <p:spPr bwMode="auto">
          <a:xfrm>
            <a:off x="0" y="904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4199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41994" name="Picture 10"/>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827584" y="4005064"/>
            <a:ext cx="3024336" cy="1022617"/>
          </a:xfrm>
          <a:prstGeom prst="rect">
            <a:avLst/>
          </a:prstGeom>
          <a:noFill/>
        </p:spPr>
      </p:pic>
      <p:sp>
        <p:nvSpPr>
          <p:cNvPr id="41996" name="Rectangle 12"/>
          <p:cNvSpPr>
            <a:spLocks noChangeArrowheads="1"/>
          </p:cNvSpPr>
          <p:nvPr/>
        </p:nvSpPr>
        <p:spPr bwMode="auto">
          <a:xfrm>
            <a:off x="0" y="904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6322714"/>
          </a:xfrm>
        </p:spPr>
        <p:txBody>
          <a:bodyPr/>
          <a:lstStyle/>
          <a:p>
            <a:pPr algn="l"/>
            <a:r>
              <a:rPr lang="id-ID" sz="3200" b="1" dirty="0" smtClean="0"/>
              <a:t>2.  RAGAM MINIMUM</a:t>
            </a:r>
            <a:br>
              <a:rPr lang="id-ID" sz="3200" b="1" dirty="0" smtClean="0"/>
            </a:br>
            <a:r>
              <a:rPr lang="id-ID" sz="2400" dirty="0" smtClean="0"/>
              <a:t/>
            </a:r>
            <a:br>
              <a:rPr lang="id-ID" sz="2400" dirty="0" smtClean="0"/>
            </a:br>
            <a:r>
              <a:rPr lang="id-ID" sz="2400" dirty="0" smtClean="0"/>
              <a:t>Ragam α  dan </a:t>
            </a:r>
            <a:r>
              <a:rPr lang="el-GR" sz="2400" dirty="0" smtClean="0"/>
              <a:t>β</a:t>
            </a:r>
            <a:r>
              <a:rPr lang="id-ID" sz="2400" dirty="0" smtClean="0"/>
              <a:t>     MKT minimum dibandingkan penduga lain</a:t>
            </a:r>
            <a:br>
              <a:rPr lang="id-ID" sz="24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endParaRPr lang="id-ID" sz="1800" dirty="0"/>
          </a:p>
        </p:txBody>
      </p:sp>
      <p:sp>
        <p:nvSpPr>
          <p:cNvPr id="4301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4300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55576" y="1700808"/>
            <a:ext cx="2808312" cy="670003"/>
          </a:xfrm>
          <a:prstGeom prst="rect">
            <a:avLst/>
          </a:prstGeom>
          <a:noFill/>
        </p:spPr>
      </p:pic>
      <p:sp>
        <p:nvSpPr>
          <p:cNvPr id="43011" name="Rectangle 3"/>
          <p:cNvSpPr>
            <a:spLocks noChangeArrowheads="1"/>
          </p:cNvSpPr>
          <p:nvPr/>
        </p:nvSpPr>
        <p:spPr bwMode="auto">
          <a:xfrm>
            <a:off x="0" y="904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4301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43012"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47663" y="2420888"/>
            <a:ext cx="3959131" cy="864096"/>
          </a:xfrm>
          <a:prstGeom prst="rect">
            <a:avLst/>
          </a:prstGeom>
          <a:noFill/>
        </p:spPr>
      </p:pic>
      <p:sp>
        <p:nvSpPr>
          <p:cNvPr id="43014" name="Rectangle 6"/>
          <p:cNvSpPr>
            <a:spLocks noChangeArrowheads="1"/>
          </p:cNvSpPr>
          <p:nvPr/>
        </p:nvSpPr>
        <p:spPr bwMode="auto">
          <a:xfrm>
            <a:off x="0" y="981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4301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43015"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619672" y="3501008"/>
            <a:ext cx="3312368" cy="835689"/>
          </a:xfrm>
          <a:prstGeom prst="rect">
            <a:avLst/>
          </a:prstGeom>
          <a:noFill/>
        </p:spPr>
      </p:pic>
      <p:sp>
        <p:nvSpPr>
          <p:cNvPr id="43017" name="Rectangle 9"/>
          <p:cNvSpPr>
            <a:spLocks noChangeArrowheads="1"/>
          </p:cNvSpPr>
          <p:nvPr/>
        </p:nvSpPr>
        <p:spPr bwMode="auto">
          <a:xfrm>
            <a:off x="0" y="981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43019"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43018" name="Picture 10"/>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508104" y="3573016"/>
            <a:ext cx="1728192" cy="755035"/>
          </a:xfrm>
          <a:prstGeom prst="rect">
            <a:avLst/>
          </a:prstGeom>
          <a:noFill/>
        </p:spPr>
      </p:pic>
      <p:sp>
        <p:nvSpPr>
          <p:cNvPr id="43020" name="Rectangle 12"/>
          <p:cNvSpPr>
            <a:spLocks noChangeArrowheads="1"/>
          </p:cNvSpPr>
          <p:nvPr/>
        </p:nvSpPr>
        <p:spPr bwMode="auto">
          <a:xfrm>
            <a:off x="0" y="885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43022"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3023" name="Rectangle 15"/>
          <p:cNvSpPr>
            <a:spLocks noChangeArrowheads="1"/>
          </p:cNvSpPr>
          <p:nvPr/>
        </p:nvSpPr>
        <p:spPr bwMode="auto">
          <a:xfrm>
            <a:off x="0" y="885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4" name="Picture 1"/>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771800" y="4797152"/>
            <a:ext cx="2448272" cy="684300"/>
          </a:xfrm>
          <a:prstGeom prst="rect">
            <a:avLst/>
          </a:prstGeom>
          <a:noFill/>
        </p:spPr>
      </p:pic>
      <p:sp>
        <p:nvSpPr>
          <p:cNvPr id="5"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6178698"/>
          </a:xfrm>
        </p:spPr>
        <p:txBody>
          <a:bodyPr/>
          <a:lstStyle/>
          <a:p>
            <a:pPr algn="l"/>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endParaRPr lang="id-ID" sz="1800" dirty="0"/>
          </a:p>
        </p:txBody>
      </p:sp>
      <p:sp>
        <p:nvSpPr>
          <p:cNvPr id="44034"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4403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55576" y="692696"/>
            <a:ext cx="3153950" cy="432048"/>
          </a:xfrm>
          <a:prstGeom prst="rect">
            <a:avLst/>
          </a:prstGeom>
          <a:noFill/>
        </p:spPr>
      </p:pic>
      <p:sp>
        <p:nvSpPr>
          <p:cNvPr id="44036" name="Rectangle 4"/>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4403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79711" y="1268760"/>
            <a:ext cx="5256585" cy="808706"/>
          </a:xfrm>
          <a:prstGeom prst="rect">
            <a:avLst/>
          </a:prstGeom>
          <a:noFill/>
        </p:spPr>
      </p:pic>
      <p:sp>
        <p:nvSpPr>
          <p:cNvPr id="44037" name="Rectangle 5"/>
          <p:cNvSpPr>
            <a:spLocks noChangeArrowheads="1"/>
          </p:cNvSpPr>
          <p:nvPr/>
        </p:nvSpPr>
        <p:spPr bwMode="auto">
          <a:xfrm>
            <a:off x="0" y="6344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effectLst/>
              <a:latin typeface="Arial" pitchFamily="34" charset="0"/>
              <a:cs typeface="Arial" pitchFamily="34" charset="0"/>
            </a:endParaRPr>
          </a:p>
        </p:txBody>
      </p:sp>
      <p:sp>
        <p:nvSpPr>
          <p:cNvPr id="44039" name="Rectangle 7"/>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44038"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979712" y="2132856"/>
            <a:ext cx="5889652" cy="936104"/>
          </a:xfrm>
          <a:prstGeom prst="rect">
            <a:avLst/>
          </a:prstGeom>
          <a:noFill/>
        </p:spPr>
      </p:pic>
      <p:sp>
        <p:nvSpPr>
          <p:cNvPr id="44040" name="Rectangle 8"/>
          <p:cNvSpPr>
            <a:spLocks noChangeArrowheads="1"/>
          </p:cNvSpPr>
          <p:nvPr/>
        </p:nvSpPr>
        <p:spPr bwMode="auto">
          <a:xfrm>
            <a:off x="0" y="7297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effectLst/>
              <a:latin typeface="Arial" pitchFamily="34" charset="0"/>
              <a:cs typeface="Arial" pitchFamily="34" charset="0"/>
            </a:endParaRPr>
          </a:p>
        </p:txBody>
      </p:sp>
      <p:sp>
        <p:nvSpPr>
          <p:cNvPr id="44045" name="Rectangle 13"/>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44044" name="Picture 12"/>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555775" y="4005064"/>
            <a:ext cx="3240361" cy="740654"/>
          </a:xfrm>
          <a:prstGeom prst="rect">
            <a:avLst/>
          </a:prstGeom>
          <a:noFill/>
        </p:spPr>
      </p:pic>
      <p:sp>
        <p:nvSpPr>
          <p:cNvPr id="44046" name="Rectangle 14"/>
          <p:cNvSpPr>
            <a:spLocks noChangeArrowheads="1"/>
          </p:cNvSpPr>
          <p:nvPr/>
        </p:nvSpPr>
        <p:spPr bwMode="auto">
          <a:xfrm>
            <a:off x="0" y="7297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274638"/>
            <a:ext cx="8291264" cy="562074"/>
          </a:xfrm>
        </p:spPr>
        <p:txBody>
          <a:bodyPr/>
          <a:lstStyle/>
          <a:p>
            <a:r>
              <a:rPr lang="id-ID" sz="2400" dirty="0" smtClean="0"/>
              <a:t>REGRESI LINIER SEDERHANA</a:t>
            </a:r>
            <a:r>
              <a:rPr lang="en-US" sz="2400" dirty="0" smtClean="0"/>
              <a:t> </a:t>
            </a:r>
            <a:r>
              <a:rPr lang="id-ID" sz="2400" dirty="0" smtClean="0"/>
              <a:t>D</a:t>
            </a:r>
            <a:r>
              <a:rPr lang="en-US" sz="2400" dirty="0" smtClean="0"/>
              <a:t>EN</a:t>
            </a:r>
            <a:r>
              <a:rPr lang="id-ID" sz="2400" dirty="0" smtClean="0"/>
              <a:t>G</a:t>
            </a:r>
            <a:r>
              <a:rPr lang="en-US" sz="2400" dirty="0" smtClean="0"/>
              <a:t>AN</a:t>
            </a:r>
            <a:r>
              <a:rPr lang="id-ID" sz="2400" dirty="0" smtClean="0"/>
              <a:t> SATU PEUBAH</a:t>
            </a:r>
            <a:endParaRPr lang="en-US" sz="2400" b="1" dirty="0" smtClean="0"/>
          </a:p>
        </p:txBody>
      </p:sp>
      <mc:AlternateContent xmlns:mc="http://schemas.openxmlformats.org/markup-compatibility/2006" xmlns:a14="http://schemas.microsoft.com/office/drawing/2010/main">
        <mc:Choice Requires="a14">
          <p:sp>
            <p:nvSpPr>
              <p:cNvPr id="38915" name="Rectangle 3"/>
              <p:cNvSpPr>
                <a:spLocks noGrp="1" noChangeArrowheads="1"/>
              </p:cNvSpPr>
              <p:nvPr>
                <p:ph idx="1"/>
              </p:nvPr>
            </p:nvSpPr>
            <p:spPr>
              <a:xfrm>
                <a:off x="467544" y="908720"/>
                <a:ext cx="8352928" cy="5616624"/>
              </a:xfrm>
            </p:spPr>
            <p:txBody>
              <a:bodyPr/>
              <a:lstStyle/>
              <a:p>
                <a:pPr>
                  <a:lnSpc>
                    <a:spcPct val="80000"/>
                  </a:lnSpc>
                </a:pPr>
                <a:r>
                  <a:rPr lang="id-ID" sz="2000" dirty="0" smtClean="0"/>
                  <a:t>Kita asumsikan bahwa xi dalam contoh acak { (xi,yi,), i=1,2,...,n} bersifat tetap dan bukan merupakan peubah acak.  </a:t>
                </a:r>
              </a:p>
              <a:p>
                <a:pPr>
                  <a:lnSpc>
                    <a:spcPct val="80000"/>
                  </a:lnSpc>
                </a:pPr>
                <a:r>
                  <a:rPr lang="id-ID" sz="2000" dirty="0" smtClean="0"/>
                  <a:t>Bila contoh lain berukuran n diambil dengan menggunakan nilai2 x yg sama , maka nilai y akan bervariasi, maka y merupakan peubah acak...ylx dengan nilai tengah </a:t>
                </a:r>
                <a:r>
                  <a:rPr lang="el-GR" sz="2000" dirty="0" smtClean="0"/>
                  <a:t>μ</a:t>
                </a:r>
                <a:r>
                  <a:rPr lang="id-ID" sz="2000" dirty="0" smtClean="0"/>
                  <a:t> ylx  dan ragam </a:t>
                </a:r>
                <a:r>
                  <a:rPr lang="el-GR" sz="2000" dirty="0" smtClean="0"/>
                  <a:t>σ</a:t>
                </a:r>
                <a:r>
                  <a:rPr lang="id-ID" sz="2000" dirty="0" smtClean="0"/>
                  <a:t>2ylx</a:t>
                </a:r>
                <a:endParaRPr lang="en-US" sz="2000" dirty="0" smtClean="0"/>
              </a:p>
              <a:p>
                <a:pPr>
                  <a:lnSpc>
                    <a:spcPct val="80000"/>
                  </a:lnSpc>
                </a:pPr>
                <a:endParaRPr lang="id-ID" sz="2000" dirty="0" smtClean="0"/>
              </a:p>
              <a:p>
                <a:pPr>
                  <a:lnSpc>
                    <a:spcPct val="80000"/>
                  </a:lnSpc>
                  <a:buNone/>
                </a:pPr>
                <a:r>
                  <a:rPr lang="en-US" sz="2000" b="1" dirty="0" smtClean="0"/>
                  <a:t>MODEL REGRESI LINIER SEDERHANA</a:t>
                </a:r>
                <a:r>
                  <a:rPr lang="id-ID" sz="2000" b="1" dirty="0" smtClean="0"/>
                  <a:t> secara umum dapat dituliskan:</a:t>
                </a:r>
              </a:p>
              <a:p>
                <a:pPr lvl="1">
                  <a:lnSpc>
                    <a:spcPct val="80000"/>
                  </a:lnSpc>
                  <a:buNone/>
                </a:pPr>
                <a:endParaRPr lang="id-ID" sz="1600" i="1" dirty="0" smtClean="0"/>
              </a:p>
              <a:p>
                <a:pPr lvl="1">
                  <a:lnSpc>
                    <a:spcPct val="80000"/>
                  </a:lnSpc>
                  <a:buNone/>
                </a:pPr>
                <a:endParaRPr lang="en-US" sz="1600" i="1" dirty="0" smtClean="0"/>
              </a:p>
              <a:p>
                <a:pPr lvl="8">
                  <a:lnSpc>
                    <a:spcPct val="80000"/>
                  </a:lnSpc>
                  <a:buNone/>
                </a:pPr>
                <a:endParaRPr lang="en-US" dirty="0" smtClean="0">
                  <a:cs typeface="Arial" charset="0"/>
                </a:endParaRPr>
              </a:p>
              <a:p>
                <a:pPr lvl="8">
                  <a:lnSpc>
                    <a:spcPct val="80000"/>
                  </a:lnSpc>
                  <a:buNone/>
                </a:pPr>
                <a:r>
                  <a:rPr lang="id-ID" dirty="0" smtClean="0">
                    <a:cs typeface="Arial" charset="0"/>
                  </a:rPr>
                  <a:t>;   i=1,2,...n</a:t>
                </a:r>
                <a:r>
                  <a:rPr lang="en-US" dirty="0" smtClean="0">
                    <a:cs typeface="Arial" charset="0"/>
                  </a:rPr>
                  <a:t>   	(1.1)</a:t>
                </a:r>
              </a:p>
              <a:p>
                <a:pPr>
                  <a:lnSpc>
                    <a:spcPct val="80000"/>
                  </a:lnSpc>
                  <a:buNone/>
                </a:pPr>
                <a:endParaRPr lang="en-US" dirty="0" smtClean="0">
                  <a:cs typeface="Arial" charset="0"/>
                </a:endParaRPr>
              </a:p>
              <a:p>
                <a:pPr>
                  <a:lnSpc>
                    <a:spcPct val="80000"/>
                  </a:lnSpc>
                  <a:buFont typeface="Wingdings" pitchFamily="2" charset="2"/>
                  <a:buNone/>
                </a:pPr>
                <a:r>
                  <a:rPr lang="en-US" sz="2000" dirty="0" err="1" smtClean="0"/>
                  <a:t>Dengan</a:t>
                </a:r>
                <a:r>
                  <a:rPr lang="en-US" sz="2000" dirty="0" smtClean="0"/>
                  <a:t>:</a:t>
                </a:r>
              </a:p>
              <a:p>
                <a:pPr>
                  <a:lnSpc>
                    <a:spcPct val="80000"/>
                  </a:lnSpc>
                  <a:buFont typeface="Wingdings" pitchFamily="2" charset="2"/>
                  <a:buNone/>
                </a:pPr>
                <a:r>
                  <a:rPr lang="en-US" sz="2000" dirty="0" smtClean="0"/>
                  <a:t>	     Y</a:t>
                </a:r>
                <a:r>
                  <a:rPr lang="id-ID" sz="2000" dirty="0" smtClean="0"/>
                  <a:t>i</a:t>
                </a:r>
                <a:r>
                  <a:rPr lang="en-US" sz="2000" dirty="0" smtClean="0"/>
                  <a:t>  =  </a:t>
                </a:r>
                <a:r>
                  <a:rPr lang="id-ID" sz="2000" dirty="0" smtClean="0"/>
                  <a:t>Peubah tak bebas/terikat (peubah respon</a:t>
                </a:r>
                <a:r>
                  <a:rPr lang="en-US" sz="2000" dirty="0" smtClean="0"/>
                  <a:t>)</a:t>
                </a:r>
              </a:p>
              <a:p>
                <a:pPr>
                  <a:lnSpc>
                    <a:spcPct val="80000"/>
                  </a:lnSpc>
                  <a:buFont typeface="Wingdings" pitchFamily="2" charset="2"/>
                  <a:buNone/>
                </a:pPr>
                <a:r>
                  <a:rPr lang="en-US" sz="2000" dirty="0" smtClean="0"/>
                  <a:t>	     x</a:t>
                </a:r>
                <a:r>
                  <a:rPr lang="id-ID" sz="2000" dirty="0" smtClean="0"/>
                  <a:t>i</a:t>
                </a:r>
                <a:r>
                  <a:rPr lang="en-US" sz="2000" dirty="0" smtClean="0"/>
                  <a:t>  = </a:t>
                </a:r>
                <a:r>
                  <a:rPr lang="id-ID" sz="2000" dirty="0" smtClean="0"/>
                  <a:t> Peubah bebas/prediktor</a:t>
                </a:r>
                <a:r>
                  <a:rPr lang="en-US" sz="2000" dirty="0" smtClean="0"/>
                  <a:t> </a:t>
                </a:r>
              </a:p>
              <a:p>
                <a:pPr>
                  <a:lnSpc>
                    <a:spcPct val="80000"/>
                  </a:lnSpc>
                  <a:buFont typeface="Wingdings" pitchFamily="2" charset="2"/>
                  <a:buNone/>
                </a:pPr>
                <a:r>
                  <a:rPr lang="en-US" sz="2000" dirty="0" smtClean="0"/>
                  <a:t>          </a:t>
                </a:r>
                <a:r>
                  <a:rPr lang="el-GR" sz="2000" dirty="0" smtClean="0">
                    <a:cs typeface="Arial" charset="0"/>
                  </a:rPr>
                  <a:t>ε</a:t>
                </a:r>
                <a:r>
                  <a:rPr lang="id-ID" sz="2000" dirty="0" smtClean="0">
                    <a:cs typeface="Arial" charset="0"/>
                  </a:rPr>
                  <a:t>i</a:t>
                </a:r>
                <a:r>
                  <a:rPr lang="en-US" sz="2000" dirty="0" smtClean="0"/>
                  <a:t>  =  </a:t>
                </a:r>
                <a:r>
                  <a:rPr lang="id-ID" sz="2000" dirty="0" smtClean="0"/>
                  <a:t>Galat ke i yang diasumsikan berdistribusi normal dengan mean nol dan varian </a:t>
                </a:r>
                <a14:m>
                  <m:oMath xmlns:m="http://schemas.openxmlformats.org/officeDocument/2006/math">
                    <m:sSup>
                      <m:sSupPr>
                        <m:ctrlPr>
                          <a:rPr lang="id-ID" sz="2000" i="1" dirty="0" smtClean="0">
                            <a:latin typeface="Cambria Math" panose="02040503050406030204" pitchFamily="18" charset="0"/>
                          </a:rPr>
                        </m:ctrlPr>
                      </m:sSupPr>
                      <m:e>
                        <m:r>
                          <a:rPr lang="id-ID" sz="2000" i="1" dirty="0" smtClean="0">
                            <a:latin typeface="Cambria Math"/>
                            <a:ea typeface="Cambria Math"/>
                          </a:rPr>
                          <m:t>𝜎</m:t>
                        </m:r>
                      </m:e>
                      <m:sup>
                        <m:r>
                          <a:rPr lang="id-ID" sz="2000" b="0" i="1" dirty="0" smtClean="0">
                            <a:latin typeface="Cambria Math"/>
                          </a:rPr>
                          <m:t>2</m:t>
                        </m:r>
                      </m:sup>
                    </m:sSup>
                  </m:oMath>
                </a14:m>
                <a:endParaRPr lang="en-US" sz="2000" dirty="0" smtClean="0"/>
              </a:p>
              <a:p>
                <a:pPr>
                  <a:lnSpc>
                    <a:spcPct val="80000"/>
                  </a:lnSpc>
                  <a:buFont typeface="Wingdings" pitchFamily="2" charset="2"/>
                  <a:buNone/>
                </a:pPr>
                <a:r>
                  <a:rPr lang="en-US" sz="2000" dirty="0" smtClean="0"/>
                  <a:t> </a:t>
                </a:r>
                <a:r>
                  <a:rPr lang="id-ID" sz="2000" dirty="0" smtClean="0"/>
                  <a:t>	</a:t>
                </a:r>
                <a:r>
                  <a:rPr lang="en-US" sz="2000" dirty="0" smtClean="0"/>
                  <a:t>      </a:t>
                </a:r>
                <a:r>
                  <a:rPr lang="el-GR" sz="2000" dirty="0" smtClean="0">
                    <a:cs typeface="Arial" charset="0"/>
                  </a:rPr>
                  <a:t>α</a:t>
                </a:r>
                <a:r>
                  <a:rPr lang="en-US" sz="2000" baseline="-25000" dirty="0" smtClean="0">
                    <a:cs typeface="Arial" charset="0"/>
                  </a:rPr>
                  <a:t> </a:t>
                </a:r>
                <a:r>
                  <a:rPr lang="en-US" sz="2000" dirty="0" smtClean="0"/>
                  <a:t>=  </a:t>
                </a:r>
                <a:r>
                  <a:rPr lang="id-ID" sz="2000" dirty="0" smtClean="0"/>
                  <a:t>intersep yaitu</a:t>
                </a:r>
                <a:r>
                  <a:rPr lang="en-US" sz="2000" dirty="0" smtClean="0"/>
                  <a:t>,</a:t>
                </a:r>
                <a:r>
                  <a:rPr lang="id-ID" sz="2000" dirty="0" smtClean="0"/>
                  <a:t>titik perpotongan melalui garis y pada x=0</a:t>
                </a:r>
                <a:r>
                  <a:rPr lang="en-US" sz="2000" dirty="0" smtClean="0"/>
                  <a:t>.</a:t>
                </a:r>
              </a:p>
              <a:p>
                <a:pPr>
                  <a:lnSpc>
                    <a:spcPct val="80000"/>
                  </a:lnSpc>
                  <a:buFont typeface="Wingdings" pitchFamily="2" charset="2"/>
                  <a:buNone/>
                </a:pPr>
                <a:r>
                  <a:rPr lang="en-US" sz="2000" dirty="0" smtClean="0"/>
                  <a:t>	     </a:t>
                </a:r>
                <a:r>
                  <a:rPr lang="el-GR" sz="2000" dirty="0" smtClean="0">
                    <a:cs typeface="Arial" charset="0"/>
                  </a:rPr>
                  <a:t>β</a:t>
                </a:r>
                <a:r>
                  <a:rPr lang="en-US" sz="2000" dirty="0" smtClean="0"/>
                  <a:t> =  </a:t>
                </a:r>
                <a:r>
                  <a:rPr lang="id-ID" sz="2000" dirty="0" smtClean="0"/>
                  <a:t>kemiringan</a:t>
                </a:r>
                <a:r>
                  <a:rPr lang="en-US" sz="2000" dirty="0" smtClean="0"/>
                  <a:t>, </a:t>
                </a:r>
                <a:r>
                  <a:rPr lang="id-ID" sz="2000" dirty="0" smtClean="0"/>
                  <a:t>yaitu kenaikan (penurunan) komponen y pada setiap kenaikan (penurunan) 1 unit dr x.</a:t>
                </a:r>
                <a:endParaRPr lang="en-US" sz="2000" dirty="0" smtClean="0"/>
              </a:p>
              <a:p>
                <a:pPr>
                  <a:lnSpc>
                    <a:spcPct val="80000"/>
                  </a:lnSpc>
                </a:pPr>
                <a:endParaRPr lang="en-US" sz="2000" dirty="0" smtClean="0"/>
              </a:p>
            </p:txBody>
          </p:sp>
        </mc:Choice>
        <mc:Fallback xmlns="">
          <p:sp>
            <p:nvSpPr>
              <p:cNvPr id="38915" name="Rectangle 3"/>
              <p:cNvSpPr>
                <a:spLocks noGrp="1" noRot="1" noChangeAspect="1" noMove="1" noResize="1" noEditPoints="1" noAdjustHandles="1" noChangeArrowheads="1" noChangeShapeType="1" noTextEdit="1"/>
              </p:cNvSpPr>
              <p:nvPr>
                <p:ph idx="1"/>
              </p:nvPr>
            </p:nvSpPr>
            <p:spPr>
              <a:xfrm>
                <a:off x="467544" y="908720"/>
                <a:ext cx="8352928" cy="5616624"/>
              </a:xfrm>
              <a:blipFill rotWithShape="0">
                <a:blip r:embed="rId2"/>
                <a:stretch>
                  <a:fillRect l="-803" t="-1520" r="-365" b="-6840"/>
                </a:stretch>
              </a:blipFill>
            </p:spPr>
            <p:txBody>
              <a:bodyPr/>
              <a:lstStyle/>
              <a:p>
                <a:r>
                  <a:rPr lang="en-US">
                    <a:noFill/>
                  </a:rPr>
                  <a:t> </a:t>
                </a:r>
              </a:p>
            </p:txBody>
          </p:sp>
        </mc:Fallback>
      </mc:AlternateContent>
      <p:sp>
        <p:nvSpPr>
          <p:cNvPr id="1638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1638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868574" y="2985580"/>
            <a:ext cx="4236502" cy="445948"/>
          </a:xfrm>
          <a:prstGeom prst="rect">
            <a:avLst/>
          </a:prstGeom>
          <a:noFill/>
        </p:spPr>
      </p:pic>
      <p:sp>
        <p:nvSpPr>
          <p:cNvPr id="16387" name="Rectangle 3"/>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2529"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115616" y="3558647"/>
            <a:ext cx="2457460" cy="455085"/>
          </a:xfrm>
          <a:prstGeom prst="rect">
            <a:avLst/>
          </a:prstGeom>
          <a:noFill/>
        </p:spPr>
      </p:pic>
      <p:sp>
        <p:nvSpPr>
          <p:cNvPr id="225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2531"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000364" y="4357693"/>
            <a:ext cx="1500198" cy="315831"/>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6250706"/>
          </a:xfrm>
        </p:spPr>
        <p:txBody>
          <a:bodyPr/>
          <a:lstStyle/>
          <a:p>
            <a:pPr algn="l"/>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r>
              <a:rPr lang="id-ID" sz="1800" dirty="0" smtClean="0"/>
              <a:t/>
            </a:r>
            <a:br>
              <a:rPr lang="id-ID" sz="1800" dirty="0" smtClean="0"/>
            </a:br>
            <a:endParaRPr lang="id-ID" sz="1800" dirty="0"/>
          </a:p>
        </p:txBody>
      </p:sp>
      <p:sp>
        <p:nvSpPr>
          <p:cNvPr id="4301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4300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11560" y="548680"/>
            <a:ext cx="3261963" cy="432048"/>
          </a:xfrm>
          <a:prstGeom prst="rect">
            <a:avLst/>
          </a:prstGeom>
          <a:noFill/>
        </p:spPr>
      </p:pic>
      <p:sp>
        <p:nvSpPr>
          <p:cNvPr id="43011"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4301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43012"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763688" y="1263523"/>
            <a:ext cx="7002778" cy="509293"/>
          </a:xfrm>
          <a:prstGeom prst="rect">
            <a:avLst/>
          </a:prstGeom>
          <a:noFill/>
        </p:spPr>
      </p:pic>
      <p:sp>
        <p:nvSpPr>
          <p:cNvPr id="4301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43015"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763688" y="2155012"/>
            <a:ext cx="2376264" cy="822553"/>
          </a:xfrm>
          <a:prstGeom prst="rect">
            <a:avLst/>
          </a:prstGeom>
          <a:noFill/>
        </p:spPr>
      </p:pic>
      <p:sp>
        <p:nvSpPr>
          <p:cNvPr id="43017" name="Rectangle 9"/>
          <p:cNvSpPr>
            <a:spLocks noChangeArrowheads="1"/>
          </p:cNvSpPr>
          <p:nvPr/>
        </p:nvSpPr>
        <p:spPr bwMode="auto">
          <a:xfrm>
            <a:off x="0" y="885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43019"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43018" name="Picture 10"/>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691680" y="3212976"/>
            <a:ext cx="1584176" cy="646602"/>
          </a:xfrm>
          <a:prstGeom prst="rect">
            <a:avLst/>
          </a:prstGeom>
          <a:noFill/>
        </p:spPr>
      </p:pic>
      <p:sp>
        <p:nvSpPr>
          <p:cNvPr id="43020" name="Rectangle 12"/>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TextBox 14"/>
          <p:cNvSpPr txBox="1"/>
          <p:nvPr/>
        </p:nvSpPr>
        <p:spPr>
          <a:xfrm>
            <a:off x="395536" y="3933057"/>
            <a:ext cx="8280920" cy="2554545"/>
          </a:xfrm>
          <a:prstGeom prst="rect">
            <a:avLst/>
          </a:prstGeom>
          <a:noFill/>
        </p:spPr>
        <p:txBody>
          <a:bodyPr wrap="square" rtlCol="0">
            <a:spAutoFit/>
          </a:bodyPr>
          <a:lstStyle/>
          <a:p>
            <a:r>
              <a:rPr lang="id-ID" sz="3200" dirty="0" smtClean="0"/>
              <a:t>hii = (                )  disebut dengan “Leverage”.  Bila pengamatan ke-i mempunyai leverage tinggi , kontaminasi (pencilan) pada titik t</a:t>
            </a:r>
            <a:r>
              <a:rPr lang="en-US" sz="3200" dirty="0" err="1" smtClean="0"/>
              <a:t>er</a:t>
            </a:r>
            <a:r>
              <a:rPr lang="id-ID" sz="3200" dirty="0" smtClean="0"/>
              <a:t>s</a:t>
            </a:r>
            <a:r>
              <a:rPr lang="en-US" sz="3200" dirty="0" smtClean="0"/>
              <a:t>e</a:t>
            </a:r>
            <a:r>
              <a:rPr lang="id-ID" sz="3200" dirty="0" smtClean="0"/>
              <a:t>b</a:t>
            </a:r>
            <a:r>
              <a:rPr lang="en-US" sz="3200" dirty="0" err="1" smtClean="0"/>
              <a:t>ut</a:t>
            </a:r>
            <a:r>
              <a:rPr lang="id-ID" sz="3200" dirty="0" smtClean="0"/>
              <a:t> akan mempengaruhi analisis.</a:t>
            </a:r>
            <a:endParaRPr lang="id-ID" sz="3200" dirty="0"/>
          </a:p>
        </p:txBody>
      </p:sp>
      <p:sp>
        <p:nvSpPr>
          <p:cNvPr id="43022"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3024" name="Rectangle 1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3025" name="Rectangle 17"/>
          <p:cNvSpPr>
            <a:spLocks noChangeArrowheads="1"/>
          </p:cNvSpPr>
          <p:nvPr/>
        </p:nvSpPr>
        <p:spPr bwMode="auto">
          <a:xfrm>
            <a:off x="0" y="885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43027"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43026" name="Picture 18"/>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691680" y="3933056"/>
            <a:ext cx="1494566" cy="628556"/>
          </a:xfrm>
          <a:prstGeom prst="rect">
            <a:avLst/>
          </a:prstGeom>
          <a:noFill/>
        </p:spPr>
      </p:pic>
      <p:sp>
        <p:nvSpPr>
          <p:cNvPr id="43028" name="Rectangle 20"/>
          <p:cNvSpPr>
            <a:spLocks noChangeArrowheads="1"/>
          </p:cNvSpPr>
          <p:nvPr/>
        </p:nvSpPr>
        <p:spPr bwMode="auto">
          <a:xfrm>
            <a:off x="0" y="885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6178698"/>
          </a:xfrm>
        </p:spPr>
        <p:txBody>
          <a:bodyPr/>
          <a:lstStyle/>
          <a:p>
            <a:pPr algn="l"/>
            <a:r>
              <a:rPr lang="id-ID" sz="2000" dirty="0" smtClean="0"/>
              <a:t/>
            </a:r>
            <a:br>
              <a:rPr lang="id-ID" sz="2000" dirty="0" smtClean="0"/>
            </a:br>
            <a:r>
              <a:rPr lang="id-ID" sz="2000" dirty="0" smtClean="0"/>
              <a:t/>
            </a:r>
            <a:br>
              <a:rPr lang="id-ID" sz="2000" dirty="0" smtClean="0"/>
            </a:br>
            <a:r>
              <a:rPr lang="id-ID" sz="2000" dirty="0" smtClean="0"/>
              <a:t/>
            </a:r>
            <a:br>
              <a:rPr lang="id-ID" sz="2000" dirty="0" smtClean="0"/>
            </a:br>
            <a:r>
              <a:rPr lang="id-ID" sz="2000" dirty="0" smtClean="0"/>
              <a:t/>
            </a:r>
            <a:br>
              <a:rPr lang="id-ID" sz="2000" dirty="0" smtClean="0"/>
            </a:br>
            <a:r>
              <a:rPr lang="id-ID" sz="2000" dirty="0" smtClean="0"/>
              <a:t/>
            </a:r>
            <a:br>
              <a:rPr lang="id-ID" sz="2000" dirty="0" smtClean="0"/>
            </a:br>
            <a:r>
              <a:rPr lang="id-ID" sz="2000" dirty="0" smtClean="0"/>
              <a:t/>
            </a:r>
            <a:br>
              <a:rPr lang="id-ID" sz="2000" dirty="0" smtClean="0"/>
            </a:br>
            <a:r>
              <a:rPr lang="id-ID" sz="2000" dirty="0" smtClean="0"/>
              <a:t/>
            </a:r>
            <a:br>
              <a:rPr lang="id-ID" sz="2000" dirty="0" smtClean="0"/>
            </a:br>
            <a:r>
              <a:rPr lang="id-ID" sz="2000" dirty="0" smtClean="0"/>
              <a:t/>
            </a:r>
            <a:br>
              <a:rPr lang="id-ID" sz="2000" dirty="0" smtClean="0"/>
            </a:br>
            <a:r>
              <a:rPr lang="id-ID" sz="2000" dirty="0" smtClean="0"/>
              <a:t/>
            </a:r>
            <a:br>
              <a:rPr lang="id-ID" sz="2000" dirty="0" smtClean="0"/>
            </a:br>
            <a:r>
              <a:rPr lang="id-ID" sz="2000" dirty="0" smtClean="0"/>
              <a:t/>
            </a:r>
            <a:br>
              <a:rPr lang="id-ID" sz="2000" dirty="0" smtClean="0"/>
            </a:br>
            <a:r>
              <a:rPr lang="id-ID" sz="2000" dirty="0" smtClean="0"/>
              <a:t/>
            </a:r>
            <a:br>
              <a:rPr lang="id-ID" sz="2000" dirty="0" smtClean="0"/>
            </a:br>
            <a:r>
              <a:rPr lang="id-ID" sz="2000" dirty="0" smtClean="0"/>
              <a:t/>
            </a:r>
            <a:br>
              <a:rPr lang="id-ID" sz="2000" dirty="0" smtClean="0"/>
            </a:br>
            <a:r>
              <a:rPr lang="id-ID" sz="2000" dirty="0" smtClean="0"/>
              <a:t/>
            </a:r>
            <a:br>
              <a:rPr lang="id-ID" sz="2000" dirty="0" smtClean="0"/>
            </a:br>
            <a:r>
              <a:rPr lang="id-ID" sz="2000" dirty="0" smtClean="0"/>
              <a:t/>
            </a:r>
            <a:br>
              <a:rPr lang="id-ID" sz="2000" dirty="0" smtClean="0"/>
            </a:br>
            <a:r>
              <a:rPr lang="id-ID" sz="2000" dirty="0" smtClean="0"/>
              <a:t/>
            </a:r>
            <a:br>
              <a:rPr lang="id-ID" sz="2000" dirty="0" smtClean="0"/>
            </a:br>
            <a:r>
              <a:rPr lang="id-ID" sz="2000" dirty="0" smtClean="0"/>
              <a:t/>
            </a:r>
            <a:br>
              <a:rPr lang="id-ID" sz="2000" dirty="0" smtClean="0"/>
            </a:br>
            <a:r>
              <a:rPr lang="id-ID" sz="2000" dirty="0" smtClean="0"/>
              <a:t/>
            </a:r>
            <a:br>
              <a:rPr lang="id-ID" sz="2000" dirty="0" smtClean="0"/>
            </a:br>
            <a:r>
              <a:rPr lang="id-ID" sz="2000" dirty="0" smtClean="0"/>
              <a:t/>
            </a:r>
            <a:br>
              <a:rPr lang="id-ID" sz="2000" dirty="0" smtClean="0"/>
            </a:br>
            <a:endParaRPr lang="id-ID" sz="2000" dirty="0"/>
          </a:p>
        </p:txBody>
      </p:sp>
      <p:sp>
        <p:nvSpPr>
          <p:cNvPr id="460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4608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11560" y="404664"/>
            <a:ext cx="6382427" cy="406524"/>
          </a:xfrm>
          <a:prstGeom prst="rect">
            <a:avLst/>
          </a:prstGeom>
          <a:noFill/>
        </p:spPr>
      </p:pic>
      <p:sp>
        <p:nvSpPr>
          <p:cNvPr id="46083"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pic>
        <p:nvPicPr>
          <p:cNvPr id="46085"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11560" y="973325"/>
            <a:ext cx="3960440" cy="407148"/>
          </a:xfrm>
          <a:prstGeom prst="rect">
            <a:avLst/>
          </a:prstGeom>
          <a:noFill/>
        </p:spPr>
      </p:pic>
      <p:pic>
        <p:nvPicPr>
          <p:cNvPr id="46084"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11560" y="1700808"/>
            <a:ext cx="4424881" cy="386452"/>
          </a:xfrm>
          <a:prstGeom prst="rect">
            <a:avLst/>
          </a:prstGeom>
          <a:noFill/>
        </p:spPr>
      </p:pic>
      <p:sp>
        <p:nvSpPr>
          <p:cNvPr id="46086" name="Rectangle 6"/>
          <p:cNvSpPr>
            <a:spLocks noChangeArrowheads="1"/>
          </p:cNvSpPr>
          <p:nvPr/>
        </p:nvSpPr>
        <p:spPr bwMode="auto">
          <a:xfrm>
            <a:off x="251520" y="-2286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6087" name="Rectangle 7"/>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46088" name="Rectangle 8"/>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46090"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46089" name="Picture 9"/>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051720" y="2348880"/>
            <a:ext cx="5105366" cy="367293"/>
          </a:xfrm>
          <a:prstGeom prst="rect">
            <a:avLst/>
          </a:prstGeom>
          <a:noFill/>
        </p:spPr>
      </p:pic>
      <p:sp>
        <p:nvSpPr>
          <p:cNvPr id="46091" name="Rectangle 11"/>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pic>
        <p:nvPicPr>
          <p:cNvPr id="46092" name="Picture 12"/>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051720" y="3501008"/>
            <a:ext cx="4101523" cy="550540"/>
          </a:xfrm>
          <a:prstGeom prst="rect">
            <a:avLst/>
          </a:prstGeom>
          <a:noFill/>
        </p:spPr>
      </p:pic>
      <p:sp>
        <p:nvSpPr>
          <p:cNvPr id="46094" name="Rectangle 14"/>
          <p:cNvSpPr>
            <a:spLocks noChangeArrowheads="1"/>
          </p:cNvSpPr>
          <p:nvPr/>
        </p:nvSpPr>
        <p:spPr bwMode="auto">
          <a:xfrm>
            <a:off x="1907704" y="270892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6095" name="Rectangle 15"/>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46096" name="Rectangle 16"/>
          <p:cNvSpPr>
            <a:spLocks noChangeArrowheads="1"/>
          </p:cNvSpPr>
          <p:nvPr/>
        </p:nvSpPr>
        <p:spPr bwMode="auto">
          <a:xfrm>
            <a:off x="0" y="847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46098"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46097" name="Picture 17"/>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2051720" y="4221088"/>
            <a:ext cx="4874941" cy="550841"/>
          </a:xfrm>
          <a:prstGeom prst="rect">
            <a:avLst/>
          </a:prstGeom>
          <a:noFill/>
        </p:spPr>
      </p:pic>
      <p:sp>
        <p:nvSpPr>
          <p:cNvPr id="46099" name="Rectangle 19"/>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46101" name="Rectangle 2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6102" name="Rectangle 22"/>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46104" name="Rectangle 2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46103" name="Picture 23"/>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2051720" y="2924944"/>
            <a:ext cx="6369435" cy="412140"/>
          </a:xfrm>
          <a:prstGeom prst="rect">
            <a:avLst/>
          </a:prstGeom>
          <a:noFill/>
        </p:spPr>
      </p:pic>
      <p:sp>
        <p:nvSpPr>
          <p:cNvPr id="46105" name="Rectangle 25"/>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28" name="TextBox 27"/>
          <p:cNvSpPr txBox="1"/>
          <p:nvPr/>
        </p:nvSpPr>
        <p:spPr>
          <a:xfrm>
            <a:off x="755576" y="5301208"/>
            <a:ext cx="7776864" cy="1200329"/>
          </a:xfrm>
          <a:prstGeom prst="rect">
            <a:avLst/>
          </a:prstGeom>
          <a:noFill/>
        </p:spPr>
        <p:txBody>
          <a:bodyPr wrap="square" rtlCol="0">
            <a:spAutoFit/>
          </a:bodyPr>
          <a:lstStyle/>
          <a:p>
            <a:r>
              <a:rPr lang="id-ID" sz="2400" b="1" dirty="0" smtClean="0">
                <a:solidFill>
                  <a:schemeClr val="tx2">
                    <a:lumMod val="75000"/>
                  </a:schemeClr>
                </a:solidFill>
              </a:rPr>
              <a:t>Note:  semua varian mengandung </a:t>
            </a:r>
            <a:r>
              <a:rPr lang="el-GR" sz="2400" b="1" dirty="0" smtClean="0">
                <a:solidFill>
                  <a:schemeClr val="tx2">
                    <a:lumMod val="75000"/>
                  </a:schemeClr>
                </a:solidFill>
              </a:rPr>
              <a:t>σ</a:t>
            </a:r>
            <a:r>
              <a:rPr lang="id-ID" sz="2400" b="1" dirty="0" smtClean="0">
                <a:solidFill>
                  <a:schemeClr val="tx2">
                    <a:lumMod val="75000"/>
                  </a:schemeClr>
                </a:solidFill>
              </a:rPr>
              <a:t>2,  Maka bila kita tidak tahu nilainya kita tidak dapat melakukan pengujian hipotesis.</a:t>
            </a:r>
            <a:endParaRPr lang="id-ID" sz="2400" b="1"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4"/>
          <p:cNvSpPr>
            <a:spLocks noChangeArrowheads="1"/>
          </p:cNvSpPr>
          <p:nvPr/>
        </p:nvSpPr>
        <p:spPr bwMode="auto">
          <a:xfrm>
            <a:off x="539750" y="476250"/>
            <a:ext cx="8135938" cy="579438"/>
          </a:xfrm>
          <a:prstGeom prst="rect">
            <a:avLst/>
          </a:prstGeom>
          <a:noFill/>
          <a:ln w="9525">
            <a:noFill/>
            <a:miter lim="800000"/>
            <a:headEnd/>
            <a:tailEnd/>
          </a:ln>
        </p:spPr>
        <p:txBody>
          <a:bodyPr>
            <a:spAutoFit/>
          </a:bodyPr>
          <a:lstStyle/>
          <a:p>
            <a:endParaRPr lang="id-ID" sz="3200"/>
          </a:p>
        </p:txBody>
      </p:sp>
      <p:sp>
        <p:nvSpPr>
          <p:cNvPr id="6150" name="Rectangle 5"/>
          <p:cNvSpPr>
            <a:spLocks noGrp="1" noChangeArrowheads="1"/>
          </p:cNvSpPr>
          <p:nvPr>
            <p:ph type="ctrTitle"/>
          </p:nvPr>
        </p:nvSpPr>
        <p:spPr>
          <a:xfrm>
            <a:off x="539750" y="476250"/>
            <a:ext cx="8280400" cy="1008063"/>
          </a:xfrm>
        </p:spPr>
        <p:txBody>
          <a:bodyPr/>
          <a:lstStyle/>
          <a:p>
            <a:r>
              <a:rPr lang="id-ID" sz="3200" b="1" u="sng" dirty="0" smtClean="0"/>
              <a:t>Ukuran kualita</a:t>
            </a:r>
            <a:r>
              <a:rPr lang="en-US" sz="3200" b="1" u="sng" dirty="0" smtClean="0"/>
              <a:t>s</a:t>
            </a:r>
            <a:r>
              <a:rPr lang="id-ID" sz="3200" b="1" u="sng" dirty="0" smtClean="0"/>
              <a:t> garis dugaan dan pendugaan </a:t>
            </a:r>
            <a:r>
              <a:rPr lang="el-GR" sz="3200" b="1" u="sng" dirty="0" smtClean="0">
                <a:cs typeface="Arial" charset="0"/>
              </a:rPr>
              <a:t>σ</a:t>
            </a:r>
            <a:r>
              <a:rPr lang="en-US" sz="3200" b="1" u="sng" baseline="30000" dirty="0" smtClean="0">
                <a:cs typeface="Arial" charset="0"/>
              </a:rPr>
              <a:t>2</a:t>
            </a:r>
          </a:p>
        </p:txBody>
      </p:sp>
      <p:sp>
        <p:nvSpPr>
          <p:cNvPr id="67590" name="Rectangle 6"/>
          <p:cNvSpPr>
            <a:spLocks noGrp="1" noChangeArrowheads="1"/>
          </p:cNvSpPr>
          <p:nvPr>
            <p:ph type="subTitle" idx="1"/>
          </p:nvPr>
        </p:nvSpPr>
        <p:spPr>
          <a:xfrm>
            <a:off x="467544" y="1556792"/>
            <a:ext cx="8424936" cy="4968552"/>
          </a:xfrm>
        </p:spPr>
        <p:txBody>
          <a:bodyPr rtlCol="0">
            <a:normAutofit fontScale="55000" lnSpcReduction="20000"/>
          </a:bodyPr>
          <a:lstStyle/>
          <a:p>
            <a:pPr algn="l" fontAlgn="auto">
              <a:lnSpc>
                <a:spcPct val="80000"/>
              </a:lnSpc>
              <a:spcAft>
                <a:spcPts val="0"/>
              </a:spcAft>
              <a:buFont typeface="Arial" pitchFamily="34" charset="0"/>
              <a:buNone/>
              <a:defRPr/>
            </a:pPr>
            <a:r>
              <a:rPr lang="id-ID" sz="5100" dirty="0" smtClean="0">
                <a:solidFill>
                  <a:schemeClr val="tx1"/>
                </a:solidFill>
              </a:rPr>
              <a:t>Setelah didapatkan garis dugaan,  ki</a:t>
            </a:r>
            <a:r>
              <a:rPr lang="en-US" sz="5100" dirty="0" smtClean="0">
                <a:solidFill>
                  <a:schemeClr val="tx1"/>
                </a:solidFill>
              </a:rPr>
              <a:t>t</a:t>
            </a:r>
            <a:r>
              <a:rPr lang="id-ID" sz="5100" dirty="0" smtClean="0">
                <a:solidFill>
                  <a:schemeClr val="tx1"/>
                </a:solidFill>
              </a:rPr>
              <a:t>a ingin mengetahui apakah garis dugaan tsb dapat memprediksi y.  Bila ya, sampai sejauh mana.</a:t>
            </a:r>
          </a:p>
          <a:p>
            <a:pPr algn="l" fontAlgn="auto">
              <a:lnSpc>
                <a:spcPct val="80000"/>
              </a:lnSpc>
              <a:spcAft>
                <a:spcPts val="0"/>
              </a:spcAft>
              <a:buFont typeface="Arial" pitchFamily="34" charset="0"/>
              <a:buNone/>
              <a:defRPr/>
            </a:pPr>
            <a:endParaRPr lang="id-ID" sz="5100" dirty="0" smtClean="0">
              <a:solidFill>
                <a:schemeClr val="tx1"/>
              </a:solidFill>
            </a:endParaRPr>
          </a:p>
          <a:p>
            <a:pPr algn="l" fontAlgn="auto">
              <a:lnSpc>
                <a:spcPct val="80000"/>
              </a:lnSpc>
              <a:spcAft>
                <a:spcPts val="0"/>
              </a:spcAft>
              <a:buFont typeface="Arial" pitchFamily="34" charset="0"/>
              <a:buNone/>
              <a:defRPr/>
            </a:pPr>
            <a:r>
              <a:rPr lang="id-ID" sz="5100" dirty="0" smtClean="0">
                <a:solidFill>
                  <a:schemeClr val="tx1"/>
                </a:solidFill>
              </a:rPr>
              <a:t>Ukuran yang dapat digunakan untuk menjawab pertanyaan tsb adalah:</a:t>
            </a:r>
            <a:endParaRPr lang="en-US" sz="5100" dirty="0" smtClean="0">
              <a:solidFill>
                <a:schemeClr val="tx1"/>
              </a:solidFill>
            </a:endParaRPr>
          </a:p>
          <a:p>
            <a:pPr algn="l" fontAlgn="auto">
              <a:lnSpc>
                <a:spcPct val="80000"/>
              </a:lnSpc>
              <a:spcAft>
                <a:spcPts val="0"/>
              </a:spcAft>
              <a:buFont typeface="Arial" pitchFamily="34" charset="0"/>
              <a:buNone/>
              <a:defRPr/>
            </a:pPr>
            <a:r>
              <a:rPr lang="en-US" sz="5100" dirty="0" smtClean="0">
                <a:solidFill>
                  <a:schemeClr val="tx1"/>
                </a:solidFill>
              </a:rPr>
              <a:t>                         </a:t>
            </a:r>
          </a:p>
          <a:p>
            <a:pPr algn="l" fontAlgn="auto">
              <a:lnSpc>
                <a:spcPct val="80000"/>
              </a:lnSpc>
              <a:spcAft>
                <a:spcPts val="0"/>
              </a:spcAft>
              <a:buFont typeface="Arial" pitchFamily="34" charset="0"/>
              <a:buNone/>
              <a:defRPr/>
            </a:pPr>
            <a:endParaRPr lang="en-US" sz="5100" dirty="0" smtClean="0">
              <a:solidFill>
                <a:schemeClr val="tx1"/>
              </a:solidFill>
            </a:endParaRPr>
          </a:p>
          <a:p>
            <a:pPr algn="l" fontAlgn="auto">
              <a:lnSpc>
                <a:spcPct val="80000"/>
              </a:lnSpc>
              <a:spcAft>
                <a:spcPts val="0"/>
              </a:spcAft>
              <a:buFont typeface="Arial" pitchFamily="34" charset="0"/>
              <a:buNone/>
              <a:defRPr/>
            </a:pPr>
            <a:endParaRPr lang="en-US" sz="5100" dirty="0" smtClean="0">
              <a:solidFill>
                <a:schemeClr val="tx1"/>
              </a:solidFill>
            </a:endParaRPr>
          </a:p>
          <a:p>
            <a:pPr algn="l" fontAlgn="auto">
              <a:lnSpc>
                <a:spcPct val="80000"/>
              </a:lnSpc>
              <a:spcAft>
                <a:spcPts val="0"/>
              </a:spcAft>
              <a:buFont typeface="Arial" pitchFamily="34" charset="0"/>
              <a:buNone/>
              <a:defRPr/>
            </a:pPr>
            <a:endParaRPr lang="id-ID" sz="5100" dirty="0" smtClean="0">
              <a:solidFill>
                <a:schemeClr val="tx1"/>
              </a:solidFill>
            </a:endParaRPr>
          </a:p>
          <a:p>
            <a:pPr algn="l" fontAlgn="auto">
              <a:lnSpc>
                <a:spcPct val="80000"/>
              </a:lnSpc>
              <a:spcAft>
                <a:spcPts val="0"/>
              </a:spcAft>
              <a:buFont typeface="Arial" pitchFamily="34" charset="0"/>
              <a:buNone/>
              <a:defRPr/>
            </a:pPr>
            <a:r>
              <a:rPr lang="id-ID" sz="5100" dirty="0" smtClean="0">
                <a:solidFill>
                  <a:schemeClr val="tx1"/>
                </a:solidFill>
              </a:rPr>
              <a:t>dimana</a:t>
            </a:r>
            <a:r>
              <a:rPr lang="en-US" sz="5100" dirty="0" smtClean="0">
                <a:solidFill>
                  <a:schemeClr val="tx1"/>
                </a:solidFill>
              </a:rPr>
              <a:t>                              </a:t>
            </a:r>
          </a:p>
          <a:p>
            <a:pPr algn="l" fontAlgn="auto">
              <a:lnSpc>
                <a:spcPct val="80000"/>
              </a:lnSpc>
              <a:spcAft>
                <a:spcPts val="0"/>
              </a:spcAft>
              <a:buFont typeface="Arial" pitchFamily="34" charset="0"/>
              <a:buNone/>
              <a:defRPr/>
            </a:pPr>
            <a:endParaRPr lang="en-US" sz="5100" dirty="0" smtClean="0">
              <a:solidFill>
                <a:schemeClr val="tx1"/>
              </a:solidFill>
            </a:endParaRPr>
          </a:p>
          <a:p>
            <a:pPr algn="l" fontAlgn="auto">
              <a:lnSpc>
                <a:spcPct val="80000"/>
              </a:lnSpc>
              <a:spcAft>
                <a:spcPts val="0"/>
              </a:spcAft>
              <a:buFont typeface="Arial" pitchFamily="34" charset="0"/>
              <a:buNone/>
              <a:defRPr/>
            </a:pPr>
            <a:r>
              <a:rPr lang="id-ID" sz="5100" dirty="0" smtClean="0">
                <a:solidFill>
                  <a:schemeClr val="tx1"/>
                </a:solidFill>
              </a:rPr>
              <a:t>Jelas bila, JKG</a:t>
            </a:r>
            <a:r>
              <a:rPr lang="en-US" sz="5100" dirty="0" smtClean="0">
                <a:solidFill>
                  <a:schemeClr val="tx1"/>
                </a:solidFill>
              </a:rPr>
              <a:t>=0, </a:t>
            </a:r>
            <a:r>
              <a:rPr lang="id-ID" sz="5100" dirty="0" smtClean="0">
                <a:solidFill>
                  <a:schemeClr val="tx1"/>
                </a:solidFill>
              </a:rPr>
              <a:t>Garis dugaan menduga data dengan baik yaitu:</a:t>
            </a:r>
            <a:endParaRPr lang="en-US" sz="5100" dirty="0" smtClean="0">
              <a:solidFill>
                <a:schemeClr val="tx1"/>
              </a:solidFill>
            </a:endParaRPr>
          </a:p>
          <a:p>
            <a:pPr algn="l" fontAlgn="auto">
              <a:lnSpc>
                <a:spcPct val="80000"/>
              </a:lnSpc>
              <a:spcAft>
                <a:spcPts val="0"/>
              </a:spcAft>
              <a:buFont typeface="Arial" pitchFamily="34" charset="0"/>
              <a:buNone/>
              <a:defRPr/>
            </a:pPr>
            <a:r>
              <a:rPr lang="en-US" sz="5100" dirty="0" smtClean="0">
                <a:solidFill>
                  <a:schemeClr val="tx1"/>
                </a:solidFill>
              </a:rPr>
              <a:t>                                           </a:t>
            </a:r>
          </a:p>
          <a:p>
            <a:pPr algn="l" fontAlgn="auto">
              <a:lnSpc>
                <a:spcPct val="80000"/>
              </a:lnSpc>
              <a:spcAft>
                <a:spcPts val="0"/>
              </a:spcAft>
              <a:buFont typeface="Arial" pitchFamily="34" charset="0"/>
              <a:buNone/>
              <a:defRPr/>
            </a:pPr>
            <a:endParaRPr lang="en-US" sz="2000" dirty="0" smtClean="0"/>
          </a:p>
        </p:txBody>
      </p:sp>
      <p:graphicFrame>
        <p:nvGraphicFramePr>
          <p:cNvPr id="6146" name="Object 7"/>
          <p:cNvGraphicFramePr>
            <a:graphicFrameLocks noChangeAspect="1"/>
          </p:cNvGraphicFramePr>
          <p:nvPr/>
        </p:nvGraphicFramePr>
        <p:xfrm>
          <a:off x="4179888" y="3346450"/>
          <a:ext cx="2438400" cy="765175"/>
        </p:xfrm>
        <a:graphic>
          <a:graphicData uri="http://schemas.openxmlformats.org/presentationml/2006/ole">
            <mc:AlternateContent xmlns:mc="http://schemas.openxmlformats.org/markup-compatibility/2006">
              <mc:Choice xmlns:v="urn:schemas-microsoft-com:vml" Requires="v">
                <p:oleObj spid="_x0000_s6281" name="Equation" r:id="rId3" imgW="1168200" imgH="431640" progId="Equation.3">
                  <p:embed/>
                </p:oleObj>
              </mc:Choice>
              <mc:Fallback>
                <p:oleObj name="Equation" r:id="rId3" imgW="1168200" imgH="43164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9888" y="3346450"/>
                        <a:ext cx="2438400" cy="765175"/>
                      </a:xfrm>
                      <a:prstGeom prst="rect">
                        <a:avLst/>
                      </a:prstGeom>
                      <a:solidFill>
                        <a:srgbClr val="FFFF00"/>
                      </a:solidFill>
                    </p:spPr>
                  </p:pic>
                </p:oleObj>
              </mc:Fallback>
            </mc:AlternateContent>
          </a:graphicData>
        </a:graphic>
      </p:graphicFrame>
      <p:graphicFrame>
        <p:nvGraphicFramePr>
          <p:cNvPr id="6147" name="Object 8"/>
          <p:cNvGraphicFramePr>
            <a:graphicFrameLocks noChangeAspect="1"/>
          </p:cNvGraphicFramePr>
          <p:nvPr/>
        </p:nvGraphicFramePr>
        <p:xfrm>
          <a:off x="5220072" y="4365104"/>
          <a:ext cx="2514600" cy="533400"/>
        </p:xfrm>
        <a:graphic>
          <a:graphicData uri="http://schemas.openxmlformats.org/presentationml/2006/ole">
            <mc:AlternateContent xmlns:mc="http://schemas.openxmlformats.org/markup-compatibility/2006">
              <mc:Choice xmlns:v="urn:schemas-microsoft-com:vml" Requires="v">
                <p:oleObj spid="_x0000_s6282" name="Equation" r:id="rId5" imgW="914400" imgH="253800" progId="Equation.3">
                  <p:embed/>
                </p:oleObj>
              </mc:Choice>
              <mc:Fallback>
                <p:oleObj name="Equation" r:id="rId5" imgW="914400" imgH="2538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0072" y="4365104"/>
                        <a:ext cx="2514600" cy="533400"/>
                      </a:xfrm>
                      <a:prstGeom prst="rect">
                        <a:avLst/>
                      </a:prstGeom>
                      <a:solidFill>
                        <a:srgbClr val="FFFF00"/>
                      </a:solidFill>
                    </p:spPr>
                  </p:pic>
                </p:oleObj>
              </mc:Fallback>
            </mc:AlternateContent>
          </a:graphicData>
        </a:graphic>
      </p:graphicFrame>
      <p:graphicFrame>
        <p:nvGraphicFramePr>
          <p:cNvPr id="6148" name="Object 9"/>
          <p:cNvGraphicFramePr>
            <a:graphicFrameLocks noChangeAspect="1"/>
          </p:cNvGraphicFramePr>
          <p:nvPr/>
        </p:nvGraphicFramePr>
        <p:xfrm>
          <a:off x="2771800" y="5877272"/>
          <a:ext cx="1295400" cy="647700"/>
        </p:xfrm>
        <a:graphic>
          <a:graphicData uri="http://schemas.openxmlformats.org/presentationml/2006/ole">
            <mc:AlternateContent xmlns:mc="http://schemas.openxmlformats.org/markup-compatibility/2006">
              <mc:Choice xmlns:v="urn:schemas-microsoft-com:vml" Requires="v">
                <p:oleObj spid="_x0000_s6283" name="Equation" r:id="rId7" imgW="482400" imgH="241200" progId="Equation.3">
                  <p:embed/>
                </p:oleObj>
              </mc:Choice>
              <mc:Fallback>
                <p:oleObj name="Equation" r:id="rId7" imgW="482400" imgH="2412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800" y="5877272"/>
                        <a:ext cx="1295400" cy="647700"/>
                      </a:xfrm>
                      <a:prstGeom prst="rect">
                        <a:avLst/>
                      </a:prstGeom>
                      <a:solidFill>
                        <a:srgbClr val="FFFF00"/>
                      </a:solidFill>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err="1" smtClean="0"/>
              <a:t>Jumlah</a:t>
            </a:r>
            <a:r>
              <a:rPr lang="en-US" u="sng" dirty="0" smtClean="0"/>
              <a:t> </a:t>
            </a:r>
            <a:r>
              <a:rPr lang="en-US" u="sng" dirty="0" err="1" smtClean="0"/>
              <a:t>Kuadrat</a:t>
            </a:r>
            <a:r>
              <a:rPr lang="en-US" u="sng" dirty="0" smtClean="0"/>
              <a:t> </a:t>
            </a:r>
            <a:r>
              <a:rPr lang="en-US" u="sng" dirty="0" err="1" smtClean="0"/>
              <a:t>Galat</a:t>
            </a:r>
            <a:r>
              <a:rPr lang="en-US" u="sng" dirty="0" smtClean="0"/>
              <a:t> (JKG)</a:t>
            </a:r>
            <a:endParaRPr lang="en-US" u="sng" dirty="0"/>
          </a:p>
        </p:txBody>
      </p:sp>
      <p:sp>
        <p:nvSpPr>
          <p:cNvPr id="3" name="Content Placeholder 2"/>
          <p:cNvSpPr>
            <a:spLocks noGrp="1"/>
          </p:cNvSpPr>
          <p:nvPr>
            <p:ph idx="1"/>
          </p:nvPr>
        </p:nvSpPr>
        <p:spPr/>
        <p:txBody>
          <a:bodyPr/>
          <a:lstStyle/>
          <a:p>
            <a:r>
              <a:rPr lang="id-ID" dirty="0" smtClean="0"/>
              <a:t>Bila, JKG besar, maka simpangan data terhadap garis dugaan menjadi besar.  2 hal yg dapat menyumbang nilai JKG:</a:t>
            </a:r>
          </a:p>
          <a:p>
            <a:endParaRPr lang="id-ID" dirty="0" smtClean="0"/>
          </a:p>
          <a:p>
            <a:pPr>
              <a:buNone/>
            </a:pPr>
            <a:r>
              <a:rPr lang="en-US" dirty="0" smtClean="0"/>
              <a:t>	1.   </a:t>
            </a:r>
            <a:r>
              <a:rPr lang="id-ID" dirty="0" smtClean="0"/>
              <a:t>Keragaman data yg besar,  dan</a:t>
            </a:r>
            <a:endParaRPr lang="en-US" dirty="0" smtClean="0"/>
          </a:p>
          <a:p>
            <a:pPr>
              <a:buNone/>
            </a:pPr>
            <a:r>
              <a:rPr lang="en-US" dirty="0" smtClean="0"/>
              <a:t>	2.   </a:t>
            </a:r>
            <a:r>
              <a:rPr lang="id-ID" dirty="0" smtClean="0"/>
              <a:t>Asumsi garis lurus tidak terpenuhi.</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548681"/>
            <a:ext cx="8352928" cy="3600399"/>
          </a:xfrm>
        </p:spPr>
        <p:txBody>
          <a:bodyPr/>
          <a:lstStyle/>
          <a:p>
            <a:pPr algn="l"/>
            <a:r>
              <a:rPr lang="id-ID" sz="3200" u="sng" dirty="0" smtClean="0"/>
              <a:t>NILAI YANG MENGUKUR KUALITAS MODEL= KOEFISIEN DETERMINASI (      )</a:t>
            </a:r>
            <a:br>
              <a:rPr lang="id-ID" sz="3200" u="sng" dirty="0" smtClean="0"/>
            </a:br>
            <a:r>
              <a:rPr lang="id-ID" sz="3200" dirty="0" smtClean="0"/>
              <a:t/>
            </a:r>
            <a:br>
              <a:rPr lang="id-ID" sz="3200" dirty="0" smtClean="0"/>
            </a:br>
            <a:r>
              <a:rPr lang="id-ID" sz="2400" b="1" u="sng" dirty="0" smtClean="0"/>
              <a:t>Koef</a:t>
            </a:r>
            <a:r>
              <a:rPr lang="en-US" sz="2400" b="1" u="sng" dirty="0" err="1" smtClean="0"/>
              <a:t>isien</a:t>
            </a:r>
            <a:r>
              <a:rPr lang="id-ID" sz="2400" b="1" u="sng" dirty="0" smtClean="0"/>
              <a:t> Determinasi</a:t>
            </a:r>
            <a:r>
              <a:rPr lang="id-ID" sz="2400" dirty="0" smtClean="0"/>
              <a:t>: Suatu nilai yang menjelaskan proporsi keragaman respon (y) yang dapat dijelaskan oleh model.       Untuk membandingkan model dg respon (y) yg sama tetapi x berbeda.  Semakin banyak jumlah variabel x, nilai       semakin besar.  Oleh k</a:t>
            </a:r>
            <a:r>
              <a:rPr lang="en-US" sz="2400" dirty="0" smtClean="0"/>
              <a:t>a</a:t>
            </a:r>
            <a:r>
              <a:rPr lang="id-ID" sz="2400" dirty="0" smtClean="0"/>
              <a:t>r</a:t>
            </a:r>
            <a:r>
              <a:rPr lang="en-US" sz="2400" dirty="0" smtClean="0"/>
              <a:t>e</a:t>
            </a:r>
            <a:r>
              <a:rPr lang="id-ID" sz="2400" dirty="0" smtClean="0"/>
              <a:t>n</a:t>
            </a:r>
            <a:r>
              <a:rPr lang="en-US" sz="2400" dirty="0" smtClean="0"/>
              <a:t>a</a:t>
            </a:r>
            <a:r>
              <a:rPr lang="id-ID" sz="2400" dirty="0" smtClean="0"/>
              <a:t> itu, model d</a:t>
            </a:r>
            <a:r>
              <a:rPr lang="en-US" sz="2400" dirty="0" smtClean="0"/>
              <a:t>en</a:t>
            </a:r>
            <a:r>
              <a:rPr lang="id-ID" sz="2400" dirty="0" smtClean="0"/>
              <a:t>g</a:t>
            </a:r>
            <a:r>
              <a:rPr lang="en-US" sz="2400" dirty="0" smtClean="0"/>
              <a:t>an</a:t>
            </a:r>
            <a:r>
              <a:rPr lang="id-ID" sz="2400" dirty="0" smtClean="0"/>
              <a:t> x berbeda sebaiknya digunakan Adj </a:t>
            </a:r>
            <a:endParaRPr lang="id-ID" sz="2400" dirty="0"/>
          </a:p>
        </p:txBody>
      </p:sp>
      <p:sp>
        <p:nvSpPr>
          <p:cNvPr id="3" name="Subtitle 2"/>
          <p:cNvSpPr>
            <a:spLocks noGrp="1"/>
          </p:cNvSpPr>
          <p:nvPr>
            <p:ph type="subTitle" idx="1"/>
          </p:nvPr>
        </p:nvSpPr>
        <p:spPr>
          <a:xfrm>
            <a:off x="611560" y="3861048"/>
            <a:ext cx="8136904" cy="2520280"/>
          </a:xfrm>
        </p:spPr>
        <p:txBody>
          <a:bodyPr/>
          <a:lstStyle/>
          <a:p>
            <a:pPr algn="l"/>
            <a:endParaRPr lang="id-ID" dirty="0" smtClean="0"/>
          </a:p>
          <a:p>
            <a:pPr algn="l"/>
            <a:endParaRPr lang="id-ID" dirty="0" smtClean="0"/>
          </a:p>
          <a:p>
            <a:pPr algn="l"/>
            <a:endParaRPr lang="id-ID" dirty="0"/>
          </a:p>
        </p:txBody>
      </p:sp>
      <p:sp>
        <p:nvSpPr>
          <p:cNvPr id="45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4505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483768" y="3789040"/>
            <a:ext cx="377949" cy="444646"/>
          </a:xfrm>
          <a:prstGeom prst="rect">
            <a:avLst/>
          </a:prstGeom>
          <a:noFill/>
        </p:spPr>
      </p:pic>
      <p:sp>
        <p:nvSpPr>
          <p:cNvPr id="4506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4505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275856" y="4365104"/>
            <a:ext cx="2095432" cy="590262"/>
          </a:xfrm>
          <a:prstGeom prst="rect">
            <a:avLst/>
          </a:prstGeom>
          <a:noFill/>
        </p:spPr>
      </p:pic>
      <p:sp>
        <p:nvSpPr>
          <p:cNvPr id="45061" name="Rectangle 5"/>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45063"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45062"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619672" y="5301208"/>
            <a:ext cx="2257832" cy="649982"/>
          </a:xfrm>
          <a:prstGeom prst="rect">
            <a:avLst/>
          </a:prstGeom>
          <a:noFill/>
        </p:spPr>
      </p:pic>
      <p:sp>
        <p:nvSpPr>
          <p:cNvPr id="45064" name="Rectangle 8"/>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45066"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45065" name="Picture 9"/>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765868" y="5301208"/>
            <a:ext cx="2214419" cy="587499"/>
          </a:xfrm>
          <a:prstGeom prst="rect">
            <a:avLst/>
          </a:prstGeom>
          <a:noFill/>
        </p:spPr>
      </p:pic>
      <p:sp>
        <p:nvSpPr>
          <p:cNvPr id="45067" name="Rectangle 11"/>
          <p:cNvSpPr>
            <a:spLocks noChangeArrowheads="1"/>
          </p:cNvSpPr>
          <p:nvPr/>
        </p:nvSpPr>
        <p:spPr bwMode="auto">
          <a:xfrm>
            <a:off x="0" y="8286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pic>
        <p:nvPicPr>
          <p:cNvPr id="1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668344" y="2348880"/>
            <a:ext cx="377949" cy="444646"/>
          </a:xfrm>
          <a:prstGeom prst="rect">
            <a:avLst/>
          </a:prstGeom>
          <a:noFill/>
        </p:spPr>
      </p:pic>
      <p:pic>
        <p:nvPicPr>
          <p:cNvPr id="16"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732240" y="3140968"/>
            <a:ext cx="295326" cy="347442"/>
          </a:xfrm>
          <a:prstGeom prst="rect">
            <a:avLst/>
          </a:prstGeom>
          <a:noFill/>
        </p:spPr>
      </p:pic>
      <p:pic>
        <p:nvPicPr>
          <p:cNvPr id="1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004048" y="1196752"/>
            <a:ext cx="377949" cy="444646"/>
          </a:xfrm>
          <a:prstGeom prst="rect">
            <a:avLst/>
          </a:prstGeom>
          <a:noFill/>
        </p:spPr>
      </p:pic>
    </p:spTree>
    <p:extLst>
      <p:ext uri="{BB962C8B-B14F-4D97-AF65-F5344CB8AC3E}">
        <p14:creationId xmlns:p14="http://schemas.microsoft.com/office/powerpoint/2010/main" val="26817260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6106690"/>
          </a:xfrm>
        </p:spPr>
        <p:txBody>
          <a:bodyPr/>
          <a:lstStyle/>
          <a:p>
            <a:pPr algn="l"/>
            <a:r>
              <a:rPr lang="id-ID" sz="2000" dirty="0"/>
              <a:t>Penggunakan R </a:t>
            </a:r>
            <a:r>
              <a:rPr lang="id-ID" sz="2000" i="1" dirty="0"/>
              <a:t>Square</a:t>
            </a:r>
            <a:r>
              <a:rPr lang="id-ID" sz="2000" dirty="0"/>
              <a:t> (R Kuadrat) sering menimbulkan permasalahan, yaitu bahwa nilainya akan selalu meningkat dengan adanya penambahan variabel bebas dalam suatu model. Hal ini akan menimbulkan bias, karena jika ingin memperoleh model dengan R tinggi, seorang penelitian dapat dengan sembarangan menambahkan variabel bebas dan nilai R akan meningkat, tidak tergantung apakah variabel bebas tambahan itu berhubungan dengan variabel terikat atau tidak.</a:t>
            </a:r>
            <a:br>
              <a:rPr lang="id-ID" sz="2000" dirty="0"/>
            </a:br>
            <a:r>
              <a:rPr lang="id-ID" sz="2000" dirty="0"/>
              <a:t/>
            </a:r>
            <a:br>
              <a:rPr lang="id-ID" sz="2000" dirty="0"/>
            </a:br>
            <a:r>
              <a:rPr lang="id-ID" sz="2000" dirty="0"/>
              <a:t/>
            </a:r>
            <a:br>
              <a:rPr lang="id-ID" sz="2000" dirty="0"/>
            </a:br>
            <a:r>
              <a:rPr lang="id-ID" sz="2000" dirty="0"/>
              <a:t>Oleh karena itu, banyak peneliti yang menyarankan untuk menggunakan </a:t>
            </a:r>
            <a:r>
              <a:rPr lang="id-ID" sz="2000" i="1" dirty="0"/>
              <a:t>Adjusted </a:t>
            </a:r>
            <a:r>
              <a:rPr lang="id-ID" sz="2000" dirty="0"/>
              <a:t>R </a:t>
            </a:r>
            <a:r>
              <a:rPr lang="id-ID" sz="2000" i="1" dirty="0"/>
              <a:t>Square</a:t>
            </a:r>
            <a:r>
              <a:rPr lang="id-ID" sz="2000" dirty="0"/>
              <a:t>. Interpretasinya sama dengan R </a:t>
            </a:r>
            <a:r>
              <a:rPr lang="id-ID" sz="2000" i="1" dirty="0"/>
              <a:t>Square</a:t>
            </a:r>
            <a:r>
              <a:rPr lang="id-ID" sz="2000" dirty="0"/>
              <a:t>, akan tetapi nilai </a:t>
            </a:r>
            <a:r>
              <a:rPr lang="id-ID" sz="2000" i="1" dirty="0"/>
              <a:t>Adjusted </a:t>
            </a:r>
            <a:r>
              <a:rPr lang="id-ID" sz="2000" dirty="0"/>
              <a:t>R </a:t>
            </a:r>
            <a:r>
              <a:rPr lang="id-ID" sz="2000" i="1" dirty="0"/>
              <a:t>Square </a:t>
            </a:r>
            <a:r>
              <a:rPr lang="id-ID" sz="2000" dirty="0"/>
              <a:t>dapat naik atau turun dengan adanya penambahan variabel baru, tergantung dari korelasi antara variabel bebas tambahan tersebut dengan variabel terikatnya. Nilai </a:t>
            </a:r>
            <a:r>
              <a:rPr lang="id-ID" sz="2000" i="1" dirty="0"/>
              <a:t>Adjusted </a:t>
            </a:r>
            <a:r>
              <a:rPr lang="id-ID" sz="2000" dirty="0"/>
              <a:t>R </a:t>
            </a:r>
            <a:r>
              <a:rPr lang="id-ID" sz="2000" i="1" dirty="0"/>
              <a:t>Square </a:t>
            </a:r>
            <a:r>
              <a:rPr lang="id-ID" sz="2000" dirty="0"/>
              <a:t>dapat bernilai negatif, sehingga jika nilainya negatif, maka nilai tersebut dianggap 0, atau variabel bebas sama sekali tidak mampu menjelaskan varians dari variabel terikatnya.</a:t>
            </a:r>
            <a:br>
              <a:rPr lang="id-ID" sz="2000" dirty="0"/>
            </a:br>
            <a:r>
              <a:rPr lang="id-ID" sz="2000" dirty="0"/>
              <a:t/>
            </a:r>
            <a:br>
              <a:rPr lang="id-ID" sz="2000" dirty="0"/>
            </a:br>
            <a:endParaRPr lang="id-ID" sz="2000" dirty="0"/>
          </a:p>
        </p:txBody>
      </p:sp>
    </p:spTree>
    <p:extLst>
      <p:ext uri="{BB962C8B-B14F-4D97-AF65-F5344CB8AC3E}">
        <p14:creationId xmlns:p14="http://schemas.microsoft.com/office/powerpoint/2010/main" val="145384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8600" y="990600"/>
            <a:ext cx="7467600" cy="762000"/>
          </a:xfrm>
        </p:spPr>
        <p:txBody>
          <a:bodyPr/>
          <a:lstStyle/>
          <a:p>
            <a:pPr eaLnBrk="1" hangingPunct="1"/>
            <a:r>
              <a:rPr lang="en-US" dirty="0" err="1" smtClean="0"/>
              <a:t>Contoh</a:t>
            </a:r>
            <a:r>
              <a:rPr lang="en-US" dirty="0" smtClean="0"/>
              <a:t> </a:t>
            </a:r>
            <a:r>
              <a:rPr lang="en-US" dirty="0" err="1" smtClean="0"/>
              <a:t>Pendugaan</a:t>
            </a:r>
            <a:r>
              <a:rPr lang="en-US" dirty="0" smtClean="0"/>
              <a:t> </a:t>
            </a:r>
            <a:r>
              <a:rPr lang="en-US" dirty="0" err="1"/>
              <a:t>fungsi</a:t>
            </a:r>
            <a:r>
              <a:rPr lang="en-US" dirty="0"/>
              <a:t> </a:t>
            </a:r>
            <a:r>
              <a:rPr lang="en-US" dirty="0" err="1"/>
              <a:t>regresi</a:t>
            </a:r>
            <a:endParaRPr lang="en-US" dirty="0" smtClean="0"/>
          </a:p>
        </p:txBody>
      </p:sp>
      <p:pic>
        <p:nvPicPr>
          <p:cNvPr id="14339" name="Picture 3"/>
          <p:cNvPicPr>
            <a:picLocks noChangeAspect="1" noChangeArrowheads="1"/>
          </p:cNvPicPr>
          <p:nvPr/>
        </p:nvPicPr>
        <p:blipFill>
          <a:blip r:embed="rId3"/>
          <a:srcRect/>
          <a:stretch>
            <a:fillRect/>
          </a:stretch>
        </p:blipFill>
        <p:spPr bwMode="auto">
          <a:xfrm>
            <a:off x="1403648" y="2120865"/>
            <a:ext cx="6148536" cy="4611402"/>
          </a:xfrm>
          <a:prstGeom prst="rect">
            <a:avLst/>
          </a:prstGeom>
          <a:noFill/>
          <a:ln w="9525">
            <a:noFill/>
            <a:miter lim="800000"/>
            <a:headEnd/>
            <a:tailEnd/>
          </a:ln>
        </p:spPr>
      </p:pic>
    </p:spTree>
    <p:extLst>
      <p:ext uri="{BB962C8B-B14F-4D97-AF65-F5344CB8AC3E}">
        <p14:creationId xmlns:p14="http://schemas.microsoft.com/office/powerpoint/2010/main" val="17228667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428596" y="642919"/>
            <a:ext cx="8358246" cy="928693"/>
          </a:xfrm>
        </p:spPr>
        <p:txBody>
          <a:bodyPr/>
          <a:lstStyle/>
          <a:p>
            <a:pPr>
              <a:lnSpc>
                <a:spcPct val="90000"/>
              </a:lnSpc>
            </a:pPr>
            <a:r>
              <a:rPr lang="en-US" sz="2800" dirty="0" smtClean="0"/>
              <a:t>PLOT DATA!  </a:t>
            </a:r>
            <a:r>
              <a:rPr lang="en-US" sz="2800" dirty="0" err="1" smtClean="0"/>
              <a:t>Sebaiknya</a:t>
            </a:r>
            <a:r>
              <a:rPr lang="en-US" sz="2800" dirty="0" smtClean="0"/>
              <a:t> </a:t>
            </a:r>
            <a:r>
              <a:rPr lang="en-US" sz="2800" dirty="0" err="1" smtClean="0"/>
              <a:t>lakukan</a:t>
            </a:r>
            <a:r>
              <a:rPr lang="en-US" sz="2800" dirty="0" smtClean="0"/>
              <a:t> </a:t>
            </a:r>
            <a:r>
              <a:rPr lang="en-US" sz="2800" dirty="0" err="1" smtClean="0"/>
              <a:t>terlebih</a:t>
            </a:r>
            <a:r>
              <a:rPr lang="en-US" sz="2800" dirty="0" smtClean="0"/>
              <a:t> </a:t>
            </a:r>
            <a:r>
              <a:rPr lang="en-US" sz="2800" dirty="0" err="1" smtClean="0"/>
              <a:t>dahulu</a:t>
            </a:r>
            <a:r>
              <a:rPr lang="en-US" sz="2800" dirty="0" smtClean="0"/>
              <a:t> plot data </a:t>
            </a:r>
            <a:r>
              <a:rPr lang="en-US" sz="2800" dirty="0" err="1" smtClean="0"/>
              <a:t>untuk</a:t>
            </a:r>
            <a:r>
              <a:rPr lang="en-US" sz="2800" dirty="0" smtClean="0"/>
              <a:t> </a:t>
            </a:r>
            <a:r>
              <a:rPr lang="en-US" sz="2800" dirty="0" err="1" smtClean="0"/>
              <a:t>mengetahui</a:t>
            </a:r>
            <a:r>
              <a:rPr lang="en-US" sz="2800" dirty="0" smtClean="0"/>
              <a:t> </a:t>
            </a:r>
            <a:r>
              <a:rPr lang="en-US" sz="2800" dirty="0" err="1" smtClean="0"/>
              <a:t>apakah</a:t>
            </a:r>
            <a:r>
              <a:rPr lang="en-US" sz="2800" dirty="0" smtClean="0"/>
              <a:t> data linear </a:t>
            </a:r>
            <a:r>
              <a:rPr lang="en-US" sz="2800" dirty="0" err="1" smtClean="0"/>
              <a:t>atau</a:t>
            </a:r>
            <a:r>
              <a:rPr lang="en-US" sz="2800" dirty="0" smtClean="0"/>
              <a:t> </a:t>
            </a:r>
            <a:r>
              <a:rPr lang="en-US" sz="2800" dirty="0" err="1" smtClean="0"/>
              <a:t>tidak</a:t>
            </a:r>
            <a:r>
              <a:rPr lang="en-US" sz="2800" dirty="0" smtClean="0"/>
              <a:t>.</a:t>
            </a:r>
          </a:p>
          <a:p>
            <a:pPr>
              <a:lnSpc>
                <a:spcPct val="90000"/>
              </a:lnSpc>
              <a:buNone/>
            </a:pPr>
            <a:endParaRPr lang="en-US" sz="2800" i="1" dirty="0" smtClean="0"/>
          </a:p>
          <a:p>
            <a:pPr>
              <a:lnSpc>
                <a:spcPct val="90000"/>
              </a:lnSpc>
              <a:buNone/>
            </a:pPr>
            <a:endParaRPr lang="en-US" sz="2800" i="1" dirty="0" smtClean="0"/>
          </a:p>
          <a:p>
            <a:pPr>
              <a:lnSpc>
                <a:spcPct val="90000"/>
              </a:lnSpc>
              <a:buNone/>
            </a:pPr>
            <a:endParaRPr lang="en-US" sz="2800" i="1" dirty="0" smtClean="0"/>
          </a:p>
          <a:p>
            <a:pPr>
              <a:lnSpc>
                <a:spcPct val="90000"/>
              </a:lnSpc>
              <a:buNone/>
            </a:pPr>
            <a:endParaRPr lang="en-US" sz="2800" i="1" dirty="0" smtClean="0"/>
          </a:p>
          <a:p>
            <a:pPr>
              <a:lnSpc>
                <a:spcPct val="90000"/>
              </a:lnSpc>
              <a:buNone/>
            </a:pPr>
            <a:endParaRPr lang="en-US" sz="2800" i="1" dirty="0" smtClean="0"/>
          </a:p>
          <a:p>
            <a:pPr>
              <a:lnSpc>
                <a:spcPct val="90000"/>
              </a:lnSpc>
              <a:buNone/>
            </a:pPr>
            <a:endParaRPr lang="en-US" sz="2800" dirty="0" smtClean="0"/>
          </a:p>
        </p:txBody>
      </p:sp>
      <p:graphicFrame>
        <p:nvGraphicFramePr>
          <p:cNvPr id="21507" name="Object 2"/>
          <p:cNvGraphicFramePr>
            <a:graphicFrameLocks noGrp="1" noChangeAspect="1"/>
          </p:cNvGraphicFramePr>
          <p:nvPr/>
        </p:nvGraphicFramePr>
        <p:xfrm>
          <a:off x="785814" y="1714499"/>
          <a:ext cx="6643706" cy="4138299"/>
        </p:xfrm>
        <a:graphic>
          <a:graphicData uri="http://schemas.openxmlformats.org/presentationml/2006/ole">
            <mc:AlternateContent xmlns:mc="http://schemas.openxmlformats.org/markup-compatibility/2006">
              <mc:Choice xmlns:v="urn:schemas-microsoft-com:vml" Requires="v">
                <p:oleObj spid="_x0000_s74755" r:id="rId3" imgW="7175614" imgH="4474852" progId="Excel.Sheet.8">
                  <p:embed/>
                </p:oleObj>
              </mc:Choice>
              <mc:Fallback>
                <p:oleObj r:id="rId3" imgW="7175614" imgH="4474852" progId="Excel.Sheet.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4" y="1714499"/>
                        <a:ext cx="6643706" cy="4138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788094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i="1" dirty="0" err="1" smtClean="0"/>
              <a:t>Karena</a:t>
            </a:r>
            <a:r>
              <a:rPr lang="en-US" i="1" dirty="0" smtClean="0"/>
              <a:t> </a:t>
            </a:r>
            <a:r>
              <a:rPr lang="en-US" i="1" dirty="0" err="1" smtClean="0"/>
              <a:t>distribusi</a:t>
            </a:r>
            <a:r>
              <a:rPr lang="en-US" i="1" dirty="0" smtClean="0"/>
              <a:t> sampling </a:t>
            </a:r>
            <a:r>
              <a:rPr lang="en-US" i="1" dirty="0" err="1" smtClean="0"/>
              <a:t>dari</a:t>
            </a:r>
            <a:r>
              <a:rPr lang="en-US" i="1" dirty="0" smtClean="0"/>
              <a:t> </a:t>
            </a:r>
            <a:r>
              <a:rPr lang="en-US" i="1" dirty="0" err="1" smtClean="0"/>
              <a:t>nilai</a:t>
            </a:r>
            <a:r>
              <a:rPr lang="en-US" i="1" dirty="0" smtClean="0"/>
              <a:t> </a:t>
            </a:r>
            <a:r>
              <a:rPr lang="en-US" i="1" dirty="0" err="1" smtClean="0"/>
              <a:t>penduga</a:t>
            </a:r>
            <a:r>
              <a:rPr lang="en-US" i="1" dirty="0" smtClean="0"/>
              <a:t> </a:t>
            </a:r>
            <a:r>
              <a:rPr lang="en-US" i="1" dirty="0" err="1" smtClean="0"/>
              <a:t>tersebut</a:t>
            </a:r>
            <a:r>
              <a:rPr lang="en-US" i="1" dirty="0" smtClean="0"/>
              <a:t> </a:t>
            </a:r>
            <a:r>
              <a:rPr lang="en-US" i="1" dirty="0" err="1" smtClean="0"/>
              <a:t>akan</a:t>
            </a:r>
            <a:r>
              <a:rPr lang="en-US" i="1" dirty="0" smtClean="0"/>
              <a:t> </a:t>
            </a:r>
            <a:r>
              <a:rPr lang="en-US" i="1" dirty="0" err="1" smtClean="0"/>
              <a:t>tergantung</a:t>
            </a:r>
            <a:r>
              <a:rPr lang="en-US" i="1" dirty="0" smtClean="0"/>
              <a:t> </a:t>
            </a:r>
            <a:r>
              <a:rPr lang="en-US" i="1" dirty="0" err="1" smtClean="0"/>
              <a:t>pada</a:t>
            </a:r>
            <a:r>
              <a:rPr lang="en-US" i="1" dirty="0" smtClean="0"/>
              <a:t> </a:t>
            </a:r>
            <a:r>
              <a:rPr lang="en-US" i="1" dirty="0" err="1" smtClean="0"/>
              <a:t>distribusi</a:t>
            </a:r>
            <a:r>
              <a:rPr lang="en-US" i="1" dirty="0" smtClean="0"/>
              <a:t> </a:t>
            </a:r>
            <a:r>
              <a:rPr lang="en-US" i="1" dirty="0" err="1" smtClean="0"/>
              <a:t>peluang</a:t>
            </a:r>
            <a:r>
              <a:rPr lang="en-US" i="1" dirty="0" smtClean="0"/>
              <a:t> </a:t>
            </a:r>
            <a:r>
              <a:rPr lang="en-US" i="1" dirty="0" err="1" smtClean="0"/>
              <a:t>dari</a:t>
            </a:r>
            <a:r>
              <a:rPr lang="en-US" i="1" dirty="0" smtClean="0"/>
              <a:t> </a:t>
            </a:r>
            <a:r>
              <a:rPr lang="en-US" i="1" dirty="0" err="1" smtClean="0"/>
              <a:t>galat</a:t>
            </a:r>
            <a:r>
              <a:rPr lang="en-US" i="1" dirty="0" smtClean="0"/>
              <a:t> </a:t>
            </a:r>
            <a:r>
              <a:rPr lang="en-US" i="1" dirty="0" err="1" smtClean="0"/>
              <a:t>acak</a:t>
            </a:r>
            <a:r>
              <a:rPr lang="en-US" i="1" dirty="0" smtClean="0"/>
              <a:t> </a:t>
            </a:r>
            <a:r>
              <a:rPr lang="en-US" dirty="0" smtClean="0"/>
              <a:t> e, </a:t>
            </a:r>
            <a:r>
              <a:rPr lang="en-US" dirty="0" err="1" smtClean="0"/>
              <a:t>maka</a:t>
            </a:r>
            <a:r>
              <a:rPr lang="en-US" dirty="0" smtClean="0"/>
              <a:t> </a:t>
            </a:r>
            <a:r>
              <a:rPr lang="en-US" dirty="0" err="1" smtClean="0"/>
              <a:t>kita</a:t>
            </a:r>
            <a:r>
              <a:rPr lang="en-US" dirty="0" smtClean="0"/>
              <a:t> </a:t>
            </a:r>
            <a:r>
              <a:rPr lang="en-US" dirty="0" err="1" smtClean="0"/>
              <a:t>pertama</a:t>
            </a:r>
            <a:r>
              <a:rPr lang="en-US" dirty="0" smtClean="0"/>
              <a:t> kali yang  </a:t>
            </a:r>
            <a:r>
              <a:rPr lang="en-US" dirty="0" err="1" smtClean="0"/>
              <a:t>harus</a:t>
            </a:r>
            <a:r>
              <a:rPr lang="en-US" dirty="0" smtClean="0"/>
              <a:t> </a:t>
            </a:r>
            <a:r>
              <a:rPr lang="en-US" dirty="0" err="1" smtClean="0"/>
              <a:t>dilakukan</a:t>
            </a:r>
            <a:r>
              <a:rPr lang="en-US" dirty="0" smtClean="0"/>
              <a:t> </a:t>
            </a:r>
            <a:r>
              <a:rPr lang="en-US" dirty="0" err="1" smtClean="0"/>
              <a:t>adalah</a:t>
            </a:r>
            <a:r>
              <a:rPr lang="en-US" dirty="0" smtClean="0"/>
              <a:t> </a:t>
            </a:r>
            <a:r>
              <a:rPr lang="en-US" dirty="0" err="1" smtClean="0"/>
              <a:t>memenuhi</a:t>
            </a:r>
            <a:r>
              <a:rPr lang="en-US" dirty="0" smtClean="0"/>
              <a:t> </a:t>
            </a:r>
            <a:r>
              <a:rPr lang="en-US" dirty="0" err="1" smtClean="0"/>
              <a:t>asumsi</a:t>
            </a:r>
            <a:r>
              <a:rPr lang="en-US" dirty="0" smtClean="0"/>
              <a:t> </a:t>
            </a:r>
            <a:r>
              <a:rPr lang="en-US" dirty="0" err="1" smtClean="0"/>
              <a:t>dari</a:t>
            </a:r>
            <a:r>
              <a:rPr lang="en-US" dirty="0" smtClean="0"/>
              <a:t> </a:t>
            </a:r>
            <a:r>
              <a:rPr lang="en-US" dirty="0" err="1" smtClean="0"/>
              <a:t>galat</a:t>
            </a:r>
            <a:r>
              <a:rPr lang="en-US" dirty="0" smtClean="0"/>
              <a:t> </a:t>
            </a:r>
            <a:r>
              <a:rPr lang="en-US" dirty="0" err="1" smtClean="0"/>
              <a:t>acak</a:t>
            </a:r>
            <a:r>
              <a:rPr lang="en-US" dirty="0" smtClean="0"/>
              <a:t> yang </a:t>
            </a:r>
            <a:r>
              <a:rPr lang="en-US" dirty="0" err="1" smtClean="0"/>
              <a:t>merupakan</a:t>
            </a:r>
            <a:r>
              <a:rPr lang="en-US" dirty="0" smtClean="0"/>
              <a:t> </a:t>
            </a:r>
            <a:r>
              <a:rPr lang="en-US" dirty="0" err="1" smtClean="0"/>
              <a:t>dasar</a:t>
            </a:r>
            <a:r>
              <a:rPr lang="en-US" dirty="0" smtClean="0"/>
              <a:t> </a:t>
            </a:r>
            <a:r>
              <a:rPr lang="en-US" dirty="0" err="1" smtClean="0"/>
              <a:t>dari</a:t>
            </a:r>
            <a:r>
              <a:rPr lang="en-US" dirty="0" smtClean="0"/>
              <a:t> </a:t>
            </a:r>
            <a:r>
              <a:rPr lang="en-US" dirty="0" err="1" smtClean="0"/>
              <a:t>semua</a:t>
            </a:r>
            <a:r>
              <a:rPr lang="en-US" dirty="0" smtClean="0"/>
              <a:t> </a:t>
            </a:r>
            <a:r>
              <a:rPr lang="en-US" dirty="0" err="1" smtClean="0"/>
              <a:t>analisis</a:t>
            </a:r>
            <a:r>
              <a:rPr lang="en-US" dirty="0" smtClean="0"/>
              <a:t> </a:t>
            </a:r>
            <a:r>
              <a:rPr lang="en-US" dirty="0" err="1" smtClean="0"/>
              <a:t>regresi</a:t>
            </a:r>
            <a:r>
              <a:rPr lang="en-US" dirty="0" smtClean="0"/>
              <a:t>.</a:t>
            </a:r>
          </a:p>
          <a:p>
            <a:endParaRPr lang="en-US" dirty="0"/>
          </a:p>
        </p:txBody>
      </p:sp>
    </p:spTree>
    <p:extLst>
      <p:ext uri="{BB962C8B-B14F-4D97-AF65-F5344CB8AC3E}">
        <p14:creationId xmlns:p14="http://schemas.microsoft.com/office/powerpoint/2010/main" val="19389189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ChangeArrowheads="1"/>
          </p:cNvSpPr>
          <p:nvPr/>
        </p:nvSpPr>
        <p:spPr bwMode="auto">
          <a:xfrm>
            <a:off x="611188" y="404813"/>
            <a:ext cx="8208962" cy="5262979"/>
          </a:xfrm>
          <a:prstGeom prst="rect">
            <a:avLst/>
          </a:prstGeom>
          <a:noFill/>
          <a:ln w="9525">
            <a:noFill/>
            <a:miter lim="800000"/>
            <a:headEnd/>
            <a:tailEnd/>
          </a:ln>
        </p:spPr>
        <p:txBody>
          <a:bodyPr>
            <a:spAutoFit/>
          </a:bodyPr>
          <a:lstStyle/>
          <a:p>
            <a:r>
              <a:rPr lang="en-US" sz="2400" b="1" dirty="0" smtClean="0"/>
              <a:t>ASUMSI 1</a:t>
            </a:r>
            <a:r>
              <a:rPr lang="en-US" sz="2400" dirty="0" smtClean="0"/>
              <a:t> </a:t>
            </a:r>
            <a:r>
              <a:rPr lang="en-US" sz="2400" dirty="0" err="1"/>
              <a:t>Nilai</a:t>
            </a:r>
            <a:r>
              <a:rPr lang="en-US" sz="2400" dirty="0"/>
              <a:t> </a:t>
            </a:r>
            <a:r>
              <a:rPr lang="en-US" sz="2400" dirty="0" err="1"/>
              <a:t>tengah</a:t>
            </a:r>
            <a:r>
              <a:rPr lang="en-US" sz="2400" dirty="0"/>
              <a:t> </a:t>
            </a:r>
            <a:r>
              <a:rPr lang="en-US" sz="2400" dirty="0" err="1"/>
              <a:t>dari</a:t>
            </a:r>
            <a:r>
              <a:rPr lang="en-US" sz="2400" dirty="0"/>
              <a:t> </a:t>
            </a:r>
            <a:r>
              <a:rPr lang="en-US" sz="2400" dirty="0" err="1"/>
              <a:t>distribusi</a:t>
            </a:r>
            <a:r>
              <a:rPr lang="en-US" sz="2400" dirty="0"/>
              <a:t> </a:t>
            </a:r>
            <a:r>
              <a:rPr lang="en-US" sz="2400" dirty="0" err="1"/>
              <a:t>peluang</a:t>
            </a:r>
            <a:r>
              <a:rPr lang="en-US" sz="2400" dirty="0"/>
              <a:t>  </a:t>
            </a:r>
            <a:r>
              <a:rPr lang="el-GR" sz="2400" dirty="0"/>
              <a:t>ε</a:t>
            </a:r>
            <a:r>
              <a:rPr lang="en-US" sz="2400" dirty="0"/>
              <a:t> </a:t>
            </a:r>
            <a:r>
              <a:rPr lang="en-US" sz="2400" dirty="0" err="1"/>
              <a:t>sama</a:t>
            </a:r>
            <a:r>
              <a:rPr lang="en-US" sz="2400" dirty="0"/>
              <a:t> dg 0. </a:t>
            </a:r>
            <a:r>
              <a:rPr lang="en-US" sz="2400" dirty="0" err="1"/>
              <a:t>Yaitu</a:t>
            </a:r>
            <a:r>
              <a:rPr lang="en-US" sz="2400" dirty="0"/>
              <a:t>, rata-rata </a:t>
            </a:r>
            <a:r>
              <a:rPr lang="en-US" sz="2400" dirty="0" err="1"/>
              <a:t>dr</a:t>
            </a:r>
            <a:r>
              <a:rPr lang="en-US" sz="2400" dirty="0"/>
              <a:t> </a:t>
            </a:r>
            <a:r>
              <a:rPr lang="en-US" sz="2400" dirty="0" err="1"/>
              <a:t>galat</a:t>
            </a:r>
            <a:r>
              <a:rPr lang="en-US" sz="2400" dirty="0"/>
              <a:t> </a:t>
            </a:r>
            <a:r>
              <a:rPr lang="en-US" sz="2400" dirty="0" err="1"/>
              <a:t>dari</a:t>
            </a:r>
            <a:r>
              <a:rPr lang="en-US" sz="2400" dirty="0"/>
              <a:t> </a:t>
            </a:r>
            <a:r>
              <a:rPr lang="en-US" sz="2400" dirty="0" err="1"/>
              <a:t>seluruh</a:t>
            </a:r>
            <a:r>
              <a:rPr lang="en-US" sz="2400" dirty="0"/>
              <a:t> </a:t>
            </a:r>
            <a:r>
              <a:rPr lang="en-US" sz="2400" dirty="0" err="1"/>
              <a:t>percobaan</a:t>
            </a:r>
            <a:r>
              <a:rPr lang="en-US" sz="2400" dirty="0"/>
              <a:t> = 0 </a:t>
            </a:r>
            <a:r>
              <a:rPr lang="en-US" sz="2400" dirty="0" err="1"/>
              <a:t>untuk</a:t>
            </a:r>
            <a:r>
              <a:rPr lang="en-US" sz="2400" dirty="0"/>
              <a:t> </a:t>
            </a:r>
            <a:r>
              <a:rPr lang="en-US" sz="2400" dirty="0" err="1"/>
              <a:t>setiap</a:t>
            </a:r>
            <a:r>
              <a:rPr lang="en-US" sz="2400" dirty="0"/>
              <a:t> x.  </a:t>
            </a:r>
            <a:r>
              <a:rPr lang="en-US" sz="2400" dirty="0" err="1"/>
              <a:t>Asumsi</a:t>
            </a:r>
            <a:r>
              <a:rPr lang="en-US" sz="2400" dirty="0"/>
              <a:t> </a:t>
            </a:r>
            <a:r>
              <a:rPr lang="en-US" sz="2400" dirty="0" err="1"/>
              <a:t>ini</a:t>
            </a:r>
            <a:r>
              <a:rPr lang="en-US" sz="2400" dirty="0"/>
              <a:t> </a:t>
            </a:r>
            <a:r>
              <a:rPr lang="en-US" sz="2400" dirty="0" err="1"/>
              <a:t>menyiratkan</a:t>
            </a:r>
            <a:r>
              <a:rPr lang="en-US" sz="2400" dirty="0"/>
              <a:t> </a:t>
            </a:r>
            <a:r>
              <a:rPr lang="en-US" sz="2400" dirty="0" err="1"/>
              <a:t>bhw</a:t>
            </a:r>
            <a:r>
              <a:rPr lang="en-US" sz="2400" dirty="0"/>
              <a:t> rata-rata </a:t>
            </a:r>
            <a:r>
              <a:rPr lang="en-US" sz="2400" dirty="0" err="1"/>
              <a:t>dr</a:t>
            </a:r>
            <a:r>
              <a:rPr lang="en-US" sz="2400" dirty="0"/>
              <a:t> y, E(y), </a:t>
            </a:r>
            <a:r>
              <a:rPr lang="en-US" sz="2400" dirty="0" err="1"/>
              <a:t>untuk</a:t>
            </a:r>
            <a:r>
              <a:rPr lang="en-US" sz="2400" dirty="0"/>
              <a:t> </a:t>
            </a:r>
            <a:r>
              <a:rPr lang="en-US" sz="2400" dirty="0" err="1"/>
              <a:t>setiap</a:t>
            </a:r>
            <a:r>
              <a:rPr lang="en-US" sz="2400" dirty="0"/>
              <a:t> </a:t>
            </a:r>
            <a:r>
              <a:rPr lang="en-US" sz="2400" dirty="0" err="1"/>
              <a:t>nilai</a:t>
            </a:r>
            <a:r>
              <a:rPr lang="en-US" sz="2400" dirty="0"/>
              <a:t> </a:t>
            </a:r>
            <a:r>
              <a:rPr lang="en-US" sz="2400" dirty="0" err="1"/>
              <a:t>dr</a:t>
            </a:r>
            <a:r>
              <a:rPr lang="en-US" sz="2400" dirty="0"/>
              <a:t> </a:t>
            </a:r>
            <a:r>
              <a:rPr lang="en-US" sz="2400" i="1" dirty="0"/>
              <a:t>x </a:t>
            </a:r>
            <a:r>
              <a:rPr lang="en-US" sz="2400" dirty="0" err="1"/>
              <a:t>adalah</a:t>
            </a:r>
            <a:r>
              <a:rPr lang="en-US" sz="2400" dirty="0"/>
              <a:t> </a:t>
            </a:r>
            <a:r>
              <a:rPr lang="en-US" sz="2400" dirty="0" smtClean="0"/>
              <a:t>E(y</a:t>
            </a:r>
            <a:r>
              <a:rPr lang="id-ID" sz="2400" dirty="0" smtClean="0"/>
              <a:t>i]xi</a:t>
            </a:r>
            <a:r>
              <a:rPr lang="en-US" sz="2400" dirty="0" smtClean="0"/>
              <a:t>) </a:t>
            </a:r>
            <a:r>
              <a:rPr lang="en-US" sz="2400" dirty="0"/>
              <a:t>= </a:t>
            </a:r>
            <a:r>
              <a:rPr lang="el-GR" sz="2400" dirty="0" smtClean="0">
                <a:cs typeface="Arial" charset="0"/>
              </a:rPr>
              <a:t>α </a:t>
            </a:r>
            <a:r>
              <a:rPr lang="en-US" sz="2400" dirty="0" smtClean="0"/>
              <a:t>+ </a:t>
            </a:r>
            <a:r>
              <a:rPr lang="el-GR" sz="2400" dirty="0"/>
              <a:t>β</a:t>
            </a:r>
            <a:r>
              <a:rPr lang="en-US" sz="2400" dirty="0" smtClean="0"/>
              <a:t>1x</a:t>
            </a:r>
            <a:r>
              <a:rPr lang="id-ID" sz="2400" dirty="0" smtClean="0"/>
              <a:t>i1</a:t>
            </a:r>
            <a:r>
              <a:rPr lang="en-US" sz="2400" i="1" dirty="0" smtClean="0"/>
              <a:t>.</a:t>
            </a:r>
            <a:r>
              <a:rPr lang="id-ID" sz="2400" i="1" dirty="0" smtClean="0"/>
              <a:t>  Peubah acak yi </a:t>
            </a:r>
            <a:r>
              <a:rPr lang="id-ID" sz="2400" i="1" dirty="0" smtClean="0">
                <a:latin typeface="Times New Roman"/>
                <a:cs typeface="Times New Roman"/>
              </a:rPr>
              <a:t>~N(</a:t>
            </a:r>
            <a:r>
              <a:rPr lang="el-GR" sz="2400" i="1" dirty="0" smtClean="0">
                <a:latin typeface="Times New Roman"/>
                <a:cs typeface="Times New Roman"/>
              </a:rPr>
              <a:t>μ</a:t>
            </a:r>
            <a:r>
              <a:rPr lang="id-ID" sz="2400" i="1" dirty="0" smtClean="0">
                <a:latin typeface="Times New Roman"/>
                <a:cs typeface="Times New Roman"/>
              </a:rPr>
              <a:t>i, </a:t>
            </a:r>
            <a:r>
              <a:rPr lang="el-GR" sz="2400" i="1" dirty="0" smtClean="0">
                <a:latin typeface="Times New Roman"/>
                <a:cs typeface="Times New Roman"/>
              </a:rPr>
              <a:t>σ</a:t>
            </a:r>
            <a:r>
              <a:rPr lang="id-ID" sz="2400" i="1" dirty="0" smtClean="0">
                <a:latin typeface="Times New Roman"/>
                <a:cs typeface="Times New Roman"/>
              </a:rPr>
              <a:t>2).</a:t>
            </a:r>
            <a:endParaRPr lang="en-US" sz="2400" i="1" dirty="0"/>
          </a:p>
          <a:p>
            <a:endParaRPr lang="en-US" sz="2400" dirty="0"/>
          </a:p>
          <a:p>
            <a:r>
              <a:rPr lang="en-US" sz="2400" b="1" dirty="0" smtClean="0"/>
              <a:t>ASUMSI </a:t>
            </a:r>
            <a:r>
              <a:rPr lang="en-US" sz="2400" b="1" dirty="0"/>
              <a:t>2</a:t>
            </a:r>
            <a:r>
              <a:rPr lang="en-US" sz="2400" dirty="0"/>
              <a:t> </a:t>
            </a:r>
            <a:r>
              <a:rPr lang="en-US" sz="2400" dirty="0" err="1"/>
              <a:t>Ragam</a:t>
            </a:r>
            <a:r>
              <a:rPr lang="en-US" sz="2400" dirty="0"/>
              <a:t> </a:t>
            </a:r>
            <a:r>
              <a:rPr lang="en-US" sz="2400" dirty="0" err="1"/>
              <a:t>dr</a:t>
            </a:r>
            <a:r>
              <a:rPr lang="en-US" sz="2400" dirty="0"/>
              <a:t> </a:t>
            </a:r>
            <a:r>
              <a:rPr lang="en-US" sz="2400" dirty="0" err="1"/>
              <a:t>distribusi</a:t>
            </a:r>
            <a:r>
              <a:rPr lang="en-US" sz="2400" dirty="0"/>
              <a:t> </a:t>
            </a:r>
            <a:r>
              <a:rPr lang="en-US" sz="2400" dirty="0" err="1"/>
              <a:t>peluang</a:t>
            </a:r>
            <a:r>
              <a:rPr lang="en-US" sz="2400" dirty="0"/>
              <a:t>  </a:t>
            </a:r>
            <a:r>
              <a:rPr lang="el-GR" sz="2400" dirty="0"/>
              <a:t>ε</a:t>
            </a:r>
            <a:r>
              <a:rPr lang="en-US" sz="2400" i="1" dirty="0"/>
              <a:t> </a:t>
            </a:r>
            <a:r>
              <a:rPr lang="en-US" sz="2400" dirty="0" err="1"/>
              <a:t>konstan</a:t>
            </a:r>
            <a:r>
              <a:rPr lang="en-US" sz="2400" dirty="0"/>
              <a:t> </a:t>
            </a:r>
            <a:r>
              <a:rPr lang="en-US" sz="2400" dirty="0" err="1"/>
              <a:t>untuk</a:t>
            </a:r>
            <a:r>
              <a:rPr lang="en-US" sz="2400" dirty="0"/>
              <a:t> </a:t>
            </a:r>
            <a:r>
              <a:rPr lang="en-US" sz="2400" dirty="0" err="1"/>
              <a:t>semua</a:t>
            </a:r>
            <a:r>
              <a:rPr lang="en-US" sz="2400" dirty="0"/>
              <a:t> </a:t>
            </a:r>
            <a:r>
              <a:rPr lang="en-US" sz="2400" dirty="0" err="1"/>
              <a:t>nilai</a:t>
            </a:r>
            <a:r>
              <a:rPr lang="en-US" sz="2400" dirty="0"/>
              <a:t>  </a:t>
            </a:r>
            <a:r>
              <a:rPr lang="en-US" sz="2400" i="1" dirty="0"/>
              <a:t>x. </a:t>
            </a:r>
          </a:p>
          <a:p>
            <a:endParaRPr lang="en-US" sz="2400" i="1" dirty="0"/>
          </a:p>
          <a:p>
            <a:r>
              <a:rPr lang="en-US" sz="2400" b="1" dirty="0" smtClean="0"/>
              <a:t>ASUMSI 3</a:t>
            </a:r>
            <a:r>
              <a:rPr lang="en-US" sz="2400" dirty="0" smtClean="0"/>
              <a:t>   </a:t>
            </a:r>
            <a:r>
              <a:rPr lang="en-US" sz="2400" dirty="0" err="1"/>
              <a:t>Distribusi</a:t>
            </a:r>
            <a:r>
              <a:rPr lang="en-US" sz="2400" dirty="0"/>
              <a:t> </a:t>
            </a:r>
            <a:r>
              <a:rPr lang="en-US" sz="2400" dirty="0" err="1"/>
              <a:t>peluang</a:t>
            </a:r>
            <a:r>
              <a:rPr lang="en-US" sz="2400" dirty="0"/>
              <a:t> </a:t>
            </a:r>
            <a:r>
              <a:rPr lang="en-US" sz="2400" dirty="0" err="1"/>
              <a:t>dari</a:t>
            </a:r>
            <a:r>
              <a:rPr lang="en-US" sz="2400" dirty="0"/>
              <a:t>  </a:t>
            </a:r>
            <a:r>
              <a:rPr lang="el-GR" sz="2400" dirty="0"/>
              <a:t>ε</a:t>
            </a:r>
            <a:r>
              <a:rPr lang="en-US" sz="2400" dirty="0"/>
              <a:t> </a:t>
            </a:r>
            <a:r>
              <a:rPr lang="en-US" sz="2400" dirty="0" err="1"/>
              <a:t>adalah</a:t>
            </a:r>
            <a:r>
              <a:rPr lang="en-US" sz="2400" dirty="0"/>
              <a:t>  normal</a:t>
            </a:r>
            <a:r>
              <a:rPr lang="en-US" sz="2400" dirty="0" smtClean="0"/>
              <a:t>.</a:t>
            </a:r>
            <a:r>
              <a:rPr lang="id-ID" sz="2400" dirty="0" smtClean="0"/>
              <a:t> </a:t>
            </a:r>
            <a:r>
              <a:rPr lang="el-GR" sz="2400" dirty="0" smtClean="0">
                <a:latin typeface="Times New Roman"/>
                <a:cs typeface="Times New Roman"/>
              </a:rPr>
              <a:t>ε</a:t>
            </a:r>
            <a:r>
              <a:rPr lang="id-ID" sz="2400" dirty="0" smtClean="0"/>
              <a:t> </a:t>
            </a:r>
            <a:r>
              <a:rPr lang="id-ID" sz="2400" dirty="0" smtClean="0">
                <a:latin typeface="Times New Roman"/>
                <a:cs typeface="Times New Roman"/>
              </a:rPr>
              <a:t>~N(0,</a:t>
            </a:r>
            <a:r>
              <a:rPr lang="el-GR" sz="2400" i="1" dirty="0" smtClean="0">
                <a:latin typeface="Times New Roman"/>
                <a:cs typeface="Times New Roman"/>
              </a:rPr>
              <a:t> σ</a:t>
            </a:r>
            <a:r>
              <a:rPr lang="id-ID" sz="2400" i="1" dirty="0" smtClean="0">
                <a:latin typeface="Times New Roman"/>
                <a:cs typeface="Times New Roman"/>
              </a:rPr>
              <a:t>2)</a:t>
            </a:r>
            <a:endParaRPr lang="en-US" sz="2400" dirty="0"/>
          </a:p>
          <a:p>
            <a:endParaRPr lang="en-US" sz="2400" dirty="0"/>
          </a:p>
          <a:p>
            <a:r>
              <a:rPr lang="en-US" sz="2400" b="1" dirty="0" smtClean="0"/>
              <a:t>ASUMSI </a:t>
            </a:r>
            <a:r>
              <a:rPr lang="en-US" sz="2400" b="1" dirty="0"/>
              <a:t>4</a:t>
            </a:r>
            <a:r>
              <a:rPr lang="en-US" sz="2400" dirty="0"/>
              <a:t>  </a:t>
            </a:r>
            <a:r>
              <a:rPr lang="en-US" sz="2400" dirty="0" err="1"/>
              <a:t>Galat</a:t>
            </a:r>
            <a:r>
              <a:rPr lang="en-US" sz="2400" dirty="0"/>
              <a:t> yang </a:t>
            </a:r>
            <a:r>
              <a:rPr lang="en-US" sz="2400" dirty="0" err="1"/>
              <a:t>bersifat</a:t>
            </a:r>
            <a:r>
              <a:rPr lang="en-US" sz="2400" dirty="0"/>
              <a:t> </a:t>
            </a:r>
            <a:r>
              <a:rPr lang="en-US" sz="2400" dirty="0" err="1"/>
              <a:t>independen</a:t>
            </a:r>
            <a:r>
              <a:rPr lang="en-US" sz="2400" dirty="0"/>
              <a:t> </a:t>
            </a:r>
            <a:r>
              <a:rPr lang="en-US" sz="2400" dirty="0" err="1"/>
              <a:t>thd</a:t>
            </a:r>
            <a:r>
              <a:rPr lang="en-US" sz="2400" dirty="0"/>
              <a:t> </a:t>
            </a:r>
            <a:r>
              <a:rPr lang="en-US" sz="2400" dirty="0" err="1"/>
              <a:t>dua</a:t>
            </a:r>
            <a:r>
              <a:rPr lang="en-US" sz="2400" dirty="0"/>
              <a:t> x. </a:t>
            </a:r>
            <a:r>
              <a:rPr lang="en-US" sz="2400" dirty="0" err="1"/>
              <a:t>yaitu</a:t>
            </a:r>
            <a:r>
              <a:rPr lang="en-US" sz="2400" dirty="0"/>
              <a:t>, </a:t>
            </a:r>
            <a:r>
              <a:rPr lang="en-US" sz="2400" dirty="0" err="1"/>
              <a:t>galat</a:t>
            </a:r>
            <a:r>
              <a:rPr lang="en-US" sz="2400" dirty="0"/>
              <a:t> </a:t>
            </a:r>
            <a:r>
              <a:rPr lang="en-US" sz="2400" dirty="0" err="1"/>
              <a:t>setiap</a:t>
            </a:r>
            <a:r>
              <a:rPr lang="en-US" sz="2400" dirty="0"/>
              <a:t> y </a:t>
            </a:r>
            <a:r>
              <a:rPr lang="en-US" sz="2400" dirty="0" err="1"/>
              <a:t>independen</a:t>
            </a:r>
            <a:r>
              <a:rPr lang="en-US" sz="2400" dirty="0"/>
              <a:t> </a:t>
            </a:r>
            <a:r>
              <a:rPr lang="en-US" sz="2400" dirty="0" err="1"/>
              <a:t>thd</a:t>
            </a:r>
            <a:r>
              <a:rPr lang="en-US" sz="2400" dirty="0"/>
              <a:t> </a:t>
            </a:r>
            <a:r>
              <a:rPr lang="en-US" sz="2400" dirty="0" err="1"/>
              <a:t>galat</a:t>
            </a:r>
            <a:r>
              <a:rPr lang="en-US" sz="2400" dirty="0"/>
              <a:t> </a:t>
            </a:r>
            <a:r>
              <a:rPr lang="en-US" sz="2400" dirty="0" err="1"/>
              <a:t>nilai</a:t>
            </a:r>
            <a:r>
              <a:rPr lang="en-US" sz="2400" dirty="0"/>
              <a:t> y </a:t>
            </a:r>
            <a:r>
              <a:rPr lang="en-US" sz="2400" dirty="0" err="1"/>
              <a:t>yg</a:t>
            </a:r>
            <a:r>
              <a:rPr lang="en-US" sz="2400" dirty="0"/>
              <a:t> lain.</a:t>
            </a:r>
          </a:p>
        </p:txBody>
      </p:sp>
    </p:spTree>
    <p:extLst>
      <p:ext uri="{BB962C8B-B14F-4D97-AF65-F5344CB8AC3E}">
        <p14:creationId xmlns:p14="http://schemas.microsoft.com/office/powerpoint/2010/main" val="3543823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63272" cy="5962674"/>
          </a:xfrm>
        </p:spPr>
        <p:txBody>
          <a:bodyPr/>
          <a:lstStyle/>
          <a:p>
            <a:pPr algn="l"/>
            <a:r>
              <a:rPr lang="en-US" sz="2800" dirty="0"/>
              <a:t>Model </a:t>
            </a:r>
            <a:r>
              <a:rPr lang="en-US" sz="2800" dirty="0" err="1"/>
              <a:t>regresi</a:t>
            </a:r>
            <a:r>
              <a:rPr lang="en-US" sz="2800" dirty="0"/>
              <a:t> </a:t>
            </a:r>
            <a:r>
              <a:rPr lang="en-US" sz="2800" dirty="0" err="1" smtClean="0"/>
              <a:t>dikatakan</a:t>
            </a:r>
            <a:r>
              <a:rPr lang="en-US" sz="2800" dirty="0" smtClean="0"/>
              <a:t/>
            </a:r>
            <a:br>
              <a:rPr lang="en-US" sz="2800" dirty="0" smtClean="0"/>
            </a:br>
            <a:r>
              <a:rPr lang="en-US" sz="2800" dirty="0" smtClean="0"/>
              <a:t>1.  </a:t>
            </a:r>
            <a:r>
              <a:rPr lang="en-US" sz="2800" dirty="0" err="1"/>
              <a:t>sederhana</a:t>
            </a:r>
            <a:r>
              <a:rPr lang="en-US" sz="2800" dirty="0" smtClean="0"/>
              <a:t>, " </a:t>
            </a:r>
            <a:r>
              <a:rPr lang="en-US" sz="2800" dirty="0" err="1"/>
              <a:t>karena</a:t>
            </a:r>
            <a:r>
              <a:rPr lang="en-US" sz="2800" dirty="0"/>
              <a:t> </a:t>
            </a:r>
            <a:r>
              <a:rPr lang="en-US" sz="2800" dirty="0" err="1"/>
              <a:t>hanya</a:t>
            </a:r>
            <a:r>
              <a:rPr lang="en-US" sz="2800" dirty="0"/>
              <a:t> </a:t>
            </a:r>
            <a:r>
              <a:rPr lang="en-US" sz="2800" dirty="0" err="1"/>
              <a:t>ada</a:t>
            </a:r>
            <a:r>
              <a:rPr lang="en-US" sz="2800" dirty="0"/>
              <a:t> </a:t>
            </a:r>
            <a:r>
              <a:rPr lang="en-US" sz="2800" dirty="0" err="1"/>
              <a:t>satu</a:t>
            </a:r>
            <a:r>
              <a:rPr lang="en-US" sz="2800" dirty="0"/>
              <a:t> </a:t>
            </a:r>
            <a:r>
              <a:rPr lang="en-US" sz="2800" dirty="0" err="1"/>
              <a:t>variabel</a:t>
            </a:r>
            <a:r>
              <a:rPr lang="en-US" sz="2800" dirty="0"/>
              <a:t> </a:t>
            </a:r>
            <a:r>
              <a:rPr lang="en-US" sz="2800" dirty="0" err="1"/>
              <a:t>prediktor</a:t>
            </a:r>
            <a:r>
              <a:rPr lang="en-US" sz="2800" dirty="0" smtClean="0"/>
              <a:t/>
            </a:r>
            <a:br>
              <a:rPr lang="en-US" sz="2800" dirty="0" smtClean="0"/>
            </a:br>
            <a:r>
              <a:rPr lang="en-US" sz="2800" dirty="0" smtClean="0"/>
              <a:t>2. linear </a:t>
            </a:r>
            <a:r>
              <a:rPr lang="en-US" sz="2800" dirty="0" err="1"/>
              <a:t>pada</a:t>
            </a:r>
            <a:r>
              <a:rPr lang="en-US" sz="2800" dirty="0"/>
              <a:t> parameter, </a:t>
            </a:r>
            <a:r>
              <a:rPr lang="en-US" sz="2800" dirty="0" err="1"/>
              <a:t>karena</a:t>
            </a:r>
            <a:r>
              <a:rPr lang="en-US" sz="2800" dirty="0"/>
              <a:t> </a:t>
            </a:r>
            <a:r>
              <a:rPr lang="en-US" sz="2800" dirty="0" err="1"/>
              <a:t>tidak</a:t>
            </a:r>
            <a:r>
              <a:rPr lang="en-US" sz="2800" dirty="0"/>
              <a:t> </a:t>
            </a:r>
            <a:r>
              <a:rPr lang="en-US" sz="2800" dirty="0" err="1"/>
              <a:t>ada</a:t>
            </a:r>
            <a:r>
              <a:rPr lang="en-US" sz="2800" dirty="0"/>
              <a:t> parameter yang </a:t>
            </a:r>
            <a:r>
              <a:rPr lang="en-US" sz="2800" dirty="0" err="1"/>
              <a:t>muncul</a:t>
            </a:r>
            <a:r>
              <a:rPr lang="en-US" sz="2800" dirty="0"/>
              <a:t> </a:t>
            </a:r>
            <a:r>
              <a:rPr lang="en-US" sz="2800" dirty="0" err="1"/>
              <a:t>sebagai</a:t>
            </a:r>
            <a:r>
              <a:rPr lang="en-US" sz="2800" dirty="0"/>
              <a:t> </a:t>
            </a:r>
            <a:r>
              <a:rPr lang="en-US" sz="2800" dirty="0" err="1"/>
              <a:t>eksponen</a:t>
            </a:r>
            <a:r>
              <a:rPr lang="en-US" sz="2800" dirty="0"/>
              <a:t> </a:t>
            </a:r>
            <a:r>
              <a:rPr lang="en-US" sz="2800" dirty="0" err="1"/>
              <a:t>atau</a:t>
            </a:r>
            <a:r>
              <a:rPr lang="en-US" sz="2800" dirty="0"/>
              <a:t> </a:t>
            </a:r>
            <a:r>
              <a:rPr lang="en-US" sz="2800" dirty="0" err="1"/>
              <a:t>dikalikan</a:t>
            </a:r>
            <a:r>
              <a:rPr lang="en-US" sz="2800" dirty="0"/>
              <a:t> </a:t>
            </a:r>
            <a:r>
              <a:rPr lang="en-US" sz="2800" dirty="0" err="1"/>
              <a:t>atau</a:t>
            </a:r>
            <a:r>
              <a:rPr lang="en-US" sz="2800" dirty="0"/>
              <a:t> </a:t>
            </a:r>
            <a:r>
              <a:rPr lang="en-US" sz="2800" dirty="0" err="1"/>
              <a:t>dibagi</a:t>
            </a:r>
            <a:r>
              <a:rPr lang="en-US" sz="2800" dirty="0"/>
              <a:t> </a:t>
            </a:r>
            <a:r>
              <a:rPr lang="en-US" sz="2800" dirty="0" err="1"/>
              <a:t>dengan</a:t>
            </a:r>
            <a:r>
              <a:rPr lang="en-US" sz="2800" dirty="0"/>
              <a:t> parameter lain</a:t>
            </a:r>
            <a:r>
              <a:rPr lang="en-US" sz="2800" dirty="0" smtClean="0"/>
              <a:t/>
            </a:r>
            <a:br>
              <a:rPr lang="en-US" sz="2800" dirty="0" smtClean="0"/>
            </a:br>
            <a:r>
              <a:rPr lang="en-US" sz="2800" dirty="0" smtClean="0"/>
              <a:t>3. linier </a:t>
            </a:r>
            <a:r>
              <a:rPr lang="en-US" sz="2800" dirty="0" err="1"/>
              <a:t>dalam</a:t>
            </a:r>
            <a:r>
              <a:rPr lang="en-US" sz="2800" dirty="0"/>
              <a:t> </a:t>
            </a:r>
            <a:r>
              <a:rPr lang="en-US" sz="2800" dirty="0" err="1"/>
              <a:t>variabel</a:t>
            </a:r>
            <a:r>
              <a:rPr lang="en-US" sz="2800" dirty="0"/>
              <a:t> </a:t>
            </a:r>
            <a:r>
              <a:rPr lang="en-US" sz="2800" dirty="0" err="1" smtClean="0"/>
              <a:t>prediktor</a:t>
            </a:r>
            <a:r>
              <a:rPr lang="en-US" sz="2800" dirty="0" smtClean="0"/>
              <a:t>, </a:t>
            </a:r>
            <a:r>
              <a:rPr lang="en-US" sz="2800" dirty="0" err="1"/>
              <a:t>karena</a:t>
            </a:r>
            <a:r>
              <a:rPr lang="en-US" sz="2800" dirty="0"/>
              <a:t> </a:t>
            </a:r>
            <a:r>
              <a:rPr lang="en-US" sz="2800" dirty="0" err="1"/>
              <a:t>variabel</a:t>
            </a:r>
            <a:r>
              <a:rPr lang="en-US" sz="2800" dirty="0"/>
              <a:t> </a:t>
            </a:r>
            <a:r>
              <a:rPr lang="en-US" sz="2800" dirty="0" err="1"/>
              <a:t>ini</a:t>
            </a:r>
            <a:r>
              <a:rPr lang="en-US" sz="2800" dirty="0"/>
              <a:t> </a:t>
            </a:r>
            <a:r>
              <a:rPr lang="en-US" sz="2800" dirty="0" err="1"/>
              <a:t>hanya</a:t>
            </a:r>
            <a:r>
              <a:rPr lang="en-US" sz="2800" dirty="0"/>
              <a:t> </a:t>
            </a:r>
            <a:r>
              <a:rPr lang="en-US" sz="2800" dirty="0" err="1"/>
              <a:t>muncul</a:t>
            </a:r>
            <a:r>
              <a:rPr lang="en-US" sz="2800" dirty="0"/>
              <a:t> di </a:t>
            </a:r>
            <a:r>
              <a:rPr lang="en-US" sz="2800" dirty="0" err="1"/>
              <a:t>pangkat</a:t>
            </a:r>
            <a:r>
              <a:rPr lang="en-US" sz="2800" dirty="0"/>
              <a:t> </a:t>
            </a:r>
            <a:r>
              <a:rPr lang="en-US" sz="2800" dirty="0" err="1"/>
              <a:t>pertama</a:t>
            </a:r>
            <a:r>
              <a:rPr lang="en-US" sz="2800" dirty="0"/>
              <a:t>. </a:t>
            </a:r>
            <a:r>
              <a:rPr lang="en-US" sz="2800" dirty="0" smtClean="0"/>
              <a:t/>
            </a:r>
            <a:br>
              <a:rPr lang="en-US" sz="2800" dirty="0" smtClean="0"/>
            </a:br>
            <a:r>
              <a:rPr lang="en-US" sz="2800" dirty="0"/>
              <a:t/>
            </a:r>
            <a:br>
              <a:rPr lang="en-US" sz="2800" dirty="0"/>
            </a:br>
            <a:r>
              <a:rPr lang="en-US" sz="2800" dirty="0" smtClean="0"/>
              <a:t>Model </a:t>
            </a:r>
            <a:r>
              <a:rPr lang="en-US" sz="2800" dirty="0"/>
              <a:t>yang linier </a:t>
            </a:r>
            <a:r>
              <a:rPr lang="en-US" sz="2800" dirty="0" err="1"/>
              <a:t>dalam</a:t>
            </a:r>
            <a:r>
              <a:rPr lang="en-US" sz="2800" dirty="0"/>
              <a:t> parameter </a:t>
            </a:r>
            <a:r>
              <a:rPr lang="en-US" sz="2800" dirty="0" err="1"/>
              <a:t>dan</a:t>
            </a:r>
            <a:r>
              <a:rPr lang="en-US" sz="2800" dirty="0"/>
              <a:t> </a:t>
            </a:r>
            <a:r>
              <a:rPr lang="en-US" sz="2800" dirty="0" err="1"/>
              <a:t>variabel</a:t>
            </a:r>
            <a:r>
              <a:rPr lang="en-US" sz="2800" dirty="0"/>
              <a:t> </a:t>
            </a:r>
            <a:r>
              <a:rPr lang="en-US" sz="2800" dirty="0" err="1"/>
              <a:t>prediktor</a:t>
            </a:r>
            <a:r>
              <a:rPr lang="en-US" sz="2800" dirty="0"/>
              <a:t> </a:t>
            </a:r>
            <a:r>
              <a:rPr lang="en-US" sz="2800" dirty="0" err="1"/>
              <a:t>juga</a:t>
            </a:r>
            <a:r>
              <a:rPr lang="en-US" sz="2800" dirty="0"/>
              <a:t> </a:t>
            </a:r>
            <a:r>
              <a:rPr lang="en-US" sz="2800" dirty="0" err="1"/>
              <a:t>disebut</a:t>
            </a:r>
            <a:r>
              <a:rPr lang="en-US" sz="2800" dirty="0"/>
              <a:t> model </a:t>
            </a:r>
            <a:r>
              <a:rPr lang="en-US" sz="2800" dirty="0" err="1"/>
              <a:t>orde</a:t>
            </a:r>
            <a:r>
              <a:rPr lang="en-US" sz="2800" dirty="0"/>
              <a:t> </a:t>
            </a:r>
            <a:r>
              <a:rPr lang="en-US" sz="2800" dirty="0" err="1"/>
              <a:t>pertama</a:t>
            </a:r>
            <a:r>
              <a:rPr lang="en-US" sz="2800" dirty="0"/>
              <a:t>.</a:t>
            </a:r>
          </a:p>
        </p:txBody>
      </p:sp>
    </p:spTree>
    <p:extLst>
      <p:ext uri="{BB962C8B-B14F-4D97-AF65-F5344CB8AC3E}">
        <p14:creationId xmlns:p14="http://schemas.microsoft.com/office/powerpoint/2010/main" val="32095257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p:cNvPicPr>
            <a:picLocks noChangeAspect="1" noChangeArrowheads="1"/>
          </p:cNvPicPr>
          <p:nvPr/>
        </p:nvPicPr>
        <p:blipFill>
          <a:blip r:embed="rId2" cstate="print"/>
          <a:srcRect/>
          <a:stretch>
            <a:fillRect/>
          </a:stretch>
        </p:blipFill>
        <p:spPr bwMode="auto">
          <a:xfrm>
            <a:off x="0" y="0"/>
            <a:ext cx="9144000" cy="6858000"/>
          </a:xfrm>
          <a:prstGeom prst="rect">
            <a:avLst/>
          </a:prstGeom>
          <a:solidFill>
            <a:srgbClr val="FFFF00"/>
          </a:solidFill>
          <a:ln w="9525">
            <a:noFill/>
            <a:miter lim="800000"/>
            <a:headEnd/>
            <a:tailEnd/>
          </a:ln>
        </p:spPr>
      </p:pic>
    </p:spTree>
    <p:extLst>
      <p:ext uri="{BB962C8B-B14F-4D97-AF65-F5344CB8AC3E}">
        <p14:creationId xmlns:p14="http://schemas.microsoft.com/office/powerpoint/2010/main" val="850326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Contoh</a:t>
            </a:r>
            <a:r>
              <a:rPr lang="en-US" dirty="0" smtClean="0"/>
              <a:t> data </a:t>
            </a:r>
            <a:r>
              <a:rPr lang="en-US" dirty="0" err="1" smtClean="0"/>
              <a:t>Harga</a:t>
            </a:r>
            <a:r>
              <a:rPr lang="en-US" dirty="0" smtClean="0"/>
              <a:t> </a:t>
            </a:r>
            <a:r>
              <a:rPr lang="en-US" dirty="0" err="1" smtClean="0"/>
              <a:t>Rumah</a:t>
            </a:r>
            <a:endParaRPr lang="en-US" dirty="0"/>
          </a:p>
        </p:txBody>
      </p:sp>
      <p:graphicFrame>
        <p:nvGraphicFramePr>
          <p:cNvPr id="5" name="Content Placeholder 4"/>
          <p:cNvGraphicFramePr>
            <a:graphicFrameLocks noGrp="1"/>
          </p:cNvGraphicFramePr>
          <p:nvPr>
            <p:ph idx="1"/>
          </p:nvPr>
        </p:nvGraphicFramePr>
        <p:xfrm>
          <a:off x="1500166" y="1571612"/>
          <a:ext cx="6143668" cy="4509148"/>
        </p:xfrm>
        <a:graphic>
          <a:graphicData uri="http://schemas.openxmlformats.org/drawingml/2006/table">
            <a:tbl>
              <a:tblPr firstRow="1" bandRow="1">
                <a:tableStyleId>{5C22544A-7EE6-4342-B048-85BDC9FD1C3A}</a:tableStyleId>
              </a:tblPr>
              <a:tblGrid>
                <a:gridCol w="3071834"/>
                <a:gridCol w="3071834"/>
              </a:tblGrid>
              <a:tr h="674838">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dirty="0" smtClean="0">
                          <a:ln>
                            <a:noFill/>
                          </a:ln>
                          <a:solidFill>
                            <a:schemeClr val="tx1"/>
                          </a:solidFill>
                          <a:effectLst/>
                          <a:latin typeface="Arial" pitchFamily="34" charset="0"/>
                        </a:rPr>
                        <a:t>House Price in $1000s</a:t>
                      </a:r>
                    </a:p>
                    <a:p>
                      <a:pPr marL="0" marR="0" lvl="0" indent="0" algn="ctr" defTabSz="852488" rtl="0" eaLnBrk="1" fontAlgn="base" latinLnBrk="0" hangingPunct="1">
                        <a:lnSpc>
                          <a:spcPct val="80000"/>
                        </a:lnSpc>
                        <a:spcBef>
                          <a:spcPct val="20000"/>
                        </a:spcBef>
                        <a:spcAft>
                          <a:spcPct val="0"/>
                        </a:spcAft>
                        <a:buClr>
                          <a:schemeClr val="folHlink"/>
                        </a:buClr>
                        <a:buSzTx/>
                        <a:buFont typeface="Wingdings" pitchFamily="2" charset="2"/>
                        <a:buNone/>
                        <a:tabLst/>
                      </a:pPr>
                      <a:r>
                        <a:rPr kumimoji="0" lang="en-US" sz="1900" b="1" i="0" u="none" strike="noStrike" cap="none" normalizeH="0" baseline="0" dirty="0" smtClean="0">
                          <a:ln>
                            <a:noFill/>
                          </a:ln>
                          <a:solidFill>
                            <a:schemeClr val="tx1"/>
                          </a:solidFill>
                          <a:effectLst/>
                          <a:latin typeface="Arial" pitchFamily="34" charset="0"/>
                        </a:rPr>
                        <a:t>(Y)</a:t>
                      </a: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dirty="0" smtClean="0">
                          <a:ln>
                            <a:noFill/>
                          </a:ln>
                          <a:solidFill>
                            <a:schemeClr val="tx1"/>
                          </a:solidFill>
                          <a:effectLst/>
                          <a:latin typeface="Arial" pitchFamily="34" charset="0"/>
                        </a:rPr>
                        <a:t>Square </a:t>
                      </a:r>
                      <a:r>
                        <a:rPr kumimoji="0" lang="en-US" sz="1900" b="1" i="0" u="none" strike="noStrike" cap="none" normalizeH="0" baseline="0" dirty="0" err="1" smtClean="0">
                          <a:ln>
                            <a:noFill/>
                          </a:ln>
                          <a:solidFill>
                            <a:schemeClr val="tx1"/>
                          </a:solidFill>
                          <a:effectLst/>
                          <a:latin typeface="Arial" pitchFamily="34" charset="0"/>
                        </a:rPr>
                        <a:t>feets</a:t>
                      </a:r>
                      <a:r>
                        <a:rPr kumimoji="0" lang="en-US" sz="1900" b="1" i="0" u="none" strike="noStrike" cap="none" normalizeH="0" baseline="0" dirty="0" smtClean="0">
                          <a:ln>
                            <a:noFill/>
                          </a:ln>
                          <a:solidFill>
                            <a:schemeClr val="tx1"/>
                          </a:solidFill>
                          <a:effectLst/>
                          <a:latin typeface="Arial" pitchFamily="34" charset="0"/>
                        </a:rPr>
                        <a:t> </a:t>
                      </a:r>
                    </a:p>
                    <a:p>
                      <a:pPr marL="0" marR="0" lvl="0" indent="0" algn="ctr" defTabSz="852488" rtl="0" eaLnBrk="1" fontAlgn="base" latinLnBrk="0" hangingPunct="1">
                        <a:lnSpc>
                          <a:spcPct val="80000"/>
                        </a:lnSpc>
                        <a:spcBef>
                          <a:spcPct val="20000"/>
                        </a:spcBef>
                        <a:spcAft>
                          <a:spcPct val="0"/>
                        </a:spcAft>
                        <a:buClr>
                          <a:schemeClr val="folHlink"/>
                        </a:buClr>
                        <a:buSzTx/>
                        <a:buFont typeface="Wingdings" pitchFamily="2" charset="2"/>
                        <a:buNone/>
                        <a:tabLst/>
                      </a:pPr>
                      <a:r>
                        <a:rPr kumimoji="0" lang="en-US" sz="1900" b="1" i="0" u="none" strike="noStrike" cap="none" normalizeH="0" baseline="0" dirty="0" smtClean="0">
                          <a:ln>
                            <a:noFill/>
                          </a:ln>
                          <a:solidFill>
                            <a:schemeClr val="tx1"/>
                          </a:solidFill>
                          <a:effectLst/>
                          <a:latin typeface="Arial" pitchFamily="34" charset="0"/>
                        </a:rPr>
                        <a:t>(X)</a:t>
                      </a:r>
                    </a:p>
                  </a:txBody>
                  <a:tcPr anchor="ctr" horzOverflow="overflow"/>
                </a:tc>
              </a:tr>
              <a:tr h="383431">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smtClean="0">
                          <a:ln>
                            <a:noFill/>
                          </a:ln>
                          <a:solidFill>
                            <a:schemeClr val="tx1"/>
                          </a:solidFill>
                          <a:effectLst/>
                          <a:latin typeface="Arial" pitchFamily="34" charset="0"/>
                        </a:rPr>
                        <a:t>245</a:t>
                      </a: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dirty="0" smtClean="0">
                          <a:ln>
                            <a:noFill/>
                          </a:ln>
                          <a:solidFill>
                            <a:schemeClr val="tx1"/>
                          </a:solidFill>
                          <a:effectLst/>
                          <a:latin typeface="Arial" pitchFamily="34" charset="0"/>
                        </a:rPr>
                        <a:t>1400</a:t>
                      </a:r>
                    </a:p>
                  </a:txBody>
                  <a:tcPr horzOverflow="overflow"/>
                </a:tc>
              </a:tr>
              <a:tr h="383431">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smtClean="0">
                          <a:ln>
                            <a:noFill/>
                          </a:ln>
                          <a:solidFill>
                            <a:schemeClr val="tx1"/>
                          </a:solidFill>
                          <a:effectLst/>
                          <a:latin typeface="Arial" pitchFamily="34" charset="0"/>
                        </a:rPr>
                        <a:t>312</a:t>
                      </a: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dirty="0" smtClean="0">
                          <a:ln>
                            <a:noFill/>
                          </a:ln>
                          <a:solidFill>
                            <a:schemeClr val="tx1"/>
                          </a:solidFill>
                          <a:effectLst/>
                          <a:latin typeface="Arial" pitchFamily="34" charset="0"/>
                        </a:rPr>
                        <a:t>1600</a:t>
                      </a:r>
                    </a:p>
                  </a:txBody>
                  <a:tcPr horzOverflow="overflow"/>
                </a:tc>
              </a:tr>
              <a:tr h="383431">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smtClean="0">
                          <a:ln>
                            <a:noFill/>
                          </a:ln>
                          <a:solidFill>
                            <a:schemeClr val="tx1"/>
                          </a:solidFill>
                          <a:effectLst/>
                          <a:latin typeface="Arial" pitchFamily="34" charset="0"/>
                        </a:rPr>
                        <a:t>279</a:t>
                      </a: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dirty="0" smtClean="0">
                          <a:ln>
                            <a:noFill/>
                          </a:ln>
                          <a:solidFill>
                            <a:schemeClr val="tx1"/>
                          </a:solidFill>
                          <a:effectLst/>
                          <a:latin typeface="Arial" pitchFamily="34" charset="0"/>
                        </a:rPr>
                        <a:t>1700</a:t>
                      </a:r>
                    </a:p>
                  </a:txBody>
                  <a:tcPr horzOverflow="overflow"/>
                </a:tc>
              </a:tr>
              <a:tr h="383431">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smtClean="0">
                          <a:ln>
                            <a:noFill/>
                          </a:ln>
                          <a:solidFill>
                            <a:schemeClr val="tx1"/>
                          </a:solidFill>
                          <a:effectLst/>
                          <a:latin typeface="Arial" pitchFamily="34" charset="0"/>
                        </a:rPr>
                        <a:t>308</a:t>
                      </a: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dirty="0" smtClean="0">
                          <a:ln>
                            <a:noFill/>
                          </a:ln>
                          <a:solidFill>
                            <a:schemeClr val="tx1"/>
                          </a:solidFill>
                          <a:effectLst/>
                          <a:latin typeface="Arial" pitchFamily="34" charset="0"/>
                        </a:rPr>
                        <a:t>1875</a:t>
                      </a:r>
                    </a:p>
                  </a:txBody>
                  <a:tcPr horzOverflow="overflow"/>
                </a:tc>
              </a:tr>
              <a:tr h="383431">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smtClean="0">
                          <a:ln>
                            <a:noFill/>
                          </a:ln>
                          <a:solidFill>
                            <a:schemeClr val="tx1"/>
                          </a:solidFill>
                          <a:effectLst/>
                          <a:latin typeface="Arial" pitchFamily="34" charset="0"/>
                        </a:rPr>
                        <a:t>199</a:t>
                      </a: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dirty="0" smtClean="0">
                          <a:ln>
                            <a:noFill/>
                          </a:ln>
                          <a:solidFill>
                            <a:schemeClr val="tx1"/>
                          </a:solidFill>
                          <a:effectLst/>
                          <a:latin typeface="Arial" pitchFamily="34" charset="0"/>
                        </a:rPr>
                        <a:t>1100</a:t>
                      </a:r>
                    </a:p>
                  </a:txBody>
                  <a:tcPr horzOverflow="overflow"/>
                </a:tc>
              </a:tr>
              <a:tr h="383431">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smtClean="0">
                          <a:ln>
                            <a:noFill/>
                          </a:ln>
                          <a:solidFill>
                            <a:schemeClr val="tx1"/>
                          </a:solidFill>
                          <a:effectLst/>
                          <a:latin typeface="Arial" pitchFamily="34" charset="0"/>
                        </a:rPr>
                        <a:t>219</a:t>
                      </a: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dirty="0" smtClean="0">
                          <a:ln>
                            <a:noFill/>
                          </a:ln>
                          <a:solidFill>
                            <a:schemeClr val="tx1"/>
                          </a:solidFill>
                          <a:effectLst/>
                          <a:latin typeface="Arial" pitchFamily="34" charset="0"/>
                        </a:rPr>
                        <a:t>1550</a:t>
                      </a:r>
                    </a:p>
                  </a:txBody>
                  <a:tcPr horzOverflow="overflow"/>
                </a:tc>
              </a:tr>
              <a:tr h="383431">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smtClean="0">
                          <a:ln>
                            <a:noFill/>
                          </a:ln>
                          <a:solidFill>
                            <a:schemeClr val="tx1"/>
                          </a:solidFill>
                          <a:effectLst/>
                          <a:latin typeface="Arial" pitchFamily="34" charset="0"/>
                        </a:rPr>
                        <a:t>405</a:t>
                      </a: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dirty="0" smtClean="0">
                          <a:ln>
                            <a:noFill/>
                          </a:ln>
                          <a:solidFill>
                            <a:schemeClr val="tx1"/>
                          </a:solidFill>
                          <a:effectLst/>
                          <a:latin typeface="Arial" pitchFamily="34" charset="0"/>
                        </a:rPr>
                        <a:t>2350</a:t>
                      </a:r>
                    </a:p>
                  </a:txBody>
                  <a:tcPr horzOverflow="overflow"/>
                </a:tc>
              </a:tr>
              <a:tr h="383431">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smtClean="0">
                          <a:ln>
                            <a:noFill/>
                          </a:ln>
                          <a:solidFill>
                            <a:schemeClr val="tx1"/>
                          </a:solidFill>
                          <a:effectLst/>
                          <a:latin typeface="Arial" pitchFamily="34" charset="0"/>
                        </a:rPr>
                        <a:t>324</a:t>
                      </a: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dirty="0" smtClean="0">
                          <a:ln>
                            <a:noFill/>
                          </a:ln>
                          <a:solidFill>
                            <a:schemeClr val="tx1"/>
                          </a:solidFill>
                          <a:effectLst/>
                          <a:latin typeface="Arial" pitchFamily="34" charset="0"/>
                        </a:rPr>
                        <a:t>2450</a:t>
                      </a:r>
                    </a:p>
                  </a:txBody>
                  <a:tcPr horzOverflow="overflow"/>
                </a:tc>
              </a:tr>
              <a:tr h="383431">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smtClean="0">
                          <a:ln>
                            <a:noFill/>
                          </a:ln>
                          <a:solidFill>
                            <a:schemeClr val="tx1"/>
                          </a:solidFill>
                          <a:effectLst/>
                          <a:latin typeface="Arial" pitchFamily="34" charset="0"/>
                        </a:rPr>
                        <a:t>319</a:t>
                      </a: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dirty="0" smtClean="0">
                          <a:ln>
                            <a:noFill/>
                          </a:ln>
                          <a:solidFill>
                            <a:schemeClr val="tx1"/>
                          </a:solidFill>
                          <a:effectLst/>
                          <a:latin typeface="Arial" pitchFamily="34" charset="0"/>
                        </a:rPr>
                        <a:t>1425</a:t>
                      </a:r>
                    </a:p>
                  </a:txBody>
                  <a:tcPr horzOverflow="overflow"/>
                </a:tc>
              </a:tr>
              <a:tr h="383431">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smtClean="0">
                          <a:ln>
                            <a:noFill/>
                          </a:ln>
                          <a:solidFill>
                            <a:schemeClr val="tx1"/>
                          </a:solidFill>
                          <a:effectLst/>
                          <a:latin typeface="Arial" pitchFamily="34" charset="0"/>
                        </a:rPr>
                        <a:t>255</a:t>
                      </a: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dirty="0" smtClean="0">
                          <a:ln>
                            <a:noFill/>
                          </a:ln>
                          <a:solidFill>
                            <a:schemeClr val="tx1"/>
                          </a:solidFill>
                          <a:effectLst/>
                          <a:latin typeface="Arial" pitchFamily="34" charset="0"/>
                        </a:rPr>
                        <a:t>1700</a:t>
                      </a:r>
                    </a:p>
                  </a:txBody>
                  <a:tcPr horzOverflow="overflow"/>
                </a:tc>
              </a:tr>
            </a:tbl>
          </a:graphicData>
        </a:graphic>
      </p:graphicFrame>
    </p:spTree>
    <p:extLst>
      <p:ext uri="{BB962C8B-B14F-4D97-AF65-F5344CB8AC3E}">
        <p14:creationId xmlns:p14="http://schemas.microsoft.com/office/powerpoint/2010/main" val="18474429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4"/>
          <p:cNvSpPr>
            <a:spLocks noChangeArrowheads="1"/>
          </p:cNvSpPr>
          <p:nvPr/>
        </p:nvSpPr>
        <p:spPr bwMode="auto">
          <a:xfrm>
            <a:off x="539750" y="549275"/>
            <a:ext cx="8280400" cy="1384995"/>
          </a:xfrm>
          <a:prstGeom prst="rect">
            <a:avLst/>
          </a:prstGeom>
          <a:noFill/>
          <a:ln w="9525">
            <a:noFill/>
            <a:miter lim="800000"/>
            <a:headEnd/>
            <a:tailEnd/>
          </a:ln>
        </p:spPr>
        <p:txBody>
          <a:bodyPr>
            <a:spAutoFit/>
          </a:bodyPr>
          <a:lstStyle/>
          <a:p>
            <a:r>
              <a:rPr lang="en-US" sz="2800" dirty="0" smtClean="0"/>
              <a:t>Data </a:t>
            </a:r>
            <a:r>
              <a:rPr lang="en-US" sz="2800" dirty="0" err="1" smtClean="0"/>
              <a:t>Harga</a:t>
            </a:r>
            <a:r>
              <a:rPr lang="en-US" sz="2800" dirty="0" smtClean="0"/>
              <a:t> </a:t>
            </a:r>
            <a:r>
              <a:rPr lang="en-US" sz="2800" dirty="0" err="1" smtClean="0"/>
              <a:t>Rumah</a:t>
            </a:r>
            <a:r>
              <a:rPr lang="en-US" sz="2800" dirty="0" smtClean="0"/>
              <a:t>: Diagram </a:t>
            </a:r>
            <a:r>
              <a:rPr lang="en-US" sz="2800" dirty="0" err="1" smtClean="0"/>
              <a:t>Pencar</a:t>
            </a:r>
            <a:r>
              <a:rPr lang="en-US" sz="2800" dirty="0" smtClean="0"/>
              <a:t> </a:t>
            </a:r>
            <a:r>
              <a:rPr lang="en-US" sz="2800" dirty="0" err="1" smtClean="0"/>
              <a:t>dan</a:t>
            </a:r>
            <a:r>
              <a:rPr lang="en-US" sz="2800" dirty="0" smtClean="0"/>
              <a:t> </a:t>
            </a:r>
            <a:r>
              <a:rPr lang="en-US" sz="2800" dirty="0" err="1" smtClean="0"/>
              <a:t>Garis</a:t>
            </a:r>
            <a:r>
              <a:rPr lang="en-US" sz="2800" dirty="0" smtClean="0"/>
              <a:t> </a:t>
            </a:r>
            <a:r>
              <a:rPr lang="en-US" sz="2800" dirty="0" err="1" smtClean="0"/>
              <a:t>Regresi</a:t>
            </a:r>
            <a:endParaRPr lang="en-US" sz="2800" dirty="0" smtClean="0"/>
          </a:p>
          <a:p>
            <a:endParaRPr lang="en-US" sz="2800" dirty="0"/>
          </a:p>
        </p:txBody>
      </p:sp>
      <p:graphicFrame>
        <p:nvGraphicFramePr>
          <p:cNvPr id="41985" name="Object 2"/>
          <p:cNvGraphicFramePr>
            <a:graphicFrameLocks noChangeAspect="1"/>
          </p:cNvGraphicFramePr>
          <p:nvPr/>
        </p:nvGraphicFramePr>
        <p:xfrm>
          <a:off x="2000232" y="2143116"/>
          <a:ext cx="4876800" cy="3314700"/>
        </p:xfrm>
        <a:graphic>
          <a:graphicData uri="http://schemas.openxmlformats.org/presentationml/2006/ole">
            <mc:AlternateContent xmlns:mc="http://schemas.openxmlformats.org/markup-compatibility/2006">
              <mc:Choice xmlns:v="urn:schemas-microsoft-com:vml" Requires="v">
                <p:oleObj spid="_x0000_s75778" r:id="rId3" imgW="4877223" imgH="3310415" progId="Excel.Sheet.8">
                  <p:embed/>
                </p:oleObj>
              </mc:Choice>
              <mc:Fallback>
                <p:oleObj r:id="rId3" imgW="4877223" imgH="3310415"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32" y="2143116"/>
                        <a:ext cx="4876800" cy="331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Line 7"/>
          <p:cNvSpPr>
            <a:spLocks noChangeShapeType="1"/>
          </p:cNvSpPr>
          <p:nvPr/>
        </p:nvSpPr>
        <p:spPr bwMode="auto">
          <a:xfrm flipH="1">
            <a:off x="2571736" y="3500438"/>
            <a:ext cx="1676400" cy="762000"/>
          </a:xfrm>
          <a:prstGeom prst="line">
            <a:avLst/>
          </a:prstGeom>
          <a:noFill/>
          <a:ln w="12700">
            <a:solidFill>
              <a:schemeClr val="hlink"/>
            </a:solidFill>
            <a:prstDash val="dash"/>
            <a:round/>
            <a:headEnd/>
            <a:tailEnd/>
          </a:ln>
        </p:spPr>
        <p:txBody>
          <a:bodyPr>
            <a:spAutoFit/>
          </a:bodyPr>
          <a:lstStyle/>
          <a:p>
            <a:endParaRPr lang="en-US"/>
          </a:p>
        </p:txBody>
      </p:sp>
      <p:sp>
        <p:nvSpPr>
          <p:cNvPr id="5" name="Line 7"/>
          <p:cNvSpPr>
            <a:spLocks noChangeShapeType="1"/>
          </p:cNvSpPr>
          <p:nvPr/>
        </p:nvSpPr>
        <p:spPr bwMode="auto">
          <a:xfrm flipH="1">
            <a:off x="5786446" y="2428868"/>
            <a:ext cx="857256" cy="404810"/>
          </a:xfrm>
          <a:prstGeom prst="line">
            <a:avLst/>
          </a:prstGeom>
          <a:noFill/>
          <a:ln w="12700">
            <a:solidFill>
              <a:schemeClr val="hlink"/>
            </a:solidFill>
            <a:prstDash val="dash"/>
            <a:round/>
            <a:headEnd/>
            <a:tailEnd/>
          </a:ln>
        </p:spPr>
        <p:txBody>
          <a:bodyPr wrap="square">
            <a:spAutoFit/>
          </a:bodyPr>
          <a:lstStyle/>
          <a:p>
            <a:endParaRPr lang="en-US"/>
          </a:p>
        </p:txBody>
      </p:sp>
      <p:sp>
        <p:nvSpPr>
          <p:cNvPr id="6" name="TextBox 5"/>
          <p:cNvSpPr txBox="1"/>
          <p:nvPr/>
        </p:nvSpPr>
        <p:spPr>
          <a:xfrm flipH="1">
            <a:off x="7072330" y="3214686"/>
            <a:ext cx="1285884" cy="646331"/>
          </a:xfrm>
          <a:prstGeom prst="rect">
            <a:avLst/>
          </a:prstGeom>
          <a:noFill/>
        </p:spPr>
        <p:txBody>
          <a:bodyPr wrap="square" rtlCol="0">
            <a:spAutoFit/>
          </a:bodyPr>
          <a:lstStyle/>
          <a:p>
            <a:r>
              <a:rPr lang="en-US" dirty="0" smtClean="0">
                <a:latin typeface="Times" pitchFamily="18" charset="0"/>
              </a:rPr>
              <a:t>Slope </a:t>
            </a:r>
          </a:p>
          <a:p>
            <a:r>
              <a:rPr lang="en-US" dirty="0" smtClean="0">
                <a:latin typeface="Times" pitchFamily="18" charset="0"/>
              </a:rPr>
              <a:t>= 0.10977</a:t>
            </a:r>
            <a:endParaRPr lang="en-US" baseline="-25000" dirty="0">
              <a:latin typeface="Times" pitchFamily="18" charset="0"/>
            </a:endParaRPr>
          </a:p>
        </p:txBody>
      </p:sp>
      <p:cxnSp>
        <p:nvCxnSpPr>
          <p:cNvPr id="8" name="Elbow Connector 7"/>
          <p:cNvCxnSpPr/>
          <p:nvPr/>
        </p:nvCxnSpPr>
        <p:spPr>
          <a:xfrm>
            <a:off x="5929322" y="2786058"/>
            <a:ext cx="1000132" cy="57150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214414" y="4714884"/>
            <a:ext cx="1285884" cy="618631"/>
          </a:xfrm>
          <a:prstGeom prst="rect">
            <a:avLst/>
          </a:prstGeom>
          <a:noFill/>
        </p:spPr>
        <p:txBody>
          <a:bodyPr wrap="square" rtlCol="0">
            <a:spAutoFit/>
          </a:bodyPr>
          <a:lstStyle/>
          <a:p>
            <a:pPr>
              <a:spcBef>
                <a:spcPct val="50000"/>
              </a:spcBef>
            </a:pPr>
            <a:r>
              <a:rPr lang="en-US" dirty="0" smtClean="0">
                <a:latin typeface="Times" pitchFamily="18" charset="0"/>
              </a:rPr>
              <a:t>Intercept </a:t>
            </a:r>
          </a:p>
          <a:p>
            <a:pPr>
              <a:lnSpc>
                <a:spcPct val="40000"/>
              </a:lnSpc>
              <a:spcBef>
                <a:spcPct val="50000"/>
              </a:spcBef>
            </a:pPr>
            <a:r>
              <a:rPr lang="en-US" dirty="0" smtClean="0">
                <a:latin typeface="Times" pitchFamily="18" charset="0"/>
              </a:rPr>
              <a:t>= 98.248  </a:t>
            </a:r>
            <a:endParaRPr lang="en-US" dirty="0">
              <a:latin typeface="Times" pitchFamily="18" charset="0"/>
            </a:endParaRPr>
          </a:p>
        </p:txBody>
      </p:sp>
      <p:cxnSp>
        <p:nvCxnSpPr>
          <p:cNvPr id="13" name="Elbow Connector 12"/>
          <p:cNvCxnSpPr/>
          <p:nvPr/>
        </p:nvCxnSpPr>
        <p:spPr>
          <a:xfrm rot="5400000">
            <a:off x="2321703" y="4107661"/>
            <a:ext cx="500066" cy="4286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41986" name="Object 2"/>
          <p:cNvGraphicFramePr>
            <a:graphicFrameLocks noChangeAspect="1"/>
          </p:cNvGraphicFramePr>
          <p:nvPr/>
        </p:nvGraphicFramePr>
        <p:xfrm>
          <a:off x="2133600" y="6000750"/>
          <a:ext cx="5459413" cy="365125"/>
        </p:xfrm>
        <a:graphic>
          <a:graphicData uri="http://schemas.openxmlformats.org/presentationml/2006/ole">
            <mc:AlternateContent xmlns:mc="http://schemas.openxmlformats.org/markup-compatibility/2006">
              <mc:Choice xmlns:v="urn:schemas-microsoft-com:vml" Requires="v">
                <p:oleObj spid="_x0000_s75779" name="Equation" r:id="rId5" imgW="3047760" imgH="203040" progId="Equation.3">
                  <p:embed/>
                </p:oleObj>
              </mc:Choice>
              <mc:Fallback>
                <p:oleObj name="Equation" r:id="rId5" imgW="304776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6000750"/>
                        <a:ext cx="5459413" cy="365125"/>
                      </a:xfrm>
                      <a:prstGeom prst="rect">
                        <a:avLst/>
                      </a:prstGeom>
                      <a:noFill/>
                      <a:ln>
                        <a:noFill/>
                      </a:ln>
                      <a:extLst>
                        <a:ext uri="{909E8E84-426E-40DD-AFC4-6F175D3DCCD1}">
                          <a14:hiddenFill xmlns:a14="http://schemas.microsoft.com/office/drawing/2010/main">
                            <a:solidFill>
                              <a:srgbClr val="FFD5D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025293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332657"/>
            <a:ext cx="7776864" cy="648072"/>
          </a:xfrm>
        </p:spPr>
        <p:txBody>
          <a:bodyPr/>
          <a:lstStyle/>
          <a:p>
            <a:pPr algn="l"/>
            <a:r>
              <a:rPr lang="en-US" sz="2800" b="1" u="sng" dirty="0" err="1" smtClean="0"/>
              <a:t>Interpretasi</a:t>
            </a:r>
            <a:r>
              <a:rPr lang="en-US" sz="2800" b="1" u="sng" dirty="0" smtClean="0"/>
              <a:t> </a:t>
            </a:r>
            <a:r>
              <a:rPr lang="en-US" sz="2800" b="1" u="sng" dirty="0" err="1" smtClean="0"/>
              <a:t>koefisien</a:t>
            </a:r>
            <a:r>
              <a:rPr lang="en-US" sz="2800" b="1" u="sng" dirty="0" smtClean="0"/>
              <a:t> </a:t>
            </a:r>
            <a:r>
              <a:rPr lang="en-US" sz="2800" b="1" u="sng" dirty="0" err="1" smtClean="0"/>
              <a:t>regresi</a:t>
            </a:r>
            <a:r>
              <a:rPr lang="en-US" sz="2800" b="1" u="sng" dirty="0" smtClean="0"/>
              <a:t/>
            </a:r>
            <a:br>
              <a:rPr lang="en-US" sz="2800" b="1" u="sng" dirty="0" smtClean="0"/>
            </a:br>
            <a:endParaRPr lang="en-US" sz="2800" b="1" u="sng" dirty="0"/>
          </a:p>
        </p:txBody>
      </p:sp>
      <p:sp>
        <p:nvSpPr>
          <p:cNvPr id="3" name="Subtitle 2"/>
          <p:cNvSpPr>
            <a:spLocks noGrp="1"/>
          </p:cNvSpPr>
          <p:nvPr>
            <p:ph type="subTitle" idx="1"/>
          </p:nvPr>
        </p:nvSpPr>
        <p:spPr>
          <a:xfrm>
            <a:off x="395536" y="980728"/>
            <a:ext cx="8424936" cy="5616624"/>
          </a:xfrm>
        </p:spPr>
        <p:txBody>
          <a:bodyPr/>
          <a:lstStyle/>
          <a:p>
            <a:pPr marL="514350" indent="-514350" algn="l">
              <a:buAutoNum type="arabicPeriod"/>
            </a:pPr>
            <a:r>
              <a:rPr lang="en-US" sz="2800" dirty="0" smtClean="0">
                <a:solidFill>
                  <a:schemeClr val="tx1"/>
                </a:solidFill>
              </a:rPr>
              <a:t>Dari plot data </a:t>
            </a:r>
            <a:r>
              <a:rPr lang="en-US" sz="2800" dirty="0" err="1" smtClean="0">
                <a:solidFill>
                  <a:schemeClr val="tx1"/>
                </a:solidFill>
              </a:rPr>
              <a:t>menunjukkan</a:t>
            </a:r>
            <a:r>
              <a:rPr lang="en-US" sz="2800" dirty="0" smtClean="0">
                <a:solidFill>
                  <a:schemeClr val="tx1"/>
                </a:solidFill>
              </a:rPr>
              <a:t> </a:t>
            </a:r>
            <a:r>
              <a:rPr lang="en-US" sz="2800" dirty="0" err="1" smtClean="0">
                <a:solidFill>
                  <a:schemeClr val="tx1"/>
                </a:solidFill>
              </a:rPr>
              <a:t>ada</a:t>
            </a:r>
            <a:r>
              <a:rPr lang="en-US" sz="2800" dirty="0" smtClean="0">
                <a:solidFill>
                  <a:schemeClr val="tx1"/>
                </a:solidFill>
              </a:rPr>
              <a:t> </a:t>
            </a:r>
            <a:r>
              <a:rPr lang="en-US" sz="2800" dirty="0" err="1" smtClean="0">
                <a:solidFill>
                  <a:schemeClr val="tx1"/>
                </a:solidFill>
              </a:rPr>
              <a:t>hubungan</a:t>
            </a:r>
            <a:r>
              <a:rPr lang="en-US" sz="2800" dirty="0" smtClean="0">
                <a:solidFill>
                  <a:schemeClr val="tx1"/>
                </a:solidFill>
              </a:rPr>
              <a:t> linear </a:t>
            </a:r>
            <a:r>
              <a:rPr lang="en-US" sz="2800" dirty="0" err="1" smtClean="0">
                <a:solidFill>
                  <a:schemeClr val="tx1"/>
                </a:solidFill>
              </a:rPr>
              <a:t>anatar</a:t>
            </a:r>
            <a:r>
              <a:rPr lang="en-US" sz="2800" dirty="0" smtClean="0">
                <a:solidFill>
                  <a:schemeClr val="tx1"/>
                </a:solidFill>
              </a:rPr>
              <a:t> X </a:t>
            </a:r>
            <a:r>
              <a:rPr lang="en-US" sz="2800" dirty="0" err="1" smtClean="0">
                <a:solidFill>
                  <a:schemeClr val="tx1"/>
                </a:solidFill>
              </a:rPr>
              <a:t>dan</a:t>
            </a:r>
            <a:r>
              <a:rPr lang="en-US" sz="2800" dirty="0" smtClean="0">
                <a:solidFill>
                  <a:schemeClr val="tx1"/>
                </a:solidFill>
              </a:rPr>
              <a:t> Y</a:t>
            </a:r>
          </a:p>
          <a:p>
            <a:pPr marL="514350" indent="-514350" algn="l">
              <a:buAutoNum type="arabicPeriod"/>
            </a:pPr>
            <a:r>
              <a:rPr lang="en-US" sz="2800" dirty="0" err="1" smtClean="0">
                <a:solidFill>
                  <a:schemeClr val="tx1"/>
                </a:solidFill>
              </a:rPr>
              <a:t>Dengan</a:t>
            </a:r>
            <a:r>
              <a:rPr lang="en-US" sz="2800" dirty="0" smtClean="0">
                <a:solidFill>
                  <a:schemeClr val="tx1"/>
                </a:solidFill>
              </a:rPr>
              <a:t> </a:t>
            </a:r>
            <a:r>
              <a:rPr lang="en-US" sz="2800" dirty="0" err="1" smtClean="0">
                <a:solidFill>
                  <a:schemeClr val="tx1"/>
                </a:solidFill>
              </a:rPr>
              <a:t>metode</a:t>
            </a:r>
            <a:r>
              <a:rPr lang="en-US" sz="2800" dirty="0" smtClean="0">
                <a:solidFill>
                  <a:schemeClr val="tx1"/>
                </a:solidFill>
              </a:rPr>
              <a:t> MKT </a:t>
            </a:r>
            <a:r>
              <a:rPr lang="en-US" sz="2800" dirty="0" err="1" smtClean="0">
                <a:solidFill>
                  <a:schemeClr val="tx1"/>
                </a:solidFill>
              </a:rPr>
              <a:t>didapat</a:t>
            </a:r>
            <a:r>
              <a:rPr lang="en-US" sz="2800" dirty="0" smtClean="0">
                <a:solidFill>
                  <a:schemeClr val="tx1"/>
                </a:solidFill>
              </a:rPr>
              <a:t> </a:t>
            </a:r>
            <a:r>
              <a:rPr lang="en-US" sz="2800" dirty="0" err="1" smtClean="0">
                <a:solidFill>
                  <a:schemeClr val="tx1"/>
                </a:solidFill>
              </a:rPr>
              <a:t>persamaan</a:t>
            </a:r>
            <a:r>
              <a:rPr lang="en-US" sz="2800" dirty="0" smtClean="0">
                <a:solidFill>
                  <a:schemeClr val="tx1"/>
                </a:solidFill>
              </a:rPr>
              <a:t> </a:t>
            </a:r>
            <a:r>
              <a:rPr lang="en-US" sz="2800" dirty="0" err="1" smtClean="0">
                <a:solidFill>
                  <a:schemeClr val="tx1"/>
                </a:solidFill>
              </a:rPr>
              <a:t>regresi</a:t>
            </a:r>
            <a:r>
              <a:rPr lang="en-US" sz="2800" dirty="0" smtClean="0">
                <a:solidFill>
                  <a:schemeClr val="tx1"/>
                </a:solidFill>
              </a:rPr>
              <a:t>:</a:t>
            </a:r>
          </a:p>
          <a:p>
            <a:pPr marL="514350" indent="-514350" algn="l">
              <a:buAutoNum type="arabicPeriod"/>
            </a:pPr>
            <a:endParaRPr lang="en-US" sz="2800" dirty="0" smtClean="0">
              <a:solidFill>
                <a:schemeClr val="tx1"/>
              </a:solidFill>
            </a:endParaRPr>
          </a:p>
          <a:p>
            <a:pPr marL="514350" indent="-514350" algn="l">
              <a:buAutoNum type="arabicPeriod"/>
            </a:pPr>
            <a:r>
              <a:rPr lang="en-US" sz="2800" dirty="0" err="1" smtClean="0">
                <a:solidFill>
                  <a:schemeClr val="tx1"/>
                </a:solidFill>
              </a:rPr>
              <a:t>Bagaimana</a:t>
            </a:r>
            <a:r>
              <a:rPr lang="en-US" sz="2800" dirty="0" smtClean="0">
                <a:solidFill>
                  <a:schemeClr val="tx1"/>
                </a:solidFill>
              </a:rPr>
              <a:t> </a:t>
            </a:r>
            <a:r>
              <a:rPr lang="en-US" sz="2800" dirty="0" err="1" smtClean="0">
                <a:solidFill>
                  <a:schemeClr val="tx1"/>
                </a:solidFill>
              </a:rPr>
              <a:t>menginterprertasikan</a:t>
            </a:r>
            <a:r>
              <a:rPr lang="en-US" sz="2800" dirty="0" smtClean="0">
                <a:solidFill>
                  <a:schemeClr val="tx1"/>
                </a:solidFill>
              </a:rPr>
              <a:t> a </a:t>
            </a:r>
            <a:r>
              <a:rPr lang="en-US" sz="2800" dirty="0" err="1" smtClean="0">
                <a:solidFill>
                  <a:schemeClr val="tx1"/>
                </a:solidFill>
              </a:rPr>
              <a:t>dan</a:t>
            </a:r>
            <a:r>
              <a:rPr lang="en-US" sz="2800" dirty="0" smtClean="0">
                <a:solidFill>
                  <a:schemeClr val="tx1"/>
                </a:solidFill>
              </a:rPr>
              <a:t> b </a:t>
            </a:r>
            <a:r>
              <a:rPr lang="en-US" sz="2800" dirty="0" err="1" smtClean="0">
                <a:solidFill>
                  <a:schemeClr val="tx1"/>
                </a:solidFill>
              </a:rPr>
              <a:t>pada</a:t>
            </a:r>
            <a:r>
              <a:rPr lang="en-US" sz="2800" dirty="0" smtClean="0">
                <a:solidFill>
                  <a:schemeClr val="tx1"/>
                </a:solidFill>
              </a:rPr>
              <a:t> </a:t>
            </a:r>
            <a:r>
              <a:rPr lang="en-US" sz="2800" dirty="0" err="1" smtClean="0">
                <a:solidFill>
                  <a:schemeClr val="tx1"/>
                </a:solidFill>
              </a:rPr>
              <a:t>persamaan</a:t>
            </a:r>
            <a:r>
              <a:rPr lang="en-US" sz="2800" dirty="0" smtClean="0">
                <a:solidFill>
                  <a:schemeClr val="tx1"/>
                </a:solidFill>
              </a:rPr>
              <a:t> </a:t>
            </a:r>
            <a:r>
              <a:rPr lang="en-US" sz="2800" dirty="0" err="1" smtClean="0">
                <a:solidFill>
                  <a:schemeClr val="tx1"/>
                </a:solidFill>
              </a:rPr>
              <a:t>tsb</a:t>
            </a:r>
            <a:r>
              <a:rPr lang="en-US" sz="2800" dirty="0" smtClean="0">
                <a:solidFill>
                  <a:schemeClr val="tx1"/>
                </a:solidFill>
              </a:rPr>
              <a:t>:</a:t>
            </a:r>
          </a:p>
          <a:p>
            <a:pPr marL="514350" indent="-514350" algn="l"/>
            <a:r>
              <a:rPr lang="en-US" sz="2800" dirty="0" smtClean="0">
                <a:solidFill>
                  <a:schemeClr val="tx1"/>
                </a:solidFill>
              </a:rPr>
              <a:t>	*	a=94.24833 </a:t>
            </a:r>
            <a:r>
              <a:rPr lang="en-US" sz="2800" dirty="0" err="1" smtClean="0">
                <a:solidFill>
                  <a:schemeClr val="tx1"/>
                </a:solidFill>
              </a:rPr>
              <a:t>menunjukkan</a:t>
            </a:r>
            <a:r>
              <a:rPr lang="en-US" sz="2800" dirty="0" smtClean="0">
                <a:solidFill>
                  <a:schemeClr val="tx1"/>
                </a:solidFill>
              </a:rPr>
              <a:t> </a:t>
            </a:r>
            <a:r>
              <a:rPr lang="en-US" sz="2800" dirty="0" err="1" smtClean="0">
                <a:solidFill>
                  <a:schemeClr val="tx1"/>
                </a:solidFill>
              </a:rPr>
              <a:t>bahwa</a:t>
            </a:r>
            <a:r>
              <a:rPr lang="en-US" sz="2800" dirty="0" smtClean="0">
                <a:solidFill>
                  <a:schemeClr val="tx1"/>
                </a:solidFill>
              </a:rPr>
              <a:t> </a:t>
            </a:r>
            <a:r>
              <a:rPr lang="en-US" sz="2800" dirty="0" err="1" smtClean="0">
                <a:solidFill>
                  <a:schemeClr val="tx1"/>
                </a:solidFill>
              </a:rPr>
              <a:t>luas</a:t>
            </a:r>
            <a:r>
              <a:rPr lang="en-US" sz="2800" dirty="0" smtClean="0">
                <a:solidFill>
                  <a:schemeClr val="tx1"/>
                </a:solidFill>
              </a:rPr>
              <a:t> </a:t>
            </a:r>
            <a:r>
              <a:rPr lang="en-US" sz="2800" dirty="0" err="1" smtClean="0">
                <a:solidFill>
                  <a:schemeClr val="tx1"/>
                </a:solidFill>
              </a:rPr>
              <a:t>rumah</a:t>
            </a:r>
            <a:r>
              <a:rPr lang="en-US" sz="2800" dirty="0" smtClean="0">
                <a:solidFill>
                  <a:schemeClr val="tx1"/>
                </a:solidFill>
              </a:rPr>
              <a:t> (square feet) 0 </a:t>
            </a:r>
            <a:r>
              <a:rPr lang="en-US" sz="2800" dirty="0" err="1" smtClean="0">
                <a:solidFill>
                  <a:schemeClr val="tx1"/>
                </a:solidFill>
              </a:rPr>
              <a:t>maka</a:t>
            </a:r>
            <a:r>
              <a:rPr lang="en-US" sz="2800" dirty="0" smtClean="0">
                <a:solidFill>
                  <a:schemeClr val="tx1"/>
                </a:solidFill>
              </a:rPr>
              <a:t> </a:t>
            </a:r>
            <a:r>
              <a:rPr lang="en-US" sz="2800" dirty="0" err="1" smtClean="0">
                <a:solidFill>
                  <a:schemeClr val="tx1"/>
                </a:solidFill>
              </a:rPr>
              <a:t>harga</a:t>
            </a:r>
            <a:r>
              <a:rPr lang="en-US" sz="2800" dirty="0" smtClean="0">
                <a:solidFill>
                  <a:schemeClr val="tx1"/>
                </a:solidFill>
              </a:rPr>
              <a:t> </a:t>
            </a:r>
            <a:r>
              <a:rPr lang="en-US" sz="2800" dirty="0" err="1" smtClean="0">
                <a:solidFill>
                  <a:schemeClr val="tx1"/>
                </a:solidFill>
              </a:rPr>
              <a:t>rumah</a:t>
            </a:r>
            <a:r>
              <a:rPr lang="en-US" sz="2800" dirty="0" smtClean="0">
                <a:solidFill>
                  <a:schemeClr val="tx1"/>
                </a:solidFill>
              </a:rPr>
              <a:t> </a:t>
            </a:r>
            <a:r>
              <a:rPr lang="en-US" sz="2800" dirty="0" err="1" smtClean="0">
                <a:solidFill>
                  <a:schemeClr val="tx1"/>
                </a:solidFill>
              </a:rPr>
              <a:t>sama</a:t>
            </a:r>
            <a:r>
              <a:rPr lang="en-US" sz="2800" dirty="0" smtClean="0">
                <a:solidFill>
                  <a:schemeClr val="tx1"/>
                </a:solidFill>
              </a:rPr>
              <a:t> </a:t>
            </a:r>
            <a:r>
              <a:rPr lang="en-US" sz="2800" dirty="0" err="1" smtClean="0">
                <a:solidFill>
                  <a:schemeClr val="tx1"/>
                </a:solidFill>
              </a:rPr>
              <a:t>dengan</a:t>
            </a:r>
            <a:r>
              <a:rPr lang="en-US" sz="2800" dirty="0" smtClean="0">
                <a:solidFill>
                  <a:schemeClr val="tx1"/>
                </a:solidFill>
              </a:rPr>
              <a:t> 94.24833 ($1000)</a:t>
            </a:r>
          </a:p>
          <a:p>
            <a:pPr marL="514350" indent="-514350" algn="l"/>
            <a:r>
              <a:rPr lang="en-US" sz="2800" dirty="0" smtClean="0">
                <a:solidFill>
                  <a:schemeClr val="tx1"/>
                </a:solidFill>
              </a:rPr>
              <a:t>	* b=0.10977 </a:t>
            </a:r>
            <a:r>
              <a:rPr lang="en-US" sz="2800" dirty="0" err="1" smtClean="0">
                <a:solidFill>
                  <a:schemeClr val="tx1"/>
                </a:solidFill>
              </a:rPr>
              <a:t>menunjukkan</a:t>
            </a:r>
            <a:r>
              <a:rPr lang="en-US" sz="2800" dirty="0" smtClean="0">
                <a:solidFill>
                  <a:schemeClr val="tx1"/>
                </a:solidFill>
              </a:rPr>
              <a:t> </a:t>
            </a:r>
            <a:r>
              <a:rPr lang="en-US" sz="2800" dirty="0" err="1" smtClean="0">
                <a:solidFill>
                  <a:schemeClr val="tx1"/>
                </a:solidFill>
              </a:rPr>
              <a:t>bahwa</a:t>
            </a:r>
            <a:r>
              <a:rPr lang="en-US" sz="2800" dirty="0" smtClean="0">
                <a:solidFill>
                  <a:schemeClr val="tx1"/>
                </a:solidFill>
              </a:rPr>
              <a:t> rata-rata </a:t>
            </a:r>
            <a:r>
              <a:rPr lang="en-US" sz="2800" dirty="0" err="1" smtClean="0">
                <a:solidFill>
                  <a:schemeClr val="tx1"/>
                </a:solidFill>
              </a:rPr>
              <a:t>harga</a:t>
            </a:r>
            <a:r>
              <a:rPr lang="en-US" sz="2800" dirty="0" smtClean="0">
                <a:solidFill>
                  <a:schemeClr val="tx1"/>
                </a:solidFill>
              </a:rPr>
              <a:t> </a:t>
            </a:r>
            <a:r>
              <a:rPr lang="en-US" sz="2800" dirty="0" err="1" smtClean="0">
                <a:solidFill>
                  <a:schemeClr val="tx1"/>
                </a:solidFill>
              </a:rPr>
              <a:t>rumah</a:t>
            </a:r>
            <a:r>
              <a:rPr lang="en-US" sz="2800" dirty="0" smtClean="0">
                <a:solidFill>
                  <a:schemeClr val="tx1"/>
                </a:solidFill>
              </a:rPr>
              <a:t> </a:t>
            </a:r>
            <a:r>
              <a:rPr lang="en-US" sz="2800" dirty="0" err="1" smtClean="0">
                <a:solidFill>
                  <a:schemeClr val="tx1"/>
                </a:solidFill>
              </a:rPr>
              <a:t>meningkat</a:t>
            </a:r>
            <a:r>
              <a:rPr lang="en-US" sz="2800" dirty="0" smtClean="0">
                <a:solidFill>
                  <a:schemeClr val="tx1"/>
                </a:solidFill>
              </a:rPr>
              <a:t> 0.10977 </a:t>
            </a:r>
            <a:r>
              <a:rPr lang="en-US" sz="2800" dirty="0" err="1" smtClean="0">
                <a:solidFill>
                  <a:schemeClr val="tx1"/>
                </a:solidFill>
              </a:rPr>
              <a:t>untuk</a:t>
            </a:r>
            <a:r>
              <a:rPr lang="en-US" sz="2800" dirty="0" smtClean="0">
                <a:solidFill>
                  <a:schemeClr val="tx1"/>
                </a:solidFill>
              </a:rPr>
              <a:t> </a:t>
            </a:r>
            <a:r>
              <a:rPr lang="en-US" sz="2800" dirty="0" err="1" smtClean="0">
                <a:solidFill>
                  <a:schemeClr val="tx1"/>
                </a:solidFill>
              </a:rPr>
              <a:t>setiap</a:t>
            </a:r>
            <a:r>
              <a:rPr lang="en-US" sz="2800" dirty="0" smtClean="0">
                <a:solidFill>
                  <a:schemeClr val="tx1"/>
                </a:solidFill>
              </a:rPr>
              <a:t> </a:t>
            </a:r>
            <a:r>
              <a:rPr lang="en-US" sz="2800" dirty="0" err="1" smtClean="0">
                <a:solidFill>
                  <a:schemeClr val="tx1"/>
                </a:solidFill>
              </a:rPr>
              <a:t>kenaikan</a:t>
            </a:r>
            <a:r>
              <a:rPr lang="en-US" sz="2800" dirty="0" smtClean="0">
                <a:solidFill>
                  <a:schemeClr val="tx1"/>
                </a:solidFill>
              </a:rPr>
              <a:t> 1 square feet </a:t>
            </a:r>
            <a:r>
              <a:rPr lang="en-US" sz="2800" dirty="0" err="1" smtClean="0">
                <a:solidFill>
                  <a:schemeClr val="tx1"/>
                </a:solidFill>
              </a:rPr>
              <a:t>dr</a:t>
            </a:r>
            <a:r>
              <a:rPr lang="en-US" sz="2800" dirty="0" smtClean="0">
                <a:solidFill>
                  <a:schemeClr val="tx1"/>
                </a:solidFill>
              </a:rPr>
              <a:t> </a:t>
            </a:r>
            <a:r>
              <a:rPr lang="en-US" sz="2800" dirty="0" err="1" smtClean="0">
                <a:solidFill>
                  <a:schemeClr val="tx1"/>
                </a:solidFill>
              </a:rPr>
              <a:t>luas</a:t>
            </a:r>
            <a:r>
              <a:rPr lang="en-US" sz="2800" dirty="0" smtClean="0">
                <a:solidFill>
                  <a:schemeClr val="tx1"/>
                </a:solidFill>
              </a:rPr>
              <a:t> </a:t>
            </a:r>
            <a:r>
              <a:rPr lang="en-US" sz="2800" dirty="0" err="1" smtClean="0">
                <a:solidFill>
                  <a:schemeClr val="tx1"/>
                </a:solidFill>
              </a:rPr>
              <a:t>rumah</a:t>
            </a:r>
            <a:r>
              <a:rPr lang="en-US" sz="2800" dirty="0" smtClean="0">
                <a:solidFill>
                  <a:schemeClr val="tx1"/>
                </a:solidFill>
              </a:rPr>
              <a:t>.</a:t>
            </a:r>
            <a:endParaRPr lang="en-US" sz="2800" dirty="0">
              <a:solidFill>
                <a:schemeClr val="tx1"/>
              </a:solidFill>
            </a:endParaRPr>
          </a:p>
        </p:txBody>
      </p:sp>
      <p:graphicFrame>
        <p:nvGraphicFramePr>
          <p:cNvPr id="73730" name="Object 2"/>
          <p:cNvGraphicFramePr>
            <a:graphicFrameLocks noChangeAspect="1"/>
          </p:cNvGraphicFramePr>
          <p:nvPr/>
        </p:nvGraphicFramePr>
        <p:xfrm>
          <a:off x="1763688" y="2492896"/>
          <a:ext cx="5459413" cy="365125"/>
        </p:xfrm>
        <a:graphic>
          <a:graphicData uri="http://schemas.openxmlformats.org/presentationml/2006/ole">
            <mc:AlternateContent xmlns:mc="http://schemas.openxmlformats.org/markup-compatibility/2006">
              <mc:Choice xmlns:v="urn:schemas-microsoft-com:vml" Requires="v">
                <p:oleObj spid="_x0000_s76802" name="Equation" r:id="rId3" imgW="3047760" imgH="203040" progId="Equation.3">
                  <p:embed/>
                </p:oleObj>
              </mc:Choice>
              <mc:Fallback>
                <p:oleObj name="Equation" r:id="rId3" imgW="304776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2492896"/>
                        <a:ext cx="5459413" cy="365125"/>
                      </a:xfrm>
                      <a:prstGeom prst="rect">
                        <a:avLst/>
                      </a:prstGeom>
                      <a:noFill/>
                      <a:ln>
                        <a:noFill/>
                      </a:ln>
                      <a:extLst>
                        <a:ext uri="{909E8E84-426E-40DD-AFC4-6F175D3DCCD1}">
                          <a14:hiddenFill xmlns:a14="http://schemas.microsoft.com/office/drawing/2010/main">
                            <a:solidFill>
                              <a:srgbClr val="FFD5D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471186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ChangeArrowheads="1"/>
          </p:cNvSpPr>
          <p:nvPr/>
        </p:nvSpPr>
        <p:spPr bwMode="auto">
          <a:xfrm>
            <a:off x="539750" y="260350"/>
            <a:ext cx="8291052" cy="1323439"/>
          </a:xfrm>
          <a:prstGeom prst="rect">
            <a:avLst/>
          </a:prstGeom>
          <a:noFill/>
          <a:ln w="9525">
            <a:noFill/>
            <a:miter lim="800000"/>
            <a:headEnd/>
            <a:tailEnd/>
          </a:ln>
        </p:spPr>
        <p:txBody>
          <a:bodyPr wrap="none" anchor="ctr">
            <a:spAutoFit/>
          </a:bodyPr>
          <a:lstStyle/>
          <a:p>
            <a:pPr eaLnBrk="1" hangingPunct="1"/>
            <a:r>
              <a:rPr lang="sv-SE" sz="2000" dirty="0" smtClean="0">
                <a:latin typeface="Times New Roman" pitchFamily="18" charset="0"/>
                <a:ea typeface="MS Mincho" pitchFamily="49" charset="-128"/>
                <a:cs typeface="Times New Roman" pitchFamily="18" charset="0"/>
              </a:rPr>
              <a:t>Contoh dengan SAS,</a:t>
            </a:r>
          </a:p>
          <a:p>
            <a:pPr eaLnBrk="1" hangingPunct="1"/>
            <a:r>
              <a:rPr lang="sv-SE" sz="2000" dirty="0" smtClean="0">
                <a:latin typeface="Times New Roman" pitchFamily="18" charset="0"/>
                <a:ea typeface="MS Mincho" pitchFamily="49" charset="-128"/>
                <a:cs typeface="Times New Roman" pitchFamily="18" charset="0"/>
              </a:rPr>
              <a:t>Misalkan </a:t>
            </a:r>
            <a:r>
              <a:rPr lang="sv-SE" sz="2000" dirty="0">
                <a:latin typeface="Times New Roman" pitchFamily="18" charset="0"/>
                <a:ea typeface="MS Mincho" pitchFamily="49" charset="-128"/>
                <a:cs typeface="Times New Roman" pitchFamily="18" charset="0"/>
              </a:rPr>
              <a:t>kita ingin mengetahui hubungan antara tekanan darah </a:t>
            </a:r>
            <a:r>
              <a:rPr lang="sv-SE" sz="2000" dirty="0" smtClean="0">
                <a:latin typeface="Times New Roman" pitchFamily="18" charset="0"/>
                <a:ea typeface="MS Mincho" pitchFamily="49" charset="-128"/>
                <a:cs typeface="Times New Roman" pitchFamily="18" charset="0"/>
              </a:rPr>
              <a:t>sistolic </a:t>
            </a:r>
            <a:r>
              <a:rPr lang="sv-SE" sz="2000" dirty="0">
                <a:latin typeface="Times New Roman" pitchFamily="18" charset="0"/>
                <a:ea typeface="MS Mincho" pitchFamily="49" charset="-128"/>
                <a:cs typeface="Times New Roman" pitchFamily="18" charset="0"/>
              </a:rPr>
              <a:t>(SBP) </a:t>
            </a:r>
          </a:p>
          <a:p>
            <a:pPr eaLnBrk="1" hangingPunct="1"/>
            <a:r>
              <a:rPr lang="sv-SE" sz="2000" dirty="0">
                <a:latin typeface="Times New Roman" pitchFamily="18" charset="0"/>
                <a:ea typeface="MS Mincho" pitchFamily="49" charset="-128"/>
                <a:cs typeface="Times New Roman" pitchFamily="18" charset="0"/>
              </a:rPr>
              <a:t>dan berat badan yang dimabil dari 26 sampel.  Didapat data sebagai beikut:</a:t>
            </a:r>
            <a:endParaRPr lang="en-US" sz="2000" dirty="0">
              <a:ea typeface="MS Mincho" pitchFamily="49" charset="-128"/>
              <a:cs typeface="Times New Roman" pitchFamily="18" charset="0"/>
            </a:endParaRPr>
          </a:p>
          <a:p>
            <a:endParaRPr lang="en-US" sz="2000" dirty="0">
              <a:ea typeface="MS Mincho" pitchFamily="49" charset="-128"/>
              <a:cs typeface="Times New Roman" pitchFamily="18" charset="0"/>
            </a:endParaRPr>
          </a:p>
        </p:txBody>
      </p:sp>
      <p:graphicFrame>
        <p:nvGraphicFramePr>
          <p:cNvPr id="79914" name="Group 42"/>
          <p:cNvGraphicFramePr>
            <a:graphicFrameLocks noGrp="1"/>
          </p:cNvGraphicFramePr>
          <p:nvPr/>
        </p:nvGraphicFramePr>
        <p:xfrm>
          <a:off x="1763713" y="1484313"/>
          <a:ext cx="4914900" cy="5120958"/>
        </p:xfrm>
        <a:graphic>
          <a:graphicData uri="http://schemas.openxmlformats.org/drawingml/2006/table">
            <a:tbl>
              <a:tblPr/>
              <a:tblGrid>
                <a:gridCol w="1257300"/>
                <a:gridCol w="2057400"/>
                <a:gridCol w="1600200"/>
              </a:tblGrid>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v-SE" sz="12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Sampel (i)</a:t>
                      </a:r>
                      <a:endParaRPr kumimoji="0" lang="sv-SE" sz="1800" b="0" i="0" u="none" strike="noStrike" cap="none" normalizeH="0" baseline="0" dirty="0" smtClean="0">
                        <a:ln>
                          <a:noFill/>
                        </a:ln>
                        <a:solidFill>
                          <a:schemeClr val="tx1"/>
                        </a:solidFill>
                        <a:effectLst/>
                        <a:latin typeface="Arial" charset="0"/>
                        <a:ea typeface="MS Mincho" pitchFamily="49"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rPr>
                        <a:t>Berat Badan (X) (Pound)</a:t>
                      </a:r>
                      <a:endParaRPr kumimoji="0" lang="sv-SE" sz="1800" b="0" i="0" u="none" strike="noStrike" cap="none" normalizeH="0" baseline="0" smtClean="0">
                        <a:ln>
                          <a:noFill/>
                        </a:ln>
                        <a:solidFill>
                          <a:schemeClr val="tx1"/>
                        </a:solidFill>
                        <a:effectLst/>
                        <a:latin typeface="Arial" charset="0"/>
                        <a:ea typeface="MS Mincho" pitchFamily="49"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rPr>
                        <a:t>SBP (Y)</a:t>
                      </a:r>
                      <a:endParaRPr kumimoji="0" lang="sv-SE" sz="1800" b="0" i="0" u="none" strike="noStrike" cap="none" normalizeH="0" baseline="0" smtClean="0">
                        <a:ln>
                          <a:noFill/>
                        </a:ln>
                        <a:solidFill>
                          <a:schemeClr val="tx1"/>
                        </a:solidFill>
                        <a:effectLst/>
                        <a:latin typeface="Arial" charset="0"/>
                        <a:ea typeface="MS Mincho" pitchFamily="49"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38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rPr>
                        <a:t>1</a:t>
                      </a:r>
                      <a:endParaRPr kumimoji="0" lang="en-US" sz="10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rPr>
                        <a:t>2</a:t>
                      </a:r>
                      <a:endParaRPr kumimoji="0" lang="en-US" sz="10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rPr>
                        <a:t>3</a:t>
                      </a:r>
                      <a:endParaRPr kumimoji="0" lang="en-US" sz="10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rPr>
                        <a:t>4</a:t>
                      </a:r>
                      <a:endParaRPr kumimoji="0" lang="en-US" sz="10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5</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6</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7</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8</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9</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10</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11</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12</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13</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14</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15</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16</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17</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18</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19</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20</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21</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22</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23</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24</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25</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26</a:t>
                      </a:r>
                      <a:endParaRPr kumimoji="0" lang="sv-SE"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rPr>
                        <a:t>165</a:t>
                      </a:r>
                      <a:endParaRPr kumimoji="0" lang="en-US" sz="10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rPr>
                        <a:t>167</a:t>
                      </a:r>
                      <a:endParaRPr kumimoji="0" lang="en-US" sz="10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rPr>
                        <a:t>180</a:t>
                      </a:r>
                      <a:endParaRPr kumimoji="0" lang="en-US" sz="10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rPr>
                        <a:t>155</a:t>
                      </a:r>
                      <a:endParaRPr kumimoji="0" lang="en-US" sz="10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212</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175</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190</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210</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200</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149</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158</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169</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170</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172</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159</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168</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174</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183</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215</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195</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180</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143</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235</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240</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192</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smtClean="0">
                          <a:ln>
                            <a:noFill/>
                          </a:ln>
                          <a:solidFill>
                            <a:schemeClr val="tx1"/>
                          </a:solidFill>
                          <a:effectLst/>
                          <a:latin typeface="Times New Roman" pitchFamily="18" charset="0"/>
                          <a:ea typeface="MS Mincho" pitchFamily="49" charset="-128"/>
                        </a:rPr>
                        <a:t>187</a:t>
                      </a:r>
                      <a:endParaRPr kumimoji="0" lang="sv-SE"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v-SE" sz="12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130</a:t>
                      </a:r>
                      <a:endParaRPr kumimoji="0" lang="en-US" sz="10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133</a:t>
                      </a:r>
                      <a:endParaRPr kumimoji="0" lang="en-US" sz="10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150</a:t>
                      </a:r>
                      <a:endParaRPr kumimoji="0" lang="en-US" sz="10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128</a:t>
                      </a:r>
                      <a:endParaRPr kumimoji="0" lang="en-US" sz="10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dirty="0" smtClean="0">
                          <a:ln>
                            <a:noFill/>
                          </a:ln>
                          <a:solidFill>
                            <a:schemeClr val="tx1"/>
                          </a:solidFill>
                          <a:effectLst/>
                          <a:latin typeface="Times New Roman" pitchFamily="18" charset="0"/>
                          <a:ea typeface="MS Mincho" pitchFamily="49" charset="-128"/>
                        </a:rPr>
                        <a:t>151</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dirty="0" smtClean="0">
                          <a:ln>
                            <a:noFill/>
                          </a:ln>
                          <a:solidFill>
                            <a:schemeClr val="tx1"/>
                          </a:solidFill>
                          <a:effectLst/>
                          <a:latin typeface="Times New Roman" pitchFamily="18" charset="0"/>
                          <a:ea typeface="MS Mincho" pitchFamily="49" charset="-128"/>
                        </a:rPr>
                        <a:t>146</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dirty="0" smtClean="0">
                          <a:ln>
                            <a:noFill/>
                          </a:ln>
                          <a:solidFill>
                            <a:schemeClr val="tx1"/>
                          </a:solidFill>
                          <a:effectLst/>
                          <a:latin typeface="Times New Roman" pitchFamily="18" charset="0"/>
                          <a:ea typeface="MS Mincho" pitchFamily="49" charset="-128"/>
                        </a:rPr>
                        <a:t>150</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dirty="0" smtClean="0">
                          <a:ln>
                            <a:noFill/>
                          </a:ln>
                          <a:solidFill>
                            <a:schemeClr val="tx1"/>
                          </a:solidFill>
                          <a:effectLst/>
                          <a:latin typeface="Times New Roman" pitchFamily="18" charset="0"/>
                          <a:ea typeface="MS Mincho" pitchFamily="49" charset="-128"/>
                        </a:rPr>
                        <a:t>140</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dirty="0" smtClean="0">
                          <a:ln>
                            <a:noFill/>
                          </a:ln>
                          <a:solidFill>
                            <a:schemeClr val="tx1"/>
                          </a:solidFill>
                          <a:effectLst/>
                          <a:latin typeface="Times New Roman" pitchFamily="18" charset="0"/>
                          <a:ea typeface="MS Mincho" pitchFamily="49" charset="-128"/>
                        </a:rPr>
                        <a:t>148</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dirty="0" smtClean="0">
                          <a:ln>
                            <a:noFill/>
                          </a:ln>
                          <a:solidFill>
                            <a:schemeClr val="tx1"/>
                          </a:solidFill>
                          <a:effectLst/>
                          <a:latin typeface="Times New Roman" pitchFamily="18" charset="0"/>
                          <a:ea typeface="MS Mincho" pitchFamily="49" charset="-128"/>
                        </a:rPr>
                        <a:t>125</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dirty="0" smtClean="0">
                          <a:ln>
                            <a:noFill/>
                          </a:ln>
                          <a:solidFill>
                            <a:schemeClr val="tx1"/>
                          </a:solidFill>
                          <a:effectLst/>
                          <a:latin typeface="Times New Roman" pitchFamily="18" charset="0"/>
                          <a:ea typeface="MS Mincho" pitchFamily="49" charset="-128"/>
                        </a:rPr>
                        <a:t>133</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dirty="0" smtClean="0">
                          <a:ln>
                            <a:noFill/>
                          </a:ln>
                          <a:solidFill>
                            <a:schemeClr val="tx1"/>
                          </a:solidFill>
                          <a:effectLst/>
                          <a:latin typeface="Times New Roman" pitchFamily="18" charset="0"/>
                          <a:ea typeface="MS Mincho" pitchFamily="49" charset="-128"/>
                        </a:rPr>
                        <a:t>135</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dirty="0" smtClean="0">
                          <a:ln>
                            <a:noFill/>
                          </a:ln>
                          <a:solidFill>
                            <a:schemeClr val="tx1"/>
                          </a:solidFill>
                          <a:effectLst/>
                          <a:latin typeface="Times New Roman" pitchFamily="18" charset="0"/>
                          <a:ea typeface="MS Mincho" pitchFamily="49" charset="-128"/>
                        </a:rPr>
                        <a:t>150</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dirty="0" smtClean="0">
                          <a:ln>
                            <a:noFill/>
                          </a:ln>
                          <a:solidFill>
                            <a:schemeClr val="tx1"/>
                          </a:solidFill>
                          <a:effectLst/>
                          <a:latin typeface="Times New Roman" pitchFamily="18" charset="0"/>
                          <a:ea typeface="MS Mincho" pitchFamily="49" charset="-128"/>
                        </a:rPr>
                        <a:t>153</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dirty="0" smtClean="0">
                          <a:ln>
                            <a:noFill/>
                          </a:ln>
                          <a:solidFill>
                            <a:schemeClr val="tx1"/>
                          </a:solidFill>
                          <a:effectLst/>
                          <a:latin typeface="Times New Roman" pitchFamily="18" charset="0"/>
                          <a:ea typeface="MS Mincho" pitchFamily="49" charset="-128"/>
                        </a:rPr>
                        <a:t>128</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dirty="0" smtClean="0">
                          <a:ln>
                            <a:noFill/>
                          </a:ln>
                          <a:solidFill>
                            <a:schemeClr val="tx1"/>
                          </a:solidFill>
                          <a:effectLst/>
                          <a:latin typeface="Times New Roman" pitchFamily="18" charset="0"/>
                          <a:ea typeface="MS Mincho" pitchFamily="49" charset="-128"/>
                        </a:rPr>
                        <a:t>132</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dirty="0" smtClean="0">
                          <a:ln>
                            <a:noFill/>
                          </a:ln>
                          <a:solidFill>
                            <a:schemeClr val="tx1"/>
                          </a:solidFill>
                          <a:effectLst/>
                          <a:latin typeface="Times New Roman" pitchFamily="18" charset="0"/>
                          <a:ea typeface="MS Mincho" pitchFamily="49" charset="-128"/>
                        </a:rPr>
                        <a:t>149</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dirty="0" smtClean="0">
                          <a:ln>
                            <a:noFill/>
                          </a:ln>
                          <a:solidFill>
                            <a:schemeClr val="tx1"/>
                          </a:solidFill>
                          <a:effectLst/>
                          <a:latin typeface="Times New Roman" pitchFamily="18" charset="0"/>
                          <a:ea typeface="MS Mincho" pitchFamily="49" charset="-128"/>
                        </a:rPr>
                        <a:t>158</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dirty="0" smtClean="0">
                          <a:ln>
                            <a:noFill/>
                          </a:ln>
                          <a:solidFill>
                            <a:schemeClr val="tx1"/>
                          </a:solidFill>
                          <a:effectLst/>
                          <a:latin typeface="Times New Roman" pitchFamily="18" charset="0"/>
                          <a:ea typeface="MS Mincho" pitchFamily="49" charset="-128"/>
                        </a:rPr>
                        <a:t>150</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dirty="0" smtClean="0">
                          <a:ln>
                            <a:noFill/>
                          </a:ln>
                          <a:solidFill>
                            <a:schemeClr val="tx1"/>
                          </a:solidFill>
                          <a:effectLst/>
                          <a:latin typeface="Times New Roman" pitchFamily="18" charset="0"/>
                          <a:ea typeface="MS Mincho" pitchFamily="49" charset="-128"/>
                        </a:rPr>
                        <a:t>163</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dirty="0" smtClean="0">
                          <a:ln>
                            <a:noFill/>
                          </a:ln>
                          <a:solidFill>
                            <a:schemeClr val="tx1"/>
                          </a:solidFill>
                          <a:effectLst/>
                          <a:latin typeface="Times New Roman" pitchFamily="18" charset="0"/>
                          <a:ea typeface="MS Mincho" pitchFamily="49" charset="-128"/>
                        </a:rPr>
                        <a:t>156</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dirty="0" smtClean="0">
                          <a:ln>
                            <a:noFill/>
                          </a:ln>
                          <a:solidFill>
                            <a:schemeClr val="tx1"/>
                          </a:solidFill>
                          <a:effectLst/>
                          <a:latin typeface="Times New Roman" pitchFamily="18" charset="0"/>
                          <a:ea typeface="MS Mincho" pitchFamily="49" charset="-128"/>
                        </a:rPr>
                        <a:t>124</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dirty="0" smtClean="0">
                          <a:ln>
                            <a:noFill/>
                          </a:ln>
                          <a:solidFill>
                            <a:schemeClr val="tx1"/>
                          </a:solidFill>
                          <a:effectLst/>
                          <a:latin typeface="Times New Roman" pitchFamily="18" charset="0"/>
                          <a:ea typeface="MS Mincho" pitchFamily="49" charset="-128"/>
                        </a:rPr>
                        <a:t>165</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dirty="0" smtClean="0">
                          <a:ln>
                            <a:noFill/>
                          </a:ln>
                          <a:solidFill>
                            <a:schemeClr val="tx1"/>
                          </a:solidFill>
                          <a:effectLst/>
                          <a:latin typeface="Times New Roman" pitchFamily="18" charset="0"/>
                          <a:ea typeface="MS Mincho" pitchFamily="49" charset="-128"/>
                        </a:rPr>
                        <a:t>170</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dirty="0" smtClean="0">
                          <a:ln>
                            <a:noFill/>
                          </a:ln>
                          <a:solidFill>
                            <a:schemeClr val="tx1"/>
                          </a:solidFill>
                          <a:effectLst/>
                          <a:latin typeface="Times New Roman" pitchFamily="18" charset="0"/>
                          <a:ea typeface="MS Mincho" pitchFamily="49" charset="-128"/>
                        </a:rPr>
                        <a:t>160</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0" u="none" strike="noStrike" cap="none" normalizeH="0" baseline="0" dirty="0" smtClean="0">
                          <a:ln>
                            <a:noFill/>
                          </a:ln>
                          <a:solidFill>
                            <a:schemeClr val="tx1"/>
                          </a:solidFill>
                          <a:effectLst/>
                          <a:latin typeface="Times New Roman" pitchFamily="18" charset="0"/>
                          <a:ea typeface="MS Mincho" pitchFamily="49" charset="-128"/>
                        </a:rPr>
                        <a:t>159</a:t>
                      </a:r>
                      <a:endParaRPr kumimoji="0" lang="sv-SE"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ChangeArrowheads="1"/>
          </p:cNvSpPr>
          <p:nvPr/>
        </p:nvSpPr>
        <p:spPr bwMode="auto">
          <a:xfrm>
            <a:off x="214282" y="408838"/>
            <a:ext cx="8607455" cy="5909310"/>
          </a:xfrm>
          <a:prstGeom prst="rect">
            <a:avLst/>
          </a:prstGeom>
          <a:noFill/>
          <a:ln w="9525">
            <a:noFill/>
            <a:miter lim="800000"/>
            <a:headEnd/>
            <a:tailEnd/>
          </a:ln>
        </p:spPr>
        <p:txBody>
          <a:bodyPr wrap="square" anchor="ctr">
            <a:spAutoFit/>
          </a:bodyPr>
          <a:lstStyle/>
          <a:p>
            <a:pPr indent="457200" algn="ctr"/>
            <a:endParaRPr lang="sv-SE" sz="1200" dirty="0" smtClean="0"/>
          </a:p>
          <a:p>
            <a:pPr indent="457200" algn="ctr"/>
            <a:endParaRPr lang="sv-SE" sz="1200" dirty="0" smtClean="0"/>
          </a:p>
          <a:p>
            <a:pPr indent="457200"/>
            <a:r>
              <a:rPr lang="sv-SE" sz="1200" b="1" dirty="0" smtClean="0"/>
              <a:t>PROSEDUR SAS:</a:t>
            </a:r>
          </a:p>
          <a:p>
            <a:pPr indent="457200"/>
            <a:endParaRPr lang="sv-SE" sz="1200" b="1" dirty="0" smtClean="0"/>
          </a:p>
          <a:p>
            <a:pPr indent="457200"/>
            <a:r>
              <a:rPr lang="sv-SE" sz="1200" b="1" dirty="0" smtClean="0"/>
              <a:t>PROC </a:t>
            </a:r>
            <a:r>
              <a:rPr lang="en-US" sz="1200" b="1" dirty="0" smtClean="0"/>
              <a:t>REG;</a:t>
            </a:r>
          </a:p>
          <a:p>
            <a:pPr indent="457200"/>
            <a:r>
              <a:rPr lang="en-US" sz="1200" b="1" dirty="0" smtClean="0"/>
              <a:t>	Model BERAT= SBP;</a:t>
            </a:r>
          </a:p>
          <a:p>
            <a:pPr indent="457200"/>
            <a:r>
              <a:rPr lang="en-US" sz="1200" b="1" dirty="0" smtClean="0"/>
              <a:t>	RUN;</a:t>
            </a:r>
          </a:p>
          <a:p>
            <a:pPr indent="457200" algn="ctr"/>
            <a:r>
              <a:rPr lang="sv-SE" sz="1200" dirty="0" smtClean="0"/>
              <a:t>Model</a:t>
            </a:r>
            <a:r>
              <a:rPr lang="sv-SE" sz="1200" dirty="0"/>
              <a:t>:  MODEL 1</a:t>
            </a:r>
            <a:endParaRPr lang="en-US" sz="1200" dirty="0"/>
          </a:p>
          <a:p>
            <a:pPr indent="457200" algn="ctr"/>
            <a:r>
              <a:rPr lang="sv-SE" sz="1200" dirty="0"/>
              <a:t>Dependent Variable: SBP</a:t>
            </a:r>
            <a:br>
              <a:rPr lang="sv-SE" sz="1200" dirty="0"/>
            </a:br>
            <a:r>
              <a:rPr lang="sv-SE" sz="1200" dirty="0"/>
              <a:t/>
            </a:r>
            <a:br>
              <a:rPr lang="sv-SE" sz="1200" dirty="0"/>
            </a:br>
            <a:endParaRPr lang="en-US" sz="1200" dirty="0"/>
          </a:p>
          <a:p>
            <a:pPr indent="457200" algn="ctr"/>
            <a:r>
              <a:rPr lang="sv-SE" sz="1200" dirty="0"/>
              <a:t>Analysis of Variance</a:t>
            </a:r>
            <a:endParaRPr lang="en-US" sz="1200" dirty="0"/>
          </a:p>
          <a:p>
            <a:pPr indent="457200" algn="ctr"/>
            <a:r>
              <a:rPr lang="sv-SE" sz="1200" dirty="0"/>
              <a:t>			</a:t>
            </a:r>
            <a:endParaRPr lang="en-US" sz="1200" dirty="0"/>
          </a:p>
          <a:p>
            <a:pPr indent="457200" algn="ctr"/>
            <a:r>
              <a:rPr lang="sv-SE" sz="1200" dirty="0"/>
              <a:t>				Sum of		mean</a:t>
            </a:r>
            <a:endParaRPr lang="en-US" sz="1200" dirty="0"/>
          </a:p>
          <a:p>
            <a:pPr indent="457200"/>
            <a:r>
              <a:rPr lang="en-US" sz="1200" dirty="0"/>
              <a:t>Source	</a:t>
            </a:r>
            <a:r>
              <a:rPr lang="en-US" sz="1200" dirty="0" smtClean="0"/>
              <a:t>DF</a:t>
            </a:r>
            <a:r>
              <a:rPr lang="en-US" sz="1200" dirty="0"/>
              <a:t>		Squares	Square		F Value	</a:t>
            </a:r>
            <a:r>
              <a:rPr lang="en-US" sz="1200" dirty="0" err="1"/>
              <a:t>Prob</a:t>
            </a:r>
            <a:r>
              <a:rPr lang="en-US" sz="1200" dirty="0"/>
              <a:t>&gt;F</a:t>
            </a:r>
          </a:p>
          <a:p>
            <a:pPr indent="457200"/>
            <a:r>
              <a:rPr lang="sv-SE" sz="1200" dirty="0"/>
              <a:t>Model		1		2693.581	2693.581	35.744		0.0001</a:t>
            </a:r>
            <a:endParaRPr lang="en-US" sz="1200" dirty="0"/>
          </a:p>
          <a:p>
            <a:pPr indent="457200"/>
            <a:r>
              <a:rPr lang="sv-SE" sz="1200" dirty="0"/>
              <a:t>Error		24		1808.572	75.357</a:t>
            </a:r>
            <a:endParaRPr lang="en-US" sz="1200" dirty="0"/>
          </a:p>
          <a:p>
            <a:pPr indent="457200"/>
            <a:r>
              <a:rPr lang="sv-SE" sz="1200" dirty="0"/>
              <a:t>Total		25		4502.153</a:t>
            </a:r>
          </a:p>
          <a:p>
            <a:pPr indent="457200"/>
            <a:endParaRPr lang="en-US" sz="1200" dirty="0"/>
          </a:p>
          <a:p>
            <a:pPr indent="457200"/>
            <a:r>
              <a:rPr lang="en-US" sz="1200" dirty="0"/>
              <a:t>Root MSE	8.68085	R-Square	0.5983</a:t>
            </a:r>
          </a:p>
          <a:p>
            <a:pPr indent="457200"/>
            <a:r>
              <a:rPr lang="en-US" sz="1200" dirty="0" err="1"/>
              <a:t>Dep</a:t>
            </a:r>
            <a:r>
              <a:rPr lang="en-US" sz="1200" dirty="0"/>
              <a:t> mean	145.615	</a:t>
            </a:r>
            <a:r>
              <a:rPr lang="en-US" sz="1200" dirty="0" err="1"/>
              <a:t>Adj</a:t>
            </a:r>
            <a:r>
              <a:rPr lang="en-US" sz="1200" dirty="0"/>
              <a:t> R-</a:t>
            </a:r>
            <a:r>
              <a:rPr lang="en-US" sz="1200" dirty="0" err="1"/>
              <a:t>Sqr</a:t>
            </a:r>
            <a:r>
              <a:rPr lang="en-US" sz="1200" dirty="0"/>
              <a:t>	0.5815</a:t>
            </a:r>
          </a:p>
          <a:p>
            <a:pPr indent="457200"/>
            <a:r>
              <a:rPr lang="en-US" sz="1200" dirty="0"/>
              <a:t>C.V.		5.96149</a:t>
            </a:r>
          </a:p>
          <a:p>
            <a:pPr indent="457200"/>
            <a:r>
              <a:rPr lang="en-US" sz="1200" dirty="0"/>
              <a:t>Parameter Estimates</a:t>
            </a:r>
          </a:p>
          <a:p>
            <a:pPr indent="457200"/>
            <a:r>
              <a:rPr lang="en-US" sz="1200" dirty="0"/>
              <a:t>			Parameter 	Standard      T for HO:</a:t>
            </a:r>
          </a:p>
          <a:p>
            <a:pPr indent="457200"/>
            <a:r>
              <a:rPr lang="en-US" sz="1200" dirty="0"/>
              <a:t>Variable  	DF	Estimates	Error	      Parameter=0	</a:t>
            </a:r>
            <a:r>
              <a:rPr lang="en-US" sz="1200" dirty="0" err="1"/>
              <a:t>Prob</a:t>
            </a:r>
            <a:r>
              <a:rPr lang="en-US" sz="1200" dirty="0"/>
              <a:t> &gt; ]T]</a:t>
            </a:r>
          </a:p>
          <a:p>
            <a:pPr indent="457200"/>
            <a:r>
              <a:rPr lang="en-US" sz="1200" dirty="0"/>
              <a:t>INTERCEP	1	69.1043		12.9101	      9.363	0.0001</a:t>
            </a:r>
            <a:endParaRPr lang="en-US" altLang="ja-JP" sz="1200" dirty="0"/>
          </a:p>
          <a:p>
            <a:pPr indent="457200"/>
            <a:r>
              <a:rPr lang="en-US" altLang="ja-JP" sz="1200" dirty="0"/>
              <a:t>BERAT</a:t>
            </a:r>
            <a:r>
              <a:rPr lang="en-US" altLang="ja-JP" sz="1200"/>
              <a:t>	</a:t>
            </a:r>
            <a:r>
              <a:rPr lang="en-US" altLang="ja-JP" sz="1200" smtClean="0"/>
              <a:t>1</a:t>
            </a:r>
            <a:r>
              <a:rPr lang="en-US" altLang="ja-JP" sz="1200" dirty="0"/>
              <a:t>	0.41941		0.0705	      5.979	0.0001 </a:t>
            </a:r>
            <a:endParaRPr lang="en-US" sz="1200" dirty="0"/>
          </a:p>
          <a:p>
            <a:pPr indent="457200" algn="ctr"/>
            <a:endParaRPr lang="en-US" sz="1200" dirty="0"/>
          </a:p>
          <a:p>
            <a:pPr indent="457200" algn="ctr"/>
            <a:r>
              <a:rPr lang="en-US" sz="1400" b="1" dirty="0"/>
              <a:t>Dg </a:t>
            </a:r>
            <a:r>
              <a:rPr lang="en-US" sz="1400" b="1" dirty="0" err="1"/>
              <a:t>demikian</a:t>
            </a:r>
            <a:r>
              <a:rPr lang="en-US" sz="1400" b="1" dirty="0"/>
              <a:t> </a:t>
            </a:r>
            <a:r>
              <a:rPr lang="en-US" sz="1400" b="1" dirty="0" err="1"/>
              <a:t>kita</a:t>
            </a:r>
            <a:r>
              <a:rPr lang="en-US" sz="1400" b="1" dirty="0"/>
              <a:t> </a:t>
            </a:r>
            <a:r>
              <a:rPr lang="en-US" sz="1400" b="1" dirty="0" err="1"/>
              <a:t>dapat</a:t>
            </a:r>
            <a:r>
              <a:rPr lang="en-US" sz="1400" b="1" dirty="0"/>
              <a:t> model </a:t>
            </a:r>
            <a:r>
              <a:rPr lang="en-US" sz="1400" b="1" dirty="0" err="1"/>
              <a:t>regresi</a:t>
            </a:r>
            <a:endParaRPr lang="en-US" sz="1400" b="1" dirty="0"/>
          </a:p>
          <a:p>
            <a:pPr indent="457200" algn="ctr"/>
            <a:endParaRPr lang="en-US" sz="1400" b="1" dirty="0"/>
          </a:p>
          <a:p>
            <a:pPr indent="457200" algn="ctr"/>
            <a:r>
              <a:rPr lang="en-US" sz="1400" b="1" dirty="0"/>
              <a:t>Y=  69.1043 + 0.41941 X</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332657"/>
            <a:ext cx="7776864" cy="648072"/>
          </a:xfrm>
        </p:spPr>
        <p:txBody>
          <a:bodyPr/>
          <a:lstStyle/>
          <a:p>
            <a:pPr algn="l"/>
            <a:r>
              <a:rPr lang="en-US" sz="2800" b="1" u="sng" dirty="0" err="1" smtClean="0"/>
              <a:t>Interpretasi</a:t>
            </a:r>
            <a:r>
              <a:rPr lang="en-US" sz="2800" b="1" u="sng" dirty="0" smtClean="0"/>
              <a:t> </a:t>
            </a:r>
            <a:r>
              <a:rPr lang="en-US" sz="2800" b="1" u="sng" dirty="0" err="1" smtClean="0"/>
              <a:t>koefisien</a:t>
            </a:r>
            <a:r>
              <a:rPr lang="en-US" sz="2800" b="1" u="sng" dirty="0" smtClean="0"/>
              <a:t> </a:t>
            </a:r>
            <a:r>
              <a:rPr lang="en-US" sz="2800" b="1" u="sng" dirty="0" err="1" smtClean="0"/>
              <a:t>regresi</a:t>
            </a:r>
            <a:r>
              <a:rPr lang="en-US" sz="2800" b="1" u="sng" dirty="0" smtClean="0"/>
              <a:t/>
            </a:r>
            <a:br>
              <a:rPr lang="en-US" sz="2800" b="1" u="sng" dirty="0" smtClean="0"/>
            </a:br>
            <a:endParaRPr lang="en-US" sz="2800" b="1" u="sng" dirty="0"/>
          </a:p>
        </p:txBody>
      </p:sp>
      <p:sp>
        <p:nvSpPr>
          <p:cNvPr id="3" name="Subtitle 2"/>
          <p:cNvSpPr>
            <a:spLocks noGrp="1"/>
          </p:cNvSpPr>
          <p:nvPr>
            <p:ph type="subTitle" idx="1"/>
          </p:nvPr>
        </p:nvSpPr>
        <p:spPr>
          <a:xfrm>
            <a:off x="395536" y="980728"/>
            <a:ext cx="8424936" cy="5616624"/>
          </a:xfrm>
        </p:spPr>
        <p:txBody>
          <a:bodyPr/>
          <a:lstStyle/>
          <a:p>
            <a:pPr marL="514350" indent="-514350" algn="l">
              <a:buAutoNum type="arabicPeriod"/>
            </a:pPr>
            <a:r>
              <a:rPr lang="en-US" sz="2800" dirty="0" smtClean="0">
                <a:solidFill>
                  <a:schemeClr val="tx1"/>
                </a:solidFill>
              </a:rPr>
              <a:t>Dari plot data </a:t>
            </a:r>
            <a:r>
              <a:rPr lang="en-US" sz="2800" dirty="0" err="1" smtClean="0">
                <a:solidFill>
                  <a:schemeClr val="tx1"/>
                </a:solidFill>
              </a:rPr>
              <a:t>menunjukkan</a:t>
            </a:r>
            <a:r>
              <a:rPr lang="en-US" sz="2800" dirty="0" smtClean="0">
                <a:solidFill>
                  <a:schemeClr val="tx1"/>
                </a:solidFill>
              </a:rPr>
              <a:t> </a:t>
            </a:r>
            <a:r>
              <a:rPr lang="en-US" sz="2800" dirty="0" err="1" smtClean="0">
                <a:solidFill>
                  <a:schemeClr val="tx1"/>
                </a:solidFill>
              </a:rPr>
              <a:t>ada</a:t>
            </a:r>
            <a:r>
              <a:rPr lang="en-US" sz="2800" dirty="0" smtClean="0">
                <a:solidFill>
                  <a:schemeClr val="tx1"/>
                </a:solidFill>
              </a:rPr>
              <a:t> </a:t>
            </a:r>
            <a:r>
              <a:rPr lang="en-US" sz="2800" dirty="0" err="1" smtClean="0">
                <a:solidFill>
                  <a:schemeClr val="tx1"/>
                </a:solidFill>
              </a:rPr>
              <a:t>hubungan</a:t>
            </a:r>
            <a:r>
              <a:rPr lang="en-US" sz="2800" dirty="0" smtClean="0">
                <a:solidFill>
                  <a:schemeClr val="tx1"/>
                </a:solidFill>
              </a:rPr>
              <a:t> linear </a:t>
            </a:r>
            <a:r>
              <a:rPr lang="en-US" sz="2800" dirty="0" err="1" smtClean="0">
                <a:solidFill>
                  <a:schemeClr val="tx1"/>
                </a:solidFill>
              </a:rPr>
              <a:t>anatar</a:t>
            </a:r>
            <a:r>
              <a:rPr lang="en-US" sz="2800" dirty="0" smtClean="0">
                <a:solidFill>
                  <a:schemeClr val="tx1"/>
                </a:solidFill>
              </a:rPr>
              <a:t> X </a:t>
            </a:r>
            <a:r>
              <a:rPr lang="en-US" sz="2800" dirty="0" err="1" smtClean="0">
                <a:solidFill>
                  <a:schemeClr val="tx1"/>
                </a:solidFill>
              </a:rPr>
              <a:t>dan</a:t>
            </a:r>
            <a:r>
              <a:rPr lang="en-US" sz="2800" dirty="0" smtClean="0">
                <a:solidFill>
                  <a:schemeClr val="tx1"/>
                </a:solidFill>
              </a:rPr>
              <a:t> Y</a:t>
            </a:r>
          </a:p>
          <a:p>
            <a:pPr marL="514350" indent="-514350" algn="l">
              <a:buAutoNum type="arabicPeriod"/>
            </a:pPr>
            <a:r>
              <a:rPr lang="en-US" sz="2800" dirty="0" err="1" smtClean="0">
                <a:solidFill>
                  <a:schemeClr val="tx1"/>
                </a:solidFill>
              </a:rPr>
              <a:t>Dengan</a:t>
            </a:r>
            <a:r>
              <a:rPr lang="en-US" sz="2800" dirty="0" smtClean="0">
                <a:solidFill>
                  <a:schemeClr val="tx1"/>
                </a:solidFill>
              </a:rPr>
              <a:t> </a:t>
            </a:r>
            <a:r>
              <a:rPr lang="en-US" sz="2800" dirty="0" err="1" smtClean="0">
                <a:solidFill>
                  <a:schemeClr val="tx1"/>
                </a:solidFill>
              </a:rPr>
              <a:t>metode</a:t>
            </a:r>
            <a:r>
              <a:rPr lang="en-US" sz="2800" dirty="0" smtClean="0">
                <a:solidFill>
                  <a:schemeClr val="tx1"/>
                </a:solidFill>
              </a:rPr>
              <a:t> MKT </a:t>
            </a:r>
            <a:r>
              <a:rPr lang="en-US" sz="2800" dirty="0" err="1" smtClean="0">
                <a:solidFill>
                  <a:schemeClr val="tx1"/>
                </a:solidFill>
              </a:rPr>
              <a:t>didapat</a:t>
            </a:r>
            <a:r>
              <a:rPr lang="en-US" sz="2800" dirty="0" smtClean="0">
                <a:solidFill>
                  <a:schemeClr val="tx1"/>
                </a:solidFill>
              </a:rPr>
              <a:t> </a:t>
            </a:r>
            <a:r>
              <a:rPr lang="en-US" sz="2800" dirty="0" err="1" smtClean="0">
                <a:solidFill>
                  <a:schemeClr val="tx1"/>
                </a:solidFill>
              </a:rPr>
              <a:t>persamaan</a:t>
            </a:r>
            <a:r>
              <a:rPr lang="en-US" sz="2800" dirty="0" smtClean="0">
                <a:solidFill>
                  <a:schemeClr val="tx1"/>
                </a:solidFill>
              </a:rPr>
              <a:t> </a:t>
            </a:r>
            <a:r>
              <a:rPr lang="en-US" sz="2800" dirty="0" err="1" smtClean="0">
                <a:solidFill>
                  <a:schemeClr val="tx1"/>
                </a:solidFill>
              </a:rPr>
              <a:t>regresi</a:t>
            </a:r>
            <a:r>
              <a:rPr lang="en-US" sz="2800" dirty="0" smtClean="0">
                <a:solidFill>
                  <a:schemeClr val="tx1"/>
                </a:solidFill>
              </a:rPr>
              <a:t>:</a:t>
            </a:r>
          </a:p>
          <a:p>
            <a:pPr marL="514350" indent="-514350" algn="l">
              <a:buAutoNum type="arabicPeriod"/>
            </a:pPr>
            <a:endParaRPr lang="en-US" sz="2800" dirty="0" smtClean="0">
              <a:solidFill>
                <a:schemeClr val="tx1"/>
              </a:solidFill>
            </a:endParaRPr>
          </a:p>
          <a:p>
            <a:pPr marL="514350" indent="-514350" algn="l">
              <a:buAutoNum type="arabicPeriod"/>
            </a:pPr>
            <a:r>
              <a:rPr lang="en-US" sz="2800" dirty="0" err="1" smtClean="0">
                <a:solidFill>
                  <a:schemeClr val="tx1"/>
                </a:solidFill>
              </a:rPr>
              <a:t>Bagaimana</a:t>
            </a:r>
            <a:r>
              <a:rPr lang="en-US" sz="2800" dirty="0" smtClean="0">
                <a:solidFill>
                  <a:schemeClr val="tx1"/>
                </a:solidFill>
              </a:rPr>
              <a:t> </a:t>
            </a:r>
            <a:r>
              <a:rPr lang="en-US" sz="2800" dirty="0" err="1" smtClean="0">
                <a:solidFill>
                  <a:schemeClr val="tx1"/>
                </a:solidFill>
              </a:rPr>
              <a:t>menginterprertasikan</a:t>
            </a:r>
            <a:r>
              <a:rPr lang="en-US" sz="2800" dirty="0" smtClean="0">
                <a:solidFill>
                  <a:schemeClr val="tx1"/>
                </a:solidFill>
              </a:rPr>
              <a:t> a </a:t>
            </a:r>
            <a:r>
              <a:rPr lang="en-US" sz="2800" dirty="0" err="1" smtClean="0">
                <a:solidFill>
                  <a:schemeClr val="tx1"/>
                </a:solidFill>
              </a:rPr>
              <a:t>dan</a:t>
            </a:r>
            <a:r>
              <a:rPr lang="en-US" sz="2800" dirty="0" smtClean="0">
                <a:solidFill>
                  <a:schemeClr val="tx1"/>
                </a:solidFill>
              </a:rPr>
              <a:t> b </a:t>
            </a:r>
            <a:r>
              <a:rPr lang="en-US" sz="2800" dirty="0" err="1" smtClean="0">
                <a:solidFill>
                  <a:schemeClr val="tx1"/>
                </a:solidFill>
              </a:rPr>
              <a:t>pada</a:t>
            </a:r>
            <a:r>
              <a:rPr lang="en-US" sz="2800" dirty="0" smtClean="0">
                <a:solidFill>
                  <a:schemeClr val="tx1"/>
                </a:solidFill>
              </a:rPr>
              <a:t> </a:t>
            </a:r>
            <a:r>
              <a:rPr lang="en-US" sz="2800" dirty="0" err="1" smtClean="0">
                <a:solidFill>
                  <a:schemeClr val="tx1"/>
                </a:solidFill>
              </a:rPr>
              <a:t>persamaan</a:t>
            </a:r>
            <a:r>
              <a:rPr lang="en-US" sz="2800" dirty="0" smtClean="0">
                <a:solidFill>
                  <a:schemeClr val="tx1"/>
                </a:solidFill>
              </a:rPr>
              <a:t> </a:t>
            </a:r>
            <a:r>
              <a:rPr lang="en-US" sz="2800" dirty="0" err="1" smtClean="0">
                <a:solidFill>
                  <a:schemeClr val="tx1"/>
                </a:solidFill>
              </a:rPr>
              <a:t>tsb</a:t>
            </a:r>
            <a:r>
              <a:rPr lang="en-US" sz="2800" dirty="0" smtClean="0">
                <a:solidFill>
                  <a:schemeClr val="tx1"/>
                </a:solidFill>
              </a:rPr>
              <a:t>:</a:t>
            </a:r>
          </a:p>
          <a:p>
            <a:pPr marL="514350" indent="-514350" algn="l"/>
            <a:r>
              <a:rPr lang="en-US" sz="2800" dirty="0" smtClean="0">
                <a:solidFill>
                  <a:schemeClr val="tx1"/>
                </a:solidFill>
              </a:rPr>
              <a:t>	*	</a:t>
            </a:r>
            <a:r>
              <a:rPr lang="en-US" sz="2800" dirty="0" smtClean="0">
                <a:solidFill>
                  <a:schemeClr val="tx1"/>
                </a:solidFill>
              </a:rPr>
              <a:t>a=….... </a:t>
            </a:r>
            <a:r>
              <a:rPr lang="en-US" sz="2800" dirty="0" err="1" smtClean="0">
                <a:solidFill>
                  <a:schemeClr val="tx1"/>
                </a:solidFill>
              </a:rPr>
              <a:t>menunjukkan</a:t>
            </a:r>
            <a:r>
              <a:rPr lang="en-US" sz="2800" dirty="0" smtClean="0">
                <a:solidFill>
                  <a:schemeClr val="tx1"/>
                </a:solidFill>
              </a:rPr>
              <a:t> </a:t>
            </a:r>
            <a:r>
              <a:rPr lang="en-US" sz="2800" dirty="0" err="1" smtClean="0">
                <a:solidFill>
                  <a:schemeClr val="tx1"/>
                </a:solidFill>
              </a:rPr>
              <a:t>bahwa</a:t>
            </a:r>
            <a:r>
              <a:rPr lang="en-US" sz="2800" dirty="0" smtClean="0">
                <a:solidFill>
                  <a:schemeClr val="tx1"/>
                </a:solidFill>
              </a:rPr>
              <a:t> </a:t>
            </a:r>
            <a:r>
              <a:rPr lang="en-US" sz="2800" dirty="0" err="1" smtClean="0">
                <a:solidFill>
                  <a:schemeClr val="tx1"/>
                </a:solidFill>
              </a:rPr>
              <a:t>pada</a:t>
            </a:r>
            <a:r>
              <a:rPr lang="en-US" sz="2800" dirty="0" smtClean="0">
                <a:solidFill>
                  <a:schemeClr val="tx1"/>
                </a:solidFill>
              </a:rPr>
              <a:t> x=0 </a:t>
            </a:r>
            <a:r>
              <a:rPr lang="en-US" sz="2800" dirty="0" err="1" smtClean="0">
                <a:solidFill>
                  <a:schemeClr val="tx1"/>
                </a:solidFill>
              </a:rPr>
              <a:t>maka</a:t>
            </a:r>
            <a:r>
              <a:rPr lang="en-US" sz="2800" dirty="0" smtClean="0">
                <a:solidFill>
                  <a:schemeClr val="tx1"/>
                </a:solidFill>
              </a:rPr>
              <a:t> </a:t>
            </a:r>
            <a:r>
              <a:rPr lang="en-US" sz="2800" dirty="0" smtClean="0">
                <a:solidFill>
                  <a:schemeClr val="tx1"/>
                </a:solidFill>
              </a:rPr>
              <a:t>y=….. * </a:t>
            </a:r>
            <a:r>
              <a:rPr lang="en-US" sz="2800" dirty="0" smtClean="0">
                <a:solidFill>
                  <a:schemeClr val="tx1"/>
                </a:solidFill>
              </a:rPr>
              <a:t>b</a:t>
            </a:r>
            <a:r>
              <a:rPr lang="en-US" sz="2800" dirty="0" smtClean="0">
                <a:solidFill>
                  <a:schemeClr val="tx1"/>
                </a:solidFill>
              </a:rPr>
              <a:t>=…… </a:t>
            </a:r>
            <a:r>
              <a:rPr lang="en-US" sz="2800" dirty="0" err="1" smtClean="0">
                <a:solidFill>
                  <a:schemeClr val="tx1"/>
                </a:solidFill>
              </a:rPr>
              <a:t>menunjukkan</a:t>
            </a:r>
            <a:r>
              <a:rPr lang="en-US" sz="2800" dirty="0" smtClean="0">
                <a:solidFill>
                  <a:schemeClr val="tx1"/>
                </a:solidFill>
              </a:rPr>
              <a:t> </a:t>
            </a:r>
            <a:r>
              <a:rPr lang="en-US" sz="2800" dirty="0" err="1" smtClean="0">
                <a:solidFill>
                  <a:schemeClr val="tx1"/>
                </a:solidFill>
              </a:rPr>
              <a:t>bahwa</a:t>
            </a:r>
            <a:r>
              <a:rPr lang="en-US" sz="2800" dirty="0" smtClean="0">
                <a:solidFill>
                  <a:schemeClr val="tx1"/>
                </a:solidFill>
              </a:rPr>
              <a:t> rata-rata </a:t>
            </a:r>
            <a:r>
              <a:rPr lang="en-US" sz="2800" dirty="0" smtClean="0">
                <a:solidFill>
                  <a:schemeClr val="tx1"/>
                </a:solidFill>
              </a:rPr>
              <a:t>y </a:t>
            </a:r>
            <a:r>
              <a:rPr lang="en-US" sz="2800" dirty="0" err="1" smtClean="0">
                <a:solidFill>
                  <a:schemeClr val="tx1"/>
                </a:solidFill>
              </a:rPr>
              <a:t>meningkat</a:t>
            </a:r>
            <a:r>
              <a:rPr lang="en-US" sz="2800" dirty="0" smtClean="0">
                <a:solidFill>
                  <a:schemeClr val="tx1"/>
                </a:solidFill>
              </a:rPr>
              <a:t> </a:t>
            </a:r>
            <a:r>
              <a:rPr lang="en-US" sz="2800" dirty="0" err="1" smtClean="0">
                <a:solidFill>
                  <a:schemeClr val="tx1"/>
                </a:solidFill>
              </a:rPr>
              <a:t>sebesar</a:t>
            </a:r>
            <a:r>
              <a:rPr lang="en-US" sz="2800" dirty="0" smtClean="0">
                <a:solidFill>
                  <a:schemeClr val="tx1"/>
                </a:solidFill>
              </a:rPr>
              <a:t>…… </a:t>
            </a:r>
            <a:r>
              <a:rPr lang="en-US" sz="2800" dirty="0" err="1" smtClean="0">
                <a:solidFill>
                  <a:schemeClr val="tx1"/>
                </a:solidFill>
              </a:rPr>
              <a:t>untuk</a:t>
            </a:r>
            <a:r>
              <a:rPr lang="en-US" sz="2800" dirty="0" smtClean="0">
                <a:solidFill>
                  <a:schemeClr val="tx1"/>
                </a:solidFill>
              </a:rPr>
              <a:t> </a:t>
            </a:r>
            <a:r>
              <a:rPr lang="en-US" sz="2800" dirty="0" err="1" smtClean="0">
                <a:solidFill>
                  <a:schemeClr val="tx1"/>
                </a:solidFill>
              </a:rPr>
              <a:t>setiap</a:t>
            </a:r>
            <a:r>
              <a:rPr lang="en-US" sz="2800" dirty="0" smtClean="0">
                <a:solidFill>
                  <a:schemeClr val="tx1"/>
                </a:solidFill>
              </a:rPr>
              <a:t> </a:t>
            </a:r>
            <a:r>
              <a:rPr lang="en-US" sz="2800" dirty="0" err="1" smtClean="0">
                <a:solidFill>
                  <a:schemeClr val="tx1"/>
                </a:solidFill>
              </a:rPr>
              <a:t>kenaikan</a:t>
            </a:r>
            <a:r>
              <a:rPr lang="en-US" sz="2800" dirty="0" smtClean="0">
                <a:solidFill>
                  <a:schemeClr val="tx1"/>
                </a:solidFill>
              </a:rPr>
              <a:t> 1 </a:t>
            </a:r>
            <a:r>
              <a:rPr lang="en-US" sz="2800" dirty="0" smtClean="0">
                <a:solidFill>
                  <a:schemeClr val="tx1"/>
                </a:solidFill>
              </a:rPr>
              <a:t>unit </a:t>
            </a:r>
            <a:r>
              <a:rPr lang="en-US" sz="2800" dirty="0" err="1" smtClean="0">
                <a:solidFill>
                  <a:schemeClr val="tx1"/>
                </a:solidFill>
              </a:rPr>
              <a:t>dari</a:t>
            </a:r>
            <a:r>
              <a:rPr lang="en-US" sz="2800" dirty="0" smtClean="0">
                <a:solidFill>
                  <a:schemeClr val="tx1"/>
                </a:solidFill>
              </a:rPr>
              <a:t> X.</a:t>
            </a:r>
            <a:endParaRPr lang="en-US" sz="2800" dirty="0">
              <a:solidFill>
                <a:schemeClr val="tx1"/>
              </a:solidFill>
            </a:endParaRPr>
          </a:p>
        </p:txBody>
      </p:sp>
      <p:graphicFrame>
        <p:nvGraphicFramePr>
          <p:cNvPr id="73730" name="Object 2"/>
          <p:cNvGraphicFramePr>
            <a:graphicFrameLocks noChangeAspect="1"/>
          </p:cNvGraphicFramePr>
          <p:nvPr>
            <p:extLst>
              <p:ext uri="{D42A27DB-BD31-4B8C-83A1-F6EECF244321}">
                <p14:modId xmlns:p14="http://schemas.microsoft.com/office/powerpoint/2010/main" val="1954170212"/>
              </p:ext>
            </p:extLst>
          </p:nvPr>
        </p:nvGraphicFramePr>
        <p:xfrm>
          <a:off x="3662363" y="2514600"/>
          <a:ext cx="1660525" cy="319088"/>
        </p:xfrm>
        <a:graphic>
          <a:graphicData uri="http://schemas.openxmlformats.org/presentationml/2006/ole">
            <mc:AlternateContent xmlns:mc="http://schemas.openxmlformats.org/markup-compatibility/2006">
              <mc:Choice xmlns:v="urn:schemas-microsoft-com:vml" Requires="v">
                <p:oleObj spid="_x0000_s77826" name="Equation" r:id="rId3" imgW="927000" imgH="177480" progId="Equation.3">
                  <p:embed/>
                </p:oleObj>
              </mc:Choice>
              <mc:Fallback>
                <p:oleObj name="Equation" r:id="rId3" imgW="927000" imgH="177480" progId="Equation.3">
                  <p:embed/>
                  <p:pic>
                    <p:nvPicPr>
                      <p:cNvPr id="0" name=""/>
                      <p:cNvPicPr>
                        <a:picLocks noChangeAspect="1" noChangeArrowheads="1"/>
                      </p:cNvPicPr>
                      <p:nvPr/>
                    </p:nvPicPr>
                    <p:blipFill>
                      <a:blip r:embed="rId4"/>
                      <a:srcRect/>
                      <a:stretch>
                        <a:fillRect/>
                      </a:stretch>
                    </p:blipFill>
                    <p:spPr bwMode="auto">
                      <a:xfrm>
                        <a:off x="3662363" y="2514600"/>
                        <a:ext cx="1660525" cy="319088"/>
                      </a:xfrm>
                      <a:prstGeom prst="rect">
                        <a:avLst/>
                      </a:prstGeom>
                      <a:noFill/>
                      <a:ln>
                        <a:noFill/>
                      </a:ln>
                      <a:extLst>
                        <a:ext uri="{909E8E84-426E-40DD-AFC4-6F175D3DCCD1}">
                          <a14:hiddenFill xmlns:a14="http://schemas.microsoft.com/office/drawing/2010/main">
                            <a:solidFill>
                              <a:srgbClr val="FFD5D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774460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152400"/>
            <a:ext cx="8229600" cy="762000"/>
          </a:xfrm>
          <a:solidFill>
            <a:srgbClr val="0066FF"/>
          </a:solidFill>
        </p:spPr>
        <p:txBody>
          <a:bodyPr>
            <a:normAutofit/>
          </a:bodyPr>
          <a:lstStyle/>
          <a:p>
            <a:pPr eaLnBrk="1" fontAlgn="auto" hangingPunct="1">
              <a:spcAft>
                <a:spcPts val="0"/>
              </a:spcAft>
              <a:defRPr/>
            </a:pPr>
            <a:r>
              <a:rPr lang="en-US">
                <a:solidFill>
                  <a:schemeClr val="bg1"/>
                </a:solidFill>
              </a:rPr>
              <a:t>Koefisien Determinasi</a:t>
            </a:r>
          </a:p>
        </p:txBody>
      </p:sp>
      <p:sp>
        <p:nvSpPr>
          <p:cNvPr id="34819" name="Rectangle 3"/>
          <p:cNvSpPr>
            <a:spLocks noGrp="1" noChangeArrowheads="1"/>
          </p:cNvSpPr>
          <p:nvPr>
            <p:ph idx="1"/>
          </p:nvPr>
        </p:nvSpPr>
        <p:spPr>
          <a:xfrm>
            <a:off x="304800" y="990600"/>
            <a:ext cx="8534400" cy="5562600"/>
          </a:xfrm>
        </p:spPr>
        <p:txBody>
          <a:bodyPr/>
          <a:lstStyle/>
          <a:p>
            <a:pPr eaLnBrk="0" hangingPunct="0"/>
            <a:r>
              <a:rPr lang="en-US" sz="2400" b="1" dirty="0" err="1">
                <a:latin typeface="Arial Narrow" pitchFamily="34" charset="0"/>
                <a:cs typeface="Times New Roman" pitchFamily="18" charset="0"/>
              </a:rPr>
              <a:t>Koesisien</a:t>
            </a:r>
            <a:r>
              <a:rPr lang="en-US" sz="2400" b="1" dirty="0">
                <a:latin typeface="Arial Narrow" pitchFamily="34" charset="0"/>
                <a:cs typeface="Times New Roman" pitchFamily="18" charset="0"/>
              </a:rPr>
              <a:t> </a:t>
            </a:r>
            <a:r>
              <a:rPr lang="en-US" sz="2400" b="1" dirty="0" err="1">
                <a:latin typeface="Arial Narrow" pitchFamily="34" charset="0"/>
                <a:cs typeface="Times New Roman" pitchFamily="18" charset="0"/>
              </a:rPr>
              <a:t>Determinasi</a:t>
            </a:r>
            <a:r>
              <a:rPr lang="en-US" sz="2400" b="1" dirty="0">
                <a:latin typeface="Arial Narrow" pitchFamily="34" charset="0"/>
                <a:cs typeface="Times New Roman" pitchFamily="18" charset="0"/>
              </a:rPr>
              <a:t> (R</a:t>
            </a:r>
            <a:r>
              <a:rPr lang="en-US" sz="2400" b="1" baseline="30000" dirty="0">
                <a:latin typeface="Arial Narrow" pitchFamily="34" charset="0"/>
                <a:cs typeface="Times New Roman" pitchFamily="18" charset="0"/>
              </a:rPr>
              <a:t>2</a:t>
            </a:r>
            <a:r>
              <a:rPr lang="en-US" sz="2400" b="1" dirty="0">
                <a:latin typeface="Arial Narrow" pitchFamily="34" charset="0"/>
                <a:cs typeface="Times New Roman" pitchFamily="18" charset="0"/>
              </a:rPr>
              <a:t>)</a:t>
            </a:r>
          </a:p>
          <a:p>
            <a:pPr eaLnBrk="0" hangingPunct="0"/>
            <a:endParaRPr lang="en-US" sz="1000" b="1" dirty="0">
              <a:latin typeface="Arial Narrow" pitchFamily="34" charset="0"/>
              <a:cs typeface="Times New Roman" pitchFamily="18" charset="0"/>
            </a:endParaRPr>
          </a:p>
          <a:p>
            <a:pPr lvl="1" eaLnBrk="0" hangingPunct="0"/>
            <a:r>
              <a:rPr lang="en-US" sz="2000" dirty="0" err="1">
                <a:latin typeface="Arial Narrow" pitchFamily="34" charset="0"/>
                <a:cs typeface="Times New Roman" pitchFamily="18" charset="0"/>
              </a:rPr>
              <a:t>Untuk</a:t>
            </a:r>
            <a:r>
              <a:rPr lang="en-US" sz="2000" dirty="0">
                <a:latin typeface="Arial Narrow" pitchFamily="34" charset="0"/>
                <a:cs typeface="Times New Roman" pitchFamily="18" charset="0"/>
              </a:rPr>
              <a:t> </a:t>
            </a:r>
            <a:r>
              <a:rPr lang="en-US" sz="2000" dirty="0" err="1">
                <a:latin typeface="Arial Narrow" pitchFamily="34" charset="0"/>
                <a:cs typeface="Times New Roman" pitchFamily="18" charset="0"/>
              </a:rPr>
              <a:t>mengetahui</a:t>
            </a:r>
            <a:r>
              <a:rPr lang="en-US" sz="2000" dirty="0">
                <a:latin typeface="Arial Narrow" pitchFamily="34" charset="0"/>
                <a:cs typeface="Times New Roman" pitchFamily="18" charset="0"/>
              </a:rPr>
              <a:t> </a:t>
            </a:r>
            <a:r>
              <a:rPr lang="en-US" sz="2000" dirty="0" err="1">
                <a:latin typeface="Arial Narrow" pitchFamily="34" charset="0"/>
                <a:cs typeface="Times New Roman" pitchFamily="18" charset="0"/>
              </a:rPr>
              <a:t>seberapa</a:t>
            </a:r>
            <a:r>
              <a:rPr lang="en-US" sz="2000" dirty="0">
                <a:latin typeface="Arial Narrow" pitchFamily="34" charset="0"/>
                <a:cs typeface="Times New Roman" pitchFamily="18" charset="0"/>
              </a:rPr>
              <a:t> </a:t>
            </a:r>
            <a:r>
              <a:rPr lang="en-US" sz="2000" dirty="0" err="1">
                <a:latin typeface="Arial Narrow" pitchFamily="34" charset="0"/>
                <a:cs typeface="Times New Roman" pitchFamily="18" charset="0"/>
              </a:rPr>
              <a:t>besar</a:t>
            </a:r>
            <a:r>
              <a:rPr lang="en-US" sz="2000" dirty="0">
                <a:latin typeface="Arial Narrow" pitchFamily="34" charset="0"/>
                <a:cs typeface="Times New Roman" pitchFamily="18" charset="0"/>
              </a:rPr>
              <a:t> </a:t>
            </a:r>
            <a:r>
              <a:rPr lang="en-US" sz="2000" b="1" u="sng" dirty="0" err="1">
                <a:latin typeface="Arial Narrow" pitchFamily="34" charset="0"/>
                <a:cs typeface="Times New Roman" pitchFamily="18" charset="0"/>
              </a:rPr>
              <a:t>pengaruh</a:t>
            </a:r>
            <a:r>
              <a:rPr lang="en-US" sz="2000" dirty="0">
                <a:latin typeface="Arial Narrow" pitchFamily="34" charset="0"/>
                <a:cs typeface="Times New Roman" pitchFamily="18" charset="0"/>
              </a:rPr>
              <a:t> </a:t>
            </a:r>
            <a:r>
              <a:rPr lang="en-US" sz="2000" dirty="0" err="1">
                <a:latin typeface="Arial Narrow" pitchFamily="34" charset="0"/>
                <a:cs typeface="Times New Roman" pitchFamily="18" charset="0"/>
              </a:rPr>
              <a:t>variabel</a:t>
            </a:r>
            <a:r>
              <a:rPr lang="en-US" sz="2000" dirty="0">
                <a:latin typeface="Arial Narrow" pitchFamily="34" charset="0"/>
                <a:cs typeface="Times New Roman" pitchFamily="18" charset="0"/>
              </a:rPr>
              <a:t> X </a:t>
            </a:r>
            <a:r>
              <a:rPr lang="en-US" sz="2000" dirty="0" err="1">
                <a:latin typeface="Arial Narrow" pitchFamily="34" charset="0"/>
                <a:cs typeface="Times New Roman" pitchFamily="18" charset="0"/>
              </a:rPr>
              <a:t>terhadap</a:t>
            </a:r>
            <a:r>
              <a:rPr lang="en-US" sz="2000" dirty="0">
                <a:latin typeface="Arial Narrow" pitchFamily="34" charset="0"/>
                <a:cs typeface="Times New Roman" pitchFamily="18" charset="0"/>
              </a:rPr>
              <a:t> </a:t>
            </a:r>
            <a:r>
              <a:rPr lang="en-US" sz="2000" dirty="0" err="1">
                <a:latin typeface="Arial Narrow" pitchFamily="34" charset="0"/>
                <a:cs typeface="Times New Roman" pitchFamily="18" charset="0"/>
              </a:rPr>
              <a:t>variabel</a:t>
            </a:r>
            <a:r>
              <a:rPr lang="en-US" sz="2000" dirty="0">
                <a:latin typeface="Arial Narrow" pitchFamily="34" charset="0"/>
                <a:cs typeface="Times New Roman" pitchFamily="18" charset="0"/>
              </a:rPr>
              <a:t> Y </a:t>
            </a:r>
            <a:r>
              <a:rPr lang="en-US" sz="2000" dirty="0" err="1">
                <a:latin typeface="Arial Narrow" pitchFamily="34" charset="0"/>
                <a:cs typeface="Times New Roman" pitchFamily="18" charset="0"/>
              </a:rPr>
              <a:t>atau</a:t>
            </a:r>
            <a:r>
              <a:rPr lang="en-US" sz="2000" dirty="0">
                <a:latin typeface="Arial Narrow" pitchFamily="34" charset="0"/>
                <a:cs typeface="Times New Roman" pitchFamily="18" charset="0"/>
              </a:rPr>
              <a:t> </a:t>
            </a:r>
            <a:r>
              <a:rPr lang="en-US" sz="2000" dirty="0" err="1">
                <a:latin typeface="Arial Narrow" pitchFamily="34" charset="0"/>
                <a:cs typeface="Times New Roman" pitchFamily="18" charset="0"/>
              </a:rPr>
              <a:t>seberapa</a:t>
            </a:r>
            <a:r>
              <a:rPr lang="en-US" sz="2000" dirty="0">
                <a:latin typeface="Arial Narrow" pitchFamily="34" charset="0"/>
                <a:cs typeface="Times New Roman" pitchFamily="18" charset="0"/>
              </a:rPr>
              <a:t> </a:t>
            </a:r>
            <a:r>
              <a:rPr lang="en-US" sz="2000" dirty="0" err="1">
                <a:latin typeface="Arial Narrow" pitchFamily="34" charset="0"/>
                <a:cs typeface="Times New Roman" pitchFamily="18" charset="0"/>
              </a:rPr>
              <a:t>besar</a:t>
            </a:r>
            <a:r>
              <a:rPr lang="en-US" sz="2000" dirty="0">
                <a:latin typeface="Arial Narrow" pitchFamily="34" charset="0"/>
                <a:cs typeface="Times New Roman" pitchFamily="18" charset="0"/>
              </a:rPr>
              <a:t> </a:t>
            </a:r>
            <a:r>
              <a:rPr lang="en-US" sz="2000" dirty="0" err="1">
                <a:latin typeface="Arial Narrow" pitchFamily="34" charset="0"/>
                <a:cs typeface="Times New Roman" pitchFamily="18" charset="0"/>
              </a:rPr>
              <a:t>variasi</a:t>
            </a:r>
            <a:r>
              <a:rPr lang="en-US" sz="2000" dirty="0">
                <a:latin typeface="Arial Narrow" pitchFamily="34" charset="0"/>
                <a:cs typeface="Times New Roman" pitchFamily="18" charset="0"/>
              </a:rPr>
              <a:t> Y </a:t>
            </a:r>
            <a:r>
              <a:rPr lang="en-US" sz="2000" dirty="0" err="1">
                <a:latin typeface="Arial Narrow" pitchFamily="34" charset="0"/>
                <a:cs typeface="Times New Roman" pitchFamily="18" charset="0"/>
              </a:rPr>
              <a:t>dapat</a:t>
            </a:r>
            <a:r>
              <a:rPr lang="en-US" sz="2000" dirty="0">
                <a:latin typeface="Arial Narrow" pitchFamily="34" charset="0"/>
                <a:cs typeface="Times New Roman" pitchFamily="18" charset="0"/>
              </a:rPr>
              <a:t> </a:t>
            </a:r>
            <a:r>
              <a:rPr lang="en-US" sz="2000" dirty="0" err="1">
                <a:latin typeface="Arial Narrow" pitchFamily="34" charset="0"/>
                <a:cs typeface="Times New Roman" pitchFamily="18" charset="0"/>
              </a:rPr>
              <a:t>dijelaskan</a:t>
            </a:r>
            <a:r>
              <a:rPr lang="en-US" sz="2000" dirty="0">
                <a:latin typeface="Arial Narrow" pitchFamily="34" charset="0"/>
                <a:cs typeface="Times New Roman" pitchFamily="18" charset="0"/>
              </a:rPr>
              <a:t> </a:t>
            </a:r>
            <a:r>
              <a:rPr lang="en-US" sz="2000" dirty="0" err="1">
                <a:latin typeface="Arial Narrow" pitchFamily="34" charset="0"/>
                <a:cs typeface="Times New Roman" pitchFamily="18" charset="0"/>
              </a:rPr>
              <a:t>oleh</a:t>
            </a:r>
            <a:r>
              <a:rPr lang="en-US" sz="2000" dirty="0">
                <a:latin typeface="Arial Narrow" pitchFamily="34" charset="0"/>
                <a:cs typeface="Times New Roman" pitchFamily="18" charset="0"/>
              </a:rPr>
              <a:t> X.</a:t>
            </a:r>
          </a:p>
          <a:p>
            <a:pPr lvl="1" eaLnBrk="0" hangingPunct="0"/>
            <a:endParaRPr lang="en-US" sz="800" dirty="0"/>
          </a:p>
          <a:p>
            <a:pPr eaLnBrk="0" hangingPunct="0"/>
            <a:r>
              <a:rPr lang="en-US" sz="2000" dirty="0">
                <a:latin typeface="Arial Narrow" pitchFamily="34" charset="0"/>
                <a:cs typeface="Times New Roman" pitchFamily="18" charset="0"/>
              </a:rPr>
              <a:t>			</a:t>
            </a:r>
            <a:r>
              <a:rPr lang="en-US" sz="2400" b="1" dirty="0">
                <a:latin typeface="Arial Narrow" pitchFamily="34" charset="0"/>
                <a:cs typeface="Times New Roman" pitchFamily="18" charset="0"/>
              </a:rPr>
              <a:t> R</a:t>
            </a:r>
            <a:r>
              <a:rPr lang="en-US" sz="2400" b="1" baseline="30000" dirty="0">
                <a:latin typeface="Arial Narrow" pitchFamily="34" charset="0"/>
                <a:cs typeface="Times New Roman" pitchFamily="18" charset="0"/>
              </a:rPr>
              <a:t>2</a:t>
            </a:r>
            <a:r>
              <a:rPr lang="en-US" sz="2400" b="1" dirty="0">
                <a:latin typeface="Arial Narrow" pitchFamily="34" charset="0"/>
                <a:cs typeface="Times New Roman" pitchFamily="18" charset="0"/>
              </a:rPr>
              <a:t> = r</a:t>
            </a:r>
            <a:r>
              <a:rPr lang="en-US" sz="2400" b="1" baseline="30000" dirty="0">
                <a:latin typeface="Arial Narrow" pitchFamily="34" charset="0"/>
                <a:cs typeface="Times New Roman" pitchFamily="18" charset="0"/>
              </a:rPr>
              <a:t>2</a:t>
            </a:r>
            <a:r>
              <a:rPr lang="en-US" sz="2400" b="1" dirty="0">
                <a:latin typeface="Arial Narrow" pitchFamily="34" charset="0"/>
                <a:cs typeface="Times New Roman" pitchFamily="18" charset="0"/>
              </a:rPr>
              <a:t> x 100%</a:t>
            </a:r>
          </a:p>
          <a:p>
            <a:pPr eaLnBrk="1" hangingPunct="1">
              <a:lnSpc>
                <a:spcPct val="90000"/>
              </a:lnSpc>
              <a:buFont typeface="Wingdings" pitchFamily="2" charset="2"/>
              <a:buChar char="à"/>
            </a:pPr>
            <a:r>
              <a:rPr lang="en-US" dirty="0" smtClean="0">
                <a:sym typeface="Wingdings" pitchFamily="2" charset="2"/>
              </a:rPr>
              <a:t>X </a:t>
            </a:r>
            <a:r>
              <a:rPr lang="en-US" dirty="0" err="1" smtClean="0">
                <a:sym typeface="Wingdings" pitchFamily="2" charset="2"/>
              </a:rPr>
              <a:t>memegang</a:t>
            </a:r>
            <a:r>
              <a:rPr lang="en-US" dirty="0" smtClean="0">
                <a:sym typeface="Wingdings" pitchFamily="2" charset="2"/>
              </a:rPr>
              <a:t> </a:t>
            </a:r>
            <a:r>
              <a:rPr lang="en-US" dirty="0" err="1" smtClean="0">
                <a:sym typeface="Wingdings" pitchFamily="2" charset="2"/>
              </a:rPr>
              <a:t>peranan</a:t>
            </a:r>
            <a:r>
              <a:rPr lang="en-US" dirty="0" smtClean="0">
                <a:sym typeface="Wingdings" pitchFamily="2" charset="2"/>
              </a:rPr>
              <a:t> </a:t>
            </a:r>
            <a:r>
              <a:rPr lang="en-US" dirty="0" err="1" smtClean="0">
                <a:sym typeface="Wingdings" pitchFamily="2" charset="2"/>
              </a:rPr>
              <a:t>dalam</a:t>
            </a:r>
            <a:r>
              <a:rPr lang="en-US" dirty="0" smtClean="0">
                <a:sym typeface="Wingdings" pitchFamily="2" charset="2"/>
              </a:rPr>
              <a:t> </a:t>
            </a:r>
            <a:r>
              <a:rPr lang="en-US" dirty="0" err="1" smtClean="0">
                <a:sym typeface="Wingdings" pitchFamily="2" charset="2"/>
              </a:rPr>
              <a:t>perubahan</a:t>
            </a:r>
            <a:r>
              <a:rPr lang="en-US" dirty="0" smtClean="0">
                <a:sym typeface="Wingdings" pitchFamily="2" charset="2"/>
              </a:rPr>
              <a:t> Y. </a:t>
            </a:r>
            <a:r>
              <a:rPr lang="en-US" dirty="0" err="1" smtClean="0">
                <a:sym typeface="Wingdings" pitchFamily="2" charset="2"/>
              </a:rPr>
              <a:t>bila</a:t>
            </a:r>
            <a:r>
              <a:rPr lang="en-US" dirty="0" smtClean="0">
                <a:sym typeface="Wingdings" pitchFamily="2" charset="2"/>
              </a:rPr>
              <a:t> </a:t>
            </a:r>
            <a:r>
              <a:rPr lang="en-US" dirty="0" err="1" smtClean="0">
                <a:sym typeface="Wingdings" pitchFamily="2" charset="2"/>
              </a:rPr>
              <a:t>terjadi</a:t>
            </a:r>
            <a:r>
              <a:rPr lang="en-US" dirty="0" smtClean="0">
                <a:sym typeface="Wingdings" pitchFamily="2" charset="2"/>
              </a:rPr>
              <a:t> </a:t>
            </a:r>
            <a:r>
              <a:rPr lang="en-US" dirty="0" err="1" smtClean="0">
                <a:sym typeface="Wingdings" pitchFamily="2" charset="2"/>
              </a:rPr>
              <a:t>perubahan</a:t>
            </a:r>
            <a:r>
              <a:rPr lang="en-US" dirty="0" smtClean="0">
                <a:sym typeface="Wingdings" pitchFamily="2" charset="2"/>
              </a:rPr>
              <a:t> X, </a:t>
            </a:r>
            <a:r>
              <a:rPr lang="en-US" dirty="0" err="1" smtClean="0">
                <a:sym typeface="Wingdings" pitchFamily="2" charset="2"/>
              </a:rPr>
              <a:t>maka</a:t>
            </a:r>
            <a:r>
              <a:rPr lang="en-US" dirty="0" smtClean="0">
                <a:sym typeface="Wingdings" pitchFamily="2" charset="2"/>
              </a:rPr>
              <a:t> Y </a:t>
            </a:r>
            <a:r>
              <a:rPr lang="en-US" dirty="0" err="1" smtClean="0">
                <a:sym typeface="Wingdings" pitchFamily="2" charset="2"/>
              </a:rPr>
              <a:t>akan</a:t>
            </a:r>
            <a:r>
              <a:rPr lang="en-US" dirty="0" smtClean="0">
                <a:sym typeface="Wingdings" pitchFamily="2" charset="2"/>
              </a:rPr>
              <a:t> </a:t>
            </a:r>
            <a:r>
              <a:rPr lang="en-US" dirty="0" err="1" smtClean="0">
                <a:sym typeface="Wingdings" pitchFamily="2" charset="2"/>
              </a:rPr>
              <a:t>berubah</a:t>
            </a:r>
            <a:r>
              <a:rPr lang="en-US" dirty="0" smtClean="0">
                <a:sym typeface="Wingdings" pitchFamily="2" charset="2"/>
              </a:rPr>
              <a:t>.</a:t>
            </a:r>
          </a:p>
          <a:p>
            <a:pPr eaLnBrk="1" hangingPunct="1">
              <a:lnSpc>
                <a:spcPct val="90000"/>
              </a:lnSpc>
              <a:buFont typeface="Wingdings" pitchFamily="2" charset="2"/>
              <a:buNone/>
            </a:pPr>
            <a:endParaRPr lang="en-US" dirty="0" smtClean="0"/>
          </a:p>
          <a:p>
            <a:pPr eaLnBrk="1" hangingPunct="1">
              <a:lnSpc>
                <a:spcPct val="90000"/>
              </a:lnSpc>
              <a:buFont typeface="Wingdings" pitchFamily="2" charset="2"/>
              <a:buNone/>
            </a:pPr>
            <a:r>
              <a:rPr lang="en-US" dirty="0" err="1" smtClean="0"/>
              <a:t>Pada</a:t>
            </a:r>
            <a:r>
              <a:rPr lang="en-US" dirty="0" smtClean="0"/>
              <a:t> </a:t>
            </a:r>
            <a:r>
              <a:rPr lang="en-US" dirty="0" err="1" smtClean="0"/>
              <a:t>kasus</a:t>
            </a:r>
            <a:r>
              <a:rPr lang="en-US" dirty="0" smtClean="0"/>
              <a:t> </a:t>
            </a:r>
            <a:r>
              <a:rPr lang="en-US" dirty="0" err="1" smtClean="0"/>
              <a:t>diatas</a:t>
            </a:r>
            <a:r>
              <a:rPr lang="en-US" dirty="0" smtClean="0"/>
              <a:t> r = </a:t>
            </a:r>
            <a:r>
              <a:rPr lang="en-US" dirty="0" smtClean="0"/>
              <a:t>……</a:t>
            </a:r>
            <a:r>
              <a:rPr lang="en-US" dirty="0" err="1" smtClean="0"/>
              <a:t>maka</a:t>
            </a:r>
            <a:r>
              <a:rPr lang="en-US" dirty="0" smtClean="0"/>
              <a:t> </a:t>
            </a:r>
            <a:r>
              <a:rPr lang="en-US" dirty="0" smtClean="0"/>
              <a:t>R = r</a:t>
            </a:r>
            <a:r>
              <a:rPr lang="en-US" baseline="30000" dirty="0" smtClean="0"/>
              <a:t>2</a:t>
            </a:r>
            <a:endParaRPr lang="en-US" dirty="0" smtClean="0"/>
          </a:p>
          <a:p>
            <a:pPr eaLnBrk="1" hangingPunct="1">
              <a:lnSpc>
                <a:spcPct val="90000"/>
              </a:lnSpc>
              <a:buFont typeface="Wingdings" pitchFamily="2" charset="2"/>
              <a:buNone/>
            </a:pPr>
            <a:r>
              <a:rPr lang="en-US" dirty="0" smtClean="0"/>
              <a:t>R= </a:t>
            </a:r>
            <a:r>
              <a:rPr lang="en-US" dirty="0" smtClean="0"/>
              <a:t>(…..)</a:t>
            </a:r>
            <a:r>
              <a:rPr lang="en-US" baseline="30000" dirty="0" smtClean="0"/>
              <a:t>2</a:t>
            </a:r>
            <a:r>
              <a:rPr lang="en-US" dirty="0" smtClean="0"/>
              <a:t> = </a:t>
            </a:r>
            <a:r>
              <a:rPr lang="en-US" dirty="0" smtClean="0"/>
              <a:t>….</a:t>
            </a:r>
            <a:r>
              <a:rPr lang="en-US" dirty="0" smtClean="0">
                <a:sym typeface="Wingdings" pitchFamily="2" charset="2"/>
              </a:rPr>
              <a:t> ……………%.</a:t>
            </a:r>
            <a:endParaRPr lang="en-US" dirty="0" smtClean="0">
              <a:sym typeface="Wingdings" pitchFamily="2" charset="2"/>
            </a:endParaRPr>
          </a:p>
          <a:p>
            <a:pPr eaLnBrk="1" hangingPunct="1">
              <a:lnSpc>
                <a:spcPct val="90000"/>
              </a:lnSpc>
              <a:buFont typeface="Wingdings" pitchFamily="2" charset="2"/>
              <a:buNone/>
            </a:pPr>
            <a:r>
              <a:rPr lang="en-US" dirty="0" smtClean="0"/>
              <a:t>Hal </a:t>
            </a:r>
            <a:r>
              <a:rPr lang="en-US" dirty="0" err="1" smtClean="0"/>
              <a:t>ini</a:t>
            </a:r>
            <a:r>
              <a:rPr lang="en-US" dirty="0" smtClean="0"/>
              <a:t> </a:t>
            </a:r>
            <a:r>
              <a:rPr lang="en-US" dirty="0" err="1" smtClean="0"/>
              <a:t>berarti</a:t>
            </a:r>
            <a:r>
              <a:rPr lang="en-US" dirty="0" smtClean="0"/>
              <a:t> </a:t>
            </a:r>
            <a:r>
              <a:rPr lang="id-ID" dirty="0" smtClean="0"/>
              <a:t>Y</a:t>
            </a:r>
            <a:r>
              <a:rPr lang="en-US" dirty="0" smtClean="0"/>
              <a:t> </a:t>
            </a:r>
            <a:r>
              <a:rPr lang="en-US" dirty="0" err="1" smtClean="0"/>
              <a:t>dapat</a:t>
            </a:r>
            <a:r>
              <a:rPr lang="en-US" dirty="0" smtClean="0"/>
              <a:t> </a:t>
            </a:r>
            <a:r>
              <a:rPr lang="en-US" dirty="0" err="1" smtClean="0"/>
              <a:t>dijelaskan</a:t>
            </a:r>
            <a:r>
              <a:rPr lang="en-US" dirty="0" smtClean="0"/>
              <a:t> </a:t>
            </a:r>
            <a:r>
              <a:rPr lang="en-US" dirty="0" err="1" smtClean="0"/>
              <a:t>oleh</a:t>
            </a:r>
            <a:r>
              <a:rPr lang="en-US" dirty="0" smtClean="0"/>
              <a:t> </a:t>
            </a:r>
            <a:r>
              <a:rPr lang="en-US" dirty="0" err="1" smtClean="0"/>
              <a:t>Variabel</a:t>
            </a:r>
            <a:r>
              <a:rPr lang="en-US" dirty="0" smtClean="0"/>
              <a:t> </a:t>
            </a:r>
            <a:r>
              <a:rPr lang="id-ID" dirty="0" smtClean="0"/>
              <a:t>X</a:t>
            </a:r>
            <a:r>
              <a:rPr lang="en-US" dirty="0" smtClean="0"/>
              <a:t> </a:t>
            </a:r>
            <a:r>
              <a:rPr lang="en-US" dirty="0" err="1" smtClean="0"/>
              <a:t>sebesar</a:t>
            </a:r>
            <a:r>
              <a:rPr lang="en-US" dirty="0" smtClean="0"/>
              <a:t> </a:t>
            </a:r>
            <a:r>
              <a:rPr lang="en-US" dirty="0" smtClean="0"/>
              <a:t>…………….%.</a:t>
            </a:r>
            <a:endParaRPr lang="en-US" dirty="0" smtClean="0"/>
          </a:p>
        </p:txBody>
      </p:sp>
    </p:spTree>
    <p:extLst>
      <p:ext uri="{BB962C8B-B14F-4D97-AF65-F5344CB8AC3E}">
        <p14:creationId xmlns:p14="http://schemas.microsoft.com/office/powerpoint/2010/main" val="3759466851"/>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 </a:t>
            </a:r>
            <a:r>
              <a:rPr lang="en-US" dirty="0" err="1" smtClean="0"/>
              <a:t>yg</a:t>
            </a:r>
            <a:r>
              <a:rPr lang="en-US" dirty="0" smtClean="0"/>
              <a:t> </a:t>
            </a:r>
            <a:r>
              <a:rPr lang="en-US" dirty="0" err="1" smtClean="0"/>
              <a:t>harus</a:t>
            </a:r>
            <a:r>
              <a:rPr lang="en-US" dirty="0" smtClean="0"/>
              <a:t> </a:t>
            </a:r>
            <a:r>
              <a:rPr lang="en-US" dirty="0" err="1" smtClean="0"/>
              <a:t>diperhatikan</a:t>
            </a:r>
            <a:r>
              <a:rPr lang="en-US" dirty="0" smtClean="0"/>
              <a:t> </a:t>
            </a:r>
            <a:r>
              <a:rPr lang="en-US" dirty="0" err="1" smtClean="0"/>
              <a:t>pd</a:t>
            </a:r>
            <a:r>
              <a:rPr lang="en-US" dirty="0" smtClean="0"/>
              <a:t> Model </a:t>
            </a:r>
            <a:endParaRPr lang="en-US" dirty="0"/>
          </a:p>
        </p:txBody>
      </p:sp>
      <p:sp>
        <p:nvSpPr>
          <p:cNvPr id="3" name="Content Placeholder 2"/>
          <p:cNvSpPr>
            <a:spLocks noGrp="1"/>
          </p:cNvSpPr>
          <p:nvPr>
            <p:ph idx="1"/>
          </p:nvPr>
        </p:nvSpPr>
        <p:spPr>
          <a:xfrm>
            <a:off x="718889" y="2128436"/>
            <a:ext cx="8003232" cy="3816424"/>
          </a:xfrm>
        </p:spPr>
        <p:txBody>
          <a:bodyPr/>
          <a:lstStyle/>
          <a:p>
            <a:pPr marL="0" indent="0">
              <a:buNone/>
            </a:pPr>
            <a:r>
              <a:rPr lang="en-US" dirty="0"/>
              <a:t>1</a:t>
            </a:r>
            <a:r>
              <a:rPr lang="en-US" dirty="0" smtClean="0"/>
              <a:t>. </a:t>
            </a:r>
            <a:r>
              <a:rPr lang="en-US" dirty="0" err="1" smtClean="0"/>
              <a:t>Peubah</a:t>
            </a:r>
            <a:r>
              <a:rPr lang="en-US" dirty="0" smtClean="0"/>
              <a:t> </a:t>
            </a:r>
            <a:r>
              <a:rPr lang="en-US" dirty="0" err="1" smtClean="0"/>
              <a:t>respon</a:t>
            </a:r>
            <a:r>
              <a:rPr lang="en-US" dirty="0" smtClean="0"/>
              <a:t> Yi </a:t>
            </a:r>
            <a:r>
              <a:rPr lang="en-US" dirty="0" err="1" smtClean="0"/>
              <a:t>pada</a:t>
            </a:r>
            <a:r>
              <a:rPr lang="en-US" dirty="0" smtClean="0"/>
              <a:t> </a:t>
            </a:r>
            <a:r>
              <a:rPr lang="en-US" dirty="0" err="1" smtClean="0"/>
              <a:t>ulangan</a:t>
            </a:r>
            <a:r>
              <a:rPr lang="en-US" dirty="0" smtClean="0"/>
              <a:t> </a:t>
            </a:r>
            <a:r>
              <a:rPr lang="en-US" dirty="0" err="1" smtClean="0"/>
              <a:t>ke</a:t>
            </a:r>
            <a:r>
              <a:rPr lang="en-US" dirty="0" smtClean="0"/>
              <a:t>-I </a:t>
            </a:r>
            <a:r>
              <a:rPr lang="en-US" dirty="0" err="1" smtClean="0"/>
              <a:t>merupakan</a:t>
            </a:r>
            <a:r>
              <a:rPr lang="en-US" dirty="0" smtClean="0"/>
              <a:t> </a:t>
            </a:r>
            <a:r>
              <a:rPr lang="en-US" dirty="0" err="1" smtClean="0"/>
              <a:t>jumlah</a:t>
            </a:r>
            <a:r>
              <a:rPr lang="en-US" dirty="0" smtClean="0"/>
              <a:t> </a:t>
            </a:r>
            <a:r>
              <a:rPr lang="en-US" dirty="0" err="1" smtClean="0"/>
              <a:t>dari</a:t>
            </a:r>
            <a:r>
              <a:rPr lang="en-US" dirty="0" smtClean="0"/>
              <a:t> 2 </a:t>
            </a:r>
            <a:r>
              <a:rPr lang="en-US" dirty="0" err="1" smtClean="0"/>
              <a:t>komponen</a:t>
            </a:r>
            <a:r>
              <a:rPr lang="en-US" dirty="0" smtClean="0"/>
              <a:t>:</a:t>
            </a:r>
          </a:p>
          <a:p>
            <a:pPr marL="0" indent="0">
              <a:buNone/>
            </a:pPr>
            <a:r>
              <a:rPr lang="en-US" dirty="0" smtClean="0"/>
              <a:t>	1. </a:t>
            </a:r>
            <a:r>
              <a:rPr lang="en-US" dirty="0" err="1" smtClean="0"/>
              <a:t>Suku</a:t>
            </a:r>
            <a:r>
              <a:rPr lang="en-US" dirty="0" smtClean="0"/>
              <a:t> </a:t>
            </a:r>
            <a:r>
              <a:rPr lang="en-US" dirty="0" err="1" smtClean="0"/>
              <a:t>Konstanta</a:t>
            </a:r>
            <a:r>
              <a:rPr lang="en-US" dirty="0" smtClean="0"/>
              <a:t> </a:t>
            </a:r>
            <a:r>
              <a:rPr lang="el-GR" dirty="0" smtClean="0"/>
              <a:t>β</a:t>
            </a:r>
            <a:r>
              <a:rPr lang="en-US" dirty="0" smtClean="0"/>
              <a:t>0+</a:t>
            </a:r>
            <a:r>
              <a:rPr lang="el-GR" dirty="0"/>
              <a:t> </a:t>
            </a:r>
            <a:r>
              <a:rPr lang="el-GR" dirty="0" smtClean="0"/>
              <a:t>β</a:t>
            </a:r>
            <a:r>
              <a:rPr lang="en-US" dirty="0" smtClean="0"/>
              <a:t>1X1 </a:t>
            </a:r>
            <a:r>
              <a:rPr lang="en-US" dirty="0" err="1" smtClean="0"/>
              <a:t>dan</a:t>
            </a:r>
            <a:endParaRPr lang="en-US" dirty="0" smtClean="0"/>
          </a:p>
          <a:p>
            <a:pPr marL="0" indent="0">
              <a:buNone/>
            </a:pPr>
            <a:r>
              <a:rPr lang="en-US" dirty="0" smtClean="0"/>
              <a:t>	2. </a:t>
            </a:r>
            <a:r>
              <a:rPr lang="en-US" dirty="0" err="1" smtClean="0"/>
              <a:t>Suku</a:t>
            </a:r>
            <a:r>
              <a:rPr lang="en-US" dirty="0" smtClean="0"/>
              <a:t> </a:t>
            </a:r>
            <a:r>
              <a:rPr lang="en-US" dirty="0" err="1" smtClean="0"/>
              <a:t>acak</a:t>
            </a:r>
            <a:r>
              <a:rPr lang="en-US" dirty="0" smtClean="0"/>
              <a:t> </a:t>
            </a:r>
            <a:r>
              <a:rPr lang="en-US" dirty="0" err="1" smtClean="0"/>
              <a:t>dari</a:t>
            </a:r>
            <a:r>
              <a:rPr lang="en-US" dirty="0" smtClean="0"/>
              <a:t> </a:t>
            </a:r>
            <a:r>
              <a:rPr lang="el-GR" dirty="0" smtClean="0"/>
              <a:t>ε</a:t>
            </a:r>
            <a:r>
              <a:rPr lang="en-US" dirty="0" err="1" smtClean="0"/>
              <a:t>i</a:t>
            </a:r>
            <a:r>
              <a:rPr lang="en-US" dirty="0" smtClean="0"/>
              <a:t>.  </a:t>
            </a:r>
            <a:r>
              <a:rPr lang="en-US" dirty="0" err="1" smtClean="0"/>
              <a:t>Oleh</a:t>
            </a:r>
            <a:r>
              <a:rPr lang="en-US" dirty="0" smtClean="0"/>
              <a:t> </a:t>
            </a:r>
            <a:r>
              <a:rPr lang="en-US" dirty="0" err="1" smtClean="0"/>
              <a:t>karena</a:t>
            </a:r>
            <a:r>
              <a:rPr lang="en-US" dirty="0" smtClean="0"/>
              <a:t> </a:t>
            </a:r>
            <a:r>
              <a:rPr lang="en-US" dirty="0" err="1" smtClean="0"/>
              <a:t>itu</a:t>
            </a:r>
            <a:r>
              <a:rPr lang="en-US" dirty="0" smtClean="0"/>
              <a:t> Yi 	</a:t>
            </a:r>
            <a:r>
              <a:rPr lang="en-US" dirty="0" err="1" smtClean="0"/>
              <a:t>adalah</a:t>
            </a:r>
            <a:r>
              <a:rPr lang="en-US" dirty="0" smtClean="0"/>
              <a:t> </a:t>
            </a:r>
            <a:r>
              <a:rPr lang="en-US" dirty="0" err="1" smtClean="0"/>
              <a:t>peubah</a:t>
            </a:r>
            <a:r>
              <a:rPr lang="en-US" dirty="0" smtClean="0"/>
              <a:t> </a:t>
            </a:r>
            <a:r>
              <a:rPr lang="en-US" dirty="0" err="1" smtClean="0"/>
              <a:t>acak</a:t>
            </a:r>
            <a:r>
              <a:rPr lang="en-US" dirty="0" smtClean="0"/>
              <a:t>.</a:t>
            </a:r>
          </a:p>
        </p:txBody>
      </p:sp>
      <p:pic>
        <p:nvPicPr>
          <p:cNvPr id="4"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436096" y="949977"/>
            <a:ext cx="2457460" cy="455085"/>
          </a:xfrm>
          <a:prstGeom prst="rect">
            <a:avLst/>
          </a:prstGeom>
          <a:noFill/>
        </p:spPr>
      </p:pic>
    </p:spTree>
    <p:extLst>
      <p:ext uri="{BB962C8B-B14F-4D97-AF65-F5344CB8AC3E}">
        <p14:creationId xmlns:p14="http://schemas.microsoft.com/office/powerpoint/2010/main" val="826668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63272" cy="6178698"/>
          </a:xfrm>
        </p:spPr>
        <p:txBody>
          <a:bodyPr/>
          <a:lstStyle/>
          <a:p>
            <a:pPr marL="0" indent="0" algn="l">
              <a:buNone/>
            </a:pPr>
            <a:r>
              <a:rPr lang="en-US" sz="2400" dirty="0" smtClean="0"/>
              <a:t>2</a:t>
            </a:r>
            <a:r>
              <a:rPr lang="en-US" sz="2400" b="1" dirty="0" smtClean="0"/>
              <a:t>. </a:t>
            </a:r>
            <a:r>
              <a:rPr lang="en-US" sz="2400" b="1" dirty="0" err="1"/>
              <a:t>Karena</a:t>
            </a:r>
            <a:r>
              <a:rPr lang="en-US" sz="2400" b="1" dirty="0"/>
              <a:t> E(</a:t>
            </a:r>
            <a:r>
              <a:rPr lang="el-GR" sz="2400" b="1" dirty="0"/>
              <a:t>ε</a:t>
            </a:r>
            <a:r>
              <a:rPr lang="en-US" sz="2400" b="1" dirty="0" err="1"/>
              <a:t>i</a:t>
            </a:r>
            <a:r>
              <a:rPr lang="en-US" sz="2400" b="1" dirty="0"/>
              <a:t>)=0, </a:t>
            </a:r>
            <a:r>
              <a:rPr lang="en-US" sz="2400" dirty="0" err="1"/>
              <a:t>maka</a:t>
            </a:r>
            <a:r>
              <a:rPr lang="en-US" sz="2400" dirty="0"/>
              <a:t>:</a:t>
            </a:r>
            <a:br>
              <a:rPr lang="en-US" sz="2400" dirty="0"/>
            </a:br>
            <a:r>
              <a:rPr lang="en-US" sz="2400" dirty="0"/>
              <a:t>E(Yi)= E(</a:t>
            </a:r>
            <a:r>
              <a:rPr lang="el-GR" sz="2400" dirty="0"/>
              <a:t>β</a:t>
            </a:r>
            <a:r>
              <a:rPr lang="en-US" sz="2400" dirty="0"/>
              <a:t>0+</a:t>
            </a:r>
            <a:r>
              <a:rPr lang="el-GR" sz="2400" dirty="0"/>
              <a:t> β</a:t>
            </a:r>
            <a:r>
              <a:rPr lang="en-US" sz="2400" dirty="0"/>
              <a:t>1X1 +</a:t>
            </a:r>
            <a:r>
              <a:rPr lang="el-GR" sz="2400" dirty="0"/>
              <a:t> ε</a:t>
            </a:r>
            <a:r>
              <a:rPr lang="en-US" sz="2400" dirty="0" err="1"/>
              <a:t>i</a:t>
            </a:r>
            <a:r>
              <a:rPr lang="en-US" sz="2400" dirty="0"/>
              <a:t>)= </a:t>
            </a:r>
            <a:r>
              <a:rPr lang="el-GR" sz="2400" dirty="0"/>
              <a:t>β</a:t>
            </a:r>
            <a:r>
              <a:rPr lang="en-US" sz="2400" dirty="0"/>
              <a:t>0+</a:t>
            </a:r>
            <a:r>
              <a:rPr lang="el-GR" sz="2400" dirty="0"/>
              <a:t> β</a:t>
            </a:r>
            <a:r>
              <a:rPr lang="en-US" sz="2400" dirty="0"/>
              <a:t>1X1+E(</a:t>
            </a:r>
            <a:r>
              <a:rPr lang="el-GR" sz="2400" dirty="0"/>
              <a:t>ε</a:t>
            </a:r>
            <a:r>
              <a:rPr lang="en-US" sz="2400" dirty="0" err="1"/>
              <a:t>i</a:t>
            </a:r>
            <a:r>
              <a:rPr lang="en-US" sz="2400" dirty="0"/>
              <a:t>)= </a:t>
            </a:r>
            <a:r>
              <a:rPr lang="el-GR" sz="2400" dirty="0"/>
              <a:t>β</a:t>
            </a:r>
            <a:r>
              <a:rPr lang="en-US" sz="2400" dirty="0"/>
              <a:t>0+</a:t>
            </a:r>
            <a:r>
              <a:rPr lang="el-GR" sz="2400" dirty="0"/>
              <a:t> β</a:t>
            </a:r>
            <a:r>
              <a:rPr lang="en-US" sz="2400" dirty="0"/>
              <a:t>1X1 </a:t>
            </a:r>
            <a:br>
              <a:rPr lang="en-US" sz="2400" dirty="0"/>
            </a:br>
            <a:r>
              <a:rPr lang="en-US" sz="2400" dirty="0" smtClean="0"/>
              <a:t/>
            </a:r>
            <a:br>
              <a:rPr lang="en-US" sz="2400" dirty="0" smtClean="0"/>
            </a:br>
            <a:r>
              <a:rPr lang="en-US" sz="2400" dirty="0" err="1" smtClean="0"/>
              <a:t>Catat</a:t>
            </a:r>
            <a:r>
              <a:rPr lang="en-US" sz="2400" dirty="0" smtClean="0"/>
              <a:t> </a:t>
            </a:r>
            <a:r>
              <a:rPr lang="en-US" sz="2400" dirty="0" err="1"/>
              <a:t>bhw</a:t>
            </a:r>
            <a:r>
              <a:rPr lang="en-US" sz="2400" dirty="0"/>
              <a:t> </a:t>
            </a:r>
            <a:r>
              <a:rPr lang="el-GR" sz="2400" dirty="0"/>
              <a:t>β</a:t>
            </a:r>
            <a:r>
              <a:rPr lang="en-US" sz="2400" dirty="0"/>
              <a:t>0+</a:t>
            </a:r>
            <a:r>
              <a:rPr lang="el-GR" sz="2400" dirty="0"/>
              <a:t> β</a:t>
            </a:r>
            <a:r>
              <a:rPr lang="en-US" sz="2400" dirty="0"/>
              <a:t>1X1 </a:t>
            </a:r>
            <a:r>
              <a:rPr lang="en-US" sz="2400" dirty="0" err="1"/>
              <a:t>memainkan</a:t>
            </a:r>
            <a:r>
              <a:rPr lang="en-US" sz="2400" dirty="0"/>
              <a:t> </a:t>
            </a:r>
            <a:r>
              <a:rPr lang="en-US" sz="2400" dirty="0" err="1"/>
              <a:t>peranan</a:t>
            </a:r>
            <a:r>
              <a:rPr lang="en-US" sz="2400" dirty="0"/>
              <a:t> </a:t>
            </a:r>
            <a:r>
              <a:rPr lang="en-US" sz="2400" dirty="0" err="1"/>
              <a:t>penting</a:t>
            </a:r>
            <a:r>
              <a:rPr lang="en-US" sz="2400" dirty="0"/>
              <a:t> </a:t>
            </a:r>
            <a:r>
              <a:rPr lang="en-US" sz="2400" dirty="0" err="1"/>
              <a:t>pada</a:t>
            </a:r>
            <a:r>
              <a:rPr lang="en-US" sz="2400" dirty="0"/>
              <a:t> </a:t>
            </a:r>
            <a:r>
              <a:rPr lang="en-US" sz="2400" dirty="0" err="1"/>
              <a:t>nilai</a:t>
            </a:r>
            <a:r>
              <a:rPr lang="en-US" sz="2400" dirty="0"/>
              <a:t> </a:t>
            </a:r>
            <a:r>
              <a:rPr lang="en-US" sz="2400" dirty="0" err="1" smtClean="0"/>
              <a:t>intersep</a:t>
            </a:r>
            <a:r>
              <a:rPr lang="en-US" sz="2400" dirty="0" smtClean="0"/>
              <a:t>.  </a:t>
            </a:r>
            <a:r>
              <a:rPr lang="en-US" sz="2400" dirty="0" err="1" smtClean="0"/>
              <a:t>Maka</a:t>
            </a:r>
            <a:r>
              <a:rPr lang="en-US" sz="2400" dirty="0" smtClean="0"/>
              <a:t>, </a:t>
            </a:r>
            <a:r>
              <a:rPr lang="en-US" sz="2400" dirty="0" err="1" smtClean="0"/>
              <a:t>respon</a:t>
            </a:r>
            <a:r>
              <a:rPr lang="en-US" sz="2400" dirty="0" smtClean="0"/>
              <a:t> Yi </a:t>
            </a:r>
            <a:r>
              <a:rPr lang="en-US" sz="2400" dirty="0" err="1" smtClean="0"/>
              <a:t>pada</a:t>
            </a:r>
            <a:r>
              <a:rPr lang="en-US" sz="2400" dirty="0" smtClean="0"/>
              <a:t> Xi, </a:t>
            </a:r>
            <a:r>
              <a:rPr lang="en-US" sz="2400" dirty="0" err="1" smtClean="0"/>
              <a:t>merupakan</a:t>
            </a:r>
            <a:r>
              <a:rPr lang="en-US" sz="2400" dirty="0" smtClean="0"/>
              <a:t> </a:t>
            </a:r>
            <a:r>
              <a:rPr lang="en-US" sz="2400" dirty="0" err="1" smtClean="0"/>
              <a:t>distribusi</a:t>
            </a:r>
            <a:r>
              <a:rPr lang="en-US" sz="2400" dirty="0" smtClean="0"/>
              <a:t> </a:t>
            </a:r>
            <a:r>
              <a:rPr lang="en-US" sz="2400" dirty="0" err="1" smtClean="0"/>
              <a:t>pelaung</a:t>
            </a:r>
            <a:r>
              <a:rPr lang="en-US" sz="2400" dirty="0" smtClean="0"/>
              <a:t> dg mean:</a:t>
            </a:r>
            <a:br>
              <a:rPr lang="en-US" sz="2400" dirty="0" smtClean="0"/>
            </a:br>
            <a:r>
              <a:rPr lang="en-US" sz="2400" dirty="0" smtClean="0"/>
              <a:t>		E(Yi)=</a:t>
            </a:r>
            <a:r>
              <a:rPr lang="el-GR" sz="2400" dirty="0"/>
              <a:t>β</a:t>
            </a:r>
            <a:r>
              <a:rPr lang="en-US" sz="2400" dirty="0"/>
              <a:t>0+</a:t>
            </a:r>
            <a:r>
              <a:rPr lang="el-GR" sz="2400" dirty="0"/>
              <a:t> β</a:t>
            </a:r>
            <a:r>
              <a:rPr lang="en-US" sz="2400" dirty="0"/>
              <a:t>1X1 </a:t>
            </a:r>
            <a:br>
              <a:rPr lang="en-US" sz="2400" dirty="0"/>
            </a:br>
            <a:r>
              <a:rPr lang="en-US" sz="2400" dirty="0" smtClean="0"/>
              <a:t/>
            </a:r>
            <a:br>
              <a:rPr lang="en-US" sz="2400" dirty="0" smtClean="0"/>
            </a:br>
            <a:r>
              <a:rPr lang="en-US" sz="2400" dirty="0" err="1" smtClean="0"/>
              <a:t>Krn</a:t>
            </a:r>
            <a:r>
              <a:rPr lang="en-US" sz="2400" dirty="0" smtClean="0"/>
              <a:t> </a:t>
            </a:r>
            <a:r>
              <a:rPr lang="en-US" sz="2400" dirty="0" err="1" smtClean="0"/>
              <a:t>itu</a:t>
            </a:r>
            <a:r>
              <a:rPr lang="en-US" sz="2400" dirty="0" smtClean="0"/>
              <a:t>, </a:t>
            </a:r>
            <a:r>
              <a:rPr lang="en-US" sz="2400" dirty="0" err="1" smtClean="0"/>
              <a:t>fungsi</a:t>
            </a:r>
            <a:r>
              <a:rPr lang="en-US" sz="2400" dirty="0" smtClean="0"/>
              <a:t> </a:t>
            </a:r>
            <a:r>
              <a:rPr lang="en-US" sz="2400" dirty="0" err="1" smtClean="0"/>
              <a:t>regresi</a:t>
            </a:r>
            <a:r>
              <a:rPr lang="en-US" sz="2400" dirty="0" smtClean="0"/>
              <a:t> </a:t>
            </a:r>
            <a:r>
              <a:rPr lang="en-US" sz="2400" dirty="0" err="1" smtClean="0"/>
              <a:t>pada</a:t>
            </a:r>
            <a:r>
              <a:rPr lang="en-US" sz="2400" dirty="0" smtClean="0"/>
              <a:t> model di </a:t>
            </a:r>
            <a:r>
              <a:rPr lang="en-US" sz="2400" dirty="0" err="1" smtClean="0"/>
              <a:t>atas</a:t>
            </a:r>
            <a:r>
              <a:rPr lang="en-US" sz="2400" dirty="0" smtClean="0"/>
              <a:t> </a:t>
            </a:r>
            <a:r>
              <a:rPr lang="en-US" sz="2400" dirty="0" err="1" smtClean="0"/>
              <a:t>adlah</a:t>
            </a:r>
            <a:r>
              <a:rPr lang="en-US" sz="2400" dirty="0" smtClean="0"/>
              <a:t> </a:t>
            </a:r>
            <a:br>
              <a:rPr lang="en-US" sz="2400" dirty="0" smtClean="0"/>
            </a:br>
            <a:r>
              <a:rPr lang="en-US" sz="2400" dirty="0" smtClean="0"/>
              <a:t>		E(Y)=</a:t>
            </a:r>
            <a:r>
              <a:rPr lang="el-GR" sz="2400" dirty="0"/>
              <a:t>β</a:t>
            </a:r>
            <a:r>
              <a:rPr lang="en-US" sz="2400" dirty="0"/>
              <a:t>0+</a:t>
            </a:r>
            <a:r>
              <a:rPr lang="el-GR" sz="2400" dirty="0"/>
              <a:t> β</a:t>
            </a:r>
            <a:r>
              <a:rPr lang="en-US" sz="2400" dirty="0"/>
              <a:t>1X1 </a:t>
            </a:r>
            <a:br>
              <a:rPr lang="en-US" sz="2400" dirty="0"/>
            </a:br>
            <a:r>
              <a:rPr lang="en-US" sz="2400" dirty="0" smtClean="0"/>
              <a:t/>
            </a:r>
            <a:br>
              <a:rPr lang="en-US" sz="2400" dirty="0" smtClean="0"/>
            </a:br>
            <a:r>
              <a:rPr lang="en-US" sz="2400" dirty="0" err="1" smtClean="0"/>
              <a:t>karena</a:t>
            </a:r>
            <a:r>
              <a:rPr lang="en-US" sz="2400" dirty="0" smtClean="0"/>
              <a:t> </a:t>
            </a:r>
            <a:r>
              <a:rPr lang="en-US" sz="2400" dirty="0" err="1" smtClean="0"/>
              <a:t>fungsi</a:t>
            </a:r>
            <a:r>
              <a:rPr lang="en-US" sz="2400" dirty="0" smtClean="0"/>
              <a:t> </a:t>
            </a:r>
            <a:r>
              <a:rPr lang="en-US" sz="2400" dirty="0" err="1" smtClean="0"/>
              <a:t>regresi</a:t>
            </a:r>
            <a:r>
              <a:rPr lang="en-US" sz="2400" dirty="0" smtClean="0"/>
              <a:t> </a:t>
            </a:r>
            <a:r>
              <a:rPr lang="en-US" sz="2400" dirty="0" err="1" smtClean="0"/>
              <a:t>berhungan</a:t>
            </a:r>
            <a:r>
              <a:rPr lang="en-US" sz="2400" dirty="0" smtClean="0"/>
              <a:t> dg rata2 </a:t>
            </a:r>
            <a:r>
              <a:rPr lang="en-US" sz="2400" dirty="0" err="1" smtClean="0"/>
              <a:t>dari</a:t>
            </a:r>
            <a:r>
              <a:rPr lang="en-US" sz="2400" dirty="0" smtClean="0"/>
              <a:t> </a:t>
            </a:r>
            <a:r>
              <a:rPr lang="en-US" sz="2400" dirty="0" err="1" smtClean="0"/>
              <a:t>disrtibusi</a:t>
            </a:r>
            <a:r>
              <a:rPr lang="en-US" sz="2400" dirty="0" smtClean="0"/>
              <a:t> </a:t>
            </a:r>
            <a:r>
              <a:rPr lang="en-US" sz="2400" dirty="0" err="1" smtClean="0"/>
              <a:t>peluang</a:t>
            </a:r>
            <a:r>
              <a:rPr lang="en-US" sz="2400" dirty="0" smtClean="0"/>
              <a:t> Y </a:t>
            </a:r>
            <a:r>
              <a:rPr lang="az-Cyrl-AZ" sz="2400" dirty="0" smtClean="0"/>
              <a:t>І</a:t>
            </a:r>
            <a:r>
              <a:rPr lang="en-US" sz="2400" dirty="0" smtClean="0"/>
              <a:t>X </a:t>
            </a:r>
            <a:r>
              <a:rPr lang="en-US" sz="2400" dirty="0" err="1" smtClean="0"/>
              <a:t>pada</a:t>
            </a:r>
            <a:r>
              <a:rPr lang="en-US" sz="2400" dirty="0" smtClean="0"/>
              <a:t> </a:t>
            </a:r>
            <a:r>
              <a:rPr lang="en-US" sz="2400" dirty="0"/>
              <a:t>level </a:t>
            </a:r>
            <a:r>
              <a:rPr lang="en-US" sz="2400" dirty="0" smtClean="0"/>
              <a:t>X.</a:t>
            </a:r>
            <a:br>
              <a:rPr lang="en-US" sz="2400" dirty="0" smtClean="0"/>
            </a:br>
            <a:r>
              <a:rPr lang="en-US" sz="2400" dirty="0"/>
              <a:t/>
            </a:r>
            <a:br>
              <a:rPr lang="en-US" sz="2400" dirty="0"/>
            </a:br>
            <a:r>
              <a:rPr lang="en-US" sz="2400" dirty="0" smtClean="0"/>
              <a:t>3. </a:t>
            </a:r>
            <a:r>
              <a:rPr lang="en-US" sz="2400" dirty="0" err="1" smtClean="0"/>
              <a:t>Respons</a:t>
            </a:r>
            <a:r>
              <a:rPr lang="en-US" sz="2400" dirty="0" smtClean="0"/>
              <a:t> Yi </a:t>
            </a:r>
            <a:r>
              <a:rPr lang="en-US" sz="2400" dirty="0" err="1"/>
              <a:t>dalam</a:t>
            </a:r>
            <a:r>
              <a:rPr lang="en-US" sz="2400" dirty="0"/>
              <a:t> </a:t>
            </a:r>
            <a:r>
              <a:rPr lang="en-US" sz="2400" dirty="0" err="1"/>
              <a:t>percobaan</a:t>
            </a:r>
            <a:r>
              <a:rPr lang="en-US" sz="2400" dirty="0"/>
              <a:t> </a:t>
            </a:r>
            <a:r>
              <a:rPr lang="en-US" sz="2400" dirty="0" err="1"/>
              <a:t>ke-i</a:t>
            </a:r>
            <a:r>
              <a:rPr lang="en-US" sz="2400" dirty="0"/>
              <a:t> </a:t>
            </a:r>
            <a:r>
              <a:rPr lang="en-US" sz="2400" dirty="0" err="1"/>
              <a:t>melebihi</a:t>
            </a:r>
            <a:r>
              <a:rPr lang="en-US" sz="2400" dirty="0"/>
              <a:t> </a:t>
            </a:r>
            <a:r>
              <a:rPr lang="en-US" sz="2400" dirty="0" err="1"/>
              <a:t>atau</a:t>
            </a:r>
            <a:r>
              <a:rPr lang="en-US" sz="2400" dirty="0"/>
              <a:t> </a:t>
            </a:r>
            <a:r>
              <a:rPr lang="en-US" sz="2400" dirty="0" err="1"/>
              <a:t>kurang</a:t>
            </a:r>
            <a:r>
              <a:rPr lang="en-US" sz="2400" dirty="0"/>
              <a:t> </a:t>
            </a:r>
            <a:r>
              <a:rPr lang="en-US" sz="2400" dirty="0" err="1"/>
              <a:t>dari</a:t>
            </a:r>
            <a:r>
              <a:rPr lang="en-US" sz="2400" dirty="0"/>
              <a:t> </a:t>
            </a:r>
            <a:r>
              <a:rPr lang="en-US" sz="2400" dirty="0" err="1"/>
              <a:t>nilai</a:t>
            </a:r>
            <a:r>
              <a:rPr lang="en-US" sz="2400" dirty="0"/>
              <a:t> </a:t>
            </a:r>
            <a:r>
              <a:rPr lang="en-US" sz="2400" dirty="0" err="1"/>
              <a:t>fungsi</a:t>
            </a:r>
            <a:r>
              <a:rPr lang="en-US" sz="2400" dirty="0"/>
              <a:t> </a:t>
            </a:r>
            <a:r>
              <a:rPr lang="en-US" sz="2400" dirty="0" err="1"/>
              <a:t>regresi</a:t>
            </a:r>
            <a:r>
              <a:rPr lang="en-US" sz="2400" dirty="0"/>
              <a:t> </a:t>
            </a:r>
            <a:r>
              <a:rPr lang="en-US" sz="2400" dirty="0" err="1" smtClean="0"/>
              <a:t>sesuai</a:t>
            </a:r>
            <a:r>
              <a:rPr lang="en-US" sz="2400" dirty="0" smtClean="0"/>
              <a:t> </a:t>
            </a:r>
            <a:r>
              <a:rPr lang="en-US" sz="2400" dirty="0" err="1" smtClean="0"/>
              <a:t>dengan</a:t>
            </a:r>
            <a:r>
              <a:rPr lang="en-US" sz="2400" dirty="0" smtClean="0"/>
              <a:t> </a:t>
            </a:r>
            <a:r>
              <a:rPr lang="en-US" sz="2400" dirty="0" err="1"/>
              <a:t>jumlah</a:t>
            </a:r>
            <a:r>
              <a:rPr lang="en-US" sz="2400" dirty="0"/>
              <a:t> </a:t>
            </a:r>
            <a:r>
              <a:rPr lang="en-US" sz="2400" dirty="0" err="1" smtClean="0"/>
              <a:t>galat</a:t>
            </a:r>
            <a:r>
              <a:rPr lang="en-US" sz="2400" dirty="0" smtClean="0"/>
              <a:t/>
            </a:r>
            <a:br>
              <a:rPr lang="en-US" sz="2400" dirty="0" smtClean="0"/>
            </a:br>
            <a:endParaRPr lang="en-US" sz="2400" dirty="0"/>
          </a:p>
        </p:txBody>
      </p:sp>
    </p:spTree>
    <p:extLst>
      <p:ext uri="{BB962C8B-B14F-4D97-AF65-F5344CB8AC3E}">
        <p14:creationId xmlns:p14="http://schemas.microsoft.com/office/powerpoint/2010/main" val="969656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63272" cy="5746650"/>
          </a:xfrm>
        </p:spPr>
        <p:txBody>
          <a:bodyPr/>
          <a:lstStyle/>
          <a:p>
            <a:pPr algn="l"/>
            <a:r>
              <a:rPr lang="en-US" sz="2400" dirty="0" smtClean="0"/>
              <a:t>4. </a:t>
            </a:r>
            <a:r>
              <a:rPr lang="en-US" sz="2400" dirty="0" err="1" smtClean="0"/>
              <a:t>Galat</a:t>
            </a:r>
            <a:r>
              <a:rPr lang="en-US" sz="2400" dirty="0" smtClean="0"/>
              <a:t> </a:t>
            </a:r>
            <a:r>
              <a:rPr lang="el-GR" sz="2400" dirty="0"/>
              <a:t>ε</a:t>
            </a:r>
            <a:r>
              <a:rPr lang="en-US" sz="2400" dirty="0" err="1"/>
              <a:t>i</a:t>
            </a:r>
            <a:r>
              <a:rPr lang="en-US" sz="2400" dirty="0"/>
              <a:t>  </a:t>
            </a:r>
            <a:r>
              <a:rPr lang="en-US" sz="2400" dirty="0" err="1"/>
              <a:t>diasumsikan</a:t>
            </a:r>
            <a:r>
              <a:rPr lang="en-US" sz="2400" dirty="0"/>
              <a:t> </a:t>
            </a:r>
            <a:r>
              <a:rPr lang="en-US" sz="2400" dirty="0" err="1"/>
              <a:t>memiliki</a:t>
            </a:r>
            <a:r>
              <a:rPr lang="en-US" sz="2400" dirty="0"/>
              <a:t> </a:t>
            </a:r>
            <a:r>
              <a:rPr lang="en-US" sz="2400" dirty="0" err="1"/>
              <a:t>varian</a:t>
            </a:r>
            <a:r>
              <a:rPr lang="en-US" sz="2400" dirty="0"/>
              <a:t> </a:t>
            </a:r>
            <a:r>
              <a:rPr lang="en-US" sz="2400" dirty="0" err="1"/>
              <a:t>konstan</a:t>
            </a:r>
            <a:r>
              <a:rPr lang="en-US" sz="2400" dirty="0"/>
              <a:t> </a:t>
            </a:r>
            <a:r>
              <a:rPr lang="el-GR" sz="2400" dirty="0"/>
              <a:t>σ</a:t>
            </a:r>
            <a:r>
              <a:rPr lang="en-US" sz="2400" dirty="0"/>
              <a:t>2. </a:t>
            </a:r>
            <a:r>
              <a:rPr lang="en-US" sz="2400" dirty="0" err="1"/>
              <a:t>Oleh</a:t>
            </a:r>
            <a:r>
              <a:rPr lang="en-US" sz="2400" dirty="0"/>
              <a:t> </a:t>
            </a:r>
            <a:r>
              <a:rPr lang="en-US" sz="2400" dirty="0" err="1"/>
              <a:t>karena</a:t>
            </a:r>
            <a:r>
              <a:rPr lang="en-US" sz="2400" dirty="0"/>
              <a:t> </a:t>
            </a:r>
            <a:r>
              <a:rPr lang="en-US" sz="2400" dirty="0" err="1"/>
              <a:t>itu</a:t>
            </a:r>
            <a:r>
              <a:rPr lang="en-US" sz="2400" dirty="0"/>
              <a:t> </a:t>
            </a:r>
            <a:r>
              <a:rPr lang="en-US" sz="2400" dirty="0" err="1"/>
              <a:t>mengikuti</a:t>
            </a:r>
            <a:r>
              <a:rPr lang="en-US" sz="2400" dirty="0"/>
              <a:t> </a:t>
            </a:r>
            <a:r>
              <a:rPr lang="en-US" sz="2400" dirty="0" err="1"/>
              <a:t>bahwa</a:t>
            </a:r>
            <a:r>
              <a:rPr lang="en-US" sz="2400" dirty="0"/>
              <a:t> </a:t>
            </a:r>
            <a:r>
              <a:rPr lang="en-US" sz="2400" dirty="0" err="1"/>
              <a:t>respon</a:t>
            </a:r>
            <a:r>
              <a:rPr lang="en-US" sz="2400" dirty="0"/>
              <a:t> Yi </a:t>
            </a:r>
            <a:r>
              <a:rPr lang="en-US" sz="2400" dirty="0" err="1"/>
              <a:t>memiliki</a:t>
            </a:r>
            <a:r>
              <a:rPr lang="en-US" sz="2400" dirty="0"/>
              <a:t> </a:t>
            </a:r>
            <a:r>
              <a:rPr lang="en-US" sz="2400" dirty="0" err="1"/>
              <a:t>varian</a:t>
            </a:r>
            <a:r>
              <a:rPr lang="en-US" sz="2400" dirty="0"/>
              <a:t> </a:t>
            </a:r>
            <a:r>
              <a:rPr lang="en-US" sz="2400" dirty="0" err="1"/>
              <a:t>konstan</a:t>
            </a:r>
            <a:r>
              <a:rPr lang="en-US" sz="2400" dirty="0"/>
              <a:t> yang </a:t>
            </a:r>
            <a:r>
              <a:rPr lang="en-US" sz="2400" dirty="0" err="1"/>
              <a:t>sama</a:t>
            </a:r>
            <a:r>
              <a:rPr lang="en-US" sz="2400" dirty="0"/>
              <a:t>:</a:t>
            </a:r>
            <a:br>
              <a:rPr lang="en-US" sz="2400" dirty="0"/>
            </a:br>
            <a:r>
              <a:rPr lang="el-GR" sz="2400" dirty="0"/>
              <a:t>σ</a:t>
            </a:r>
            <a:r>
              <a:rPr lang="en-US" sz="2400" dirty="0"/>
              <a:t>2(</a:t>
            </a:r>
            <a:r>
              <a:rPr lang="en-US" sz="2400" dirty="0" err="1"/>
              <a:t>yi</a:t>
            </a:r>
            <a:r>
              <a:rPr lang="en-US" sz="2400" dirty="0"/>
              <a:t>)=</a:t>
            </a:r>
            <a:r>
              <a:rPr lang="el-GR" sz="2400" dirty="0"/>
              <a:t> σ</a:t>
            </a:r>
            <a:r>
              <a:rPr lang="en-US" sz="2400" dirty="0"/>
              <a:t>2.  </a:t>
            </a:r>
            <a:r>
              <a:rPr lang="en-US" sz="2400" dirty="0" err="1"/>
              <a:t>dan</a:t>
            </a:r>
            <a:r>
              <a:rPr lang="en-US" sz="2400" dirty="0"/>
              <a:t> </a:t>
            </a:r>
            <a:r>
              <a:rPr lang="el-GR" sz="2400" dirty="0"/>
              <a:t>σ</a:t>
            </a:r>
            <a:r>
              <a:rPr lang="en-US" sz="2400" dirty="0"/>
              <a:t>2(</a:t>
            </a:r>
            <a:r>
              <a:rPr lang="el-GR" sz="2400" dirty="0"/>
              <a:t>β</a:t>
            </a:r>
            <a:r>
              <a:rPr lang="en-US" sz="2400" dirty="0"/>
              <a:t>0+</a:t>
            </a:r>
            <a:r>
              <a:rPr lang="el-GR" sz="2400" dirty="0"/>
              <a:t> β</a:t>
            </a:r>
            <a:r>
              <a:rPr lang="en-US" sz="2400" dirty="0"/>
              <a:t>1X1 +</a:t>
            </a:r>
            <a:r>
              <a:rPr lang="el-GR" sz="2400" dirty="0"/>
              <a:t> ε</a:t>
            </a:r>
            <a:r>
              <a:rPr lang="en-US" sz="2400" dirty="0" err="1"/>
              <a:t>i</a:t>
            </a:r>
            <a:r>
              <a:rPr lang="en-US" sz="2400" dirty="0"/>
              <a:t>)=</a:t>
            </a:r>
            <a:r>
              <a:rPr lang="el-GR" sz="2400" dirty="0"/>
              <a:t> σ</a:t>
            </a:r>
            <a:r>
              <a:rPr lang="en-US" sz="2400" dirty="0"/>
              <a:t>2(</a:t>
            </a:r>
            <a:r>
              <a:rPr lang="el-GR" sz="2400" dirty="0"/>
              <a:t>ε</a:t>
            </a:r>
            <a:r>
              <a:rPr lang="en-US" sz="2400" dirty="0" err="1"/>
              <a:t>i</a:t>
            </a:r>
            <a:r>
              <a:rPr lang="en-US" sz="2400" dirty="0"/>
              <a:t>)=</a:t>
            </a:r>
            <a:r>
              <a:rPr lang="el-GR" sz="2400" dirty="0"/>
              <a:t> σ</a:t>
            </a:r>
            <a:r>
              <a:rPr lang="en-US" sz="2400" dirty="0"/>
              <a:t>2</a:t>
            </a:r>
            <a:br>
              <a:rPr lang="en-US" sz="2400" dirty="0"/>
            </a:br>
            <a:r>
              <a:rPr lang="en-US" sz="2400" dirty="0" err="1" smtClean="0"/>
              <a:t>Maka</a:t>
            </a:r>
            <a:r>
              <a:rPr lang="en-US" sz="2400" dirty="0" smtClean="0"/>
              <a:t> model </a:t>
            </a:r>
            <a:r>
              <a:rPr lang="en-US" sz="2400" dirty="0" err="1" smtClean="0"/>
              <a:t>regresi</a:t>
            </a:r>
            <a:r>
              <a:rPr lang="en-US" sz="2400" dirty="0" smtClean="0"/>
              <a:t> (1.1</a:t>
            </a:r>
            <a:r>
              <a:rPr lang="en-US" sz="2400" dirty="0"/>
              <a:t>) </a:t>
            </a:r>
            <a:r>
              <a:rPr lang="en-US" sz="2400" dirty="0" err="1"/>
              <a:t>mengasumsikan</a:t>
            </a:r>
            <a:r>
              <a:rPr lang="en-US" sz="2400" dirty="0"/>
              <a:t> </a:t>
            </a:r>
            <a:r>
              <a:rPr lang="en-US" sz="2400" dirty="0" err="1"/>
              <a:t>bahwa</a:t>
            </a:r>
            <a:r>
              <a:rPr lang="en-US" sz="2400" dirty="0"/>
              <a:t> </a:t>
            </a:r>
            <a:r>
              <a:rPr lang="en-US" sz="2400" dirty="0" err="1"/>
              <a:t>distribusi</a:t>
            </a:r>
            <a:r>
              <a:rPr lang="en-US" sz="2400" dirty="0"/>
              <a:t> </a:t>
            </a:r>
            <a:r>
              <a:rPr lang="en-US" sz="2400" dirty="0" err="1"/>
              <a:t>probabilitas</a:t>
            </a:r>
            <a:r>
              <a:rPr lang="en-US" sz="2400" dirty="0"/>
              <a:t> Y </a:t>
            </a:r>
            <a:r>
              <a:rPr lang="en-US" sz="2400" dirty="0" err="1"/>
              <a:t>adalah</a:t>
            </a:r>
            <a:r>
              <a:rPr lang="en-US" sz="2400" dirty="0"/>
              <a:t> </a:t>
            </a:r>
            <a:r>
              <a:rPr lang="en-US" sz="2400" dirty="0" err="1" smtClean="0"/>
              <a:t>mempunyai</a:t>
            </a:r>
            <a:r>
              <a:rPr lang="en-US" sz="2400" dirty="0" smtClean="0"/>
              <a:t> </a:t>
            </a:r>
            <a:r>
              <a:rPr lang="en-US" sz="2400" dirty="0" err="1" smtClean="0"/>
              <a:t>ragam</a:t>
            </a:r>
            <a:r>
              <a:rPr lang="en-US" sz="2400" dirty="0" smtClean="0"/>
              <a:t> </a:t>
            </a:r>
            <a:r>
              <a:rPr lang="en-US" sz="2400" dirty="0" err="1" smtClean="0"/>
              <a:t>sama</a:t>
            </a:r>
            <a:r>
              <a:rPr lang="en-US" sz="2400" dirty="0" smtClean="0"/>
              <a:t>, </a:t>
            </a:r>
            <a:r>
              <a:rPr lang="en-US" sz="2400" dirty="0" err="1"/>
              <a:t>terlepas</a:t>
            </a:r>
            <a:r>
              <a:rPr lang="en-US" sz="2400" dirty="0"/>
              <a:t> </a:t>
            </a:r>
            <a:r>
              <a:rPr lang="en-US" sz="2400" dirty="0" err="1"/>
              <a:t>dari</a:t>
            </a:r>
            <a:r>
              <a:rPr lang="en-US" sz="2400" dirty="0"/>
              <a:t> </a:t>
            </a:r>
            <a:r>
              <a:rPr lang="en-US" sz="2400" dirty="0" err="1"/>
              <a:t>tingkat</a:t>
            </a:r>
            <a:r>
              <a:rPr lang="en-US" sz="2400" dirty="0"/>
              <a:t> </a:t>
            </a:r>
            <a:r>
              <a:rPr lang="en-US" sz="2400" dirty="0" err="1" smtClean="0"/>
              <a:t>dari</a:t>
            </a:r>
            <a:r>
              <a:rPr lang="en-US" sz="2400" dirty="0" smtClean="0"/>
              <a:t> </a:t>
            </a:r>
            <a:r>
              <a:rPr lang="en-US" sz="2400" dirty="0" err="1" smtClean="0"/>
              <a:t>variabel</a:t>
            </a:r>
            <a:r>
              <a:rPr lang="en-US" sz="2400" dirty="0" smtClean="0"/>
              <a:t> </a:t>
            </a:r>
            <a:r>
              <a:rPr lang="en-US" sz="2400" dirty="0" err="1"/>
              <a:t>prediktor</a:t>
            </a:r>
            <a:r>
              <a:rPr lang="en-US" sz="2400" dirty="0"/>
              <a:t> X</a:t>
            </a:r>
            <a:r>
              <a:rPr lang="en-US" sz="2400" dirty="0" smtClean="0"/>
              <a:t>.</a:t>
            </a:r>
            <a:br>
              <a:rPr lang="en-US" sz="2400" dirty="0" smtClean="0"/>
            </a:br>
            <a:r>
              <a:rPr lang="en-US" sz="2400" dirty="0"/>
              <a:t/>
            </a:r>
            <a:br>
              <a:rPr lang="en-US" sz="2400" dirty="0"/>
            </a:br>
            <a:r>
              <a:rPr lang="en-US" sz="2400" dirty="0" smtClean="0"/>
              <a:t>5.  </a:t>
            </a:r>
            <a:r>
              <a:rPr lang="en-US" sz="2400" dirty="0" err="1" smtClean="0"/>
              <a:t>Galat</a:t>
            </a:r>
            <a:r>
              <a:rPr lang="en-US" sz="2400" dirty="0" smtClean="0"/>
              <a:t> </a:t>
            </a:r>
            <a:r>
              <a:rPr lang="en-US" sz="2400" dirty="0" err="1" smtClean="0"/>
              <a:t>diasumsikan</a:t>
            </a:r>
            <a:r>
              <a:rPr lang="en-US" sz="2400" dirty="0" smtClean="0"/>
              <a:t> </a:t>
            </a:r>
            <a:r>
              <a:rPr lang="en-US" sz="2400" dirty="0" err="1"/>
              <a:t>tidak</a:t>
            </a:r>
            <a:r>
              <a:rPr lang="en-US" sz="2400" dirty="0"/>
              <a:t> </a:t>
            </a:r>
            <a:r>
              <a:rPr lang="en-US" sz="2400" dirty="0" err="1"/>
              <a:t>berkorelasi</a:t>
            </a:r>
            <a:r>
              <a:rPr lang="en-US" sz="2400" dirty="0"/>
              <a:t>. </a:t>
            </a:r>
            <a:r>
              <a:rPr lang="en-US" sz="2400" dirty="0" err="1"/>
              <a:t>Karena</a:t>
            </a:r>
            <a:r>
              <a:rPr lang="en-US" sz="2400" dirty="0"/>
              <a:t> </a:t>
            </a:r>
            <a:r>
              <a:rPr lang="en-US" sz="2400" dirty="0" err="1" smtClean="0"/>
              <a:t>gaat</a:t>
            </a:r>
            <a:r>
              <a:rPr lang="en-US" sz="2400" dirty="0" smtClean="0"/>
              <a:t> </a:t>
            </a:r>
            <a:r>
              <a:rPr lang="el-GR" sz="2400" dirty="0" smtClean="0"/>
              <a:t>ε</a:t>
            </a:r>
            <a:r>
              <a:rPr lang="en-US" sz="2400" dirty="0" err="1" smtClean="0"/>
              <a:t>i</a:t>
            </a:r>
            <a:r>
              <a:rPr lang="en-US" sz="2400" dirty="0" smtClean="0"/>
              <a:t> </a:t>
            </a:r>
            <a:r>
              <a:rPr lang="en-US" sz="2400" dirty="0" err="1"/>
              <a:t>dan</a:t>
            </a:r>
            <a:r>
              <a:rPr lang="en-US" sz="2400" dirty="0"/>
              <a:t> </a:t>
            </a:r>
            <a:r>
              <a:rPr lang="el-GR" sz="2400" dirty="0" smtClean="0"/>
              <a:t>ε</a:t>
            </a:r>
            <a:r>
              <a:rPr lang="en-US" sz="2400" dirty="0" smtClean="0"/>
              <a:t>j </a:t>
            </a:r>
            <a:r>
              <a:rPr lang="en-US" sz="2400" dirty="0" err="1"/>
              <a:t>tidak</a:t>
            </a:r>
            <a:r>
              <a:rPr lang="en-US" sz="2400" dirty="0"/>
              <a:t> </a:t>
            </a:r>
            <a:r>
              <a:rPr lang="en-US" sz="2400" dirty="0" err="1"/>
              <a:t>berkorelasi</a:t>
            </a:r>
            <a:r>
              <a:rPr lang="en-US" sz="2400" dirty="0"/>
              <a:t>, </a:t>
            </a:r>
            <a:r>
              <a:rPr lang="en-US" sz="2400" dirty="0" err="1"/>
              <a:t>begitu</a:t>
            </a:r>
            <a:r>
              <a:rPr lang="en-US" sz="2400" dirty="0"/>
              <a:t> pula </a:t>
            </a:r>
            <a:r>
              <a:rPr lang="en-US" sz="2400" dirty="0" err="1" smtClean="0"/>
              <a:t>respon</a:t>
            </a:r>
            <a:r>
              <a:rPr lang="en-US" sz="2400" dirty="0" smtClean="0"/>
              <a:t> </a:t>
            </a:r>
            <a:r>
              <a:rPr lang="en-US" sz="2400" dirty="0" err="1" smtClean="0"/>
              <a:t>variabel</a:t>
            </a:r>
            <a:r>
              <a:rPr lang="en-US" sz="2400" dirty="0" smtClean="0"/>
              <a:t> </a:t>
            </a:r>
            <a:r>
              <a:rPr lang="en-US" sz="2400" dirty="0"/>
              <a:t>Yi </a:t>
            </a:r>
            <a:r>
              <a:rPr lang="en-US" sz="2400" dirty="0" err="1"/>
              <a:t>dan</a:t>
            </a:r>
            <a:r>
              <a:rPr lang="en-US" sz="2400" dirty="0"/>
              <a:t> </a:t>
            </a:r>
            <a:r>
              <a:rPr lang="en-US" sz="2400" dirty="0" err="1"/>
              <a:t>Yj</a:t>
            </a:r>
            <a:r>
              <a:rPr lang="en-US" sz="2400" dirty="0"/>
              <a:t> </a:t>
            </a:r>
            <a:r>
              <a:rPr lang="en-US" sz="2400" dirty="0" smtClean="0"/>
              <a:t/>
            </a:r>
            <a:br>
              <a:rPr lang="en-US" sz="2400" dirty="0" smtClean="0"/>
            </a:br>
            <a:r>
              <a:rPr lang="en-US" sz="2400" dirty="0"/>
              <a:t/>
            </a:r>
            <a:br>
              <a:rPr lang="en-US" sz="2400" dirty="0"/>
            </a:br>
            <a:r>
              <a:rPr lang="en-US" sz="2400" dirty="0"/>
              <a:t>6. </a:t>
            </a:r>
            <a:r>
              <a:rPr lang="en-US" sz="2400" dirty="0" err="1"/>
              <a:t>Secara</a:t>
            </a:r>
            <a:r>
              <a:rPr lang="en-US" sz="2400" dirty="0"/>
              <a:t> </a:t>
            </a:r>
            <a:r>
              <a:rPr lang="en-US" sz="2400" dirty="0" err="1"/>
              <a:t>ringkas</a:t>
            </a:r>
            <a:r>
              <a:rPr lang="en-US" sz="2400" dirty="0"/>
              <a:t>, model </a:t>
            </a:r>
            <a:r>
              <a:rPr lang="en-US" sz="2400" dirty="0" err="1"/>
              <a:t>regresi</a:t>
            </a:r>
            <a:r>
              <a:rPr lang="en-US" sz="2400" dirty="0"/>
              <a:t> (1.1) </a:t>
            </a:r>
            <a:r>
              <a:rPr lang="en-US" sz="2400" dirty="0" err="1"/>
              <a:t>mengimplikasikan</a:t>
            </a:r>
            <a:r>
              <a:rPr lang="en-US" sz="2400" dirty="0"/>
              <a:t> </a:t>
            </a:r>
            <a:r>
              <a:rPr lang="en-US" sz="2400" dirty="0" err="1"/>
              <a:t>bahwa</a:t>
            </a:r>
            <a:r>
              <a:rPr lang="en-US" sz="2400" dirty="0"/>
              <a:t> </a:t>
            </a:r>
            <a:r>
              <a:rPr lang="en-US" sz="2400" dirty="0" err="1" smtClean="0"/>
              <a:t>respon</a:t>
            </a:r>
            <a:r>
              <a:rPr lang="en-US" sz="2400" dirty="0" smtClean="0"/>
              <a:t>  Yi </a:t>
            </a:r>
            <a:r>
              <a:rPr lang="en-US" sz="2400" dirty="0" err="1" smtClean="0"/>
              <a:t>berasal</a:t>
            </a:r>
            <a:r>
              <a:rPr lang="en-US" sz="2400" dirty="0" smtClean="0"/>
              <a:t> </a:t>
            </a:r>
            <a:r>
              <a:rPr lang="en-US" sz="2400" dirty="0" err="1"/>
              <a:t>dari</a:t>
            </a:r>
            <a:r>
              <a:rPr lang="en-US" sz="2400" dirty="0"/>
              <a:t> </a:t>
            </a:r>
            <a:r>
              <a:rPr lang="en-US" sz="2400" dirty="0" err="1"/>
              <a:t>distribusi</a:t>
            </a:r>
            <a:r>
              <a:rPr lang="en-US" sz="2400" dirty="0"/>
              <a:t> </a:t>
            </a:r>
            <a:r>
              <a:rPr lang="en-US" sz="2400" dirty="0" err="1" smtClean="0"/>
              <a:t>peluang</a:t>
            </a:r>
            <a:r>
              <a:rPr lang="en-US" sz="2400" dirty="0" smtClean="0"/>
              <a:t> yang </a:t>
            </a:r>
            <a:r>
              <a:rPr lang="en-US" sz="2400" dirty="0" err="1" smtClean="0"/>
              <a:t>mempunyai</a:t>
            </a:r>
            <a:r>
              <a:rPr lang="en-US" sz="2400" dirty="0" smtClean="0"/>
              <a:t>  </a:t>
            </a:r>
            <a:r>
              <a:rPr lang="en-US" sz="2400" dirty="0"/>
              <a:t>E(Yi)=</a:t>
            </a:r>
            <a:r>
              <a:rPr lang="el-GR" sz="2400" dirty="0"/>
              <a:t>β</a:t>
            </a:r>
            <a:r>
              <a:rPr lang="en-US" sz="2400" dirty="0"/>
              <a:t>0+</a:t>
            </a:r>
            <a:r>
              <a:rPr lang="el-GR" sz="2400" dirty="0"/>
              <a:t> β</a:t>
            </a:r>
            <a:r>
              <a:rPr lang="en-US" sz="2400" dirty="0"/>
              <a:t>1X1 </a:t>
            </a:r>
            <a:r>
              <a:rPr lang="en-US" sz="2400" dirty="0" err="1" smtClean="0"/>
              <a:t>dan</a:t>
            </a:r>
            <a:r>
              <a:rPr lang="en-US" sz="2400" dirty="0" smtClean="0"/>
              <a:t> </a:t>
            </a:r>
            <a:r>
              <a:rPr lang="en-US" sz="2400" dirty="0" err="1" smtClean="0"/>
              <a:t>ragam</a:t>
            </a:r>
            <a:r>
              <a:rPr lang="en-US" sz="2400" dirty="0" smtClean="0"/>
              <a:t> </a:t>
            </a:r>
            <a:r>
              <a:rPr lang="el-GR" sz="2400" dirty="0"/>
              <a:t>σ</a:t>
            </a:r>
            <a:r>
              <a:rPr lang="en-US" sz="2400" dirty="0" smtClean="0"/>
              <a:t>2, </a:t>
            </a:r>
            <a:r>
              <a:rPr lang="en-US" sz="2400" dirty="0" err="1" smtClean="0"/>
              <a:t>sama</a:t>
            </a:r>
            <a:r>
              <a:rPr lang="en-US" sz="2400" dirty="0" smtClean="0"/>
              <a:t> </a:t>
            </a:r>
            <a:r>
              <a:rPr lang="en-US" sz="2400" dirty="0" err="1" smtClean="0"/>
              <a:t>utk</a:t>
            </a:r>
            <a:r>
              <a:rPr lang="en-US" sz="2400" dirty="0" smtClean="0"/>
              <a:t> </a:t>
            </a:r>
            <a:r>
              <a:rPr lang="en-US" sz="2400" dirty="0" err="1" smtClean="0"/>
              <a:t>semua</a:t>
            </a:r>
            <a:r>
              <a:rPr lang="en-US" sz="2400" dirty="0" smtClean="0"/>
              <a:t> level </a:t>
            </a:r>
            <a:r>
              <a:rPr lang="en-US" sz="2400" dirty="0" err="1" smtClean="0"/>
              <a:t>dari</a:t>
            </a:r>
            <a:r>
              <a:rPr lang="en-US" sz="2400" dirty="0" smtClean="0"/>
              <a:t> X.  </a:t>
            </a:r>
            <a:r>
              <a:rPr lang="en-US" sz="2400" dirty="0"/>
              <a:t/>
            </a:r>
            <a:br>
              <a:rPr lang="en-US" sz="2400" dirty="0"/>
            </a:br>
            <a:r>
              <a:rPr lang="en-US" sz="2400" dirty="0" err="1" smtClean="0"/>
              <a:t>Selanjutnya</a:t>
            </a:r>
            <a:r>
              <a:rPr lang="en-US" sz="2400" dirty="0"/>
              <a:t>, </a:t>
            </a:r>
            <a:r>
              <a:rPr lang="en-US" sz="2400" dirty="0" err="1" smtClean="0"/>
              <a:t>untuk</a:t>
            </a:r>
            <a:r>
              <a:rPr lang="en-US" sz="2400" dirty="0" smtClean="0"/>
              <a:t> </a:t>
            </a:r>
            <a:r>
              <a:rPr lang="en-US" sz="2400" dirty="0" err="1" smtClean="0"/>
              <a:t>sembarang</a:t>
            </a:r>
            <a:r>
              <a:rPr lang="en-US" sz="2400" dirty="0" smtClean="0"/>
              <a:t> </a:t>
            </a:r>
            <a:r>
              <a:rPr lang="en-US" sz="2400" dirty="0" err="1"/>
              <a:t>dua</a:t>
            </a:r>
            <a:r>
              <a:rPr lang="en-US" sz="2400" dirty="0"/>
              <a:t> </a:t>
            </a:r>
            <a:r>
              <a:rPr lang="en-US" sz="2400" dirty="0" smtClean="0"/>
              <a:t>variable </a:t>
            </a:r>
            <a:r>
              <a:rPr lang="en-US" sz="2400" dirty="0" err="1" smtClean="0"/>
              <a:t>repon</a:t>
            </a:r>
            <a:r>
              <a:rPr lang="en-US" sz="2400" dirty="0" smtClean="0"/>
              <a:t> Yi </a:t>
            </a:r>
            <a:r>
              <a:rPr lang="en-US" sz="2400" dirty="0" err="1" smtClean="0"/>
              <a:t>dan</a:t>
            </a:r>
            <a:r>
              <a:rPr lang="en-US" sz="2400" dirty="0" smtClean="0"/>
              <a:t> </a:t>
            </a:r>
            <a:r>
              <a:rPr lang="en-US" sz="2400" dirty="0" err="1" smtClean="0"/>
              <a:t>Yj</a:t>
            </a:r>
            <a:r>
              <a:rPr lang="en-US" sz="2400" dirty="0" smtClean="0"/>
              <a:t> </a:t>
            </a:r>
            <a:r>
              <a:rPr lang="en-US" sz="2400" dirty="0"/>
              <a:t/>
            </a:r>
            <a:br>
              <a:rPr lang="en-US" sz="2400" dirty="0"/>
            </a:br>
            <a:r>
              <a:rPr lang="en-US" sz="2400" dirty="0" err="1" smtClean="0"/>
              <a:t>tidak</a:t>
            </a:r>
            <a:r>
              <a:rPr lang="en-US" sz="2400" dirty="0" smtClean="0"/>
              <a:t> </a:t>
            </a:r>
            <a:r>
              <a:rPr lang="en-US" sz="2400" dirty="0" err="1"/>
              <a:t>berkorelasi</a:t>
            </a:r>
            <a:r>
              <a:rPr lang="en-US" sz="2400" dirty="0"/>
              <a:t>.</a:t>
            </a:r>
          </a:p>
        </p:txBody>
      </p:sp>
    </p:spTree>
    <p:extLst>
      <p:ext uri="{BB962C8B-B14F-4D97-AF65-F5344CB8AC3E}">
        <p14:creationId xmlns:p14="http://schemas.microsoft.com/office/powerpoint/2010/main" val="2224745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lstStyle/>
          <a:p>
            <a:pPr algn="l"/>
            <a:r>
              <a:rPr lang="en-US" sz="3200" dirty="0" err="1" smtClean="0"/>
              <a:t>Contoh</a:t>
            </a:r>
            <a:endParaRPr lang="en-US" sz="3200" dirty="0"/>
          </a:p>
        </p:txBody>
      </p:sp>
      <p:sp>
        <p:nvSpPr>
          <p:cNvPr id="3" name="Content Placeholder 2"/>
          <p:cNvSpPr>
            <a:spLocks noGrp="1"/>
          </p:cNvSpPr>
          <p:nvPr>
            <p:ph idx="1"/>
          </p:nvPr>
        </p:nvSpPr>
        <p:spPr>
          <a:xfrm>
            <a:off x="457200" y="908720"/>
            <a:ext cx="8229600" cy="5472608"/>
          </a:xfrm>
        </p:spPr>
        <p:txBody>
          <a:bodyPr/>
          <a:lstStyle/>
          <a:p>
            <a:pPr marL="0" indent="0">
              <a:buNone/>
            </a:pPr>
            <a:r>
              <a:rPr lang="en-US" sz="2000" dirty="0" err="1"/>
              <a:t>Seorang</a:t>
            </a:r>
            <a:r>
              <a:rPr lang="en-US" sz="2000" dirty="0"/>
              <a:t> </a:t>
            </a:r>
            <a:r>
              <a:rPr lang="en-US" sz="2000" dirty="0" err="1"/>
              <a:t>konsultan</a:t>
            </a:r>
            <a:r>
              <a:rPr lang="en-US" sz="2000" dirty="0"/>
              <a:t> </a:t>
            </a:r>
            <a:r>
              <a:rPr lang="en-US" sz="2000" dirty="0" err="1"/>
              <a:t>untuk</a:t>
            </a:r>
            <a:r>
              <a:rPr lang="en-US" sz="2000" dirty="0"/>
              <a:t> distributor </a:t>
            </a:r>
            <a:r>
              <a:rPr lang="en-US" sz="2000" dirty="0" err="1"/>
              <a:t>listrik</a:t>
            </a:r>
            <a:r>
              <a:rPr lang="en-US" sz="2000" dirty="0"/>
              <a:t> </a:t>
            </a:r>
            <a:r>
              <a:rPr lang="en-US" sz="2000" dirty="0" err="1"/>
              <a:t>sedang</a:t>
            </a:r>
            <a:r>
              <a:rPr lang="en-US" sz="2000" dirty="0"/>
              <a:t> </a:t>
            </a:r>
            <a:r>
              <a:rPr lang="en-US" sz="2000" dirty="0" err="1"/>
              <a:t>mempelajari</a:t>
            </a:r>
            <a:r>
              <a:rPr lang="en-US" sz="2000" dirty="0"/>
              <a:t> </a:t>
            </a:r>
            <a:r>
              <a:rPr lang="en-US" sz="2000" dirty="0" err="1"/>
              <a:t>hubungan</a:t>
            </a:r>
            <a:r>
              <a:rPr lang="en-US" sz="2000" dirty="0"/>
              <a:t> </a:t>
            </a:r>
            <a:r>
              <a:rPr lang="en-US" sz="2000" dirty="0" err="1"/>
              <a:t>antara</a:t>
            </a:r>
            <a:r>
              <a:rPr lang="en-US" sz="2000" dirty="0"/>
              <a:t> </a:t>
            </a:r>
            <a:r>
              <a:rPr lang="en-US" sz="2000" dirty="0" err="1" smtClean="0"/>
              <a:t>jumlah</a:t>
            </a:r>
            <a:r>
              <a:rPr lang="en-US" sz="2000" dirty="0" smtClean="0"/>
              <a:t> </a:t>
            </a:r>
            <a:r>
              <a:rPr lang="en-US" sz="2000" dirty="0" err="1"/>
              <a:t>tawaran</a:t>
            </a:r>
            <a:r>
              <a:rPr lang="en-US" sz="2000" dirty="0"/>
              <a:t> yang </a:t>
            </a:r>
            <a:r>
              <a:rPr lang="en-US" sz="2000" dirty="0" err="1"/>
              <a:t>diminta</a:t>
            </a:r>
            <a:r>
              <a:rPr lang="en-US" sz="2000" dirty="0"/>
              <a:t> </a:t>
            </a:r>
            <a:r>
              <a:rPr lang="en-US" sz="2000" dirty="0" err="1"/>
              <a:t>oleh</a:t>
            </a:r>
            <a:r>
              <a:rPr lang="en-US" sz="2000" dirty="0"/>
              <a:t> </a:t>
            </a:r>
            <a:r>
              <a:rPr lang="en-US" sz="2000" dirty="0" err="1"/>
              <a:t>kontraktor</a:t>
            </a:r>
            <a:r>
              <a:rPr lang="en-US" sz="2000" dirty="0"/>
              <a:t> </a:t>
            </a:r>
            <a:r>
              <a:rPr lang="en-US" sz="2000" dirty="0" err="1"/>
              <a:t>konstruksi</a:t>
            </a:r>
            <a:r>
              <a:rPr lang="en-US" sz="2000" dirty="0"/>
              <a:t> </a:t>
            </a:r>
            <a:r>
              <a:rPr lang="en-US" sz="2000" dirty="0" err="1"/>
              <a:t>untuk</a:t>
            </a:r>
            <a:r>
              <a:rPr lang="en-US" sz="2000" dirty="0"/>
              <a:t> </a:t>
            </a:r>
            <a:r>
              <a:rPr lang="en-US" sz="2000" dirty="0" err="1"/>
              <a:t>peralatan</a:t>
            </a:r>
            <a:r>
              <a:rPr lang="en-US" sz="2000" dirty="0"/>
              <a:t> </a:t>
            </a:r>
            <a:r>
              <a:rPr lang="en-US" sz="2000" dirty="0" err="1"/>
              <a:t>penerangan</a:t>
            </a:r>
            <a:r>
              <a:rPr lang="en-US" sz="2000" dirty="0"/>
              <a:t> </a:t>
            </a:r>
            <a:r>
              <a:rPr lang="en-US" sz="2000" dirty="0" err="1"/>
              <a:t>dasar</a:t>
            </a:r>
            <a:r>
              <a:rPr lang="en-US" sz="2000" dirty="0"/>
              <a:t> </a:t>
            </a:r>
            <a:r>
              <a:rPr lang="en-US" sz="2000" dirty="0" err="1"/>
              <a:t>selama</a:t>
            </a:r>
            <a:r>
              <a:rPr lang="en-US" sz="2000" dirty="0"/>
              <a:t> </a:t>
            </a:r>
            <a:r>
              <a:rPr lang="en-US" sz="2000" dirty="0" err="1"/>
              <a:t>seminggu</a:t>
            </a:r>
            <a:r>
              <a:rPr lang="en-US" sz="2000" dirty="0"/>
              <a:t> </a:t>
            </a:r>
            <a:r>
              <a:rPr lang="en-US" sz="2000" dirty="0" err="1"/>
              <a:t>dan</a:t>
            </a:r>
            <a:r>
              <a:rPr lang="en-US" sz="2000" dirty="0"/>
              <a:t> </a:t>
            </a:r>
            <a:r>
              <a:rPr lang="en-US" sz="2000" dirty="0" err="1"/>
              <a:t>waktu</a:t>
            </a:r>
            <a:r>
              <a:rPr lang="en-US" sz="2000" dirty="0"/>
              <a:t> yang </a:t>
            </a:r>
            <a:r>
              <a:rPr lang="en-US" sz="2000" dirty="0" err="1"/>
              <a:t>dibutuhkan</a:t>
            </a:r>
            <a:r>
              <a:rPr lang="en-US" sz="2000" dirty="0"/>
              <a:t> </a:t>
            </a:r>
            <a:r>
              <a:rPr lang="en-US" sz="2000" dirty="0" err="1"/>
              <a:t>untuk</a:t>
            </a:r>
            <a:r>
              <a:rPr lang="en-US" sz="2000" dirty="0"/>
              <a:t> </a:t>
            </a:r>
            <a:r>
              <a:rPr lang="en-US" sz="2000" dirty="0" err="1"/>
              <a:t>menyiapkan</a:t>
            </a:r>
            <a:r>
              <a:rPr lang="en-US" sz="2000" dirty="0"/>
              <a:t> </a:t>
            </a:r>
            <a:r>
              <a:rPr lang="en-US" sz="2000" dirty="0" err="1"/>
              <a:t>tawaran</a:t>
            </a:r>
            <a:r>
              <a:rPr lang="en-US" sz="2000" dirty="0"/>
              <a:t>. </a:t>
            </a:r>
            <a:r>
              <a:rPr lang="en-US" sz="2000" dirty="0" err="1"/>
              <a:t>Misalkan</a:t>
            </a:r>
            <a:r>
              <a:rPr lang="en-US" sz="2000" dirty="0"/>
              <a:t> model </a:t>
            </a:r>
            <a:r>
              <a:rPr lang="en-US" sz="2000" dirty="0" err="1"/>
              <a:t>regresi</a:t>
            </a:r>
            <a:r>
              <a:rPr lang="en-US" sz="2000" dirty="0"/>
              <a:t> (1.1) </a:t>
            </a:r>
            <a:r>
              <a:rPr lang="en-US" sz="2000" dirty="0" err="1"/>
              <a:t>dapat</a:t>
            </a:r>
            <a:r>
              <a:rPr lang="en-US" sz="2000" dirty="0"/>
              <a:t> </a:t>
            </a:r>
            <a:r>
              <a:rPr lang="en-US" sz="2000" dirty="0" err="1" smtClean="0"/>
              <a:t>diterapkan</a:t>
            </a:r>
            <a:r>
              <a:rPr lang="en-US" sz="2000" dirty="0" smtClean="0"/>
              <a:t> </a:t>
            </a:r>
            <a:r>
              <a:rPr lang="en-US" sz="2000" dirty="0" err="1" smtClean="0"/>
              <a:t>dan</a:t>
            </a:r>
            <a:r>
              <a:rPr lang="en-US" sz="2000" dirty="0" smtClean="0"/>
              <a:t> </a:t>
            </a:r>
            <a:r>
              <a:rPr lang="en-US" sz="2000" dirty="0" err="1"/>
              <a:t>adalah</a:t>
            </a:r>
            <a:r>
              <a:rPr lang="en-US" sz="2000" dirty="0"/>
              <a:t> </a:t>
            </a:r>
            <a:r>
              <a:rPr lang="en-US" sz="2000" dirty="0" err="1"/>
              <a:t>sebagai</a:t>
            </a:r>
            <a:r>
              <a:rPr lang="en-US" sz="2000" dirty="0"/>
              <a:t> </a:t>
            </a:r>
            <a:r>
              <a:rPr lang="en-US" sz="2000" dirty="0" err="1"/>
              <a:t>berikut</a:t>
            </a:r>
            <a:r>
              <a:rPr lang="en-US" sz="2000" dirty="0" smtClean="0"/>
              <a:t>:</a:t>
            </a:r>
          </a:p>
          <a:p>
            <a:pPr marL="0" indent="0">
              <a:buNone/>
            </a:pPr>
            <a:r>
              <a:rPr lang="en-US" sz="2000" dirty="0"/>
              <a:t>	</a:t>
            </a:r>
            <a:r>
              <a:rPr lang="en-US" sz="2000" dirty="0" smtClean="0"/>
              <a:t>Yi=9,5 + 2,1 Xi +</a:t>
            </a:r>
            <a:r>
              <a:rPr lang="el-GR" sz="2000" dirty="0"/>
              <a:t> ε</a:t>
            </a:r>
            <a:r>
              <a:rPr lang="en-US" sz="2000" dirty="0" err="1"/>
              <a:t>i</a:t>
            </a:r>
            <a:endParaRPr lang="en-US" sz="2000" dirty="0" smtClean="0"/>
          </a:p>
          <a:p>
            <a:pPr marL="0" indent="0">
              <a:buNone/>
            </a:pPr>
            <a:r>
              <a:rPr lang="en-US" sz="2000" dirty="0" err="1" smtClean="0"/>
              <a:t>Dengan</a:t>
            </a:r>
            <a:r>
              <a:rPr lang="en-US" sz="2000" dirty="0" smtClean="0"/>
              <a:t> X= </a:t>
            </a:r>
            <a:r>
              <a:rPr lang="en-US" sz="2000" dirty="0" err="1" smtClean="0"/>
              <a:t>Jumlah</a:t>
            </a:r>
            <a:r>
              <a:rPr lang="en-US" sz="2000" dirty="0" smtClean="0"/>
              <a:t> </a:t>
            </a:r>
            <a:r>
              <a:rPr lang="en-US" sz="2000" dirty="0" err="1" smtClean="0"/>
              <a:t>tawaran</a:t>
            </a:r>
            <a:r>
              <a:rPr lang="en-US" sz="2000" dirty="0" smtClean="0"/>
              <a:t> </a:t>
            </a:r>
            <a:r>
              <a:rPr lang="en-US" sz="2000" dirty="0" err="1" smtClean="0"/>
              <a:t>dlm</a:t>
            </a:r>
            <a:r>
              <a:rPr lang="en-US" sz="2000" dirty="0" smtClean="0"/>
              <a:t> </a:t>
            </a:r>
            <a:r>
              <a:rPr lang="en-US" sz="2000" dirty="0" err="1" smtClean="0"/>
              <a:t>seminggu</a:t>
            </a:r>
            <a:r>
              <a:rPr lang="en-US" sz="2000" dirty="0" smtClean="0"/>
              <a:t> </a:t>
            </a:r>
            <a:r>
              <a:rPr lang="en-US" sz="2000" dirty="0" err="1" smtClean="0"/>
              <a:t>dan</a:t>
            </a:r>
            <a:endParaRPr lang="en-US" sz="2000" dirty="0" smtClean="0"/>
          </a:p>
          <a:p>
            <a:pPr marL="0" indent="0">
              <a:buNone/>
            </a:pPr>
            <a:r>
              <a:rPr lang="en-US" sz="2000" dirty="0"/>
              <a:t>	</a:t>
            </a:r>
            <a:r>
              <a:rPr lang="en-US" sz="2000" dirty="0" smtClean="0"/>
              <a:t>Y= </a:t>
            </a:r>
            <a:r>
              <a:rPr lang="en-US" sz="2000" dirty="0" err="1" smtClean="0"/>
              <a:t>Waktu</a:t>
            </a:r>
            <a:r>
              <a:rPr lang="en-US" sz="2000" dirty="0" smtClean="0"/>
              <a:t> </a:t>
            </a:r>
            <a:r>
              <a:rPr lang="en-US" sz="2000" dirty="0" err="1" smtClean="0"/>
              <a:t>yg</a:t>
            </a:r>
            <a:r>
              <a:rPr lang="en-US" sz="2000" dirty="0" smtClean="0"/>
              <a:t> </a:t>
            </a:r>
            <a:r>
              <a:rPr lang="en-US" sz="2000" dirty="0" err="1" smtClean="0"/>
              <a:t>diharuskan</a:t>
            </a:r>
            <a:r>
              <a:rPr lang="en-US" sz="2000" dirty="0" smtClean="0"/>
              <a:t> </a:t>
            </a:r>
            <a:r>
              <a:rPr lang="en-US" sz="2000" dirty="0" err="1" smtClean="0"/>
              <a:t>dlm</a:t>
            </a:r>
            <a:r>
              <a:rPr lang="en-US" sz="2000" dirty="0" smtClean="0"/>
              <a:t> </a:t>
            </a:r>
            <a:r>
              <a:rPr lang="en-US" sz="2000" dirty="0" err="1" smtClean="0"/>
              <a:t>pelakukan</a:t>
            </a:r>
            <a:r>
              <a:rPr lang="en-US" sz="2000" dirty="0" smtClean="0"/>
              <a:t> </a:t>
            </a:r>
            <a:r>
              <a:rPr lang="en-US" sz="2000" dirty="0" err="1" smtClean="0"/>
              <a:t>penawaran</a:t>
            </a:r>
            <a:r>
              <a:rPr lang="en-US" sz="2000" dirty="0" smtClean="0"/>
              <a:t>.</a:t>
            </a:r>
          </a:p>
          <a:p>
            <a:pPr marL="0" indent="0">
              <a:buNone/>
            </a:pPr>
            <a:r>
              <a:rPr lang="en-US" sz="2000" dirty="0" err="1"/>
              <a:t>Gambar</a:t>
            </a:r>
            <a:r>
              <a:rPr lang="en-US" sz="2000" dirty="0"/>
              <a:t> 1.6 </a:t>
            </a:r>
            <a:r>
              <a:rPr lang="en-US" sz="2000" dirty="0" err="1"/>
              <a:t>berisi</a:t>
            </a:r>
            <a:r>
              <a:rPr lang="en-US" sz="2000" dirty="0"/>
              <a:t> </a:t>
            </a:r>
            <a:r>
              <a:rPr lang="en-US" sz="2000" dirty="0" err="1"/>
              <a:t>penyajian</a:t>
            </a:r>
            <a:r>
              <a:rPr lang="en-US" sz="2000" dirty="0"/>
              <a:t> </a:t>
            </a:r>
            <a:r>
              <a:rPr lang="en-US" sz="2000" dirty="0" err="1"/>
              <a:t>fungsi</a:t>
            </a:r>
            <a:r>
              <a:rPr lang="en-US" sz="2000" dirty="0"/>
              <a:t> </a:t>
            </a:r>
            <a:r>
              <a:rPr lang="en-US" sz="2000" dirty="0" err="1"/>
              <a:t>regresi</a:t>
            </a:r>
            <a:r>
              <a:rPr lang="en-US" sz="2000" dirty="0"/>
              <a:t>:</a:t>
            </a:r>
            <a:br>
              <a:rPr lang="en-US" sz="2000" dirty="0"/>
            </a:br>
            <a:r>
              <a:rPr lang="en-US" sz="2000" dirty="0" smtClean="0"/>
              <a:t>		</a:t>
            </a:r>
            <a:r>
              <a:rPr lang="en-US" sz="2000" dirty="0"/>
              <a:t>E(Yi)=9,5 + 2,1 Xi</a:t>
            </a:r>
          </a:p>
          <a:p>
            <a:pPr marL="0" indent="0">
              <a:buNone/>
            </a:pPr>
            <a:r>
              <a:rPr lang="en-US" sz="2000" dirty="0"/>
              <a:t/>
            </a:r>
            <a:br>
              <a:rPr lang="en-US" sz="2000" dirty="0"/>
            </a:br>
            <a:r>
              <a:rPr lang="en-US" sz="2000" dirty="0" err="1"/>
              <a:t>Misalkan</a:t>
            </a:r>
            <a:r>
              <a:rPr lang="en-US" sz="2000" dirty="0"/>
              <a:t> </a:t>
            </a:r>
            <a:r>
              <a:rPr lang="en-US" sz="2000" dirty="0" err="1"/>
              <a:t>pada</a:t>
            </a:r>
            <a:r>
              <a:rPr lang="en-US" sz="2000" dirty="0"/>
              <a:t> </a:t>
            </a:r>
            <a:r>
              <a:rPr lang="en-US" sz="2000" dirty="0" err="1"/>
              <a:t>minggu</a:t>
            </a:r>
            <a:r>
              <a:rPr lang="en-US" sz="2000" dirty="0"/>
              <a:t> </a:t>
            </a:r>
            <a:r>
              <a:rPr lang="en-US" sz="2000" dirty="0" err="1"/>
              <a:t>ke-i</a:t>
            </a:r>
            <a:r>
              <a:rPr lang="en-US" sz="2000" dirty="0"/>
              <a:t>, Xi = 45 </a:t>
            </a:r>
            <a:r>
              <a:rPr lang="en-US" sz="2000" dirty="0" err="1"/>
              <a:t>penawaran</a:t>
            </a:r>
            <a:r>
              <a:rPr lang="en-US" sz="2000" dirty="0"/>
              <a:t> </a:t>
            </a:r>
            <a:r>
              <a:rPr lang="en-US" sz="2000" dirty="0" err="1"/>
              <a:t>disiapkan</a:t>
            </a:r>
            <a:r>
              <a:rPr lang="en-US" sz="2000" dirty="0"/>
              <a:t> </a:t>
            </a:r>
            <a:r>
              <a:rPr lang="en-US" sz="2000" dirty="0" err="1"/>
              <a:t>dan</a:t>
            </a:r>
            <a:r>
              <a:rPr lang="en-US" sz="2000" dirty="0"/>
              <a:t> </a:t>
            </a:r>
            <a:r>
              <a:rPr lang="en-US" sz="2000" dirty="0" err="1"/>
              <a:t>jumlah</a:t>
            </a:r>
            <a:r>
              <a:rPr lang="en-US" sz="2000" dirty="0"/>
              <a:t> jam </a:t>
            </a:r>
            <a:r>
              <a:rPr lang="en-US" sz="2000" dirty="0" err="1"/>
              <a:t>sebenarnya</a:t>
            </a:r>
            <a:r>
              <a:rPr lang="en-US" sz="2000" dirty="0"/>
              <a:t> yang </a:t>
            </a:r>
            <a:r>
              <a:rPr lang="en-US" sz="2000" dirty="0" err="1"/>
              <a:t>dibutuhkan</a:t>
            </a:r>
            <a:r>
              <a:rPr lang="en-US" sz="2000" dirty="0"/>
              <a:t> </a:t>
            </a:r>
            <a:r>
              <a:rPr lang="en-US" sz="2000" dirty="0" err="1"/>
              <a:t>adalah</a:t>
            </a:r>
            <a:r>
              <a:rPr lang="en-US" sz="2000" dirty="0"/>
              <a:t> Yi = 108. </a:t>
            </a:r>
            <a:r>
              <a:rPr lang="en-US" sz="2000" dirty="0" err="1"/>
              <a:t>Dalam</a:t>
            </a:r>
            <a:r>
              <a:rPr lang="en-US" sz="2000" dirty="0"/>
              <a:t> </a:t>
            </a:r>
            <a:r>
              <a:rPr lang="en-US" sz="2000" dirty="0" err="1"/>
              <a:t>hal</a:t>
            </a:r>
            <a:r>
              <a:rPr lang="en-US" sz="2000" dirty="0"/>
              <a:t> </a:t>
            </a:r>
            <a:r>
              <a:rPr lang="en-US" sz="2000" dirty="0" err="1"/>
              <a:t>ini</a:t>
            </a:r>
            <a:r>
              <a:rPr lang="en-US" sz="2000" dirty="0"/>
              <a:t>, </a:t>
            </a:r>
            <a:r>
              <a:rPr lang="en-US" sz="2000" dirty="0" err="1"/>
              <a:t>nilai</a:t>
            </a:r>
            <a:r>
              <a:rPr lang="en-US" sz="2000" dirty="0"/>
              <a:t> </a:t>
            </a:r>
            <a:r>
              <a:rPr lang="en-US" sz="2000" dirty="0" err="1"/>
              <a:t>istilah</a:t>
            </a:r>
            <a:r>
              <a:rPr lang="en-US" sz="2000" dirty="0"/>
              <a:t> </a:t>
            </a:r>
            <a:r>
              <a:rPr lang="en-US" sz="2000" dirty="0" err="1"/>
              <a:t>kesalahannya</a:t>
            </a:r>
            <a:r>
              <a:rPr lang="en-US" sz="2000" dirty="0"/>
              <a:t> </a:t>
            </a:r>
            <a:r>
              <a:rPr lang="en-US" sz="2000" dirty="0" err="1"/>
              <a:t>adalah</a:t>
            </a:r>
            <a:r>
              <a:rPr lang="en-US" sz="2000" dirty="0"/>
              <a:t> </a:t>
            </a:r>
            <a:r>
              <a:rPr lang="el-GR" sz="2000" dirty="0"/>
              <a:t>ε</a:t>
            </a:r>
            <a:r>
              <a:rPr lang="en-US" sz="2000" dirty="0" err="1"/>
              <a:t>i</a:t>
            </a:r>
            <a:r>
              <a:rPr lang="en-US" sz="2000" dirty="0" smtClean="0"/>
              <a:t> </a:t>
            </a:r>
            <a:r>
              <a:rPr lang="en-US" sz="2000" dirty="0"/>
              <a:t>= 4, </a:t>
            </a:r>
            <a:r>
              <a:rPr lang="en-US" sz="2000" dirty="0" err="1"/>
              <a:t>karena</a:t>
            </a:r>
            <a:r>
              <a:rPr lang="en-US" sz="2000" dirty="0"/>
              <a:t> </a:t>
            </a:r>
            <a:r>
              <a:rPr lang="en-US" sz="2000" dirty="0" err="1"/>
              <a:t>kita</a:t>
            </a:r>
            <a:r>
              <a:rPr lang="en-US" sz="2000" dirty="0"/>
              <a:t> </a:t>
            </a:r>
            <a:r>
              <a:rPr lang="en-US" sz="2000" dirty="0" err="1"/>
              <a:t>punya</a:t>
            </a:r>
            <a:r>
              <a:rPr lang="en-US" sz="2000" dirty="0"/>
              <a:t/>
            </a:r>
            <a:br>
              <a:rPr lang="en-US" sz="2000" dirty="0"/>
            </a:br>
            <a:r>
              <a:rPr lang="en-US" sz="2000" dirty="0"/>
              <a:t>		E(Yi)=9,5 + 2,1 </a:t>
            </a:r>
            <a:r>
              <a:rPr lang="en-US" sz="2000" dirty="0" smtClean="0"/>
              <a:t>(45)=104</a:t>
            </a:r>
          </a:p>
          <a:p>
            <a:pPr marL="0" indent="0">
              <a:buNone/>
            </a:pPr>
            <a:r>
              <a:rPr lang="en-US" sz="2000" dirty="0" smtClean="0"/>
              <a:t>Dan Yi=108= 104+4</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408141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4529" r="299" b="35685"/>
          <a:stretch/>
        </p:blipFill>
        <p:spPr>
          <a:xfrm>
            <a:off x="1633674" y="1417637"/>
            <a:ext cx="6322701" cy="5089003"/>
          </a:xfrm>
          <a:prstGeom prst="rect">
            <a:avLst/>
          </a:prstGeom>
        </p:spPr>
      </p:pic>
      <p:sp>
        <p:nvSpPr>
          <p:cNvPr id="2" name="Title 1"/>
          <p:cNvSpPr>
            <a:spLocks noGrp="1"/>
          </p:cNvSpPr>
          <p:nvPr>
            <p:ph type="title"/>
          </p:nvPr>
        </p:nvSpPr>
        <p:spPr>
          <a:xfrm>
            <a:off x="323528" y="0"/>
            <a:ext cx="8363272" cy="1417638"/>
          </a:xfrm>
        </p:spPr>
        <p:txBody>
          <a:bodyPr/>
          <a:lstStyle/>
          <a:p>
            <a:pPr algn="l"/>
            <a:r>
              <a:rPr lang="en-US" sz="1800" dirty="0" err="1" smtClean="0"/>
              <a:t>Gambar</a:t>
            </a:r>
            <a:r>
              <a:rPr lang="en-US" sz="1800" dirty="0" smtClean="0"/>
              <a:t> </a:t>
            </a:r>
            <a:r>
              <a:rPr lang="en-US" sz="1800" dirty="0"/>
              <a:t>1.6 </a:t>
            </a:r>
            <a:r>
              <a:rPr lang="en-US" sz="1800" dirty="0" err="1"/>
              <a:t>menunjukkan</a:t>
            </a:r>
            <a:r>
              <a:rPr lang="en-US" sz="1800" dirty="0"/>
              <a:t> </a:t>
            </a:r>
            <a:r>
              <a:rPr lang="en-US" sz="1800" dirty="0" err="1"/>
              <a:t>distribusi</a:t>
            </a:r>
            <a:r>
              <a:rPr lang="en-US" sz="1800" dirty="0"/>
              <a:t> </a:t>
            </a:r>
            <a:r>
              <a:rPr lang="en-US" sz="1800" dirty="0" err="1"/>
              <a:t>probabilitas</a:t>
            </a:r>
            <a:r>
              <a:rPr lang="en-US" sz="1800" dirty="0"/>
              <a:t> Y </a:t>
            </a:r>
            <a:r>
              <a:rPr lang="en-US" sz="1800" dirty="0" err="1"/>
              <a:t>ketika</a:t>
            </a:r>
            <a:r>
              <a:rPr lang="en-US" sz="1800" dirty="0"/>
              <a:t> X = 45 </a:t>
            </a:r>
            <a:r>
              <a:rPr lang="en-US" sz="1800" dirty="0" err="1"/>
              <a:t>dan</a:t>
            </a:r>
            <a:r>
              <a:rPr lang="en-US" sz="1800" dirty="0"/>
              <a:t> </a:t>
            </a:r>
            <a:r>
              <a:rPr lang="en-US" sz="1800" dirty="0" err="1"/>
              <a:t>menunjukkan</a:t>
            </a:r>
            <a:r>
              <a:rPr lang="en-US" sz="1800" dirty="0"/>
              <a:t> </a:t>
            </a:r>
            <a:r>
              <a:rPr lang="en-US" sz="1800" dirty="0" err="1"/>
              <a:t>dari</a:t>
            </a:r>
            <a:r>
              <a:rPr lang="en-US" sz="1800" dirty="0"/>
              <a:t> </a:t>
            </a:r>
            <a:r>
              <a:rPr lang="en-US" sz="1800" dirty="0" err="1"/>
              <a:t>mana</a:t>
            </a:r>
            <a:r>
              <a:rPr lang="en-US" sz="1800" dirty="0"/>
              <a:t> </a:t>
            </a:r>
            <a:r>
              <a:rPr lang="en-US" sz="1800" dirty="0" err="1"/>
              <a:t>dalam</a:t>
            </a:r>
            <a:r>
              <a:rPr lang="en-US" sz="1800" dirty="0"/>
              <a:t> </a:t>
            </a:r>
            <a:r>
              <a:rPr lang="en-US" sz="1800" dirty="0" err="1"/>
              <a:t>distribusi</a:t>
            </a:r>
            <a:r>
              <a:rPr lang="en-US" sz="1800" dirty="0"/>
              <a:t> </a:t>
            </a:r>
            <a:r>
              <a:rPr lang="en-US" sz="1800" dirty="0" err="1"/>
              <a:t>ini</a:t>
            </a:r>
            <a:r>
              <a:rPr lang="en-US" sz="1800" dirty="0"/>
              <a:t> </a:t>
            </a:r>
            <a:r>
              <a:rPr lang="en-US" sz="1800" dirty="0" err="1"/>
              <a:t>observasi</a:t>
            </a:r>
            <a:r>
              <a:rPr lang="en-US" sz="1800" dirty="0"/>
              <a:t> Y </a:t>
            </a:r>
            <a:r>
              <a:rPr lang="en-US" sz="1800" dirty="0" err="1"/>
              <a:t>hanyalah</a:t>
            </a:r>
            <a:r>
              <a:rPr lang="en-US" sz="1800" dirty="0"/>
              <a:t> </a:t>
            </a:r>
            <a:r>
              <a:rPr lang="en-US" sz="1800" dirty="0" err="1"/>
              <a:t>penyimpangan</a:t>
            </a:r>
            <a:r>
              <a:rPr lang="en-US" sz="1800" dirty="0"/>
              <a:t> </a:t>
            </a:r>
            <a:r>
              <a:rPr lang="en-US" sz="1800" dirty="0" err="1"/>
              <a:t>dari</a:t>
            </a:r>
            <a:r>
              <a:rPr lang="en-US" sz="1800" dirty="0"/>
              <a:t> Yi-Yi </a:t>
            </a:r>
            <a:r>
              <a:rPr lang="en-US" sz="1800" dirty="0" err="1"/>
              <a:t>i</a:t>
            </a:r>
            <a:r>
              <a:rPr lang="en-US" sz="1800" dirty="0"/>
              <a:t> = 108 </a:t>
            </a:r>
            <a:r>
              <a:rPr lang="en-US" sz="1800" dirty="0" err="1"/>
              <a:t>datang</a:t>
            </a:r>
            <a:r>
              <a:rPr lang="en-US" sz="1800" dirty="0"/>
              <a:t>. </a:t>
            </a:r>
            <a:r>
              <a:rPr lang="en-US" sz="1800" dirty="0" err="1"/>
              <a:t>Perhatikan</a:t>
            </a:r>
            <a:r>
              <a:rPr lang="en-US" sz="1800" dirty="0"/>
              <a:t> </a:t>
            </a:r>
            <a:r>
              <a:rPr lang="en-US" sz="1800" dirty="0" err="1"/>
              <a:t>lagi</a:t>
            </a:r>
            <a:r>
              <a:rPr lang="en-US" sz="1800" dirty="0"/>
              <a:t> </a:t>
            </a:r>
            <a:r>
              <a:rPr lang="en-US" sz="1800" dirty="0" err="1"/>
              <a:t>bahwa</a:t>
            </a:r>
            <a:r>
              <a:rPr lang="en-US" sz="1800" dirty="0"/>
              <a:t> </a:t>
            </a:r>
            <a:r>
              <a:rPr lang="en-US" sz="1800" dirty="0" err="1"/>
              <a:t>kesalahan</a:t>
            </a:r>
            <a:r>
              <a:rPr lang="en-US" sz="1800" dirty="0"/>
              <a:t> </a:t>
            </a:r>
            <a:r>
              <a:rPr lang="en-US" sz="1800" dirty="0" err="1"/>
              <a:t>istilah</a:t>
            </a:r>
            <a:r>
              <a:rPr lang="en-US" sz="1800" dirty="0"/>
              <a:t> </a:t>
            </a:r>
            <a:r>
              <a:rPr lang="en-US" sz="1800" dirty="0" err="1"/>
              <a:t>ε</a:t>
            </a:r>
            <a:r>
              <a:rPr lang="en-US" sz="1800" dirty="0" err="1" smtClean="0"/>
              <a:t>i</a:t>
            </a:r>
            <a:r>
              <a:rPr lang="en-US" sz="1800" dirty="0" smtClean="0"/>
              <a:t> </a:t>
            </a:r>
            <a:r>
              <a:rPr lang="en-US" sz="1800" dirty="0" err="1" smtClean="0"/>
              <a:t>dari</a:t>
            </a:r>
            <a:r>
              <a:rPr lang="en-US" sz="1800" dirty="0" smtClean="0"/>
              <a:t> </a:t>
            </a:r>
            <a:r>
              <a:rPr lang="en-US" sz="1800" dirty="0" err="1"/>
              <a:t>nilai</a:t>
            </a:r>
            <a:r>
              <a:rPr lang="en-US" sz="1800" dirty="0"/>
              <a:t> rata-rata E {Y;}.</a:t>
            </a:r>
          </a:p>
        </p:txBody>
      </p:sp>
    </p:spTree>
    <p:extLst>
      <p:ext uri="{BB962C8B-B14F-4D97-AF65-F5344CB8AC3E}">
        <p14:creationId xmlns:p14="http://schemas.microsoft.com/office/powerpoint/2010/main" val="1156178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548680"/>
            <a:ext cx="8003232" cy="5746650"/>
          </a:xfrm>
        </p:spPr>
        <p:txBody>
          <a:bodyPr/>
          <a:lstStyle/>
          <a:p>
            <a:pPr algn="l"/>
            <a:r>
              <a:rPr lang="en-US" sz="2800" b="1" dirty="0" smtClean="0"/>
              <a:t>PARAMETER </a:t>
            </a:r>
            <a:r>
              <a:rPr lang="en-US" sz="2400" b="1" dirty="0" smtClean="0"/>
              <a:t>REGRESI/</a:t>
            </a:r>
            <a:r>
              <a:rPr lang="en-US" sz="2400" b="1" dirty="0" err="1">
                <a:sym typeface="Symbol" pitchFamily="18" charset="2"/>
              </a:rPr>
              <a:t>Makna</a:t>
            </a:r>
            <a:r>
              <a:rPr lang="en-US" sz="2400" b="1" dirty="0">
                <a:sym typeface="Symbol" pitchFamily="18" charset="2"/>
              </a:rPr>
              <a:t> </a:t>
            </a:r>
            <a:r>
              <a:rPr lang="en-US" sz="2400" b="1" baseline="-25000" dirty="0">
                <a:sym typeface="Symbol" pitchFamily="18" charset="2"/>
              </a:rPr>
              <a:t>0</a:t>
            </a:r>
            <a:r>
              <a:rPr lang="en-US" sz="2400" b="1" dirty="0">
                <a:sym typeface="Symbol" pitchFamily="18" charset="2"/>
              </a:rPr>
              <a:t> &amp; </a:t>
            </a:r>
            <a:r>
              <a:rPr lang="en-US" sz="2400" b="1" baseline="-25000" dirty="0">
                <a:sym typeface="Symbol" pitchFamily="18" charset="2"/>
              </a:rPr>
              <a:t>1</a:t>
            </a:r>
            <a:r>
              <a:rPr lang="en-US" sz="2400" b="1" dirty="0">
                <a:sym typeface="Symbol" pitchFamily="18" charset="2"/>
              </a:rPr>
              <a:t> ?</a:t>
            </a:r>
            <a:r>
              <a:rPr lang="en-US" sz="2000" dirty="0">
                <a:sym typeface="Symbol" pitchFamily="18" charset="2"/>
              </a:rPr>
              <a:t/>
            </a:r>
            <a:br>
              <a:rPr lang="en-US" sz="2000" dirty="0">
                <a:sym typeface="Symbol" pitchFamily="18" charset="2"/>
              </a:rPr>
            </a:br>
            <a:r>
              <a:rPr lang="en-US" sz="2000" dirty="0" smtClean="0">
                <a:sym typeface="Symbol" pitchFamily="18" charset="2"/>
              </a:rPr>
              <a:t/>
            </a:r>
            <a:br>
              <a:rPr lang="en-US" sz="2000" dirty="0" smtClean="0">
                <a:sym typeface="Symbol" pitchFamily="18" charset="2"/>
              </a:rPr>
            </a:br>
            <a:r>
              <a:rPr lang="id-ID" sz="2000" dirty="0" smtClean="0"/>
              <a:t> </a:t>
            </a:r>
            <a:r>
              <a:rPr lang="id-ID" sz="2000" dirty="0"/>
              <a:t>Nilai (sebenarnya) </a:t>
            </a:r>
            <a:r>
              <a:rPr lang="id-ID" sz="2000" dirty="0" smtClean="0"/>
              <a:t>dari</a:t>
            </a:r>
            <a:r>
              <a:rPr lang="en-US" sz="2000" dirty="0" smtClean="0"/>
              <a:t> </a:t>
            </a:r>
            <a:r>
              <a:rPr lang="el-GR" sz="2000" dirty="0" smtClean="0"/>
              <a:t>β</a:t>
            </a:r>
            <a:r>
              <a:rPr lang="en-US" sz="2000" dirty="0" smtClean="0"/>
              <a:t>O,</a:t>
            </a:r>
            <a:r>
              <a:rPr lang="el-GR" sz="2000" dirty="0"/>
              <a:t> </a:t>
            </a:r>
            <a:r>
              <a:rPr lang="el-GR" sz="2000" dirty="0" smtClean="0"/>
              <a:t>β</a:t>
            </a:r>
            <a:r>
              <a:rPr lang="en-US" sz="2000" dirty="0"/>
              <a:t>1</a:t>
            </a:r>
            <a:r>
              <a:rPr lang="el-GR" sz="2000" dirty="0" smtClean="0"/>
              <a:t> </a:t>
            </a:r>
            <a:r>
              <a:rPr lang="en-US" sz="2000" dirty="0" err="1" smtClean="0"/>
              <a:t>pada</a:t>
            </a:r>
            <a:r>
              <a:rPr lang="en-US" sz="2000" dirty="0" smtClean="0"/>
              <a:t> model (1.1) </a:t>
            </a:r>
            <a:r>
              <a:rPr lang="en-US" sz="2000" dirty="0" err="1" smtClean="0"/>
              <a:t>disebut</a:t>
            </a:r>
            <a:r>
              <a:rPr lang="en-US" sz="2000" dirty="0" smtClean="0"/>
              <a:t> </a:t>
            </a:r>
            <a:r>
              <a:rPr lang="en-US" sz="2000" dirty="0" err="1" smtClean="0"/>
              <a:t>dengan</a:t>
            </a:r>
            <a:r>
              <a:rPr lang="en-US" sz="2000" dirty="0" smtClean="0"/>
              <a:t> </a:t>
            </a:r>
            <a:r>
              <a:rPr lang="en-US" sz="2000" dirty="0" err="1" smtClean="0"/>
              <a:t>koefisien</a:t>
            </a:r>
            <a:r>
              <a:rPr lang="en-US" sz="2000" dirty="0" smtClean="0"/>
              <a:t> </a:t>
            </a:r>
            <a:r>
              <a:rPr lang="en-US" sz="2000" dirty="0" err="1" smtClean="0"/>
              <a:t>regresi</a:t>
            </a:r>
            <a:r>
              <a:rPr lang="en-US" sz="2000" dirty="0" smtClean="0"/>
              <a:t>.</a:t>
            </a:r>
            <a:br>
              <a:rPr lang="en-US" sz="2000" dirty="0" smtClean="0"/>
            </a:br>
            <a:r>
              <a:rPr lang="el-GR" sz="2000" dirty="0"/>
              <a:t>β</a:t>
            </a:r>
            <a:r>
              <a:rPr lang="en-US" sz="2000" dirty="0" smtClean="0"/>
              <a:t>O= </a:t>
            </a:r>
            <a:r>
              <a:rPr lang="en-US" sz="2000" dirty="0" err="1" smtClean="0"/>
              <a:t>intersep</a:t>
            </a:r>
            <a:r>
              <a:rPr lang="en-US" sz="2000" dirty="0"/>
              <a:t>. </a:t>
            </a:r>
            <a:r>
              <a:rPr lang="en-US" sz="2000" dirty="0" err="1"/>
              <a:t>Ketika</a:t>
            </a:r>
            <a:r>
              <a:rPr lang="en-US" sz="2000" dirty="0"/>
              <a:t> </a:t>
            </a:r>
            <a:r>
              <a:rPr lang="en-US" sz="2000" dirty="0" err="1"/>
              <a:t>ruang</a:t>
            </a:r>
            <a:r>
              <a:rPr lang="en-US" sz="2000" dirty="0"/>
              <a:t> </a:t>
            </a:r>
            <a:r>
              <a:rPr lang="en-US" sz="2000" dirty="0" err="1"/>
              <a:t>lingkup</a:t>
            </a:r>
            <a:r>
              <a:rPr lang="en-US" sz="2000" dirty="0"/>
              <a:t> model </a:t>
            </a:r>
            <a:r>
              <a:rPr lang="en-US" sz="2000" dirty="0" err="1"/>
              <a:t>mencakup</a:t>
            </a:r>
            <a:r>
              <a:rPr lang="en-US" sz="2000" dirty="0"/>
              <a:t> X = </a:t>
            </a:r>
            <a:r>
              <a:rPr lang="en-US" sz="2000" dirty="0" smtClean="0"/>
              <a:t>0, </a:t>
            </a:r>
            <a:r>
              <a:rPr lang="el-GR" sz="2000" dirty="0"/>
              <a:t>β</a:t>
            </a:r>
            <a:r>
              <a:rPr lang="en-US" sz="2000" dirty="0"/>
              <a:t>O </a:t>
            </a:r>
            <a:r>
              <a:rPr lang="en-US" sz="2000" dirty="0" err="1" smtClean="0"/>
              <a:t>memberikan</a:t>
            </a:r>
            <a:r>
              <a:rPr lang="en-US" sz="2000" dirty="0" smtClean="0"/>
              <a:t> </a:t>
            </a:r>
            <a:r>
              <a:rPr lang="en-US" sz="2000" dirty="0"/>
              <a:t>mean </a:t>
            </a:r>
            <a:r>
              <a:rPr lang="en-US" sz="2000" dirty="0" err="1"/>
              <a:t>dari</a:t>
            </a:r>
            <a:r>
              <a:rPr lang="en-US" sz="2000" dirty="0"/>
              <a:t> </a:t>
            </a:r>
            <a:r>
              <a:rPr lang="en-US" sz="2000" dirty="0" err="1"/>
              <a:t>distribusi</a:t>
            </a:r>
            <a:r>
              <a:rPr lang="en-US" sz="2000" dirty="0"/>
              <a:t> </a:t>
            </a:r>
            <a:r>
              <a:rPr lang="en-US" sz="2000" dirty="0" err="1"/>
              <a:t>probabilitas</a:t>
            </a:r>
            <a:r>
              <a:rPr lang="en-US" sz="2000" dirty="0"/>
              <a:t> Y </a:t>
            </a:r>
            <a:r>
              <a:rPr lang="en-US" sz="2000" dirty="0" err="1"/>
              <a:t>pada</a:t>
            </a:r>
            <a:r>
              <a:rPr lang="en-US" sz="2000" dirty="0"/>
              <a:t> X = O. </a:t>
            </a:r>
            <a:r>
              <a:rPr lang="en-US" sz="2000" dirty="0" err="1"/>
              <a:t>Jika</a:t>
            </a:r>
            <a:r>
              <a:rPr lang="en-US" sz="2000" dirty="0"/>
              <a:t> </a:t>
            </a:r>
            <a:r>
              <a:rPr lang="en-US" sz="2000" dirty="0" err="1"/>
              <a:t>ruang</a:t>
            </a:r>
            <a:r>
              <a:rPr lang="en-US" sz="2000" dirty="0"/>
              <a:t> </a:t>
            </a:r>
            <a:r>
              <a:rPr lang="en-US" sz="2000" dirty="0" err="1"/>
              <a:t>lingkup</a:t>
            </a:r>
            <a:r>
              <a:rPr lang="en-US" sz="2000" dirty="0"/>
              <a:t> model </a:t>
            </a:r>
            <a:r>
              <a:rPr lang="en-US" sz="2000" dirty="0" err="1"/>
              <a:t>tidak</a:t>
            </a:r>
            <a:r>
              <a:rPr lang="en-US" sz="2000" dirty="0"/>
              <a:t> </a:t>
            </a:r>
            <a:r>
              <a:rPr lang="en-US" sz="2000" dirty="0" err="1"/>
              <a:t>mencakup</a:t>
            </a:r>
            <a:r>
              <a:rPr lang="en-US" sz="2000" dirty="0"/>
              <a:t> X = 0, </a:t>
            </a:r>
            <a:r>
              <a:rPr lang="el-GR" sz="2000" dirty="0"/>
              <a:t>β</a:t>
            </a:r>
            <a:r>
              <a:rPr lang="en-US" sz="2000" dirty="0"/>
              <a:t>O</a:t>
            </a:r>
            <a:r>
              <a:rPr lang="en-US" sz="2000" dirty="0" smtClean="0"/>
              <a:t> </a:t>
            </a:r>
            <a:r>
              <a:rPr lang="en-US" sz="2000" dirty="0" err="1"/>
              <a:t>tidak</a:t>
            </a:r>
            <a:r>
              <a:rPr lang="en-US" sz="2000" dirty="0"/>
              <a:t> </a:t>
            </a:r>
            <a:r>
              <a:rPr lang="en-US" sz="2000" dirty="0" err="1"/>
              <a:t>memiliki</a:t>
            </a:r>
            <a:r>
              <a:rPr lang="en-US" sz="2000" dirty="0"/>
              <a:t> </a:t>
            </a:r>
            <a:r>
              <a:rPr lang="en-US" sz="2000" dirty="0" err="1"/>
              <a:t>arti</a:t>
            </a:r>
            <a:r>
              <a:rPr lang="en-US" sz="2000" dirty="0"/>
              <a:t> </a:t>
            </a:r>
            <a:r>
              <a:rPr lang="en-US" sz="2000" dirty="0" err="1"/>
              <a:t>khusus</a:t>
            </a:r>
            <a:r>
              <a:rPr lang="en-US" sz="2000" dirty="0"/>
              <a:t> </a:t>
            </a:r>
            <a:r>
              <a:rPr lang="en-US" sz="2000" dirty="0" err="1"/>
              <a:t>sebagai</a:t>
            </a:r>
            <a:r>
              <a:rPr lang="en-US" sz="2000" dirty="0"/>
              <a:t> </a:t>
            </a:r>
            <a:r>
              <a:rPr lang="en-US" sz="2000" dirty="0" err="1"/>
              <a:t>istilah</a:t>
            </a:r>
            <a:r>
              <a:rPr lang="en-US" sz="2000" dirty="0"/>
              <a:t> yang </a:t>
            </a:r>
            <a:r>
              <a:rPr lang="en-US" sz="2000" dirty="0" err="1"/>
              <a:t>terpisah</a:t>
            </a:r>
            <a:r>
              <a:rPr lang="en-US" sz="2000" dirty="0"/>
              <a:t> </a:t>
            </a:r>
            <a:r>
              <a:rPr lang="en-US" sz="2000" dirty="0" err="1"/>
              <a:t>dalam</a:t>
            </a:r>
            <a:r>
              <a:rPr lang="en-US" sz="2000" dirty="0"/>
              <a:t> </a:t>
            </a:r>
            <a:r>
              <a:rPr lang="en-US" sz="2000" dirty="0" err="1"/>
              <a:t>regresi</a:t>
            </a:r>
            <a:r>
              <a:rPr lang="en-US" sz="2000" dirty="0"/>
              <a:t> model.</a:t>
            </a:r>
            <a:r>
              <a:rPr lang="en-US" sz="2000" dirty="0" smtClean="0"/>
              <a:t/>
            </a:r>
            <a:br>
              <a:rPr lang="en-US" sz="2000" dirty="0" smtClean="0"/>
            </a:br>
            <a:r>
              <a:rPr lang="el-GR" sz="2000" dirty="0" smtClean="0"/>
              <a:t>β</a:t>
            </a:r>
            <a:r>
              <a:rPr lang="en-US" sz="2000" dirty="0" smtClean="0"/>
              <a:t>1= </a:t>
            </a:r>
            <a:r>
              <a:rPr lang="en-US" sz="2000" dirty="0" err="1" smtClean="0"/>
              <a:t>Kemiringan</a:t>
            </a:r>
            <a:r>
              <a:rPr lang="en-US" sz="2000" dirty="0"/>
              <a:t>/slope </a:t>
            </a:r>
            <a:r>
              <a:rPr lang="en-US" sz="2000" dirty="0" err="1"/>
              <a:t>yg</a:t>
            </a:r>
            <a:r>
              <a:rPr lang="en-US" sz="2000" dirty="0"/>
              <a:t> </a:t>
            </a:r>
            <a:r>
              <a:rPr lang="en-US" sz="2000" dirty="0" err="1" smtClean="0"/>
              <a:t>menunjukkan</a:t>
            </a:r>
            <a:r>
              <a:rPr lang="en-US" sz="2000" dirty="0" smtClean="0"/>
              <a:t> </a:t>
            </a:r>
            <a:r>
              <a:rPr lang="en-US" sz="2000" dirty="0" err="1"/>
              <a:t>perubahan</a:t>
            </a:r>
            <a:r>
              <a:rPr lang="en-US" sz="2000" dirty="0"/>
              <a:t> rata-rata </a:t>
            </a:r>
            <a:r>
              <a:rPr lang="en-US" sz="2000" dirty="0" err="1"/>
              <a:t>probabilitas</a:t>
            </a:r>
            <a:r>
              <a:rPr lang="en-US" sz="2000" dirty="0"/>
              <a:t/>
            </a:r>
            <a:br>
              <a:rPr lang="en-US" sz="2000" dirty="0"/>
            </a:br>
            <a:r>
              <a:rPr lang="en-US" sz="2000" dirty="0" err="1"/>
              <a:t>distribusi</a:t>
            </a:r>
            <a:r>
              <a:rPr lang="en-US" sz="2000" dirty="0"/>
              <a:t> Y per unit </a:t>
            </a:r>
            <a:r>
              <a:rPr lang="en-US" sz="2000" dirty="0" err="1"/>
              <a:t>peningkatan</a:t>
            </a:r>
            <a:r>
              <a:rPr lang="en-US" sz="2000" dirty="0"/>
              <a:t> X </a:t>
            </a:r>
            <a:r>
              <a:rPr lang="en-US" sz="2000" dirty="0" smtClean="0"/>
              <a:t/>
            </a:r>
            <a:br>
              <a:rPr lang="en-US" sz="2000" dirty="0" smtClean="0"/>
            </a:br>
            <a:r>
              <a:rPr lang="en-US" sz="2000" dirty="0"/>
              <a:t/>
            </a:r>
            <a:br>
              <a:rPr lang="en-US" sz="2000" dirty="0"/>
            </a:br>
            <a:r>
              <a:rPr lang="en-US" sz="2000" dirty="0" err="1" smtClean="0"/>
              <a:t>Pada</a:t>
            </a:r>
            <a:r>
              <a:rPr lang="en-US" sz="2000" dirty="0" smtClean="0"/>
              <a:t> </a:t>
            </a:r>
            <a:r>
              <a:rPr lang="en-US" sz="2000" dirty="0" err="1" smtClean="0"/>
              <a:t>contoh</a:t>
            </a:r>
            <a:r>
              <a:rPr lang="en-US" sz="2000" dirty="0" smtClean="0"/>
              <a:t> di </a:t>
            </a:r>
            <a:r>
              <a:rPr lang="en-US" sz="2000" dirty="0" err="1" smtClean="0"/>
              <a:t>atas</a:t>
            </a:r>
            <a:r>
              <a:rPr lang="en-US" sz="2000" dirty="0" smtClean="0"/>
              <a:t/>
            </a:r>
            <a:br>
              <a:rPr lang="en-US" sz="2000" dirty="0" smtClean="0"/>
            </a:br>
            <a:r>
              <a:rPr lang="en-US" sz="2000" dirty="0" smtClean="0"/>
              <a:t>		</a:t>
            </a:r>
            <a:r>
              <a:rPr lang="en-US" sz="2000" dirty="0"/>
              <a:t>E(Yi)=9,5 + 2,1 Xi</a:t>
            </a:r>
            <a:br>
              <a:rPr lang="en-US" sz="2000" dirty="0"/>
            </a:br>
            <a:r>
              <a:rPr lang="en-US" sz="2000" dirty="0" smtClean="0"/>
              <a:t/>
            </a:r>
            <a:br>
              <a:rPr lang="en-US" sz="2000" dirty="0" smtClean="0"/>
            </a:br>
            <a:r>
              <a:rPr lang="el-GR" sz="2000" dirty="0"/>
              <a:t>β</a:t>
            </a:r>
            <a:r>
              <a:rPr lang="en-US" sz="2000" dirty="0" smtClean="0"/>
              <a:t>O= </a:t>
            </a:r>
            <a:r>
              <a:rPr lang="en-US" sz="2000" dirty="0"/>
              <a:t>9,5 </a:t>
            </a:r>
            <a:r>
              <a:rPr lang="en-US" sz="2000" dirty="0" err="1"/>
              <a:t>menunjukkan</a:t>
            </a:r>
            <a:r>
              <a:rPr lang="en-US" sz="2000" dirty="0"/>
              <a:t> </a:t>
            </a:r>
            <a:r>
              <a:rPr lang="en-US" sz="2000" dirty="0" err="1"/>
              <a:t>nilai</a:t>
            </a:r>
            <a:r>
              <a:rPr lang="en-US" sz="2000" dirty="0"/>
              <a:t> </a:t>
            </a:r>
            <a:r>
              <a:rPr lang="en-US" sz="2000" dirty="0" err="1"/>
              <a:t>fungsi</a:t>
            </a:r>
            <a:r>
              <a:rPr lang="en-US" sz="2000" dirty="0"/>
              <a:t> </a:t>
            </a:r>
            <a:r>
              <a:rPr lang="en-US" sz="2000" dirty="0" err="1"/>
              <a:t>regresi</a:t>
            </a:r>
            <a:r>
              <a:rPr lang="en-US" sz="2000" dirty="0"/>
              <a:t> </a:t>
            </a:r>
            <a:r>
              <a:rPr lang="en-US" sz="2000" dirty="0" err="1"/>
              <a:t>pada</a:t>
            </a:r>
            <a:r>
              <a:rPr lang="en-US" sz="2000" dirty="0"/>
              <a:t> X = O.</a:t>
            </a:r>
            <a:r>
              <a:rPr lang="en-US" sz="2000" dirty="0" smtClean="0"/>
              <a:t/>
            </a:r>
            <a:br>
              <a:rPr lang="en-US" sz="2000" dirty="0" smtClean="0"/>
            </a:br>
            <a:r>
              <a:rPr lang="en-US" sz="2000" dirty="0" smtClean="0"/>
              <a:t>slope </a:t>
            </a:r>
            <a:r>
              <a:rPr lang="el-GR" sz="2000" dirty="0"/>
              <a:t>β</a:t>
            </a:r>
            <a:r>
              <a:rPr lang="en-US" sz="2000" dirty="0" smtClean="0"/>
              <a:t>1=2,1 </a:t>
            </a:r>
            <a:r>
              <a:rPr lang="en-US" sz="2000" dirty="0" err="1" smtClean="0"/>
              <a:t>artinya</a:t>
            </a:r>
            <a:r>
              <a:rPr lang="en-US" sz="2000" dirty="0"/>
              <a:t> </a:t>
            </a:r>
            <a:r>
              <a:rPr lang="en-US" sz="2000" dirty="0" err="1"/>
              <a:t>menunjukkan</a:t>
            </a:r>
            <a:r>
              <a:rPr lang="en-US" sz="2000" dirty="0"/>
              <a:t> </a:t>
            </a:r>
            <a:r>
              <a:rPr lang="en-US" sz="2000" dirty="0" err="1"/>
              <a:t>bahwa</a:t>
            </a:r>
            <a:r>
              <a:rPr lang="en-US" sz="2000" dirty="0"/>
              <a:t> </a:t>
            </a:r>
            <a:r>
              <a:rPr lang="en-US" sz="2000" dirty="0" err="1"/>
              <a:t>persiapan</a:t>
            </a:r>
            <a:r>
              <a:rPr lang="en-US" sz="2000" dirty="0"/>
              <a:t> </a:t>
            </a:r>
            <a:r>
              <a:rPr lang="en-US" sz="2000" dirty="0" err="1"/>
              <a:t>satu</a:t>
            </a:r>
            <a:r>
              <a:rPr lang="en-US" sz="2000" dirty="0"/>
              <a:t> </a:t>
            </a:r>
            <a:r>
              <a:rPr lang="en-US" sz="2000" dirty="0" err="1" smtClean="0"/>
              <a:t>penawaran</a:t>
            </a:r>
            <a:r>
              <a:rPr lang="en-US" sz="2000" dirty="0" smtClean="0"/>
              <a:t> </a:t>
            </a:r>
            <a:r>
              <a:rPr lang="en-US" sz="2000" dirty="0" err="1" smtClean="0"/>
              <a:t>dlm</a:t>
            </a:r>
            <a:r>
              <a:rPr lang="en-US" sz="2000" dirty="0" smtClean="0"/>
              <a:t> </a:t>
            </a:r>
            <a:r>
              <a:rPr lang="en-US" sz="2000" dirty="0" err="1" smtClean="0"/>
              <a:t>seminggu</a:t>
            </a:r>
            <a:r>
              <a:rPr lang="en-US" sz="2000" dirty="0" smtClean="0"/>
              <a:t> </a:t>
            </a:r>
            <a:r>
              <a:rPr lang="en-US" sz="2000" dirty="0" err="1" smtClean="0"/>
              <a:t>menyebabkan</a:t>
            </a:r>
            <a:r>
              <a:rPr lang="en-US" sz="2000" dirty="0" smtClean="0"/>
              <a:t> </a:t>
            </a:r>
            <a:r>
              <a:rPr lang="en-US" sz="2000" dirty="0" err="1"/>
              <a:t>peningkatan</a:t>
            </a:r>
            <a:r>
              <a:rPr lang="en-US" sz="2000" dirty="0"/>
              <a:t> rata-rata </a:t>
            </a:r>
            <a:r>
              <a:rPr lang="en-US" sz="2000" dirty="0" err="1"/>
              <a:t>distribusi</a:t>
            </a:r>
            <a:r>
              <a:rPr lang="en-US" sz="2000" dirty="0"/>
              <a:t> </a:t>
            </a:r>
            <a:r>
              <a:rPr lang="en-US" sz="2000" dirty="0" err="1"/>
              <a:t>probabilitas</a:t>
            </a:r>
            <a:r>
              <a:rPr lang="en-US" sz="2000" dirty="0"/>
              <a:t> Y </a:t>
            </a:r>
            <a:r>
              <a:rPr lang="en-US" sz="2000" dirty="0" err="1"/>
              <a:t>sebesar</a:t>
            </a:r>
            <a:r>
              <a:rPr lang="en-US" sz="2000" dirty="0"/>
              <a:t> 2. I jam</a:t>
            </a:r>
            <a:r>
              <a:rPr lang="en-US" sz="2000" dirty="0" smtClean="0"/>
              <a:t>.</a:t>
            </a:r>
            <a:r>
              <a:rPr lang="en-US" sz="2000" dirty="0"/>
              <a:t/>
            </a:r>
            <a:br>
              <a:rPr lang="en-US" sz="2000" dirty="0"/>
            </a:br>
            <a:endParaRPr lang="id-ID" sz="2000" dirty="0"/>
          </a:p>
        </p:txBody>
      </p:sp>
    </p:spTree>
    <p:extLst>
      <p:ext uri="{BB962C8B-B14F-4D97-AF65-F5344CB8AC3E}">
        <p14:creationId xmlns:p14="http://schemas.microsoft.com/office/powerpoint/2010/main" val="13023807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2363</TotalTime>
  <Words>1180</Words>
  <Application>Microsoft Office PowerPoint</Application>
  <PresentationFormat>On-screen Show (4:3)</PresentationFormat>
  <Paragraphs>267</Paragraphs>
  <Slides>37</Slides>
  <Notes>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3</vt:i4>
      </vt:variant>
      <vt:variant>
        <vt:lpstr>Slide Titles</vt:lpstr>
      </vt:variant>
      <vt:variant>
        <vt:i4>37</vt:i4>
      </vt:variant>
    </vt:vector>
  </HeadingPairs>
  <TitlesOfParts>
    <vt:vector size="51" baseType="lpstr">
      <vt:lpstr>MS Mincho</vt:lpstr>
      <vt:lpstr>ＭＳ Ｐゴシック</vt:lpstr>
      <vt:lpstr>Arial</vt:lpstr>
      <vt:lpstr>Arial Narrow</vt:lpstr>
      <vt:lpstr>Calibri</vt:lpstr>
      <vt:lpstr>Cambria Math</vt:lpstr>
      <vt:lpstr>Symbol</vt:lpstr>
      <vt:lpstr>Times</vt:lpstr>
      <vt:lpstr>Times New Roman</vt:lpstr>
      <vt:lpstr>Wingdings</vt:lpstr>
      <vt:lpstr>Office Theme</vt:lpstr>
      <vt:lpstr>Equation</vt:lpstr>
      <vt:lpstr>Microsoft Excel 97-2003 Worksheet</vt:lpstr>
      <vt:lpstr>Microsoft Equation 3.0</vt:lpstr>
      <vt:lpstr>  ANALISIS REGRESI TERAPAN  </vt:lpstr>
      <vt:lpstr>REGRESI LINIER SEDERHANA DENGAN SATU PEUBAH</vt:lpstr>
      <vt:lpstr>Model regresi dikatakan 1.  sederhana, " karena hanya ada satu variabel prediktor 2. linear pada parameter, karena tidak ada parameter yang muncul sebagai eksponen atau dikalikan atau dibagi dengan parameter lain 3. linier dalam variabel prediktor, karena variabel ini hanya muncul di pangkat pertama.   Model yang linier dalam parameter dan variabel prediktor juga disebut model orde pertama.</vt:lpstr>
      <vt:lpstr>Hal yg harus diperhatikan pd Model </vt:lpstr>
      <vt:lpstr>2. Karena E(εi)=0, maka: E(Yi)= E(β0+ β1X1 + εi)= β0+ β1X1+E(εi)= β0+ β1X1   Catat bhw β0+ β1X1 memainkan peranan penting pada nilai intersep.  Maka, respon Yi pada Xi, merupakan distribusi pelaung dg mean:   E(Yi)=β0+ β1X1   Krn itu, fungsi regresi pada model di atas adlah    E(Y)=β0+ β1X1   karena fungsi regresi berhungan dg rata2 dari disrtibusi peluang Y ІX pada level X.  3. Respons Yi dalam percobaan ke-i melebihi atau kurang dari nilai fungsi regresi sesuai dengan jumlah galat </vt:lpstr>
      <vt:lpstr>4. Galat εi  diasumsikan memiliki varian konstan σ2. Oleh karena itu mengikuti bahwa respon Yi memiliki varian konstan yang sama: σ2(yi)= σ2.  dan σ2(β0+ β1X1 + εi)= σ2(εi)= σ2 Maka model regresi (1.1) mengasumsikan bahwa distribusi probabilitas Y adalah mempunyai ragam sama, terlepas dari tingkat dari variabel prediktor X.  5.  Galat diasumsikan tidak berkorelasi. Karena gaat εi dan εj tidak berkorelasi, begitu pula respon variabel Yi dan Yj   6. Secara ringkas, model regresi (1.1) mengimplikasikan bahwa respon  Yi berasal dari distribusi peluang yang mempunyai  E(Yi)=β0+ β1X1 dan ragam σ2, sama utk semua level dari X.   Selanjutnya, untuk sembarang dua variable repon Yi dan Yj  tidak berkorelasi.</vt:lpstr>
      <vt:lpstr>Contoh</vt:lpstr>
      <vt:lpstr>Gambar 1.6 menunjukkan distribusi probabilitas Y ketika X = 45 dan menunjukkan dari mana dalam distribusi ini observasi Y hanyalah penyimpangan dari Yi-Yi i = 108 datang. Perhatikan lagi bahwa kesalahan istilah εi dari nilai rata-rata E {Y;}.</vt:lpstr>
      <vt:lpstr>PARAMETER REGRESI/Makna 0 &amp; 1 ?   Nilai (sebenarnya) dari βO, β1 pada model (1.1) disebut dengan koefisien regresi. βO= intersep. Ketika ruang lingkup model mencakup X = 0, βO memberikan mean dari distribusi probabilitas Y pada X = O. Jika ruang lingkup model tidak mencakup X = 0, βO tidak memiliki arti khusus sebagai istilah yang terpisah dalam regresi model. β1= Kemiringan/slope yg menunjukkan perubahan rata-rata probabilitas distribusi Y per unit peningkatan X   Pada contoh di atas   E(Yi)=9,5 + 2,1 Xi  βO= 9,5 menunjukkan nilai fungsi regresi pada X = O. slope β1=2,1 artinya menunjukkan bahwa persiapan satu penawaran dlm seminggu menyebabkan peningkatan rata-rata distribusi probabilitas Y sebesar 2. I jam. </vt:lpstr>
      <vt:lpstr>DATA U ANALISIS REGRESI</vt:lpstr>
      <vt:lpstr>PowerPoint Presentation</vt:lpstr>
      <vt:lpstr>METODE KUADRAT TERKECIL (MKT)</vt:lpstr>
      <vt:lpstr>Kita turunkan J thd β dan samakan dengan nol, </vt:lpstr>
      <vt:lpstr>Gantilah nilai α dan β pada kedua persamaan di atas dengan nilai dugaannya masing-masing yaitu a dan b.  Kedua persamaan menjadi suatu sistem persamaan liniear yang disebut Persamaan normal.        Bila kita nyatakan dalam bentuk rata-rata   maka persamaan di atas menjadi:  </vt:lpstr>
      <vt:lpstr>PowerPoint Presentation</vt:lpstr>
      <vt:lpstr>SIFAT PENDUGA MKT:  1.  TAK BIAS                   </vt:lpstr>
      <vt:lpstr>                                 </vt:lpstr>
      <vt:lpstr>2.  RAGAM MINIMUM  Ragam α  dan β     MKT minimum dibandingkan penduga lain                  </vt:lpstr>
      <vt:lpstr>                    </vt:lpstr>
      <vt:lpstr>                    </vt:lpstr>
      <vt:lpstr>                  </vt:lpstr>
      <vt:lpstr>Ukuran kualitas garis dugaan dan pendugaan σ2</vt:lpstr>
      <vt:lpstr>Jumlah Kuadrat Galat (JKG)</vt:lpstr>
      <vt:lpstr>NILAI YANG MENGUKUR KUALITAS MODEL= KOEFISIEN DETERMINASI (      )  Koefisien Determinasi: Suatu nilai yang menjelaskan proporsi keragaman respon (y) yang dapat dijelaskan oleh model.       Untuk membandingkan model dg respon (y) yg sama tetapi x berbeda.  Semakin banyak jumlah variabel x, nilai       semakin besar.  Oleh karena itu, model dengan x berbeda sebaiknya digunakan Adj </vt:lpstr>
      <vt:lpstr>Penggunakan R Square (R Kuadrat) sering menimbulkan permasalahan, yaitu bahwa nilainya akan selalu meningkat dengan adanya penambahan variabel bebas dalam suatu model. Hal ini akan menimbulkan bias, karena jika ingin memperoleh model dengan R tinggi, seorang penelitian dapat dengan sembarangan menambahkan variabel bebas dan nilai R akan meningkat, tidak tergantung apakah variabel bebas tambahan itu berhubungan dengan variabel terikat atau tidak.   Oleh karena itu, banyak peneliti yang menyarankan untuk menggunakan Adjusted R Square. Interpretasinya sama dengan R Square, akan tetapi nilai Adjusted R Square dapat naik atau turun dengan adanya penambahan variabel baru, tergantung dari korelasi antara variabel bebas tambahan tersebut dengan variabel terikatnya. Nilai Adjusted R Square dapat bernilai negatif, sehingga jika nilainya negatif, maka nilai tersebut dianggap 0, atau variabel bebas sama sekali tidak mampu menjelaskan varians dari variabel terikatnya.  </vt:lpstr>
      <vt:lpstr>Contoh Pendugaan fungsi regresi</vt:lpstr>
      <vt:lpstr>PowerPoint Presentation</vt:lpstr>
      <vt:lpstr>PowerPoint Presentation</vt:lpstr>
      <vt:lpstr>PowerPoint Presentation</vt:lpstr>
      <vt:lpstr>PowerPoint Presentation</vt:lpstr>
      <vt:lpstr>Contoh data Harga Rumah</vt:lpstr>
      <vt:lpstr>PowerPoint Presentation</vt:lpstr>
      <vt:lpstr>Interpretasi koefisien regresi </vt:lpstr>
      <vt:lpstr>PowerPoint Presentation</vt:lpstr>
      <vt:lpstr>PowerPoint Presentation</vt:lpstr>
      <vt:lpstr>Interpretasi koefisien regresi </vt:lpstr>
      <vt:lpstr>Koefisien Determinasi</vt:lpstr>
    </vt:vector>
  </TitlesOfParts>
  <Company>FMIPA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DATA</dc:title>
  <dc:creator>wkm</dc:creator>
  <cp:lastModifiedBy>USER</cp:lastModifiedBy>
  <cp:revision>235</cp:revision>
  <dcterms:created xsi:type="dcterms:W3CDTF">2006-07-04T09:43:54Z</dcterms:created>
  <dcterms:modified xsi:type="dcterms:W3CDTF">2021-03-08T03:27:13Z</dcterms:modified>
</cp:coreProperties>
</file>