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0"/>
  </p:notesMasterIdLst>
  <p:sldIdLst>
    <p:sldId id="256" r:id="rId2"/>
    <p:sldId id="266" r:id="rId3"/>
    <p:sldId id="270" r:id="rId4"/>
    <p:sldId id="268" r:id="rId5"/>
    <p:sldId id="269" r:id="rId6"/>
    <p:sldId id="271" r:id="rId7"/>
    <p:sldId id="257" r:id="rId8"/>
    <p:sldId id="272" r:id="rId9"/>
    <p:sldId id="274" r:id="rId10"/>
    <p:sldId id="273" r:id="rId11"/>
    <p:sldId id="275" r:id="rId12"/>
    <p:sldId id="276" r:id="rId13"/>
    <p:sldId id="258" r:id="rId14"/>
    <p:sldId id="284" r:id="rId15"/>
    <p:sldId id="277" r:id="rId16"/>
    <p:sldId id="281" r:id="rId17"/>
    <p:sldId id="282" r:id="rId18"/>
    <p:sldId id="283" r:id="rId19"/>
    <p:sldId id="259" r:id="rId20"/>
    <p:sldId id="263" r:id="rId21"/>
    <p:sldId id="264" r:id="rId22"/>
    <p:sldId id="278" r:id="rId23"/>
    <p:sldId id="279" r:id="rId24"/>
    <p:sldId id="280" r:id="rId25"/>
    <p:sldId id="265" r:id="rId26"/>
    <p:sldId id="260" r:id="rId27"/>
    <p:sldId id="261" r:id="rId28"/>
    <p:sldId id="262"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FC102-EE0F-4B6C-B03F-95BC0FBB975D}" type="datetimeFigureOut">
              <a:rPr lang="id-ID" smtClean="0"/>
              <a:pPr/>
              <a:t>20/03/2018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5EC8BD-1D39-47BC-A25F-91586BA9BC1D}" type="slidenum">
              <a:rPr lang="id-ID" smtClean="0"/>
              <a:pPr/>
              <a:t>‹#›</a:t>
            </a:fld>
            <a:endParaRPr lang="id-ID"/>
          </a:p>
        </p:txBody>
      </p:sp>
    </p:spTree>
    <p:extLst>
      <p:ext uri="{BB962C8B-B14F-4D97-AF65-F5344CB8AC3E}">
        <p14:creationId xmlns:p14="http://schemas.microsoft.com/office/powerpoint/2010/main" val="215041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11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D35EC8BD-1D39-47BC-A25F-91586BA9BC1D}" type="slidenum">
              <a:rPr lang="id-ID" smtClean="0"/>
              <a:pPr/>
              <a:t>25</a:t>
            </a:fld>
            <a:endParaRPr lang="id-ID"/>
          </a:p>
        </p:txBody>
      </p:sp>
    </p:spTree>
    <p:extLst>
      <p:ext uri="{BB962C8B-B14F-4D97-AF65-F5344CB8AC3E}">
        <p14:creationId xmlns:p14="http://schemas.microsoft.com/office/powerpoint/2010/main" val="191607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8" name="Footer Placeholder 7"/>
          <p:cNvSpPr>
            <a:spLocks noGrp="1"/>
          </p:cNvSpPr>
          <p:nvPr>
            <p:ph type="ftr" sz="quarter" idx="11"/>
          </p:nvPr>
        </p:nvSpPr>
        <p:spPr/>
        <p:txBody>
          <a:bodyPr/>
          <a:lstStyle>
            <a:lvl1pPr>
              <a:defRPr/>
            </a:lvl1pPr>
          </a:lstStyle>
          <a:p>
            <a:endParaRPr lang="id-ID"/>
          </a:p>
        </p:txBody>
      </p:sp>
      <p:sp>
        <p:nvSpPr>
          <p:cNvPr id="9" name="Slide Number Placeholder 8"/>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4" name="Footer Placeholder 3"/>
          <p:cNvSpPr>
            <a:spLocks noGrp="1"/>
          </p:cNvSpPr>
          <p:nvPr>
            <p:ph type="ftr" sz="quarter" idx="11"/>
          </p:nvPr>
        </p:nvSpPr>
        <p:spPr/>
        <p:txBody>
          <a:bodyPr/>
          <a:lstStyle>
            <a:lvl1pPr>
              <a:defRPr/>
            </a:lvl1pPr>
          </a:lstStyle>
          <a:p>
            <a:endParaRPr lang="id-ID"/>
          </a:p>
        </p:txBody>
      </p:sp>
      <p:sp>
        <p:nvSpPr>
          <p:cNvPr id="5" name="Slide Number Placeholder 4"/>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3" name="Footer Placeholder 2"/>
          <p:cNvSpPr>
            <a:spLocks noGrp="1"/>
          </p:cNvSpPr>
          <p:nvPr>
            <p:ph type="ftr" sz="quarter" idx="11"/>
          </p:nvPr>
        </p:nvSpPr>
        <p:spPr/>
        <p:txBody>
          <a:bodyPr/>
          <a:lstStyle>
            <a:lvl1pPr>
              <a:defRPr/>
            </a:lvl1pPr>
          </a:lstStyle>
          <a:p>
            <a:endParaRPr lang="id-ID"/>
          </a:p>
        </p:txBody>
      </p:sp>
      <p:sp>
        <p:nvSpPr>
          <p:cNvPr id="4" name="Slide Number Placeholder 3"/>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F539BF-F2E1-45E1-A6A6-1532673A2437}" type="datetimeFigureOut">
              <a:rPr lang="id-ID" smtClean="0"/>
              <a:pPr/>
              <a:t>20/03/2018</a:t>
            </a:fld>
            <a:endParaRPr lang="id-ID"/>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DCA30EA3-37CE-4B68-A19E-62D446F83B66}"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8AF539BF-F2E1-45E1-A6A6-1532673A2437}" type="datetimeFigureOut">
              <a:rPr lang="id-ID" smtClean="0"/>
              <a:pPr/>
              <a:t>20/03/2018</a:t>
            </a:fld>
            <a:endParaRPr lang="id-ID"/>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id-ID"/>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A30EA3-37CE-4B68-A19E-62D446F83B6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p:spPr>
        <p:txBody>
          <a:bodyPr/>
          <a:lstStyle/>
          <a:p>
            <a:r>
              <a:rPr lang="en-US" dirty="0" smtClean="0"/>
              <a:t>PENG</a:t>
            </a:r>
            <a:r>
              <a:rPr lang="id-ID" dirty="0" smtClean="0"/>
              <a:t>UJI</a:t>
            </a:r>
            <a:r>
              <a:rPr lang="en-US" dirty="0" smtClean="0"/>
              <a:t>AN</a:t>
            </a:r>
            <a:r>
              <a:rPr lang="id-ID" dirty="0" smtClean="0"/>
              <a:t> ASUMSI</a:t>
            </a:r>
            <a:endParaRPr lang="id-ID" dirty="0"/>
          </a:p>
        </p:txBody>
      </p:sp>
      <p:sp>
        <p:nvSpPr>
          <p:cNvPr id="3" name="Subtitle 2"/>
          <p:cNvSpPr>
            <a:spLocks noGrp="1"/>
          </p:cNvSpPr>
          <p:nvPr>
            <p:ph type="subTitle" idx="1"/>
          </p:nvPr>
        </p:nvSpPr>
        <p:spPr>
          <a:xfrm>
            <a:off x="611560" y="1772816"/>
            <a:ext cx="7992888" cy="4608512"/>
          </a:xfrm>
        </p:spPr>
        <p:txBody>
          <a:bodyPr>
            <a:normAutofit/>
          </a:bodyPr>
          <a:lstStyle/>
          <a:p>
            <a:pPr algn="l"/>
            <a:r>
              <a:rPr lang="en-US" dirty="0" smtClean="0">
                <a:solidFill>
                  <a:schemeClr val="tx1"/>
                </a:solidFill>
              </a:rPr>
              <a:t>Model </a:t>
            </a:r>
            <a:r>
              <a:rPr lang="en-US" dirty="0" err="1" smtClean="0">
                <a:solidFill>
                  <a:schemeClr val="tx1"/>
                </a:solidFill>
              </a:rPr>
              <a:t>regresi</a:t>
            </a:r>
            <a:r>
              <a:rPr lang="en-US" dirty="0" smtClean="0">
                <a:solidFill>
                  <a:schemeClr val="tx1"/>
                </a:solidFill>
              </a:rPr>
              <a:t> linear </a:t>
            </a:r>
            <a:r>
              <a:rPr lang="en-US" dirty="0" err="1" smtClean="0">
                <a:solidFill>
                  <a:schemeClr val="tx1"/>
                </a:solidFill>
              </a:rPr>
              <a:t>sederhana</a:t>
            </a:r>
            <a:endParaRPr lang="id-ID" dirty="0">
              <a:solidFill>
                <a:schemeClr val="tx1"/>
              </a:solidFill>
            </a:endParaRPr>
          </a:p>
        </p:txBody>
      </p:sp>
      <p:sp>
        <p:nvSpPr>
          <p:cNvPr id="11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67744" y="2852936"/>
            <a:ext cx="3499590" cy="648072"/>
          </a:xfrm>
          <a:prstGeom prst="rect">
            <a:avLst/>
          </a:prstGeom>
          <a:solidFill>
            <a:schemeClr val="bg1"/>
          </a:solidFill>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3768" y="4005064"/>
            <a:ext cx="3113546" cy="655483"/>
          </a:xfrm>
          <a:prstGeom prst="rect">
            <a:avLst/>
          </a:prstGeom>
          <a:solidFill>
            <a:schemeClr val="bg1"/>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712" y="0"/>
            <a:ext cx="5184576" cy="646331"/>
          </a:xfrm>
          <a:prstGeom prst="rect">
            <a:avLst/>
          </a:prstGeom>
        </p:spPr>
        <p:txBody>
          <a:bodyPr wrap="square">
            <a:spAutoFit/>
          </a:bodyPr>
          <a:lstStyle/>
          <a:p>
            <a:r>
              <a:rPr lang="en-US" sz="3600" dirty="0" err="1" smtClean="0"/>
              <a:t>Pengujian</a:t>
            </a:r>
            <a:r>
              <a:rPr lang="en-US" sz="3600" dirty="0" smtClean="0"/>
              <a:t> Manual</a:t>
            </a:r>
            <a:endParaRPr lang="en-US" sz="3600" dirty="0"/>
          </a:p>
        </p:txBody>
      </p:sp>
      <p:sp>
        <p:nvSpPr>
          <p:cNvPr id="5" name="Rectangle 4"/>
          <p:cNvSpPr/>
          <p:nvPr/>
        </p:nvSpPr>
        <p:spPr>
          <a:xfrm>
            <a:off x="1403648" y="3501009"/>
            <a:ext cx="6768752" cy="3170099"/>
          </a:xfrm>
          <a:prstGeom prst="rect">
            <a:avLst/>
          </a:prstGeom>
        </p:spPr>
        <p:txBody>
          <a:bodyPr wrap="square">
            <a:spAutoFit/>
          </a:bodyPr>
          <a:lstStyle/>
          <a:p>
            <a:pPr>
              <a:spcBef>
                <a:spcPct val="50000"/>
              </a:spcBef>
            </a:pPr>
            <a:r>
              <a:rPr lang="en-US" sz="1600" b="1" dirty="0" smtClean="0">
                <a:solidFill>
                  <a:srgbClr val="FF3300"/>
                </a:solidFill>
              </a:rPr>
              <a:t>Y		=11.65-1.01 X</a:t>
            </a:r>
            <a:endParaRPr lang="en-US" sz="1600" b="1" baseline="-25000" dirty="0" smtClean="0">
              <a:solidFill>
                <a:srgbClr val="FF3300"/>
              </a:solidFill>
            </a:endParaRPr>
          </a:p>
          <a:p>
            <a:pPr>
              <a:spcBef>
                <a:spcPct val="50000"/>
              </a:spcBef>
            </a:pPr>
            <a:r>
              <a:rPr lang="en-US" sz="1600" b="1" dirty="0" err="1" smtClean="0"/>
              <a:t>Y</a:t>
            </a:r>
            <a:r>
              <a:rPr lang="en-US" sz="1600" b="1" baseline="-25000" dirty="0" err="1" smtClean="0"/>
              <a:t>pred</a:t>
            </a:r>
            <a:r>
              <a:rPr lang="en-US" sz="1600" b="1" baseline="-25000" dirty="0" smtClean="0"/>
              <a:t>		</a:t>
            </a:r>
            <a:r>
              <a:rPr lang="en-US" sz="1600" b="1" dirty="0" smtClean="0"/>
              <a:t>=11.65- 1.01 (3) = 8.67</a:t>
            </a:r>
          </a:p>
          <a:p>
            <a:pPr>
              <a:spcBef>
                <a:spcPct val="50000"/>
              </a:spcBef>
            </a:pPr>
            <a:r>
              <a:rPr lang="en-US" sz="1600" b="1" dirty="0" err="1" smtClean="0"/>
              <a:t>Resid</a:t>
            </a:r>
            <a:r>
              <a:rPr lang="en-US" sz="1600" b="1" dirty="0" smtClean="0"/>
              <a:t>		= 5-8.67 = -3.67</a:t>
            </a:r>
          </a:p>
          <a:p>
            <a:pPr>
              <a:spcBef>
                <a:spcPct val="50000"/>
              </a:spcBef>
            </a:pPr>
            <a:r>
              <a:rPr lang="en-US" sz="1600" b="1" dirty="0" err="1" smtClean="0"/>
              <a:t>Zresid</a:t>
            </a:r>
            <a:r>
              <a:rPr lang="en-US" sz="1600" b="1" dirty="0" smtClean="0"/>
              <a:t>		= (-3.67  -  0.58)/ 2.633 = -1.17</a:t>
            </a:r>
          </a:p>
          <a:p>
            <a:pPr>
              <a:spcBef>
                <a:spcPct val="50000"/>
              </a:spcBef>
            </a:pPr>
            <a:r>
              <a:rPr lang="en-US" sz="1600" b="1" dirty="0" err="1" smtClean="0"/>
              <a:t>Zr</a:t>
            </a:r>
            <a:r>
              <a:rPr lang="en-US" sz="1600" b="1" dirty="0" smtClean="0"/>
              <a:t>		= (1/10) = 0,1,   (2/10) = 0,2, </a:t>
            </a:r>
            <a:r>
              <a:rPr lang="en-US" sz="1600" b="1" dirty="0" err="1" smtClean="0"/>
              <a:t>dts</a:t>
            </a:r>
            <a:endParaRPr lang="en-US" sz="1600" b="1" dirty="0" smtClean="0"/>
          </a:p>
          <a:p>
            <a:pPr>
              <a:spcBef>
                <a:spcPct val="50000"/>
              </a:spcBef>
            </a:pPr>
            <a:r>
              <a:rPr lang="en-US" sz="1600" b="1" dirty="0" err="1" smtClean="0"/>
              <a:t>Tabel</a:t>
            </a:r>
            <a:r>
              <a:rPr lang="en-US" sz="1600" b="1" dirty="0" smtClean="0"/>
              <a:t> Z cum	= 1,17 </a:t>
            </a:r>
            <a:r>
              <a:rPr lang="en-US" sz="1600" b="1" dirty="0" err="1" smtClean="0"/>
              <a:t>ditabel</a:t>
            </a:r>
            <a:r>
              <a:rPr lang="en-US" sz="1600" b="1" dirty="0" smtClean="0"/>
              <a:t> Z = 0,879</a:t>
            </a:r>
          </a:p>
          <a:p>
            <a:pPr>
              <a:spcBef>
                <a:spcPct val="50000"/>
              </a:spcBef>
            </a:pPr>
            <a:r>
              <a:rPr lang="en-US" sz="1600" b="1" dirty="0" err="1" smtClean="0"/>
              <a:t>Luas</a:t>
            </a:r>
            <a:r>
              <a:rPr lang="en-US" sz="1600" b="1" dirty="0" smtClean="0"/>
              <a:t> Z		= </a:t>
            </a:r>
            <a:r>
              <a:rPr lang="en-US" sz="1600" b="1" dirty="0" err="1" smtClean="0"/>
              <a:t>Karena</a:t>
            </a:r>
            <a:r>
              <a:rPr lang="en-US" sz="1600" b="1" dirty="0" smtClean="0"/>
              <a:t> &lt; 0,5 </a:t>
            </a:r>
            <a:r>
              <a:rPr lang="en-US" sz="1600" b="1" dirty="0" err="1" smtClean="0"/>
              <a:t>maka</a:t>
            </a:r>
            <a:r>
              <a:rPr lang="en-US" sz="1600" b="1" dirty="0" smtClean="0"/>
              <a:t> </a:t>
            </a:r>
            <a:r>
              <a:rPr lang="en-US" sz="1600" b="1" dirty="0" err="1" smtClean="0"/>
              <a:t>Luas</a:t>
            </a:r>
            <a:r>
              <a:rPr lang="en-US" sz="1600" b="1" dirty="0" smtClean="0"/>
              <a:t> Z = 1-0,844 =0.156</a:t>
            </a:r>
          </a:p>
          <a:p>
            <a:pPr>
              <a:spcBef>
                <a:spcPct val="50000"/>
              </a:spcBef>
            </a:pPr>
            <a:r>
              <a:rPr lang="en-US" sz="1600" b="1" dirty="0" smtClean="0"/>
              <a:t>Li		= </a:t>
            </a:r>
            <a:r>
              <a:rPr lang="en-US" sz="1600" b="1" dirty="0" err="1" smtClean="0"/>
              <a:t>Zt-Zr</a:t>
            </a:r>
            <a:r>
              <a:rPr lang="en-US" sz="1600" b="1" baseline="-25000" dirty="0" smtClean="0"/>
              <a:t>(t-1) </a:t>
            </a:r>
            <a:r>
              <a:rPr lang="en-US" sz="1600" b="1" dirty="0" smtClean="0"/>
              <a:t>= 0,121-0,10=0,056,  L </a:t>
            </a:r>
            <a:r>
              <a:rPr lang="en-US" sz="1600" b="1" dirty="0" err="1" smtClean="0"/>
              <a:t>Tabel</a:t>
            </a:r>
            <a:r>
              <a:rPr lang="en-US" sz="1600" b="1" dirty="0" smtClean="0"/>
              <a:t>= 0.258  Data  </a:t>
            </a:r>
            <a:r>
              <a:rPr lang="en-US" sz="1600" b="1" dirty="0" err="1" smtClean="0"/>
              <a:t>tidak</a:t>
            </a:r>
            <a:r>
              <a:rPr lang="en-US" sz="1600" b="1" dirty="0" smtClean="0"/>
              <a:t> </a:t>
            </a:r>
            <a:r>
              <a:rPr lang="en-US" sz="1600" b="1" dirty="0" err="1" smtClean="0"/>
              <a:t>menyebar</a:t>
            </a:r>
            <a:r>
              <a:rPr lang="en-US" sz="1600" b="1" dirty="0" smtClean="0"/>
              <a:t> normal</a:t>
            </a:r>
            <a:endParaRPr lang="en-US" sz="1600" b="1" dirty="0"/>
          </a:p>
        </p:txBody>
      </p:sp>
      <p:graphicFrame>
        <p:nvGraphicFramePr>
          <p:cNvPr id="6" name="Table 5"/>
          <p:cNvGraphicFramePr>
            <a:graphicFrameLocks noGrp="1"/>
          </p:cNvGraphicFramePr>
          <p:nvPr/>
        </p:nvGraphicFramePr>
        <p:xfrm>
          <a:off x="539552" y="692696"/>
          <a:ext cx="7992888" cy="2773680"/>
        </p:xfrm>
        <a:graphic>
          <a:graphicData uri="http://schemas.openxmlformats.org/drawingml/2006/table">
            <a:tbl>
              <a:tblPr/>
              <a:tblGrid>
                <a:gridCol w="391849"/>
                <a:gridCol w="442411"/>
                <a:gridCol w="594094"/>
                <a:gridCol w="808980"/>
                <a:gridCol w="948023"/>
                <a:gridCol w="825833"/>
                <a:gridCol w="808980"/>
                <a:gridCol w="505612"/>
                <a:gridCol w="1049146"/>
                <a:gridCol w="808980"/>
                <a:gridCol w="808980"/>
              </a:tblGrid>
              <a:tr h="199407">
                <a:tc>
                  <a:txBody>
                    <a:bodyPr/>
                    <a:lstStyle/>
                    <a:p>
                      <a:pPr algn="ctr" fontAlgn="b"/>
                      <a:r>
                        <a:rPr lang="en-US" sz="1400" b="1" i="0" u="none" strike="noStrike" dirty="0">
                          <a:solidFill>
                            <a:srgbClr val="000000"/>
                          </a:solidFill>
                          <a:latin typeface="Calibri"/>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Ypred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Resid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Zresid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Zresid urt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Zr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Tabel Z Cum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Luas 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Li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dirty="0">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8.67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-3.67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0.879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0.844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0.056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0.159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-0.141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5.64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3.36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0.192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-0.208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9.68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3.32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0.695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-0.195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8.67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0.695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-0.295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0.695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-0.395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6.65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0.104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-0.696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r>
                        <a:rPr lang="en-US" sz="1400" b="1"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5.64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0.899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0.101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-0.799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07">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solidFill>
                            <a:srgbClr val="000000"/>
                          </a:solidFill>
                          <a:latin typeface="Calibri"/>
                        </a:rPr>
                        <a:t>Rata-rata</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a:solidFill>
                            <a:srgbClr val="000000"/>
                          </a:solidFill>
                          <a:latin typeface="Calibri"/>
                        </a:rPr>
                        <a:t>-0.58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latin typeface="Calibri"/>
                        </a:rPr>
                        <a:t>Max</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latin typeface="Calibri"/>
                        </a:rPr>
                        <a:t>0.779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99407">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400" b="1" i="0" u="none" strike="noStrike">
                          <a:solidFill>
                            <a:srgbClr val="000000"/>
                          </a:solidFill>
                          <a:latin typeface="Calibri"/>
                        </a:rPr>
                        <a:t>STDV</a:t>
                      </a:r>
                    </a:p>
                  </a:txBody>
                  <a:tcPr marL="0" marR="0" marT="0" marB="0" anchor="b">
                    <a:lnL>
                      <a:noFill/>
                    </a:lnL>
                    <a:lnR>
                      <a:noFill/>
                    </a:lnR>
                    <a:lnT>
                      <a:noFill/>
                    </a:lnT>
                    <a:lnB>
                      <a:noFill/>
                    </a:lnB>
                  </a:tcPr>
                </a:tc>
                <a:tc>
                  <a:txBody>
                    <a:bodyPr/>
                    <a:lstStyle/>
                    <a:p>
                      <a:pPr algn="ctr" fontAlgn="b"/>
                      <a:r>
                        <a:rPr lang="en-US" sz="1400" b="1" i="0" u="none" strike="noStrike">
                          <a:solidFill>
                            <a:srgbClr val="000000"/>
                          </a:solidFill>
                          <a:latin typeface="Calibri"/>
                        </a:rPr>
                        <a:t>2.63307087</a:t>
                      </a:r>
                    </a:p>
                  </a:txBody>
                  <a:tcPr marL="0" marR="0" marT="0" marB="0" anchor="b">
                    <a:lnL>
                      <a:noFill/>
                    </a:lnL>
                    <a:lnR>
                      <a:noFill/>
                    </a:lnR>
                    <a:lnT>
                      <a:noFill/>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400" b="1"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okemath.com/wp-content/uploads/2012/05/Tabel-Liliefors.jpg"/>
          <p:cNvPicPr>
            <a:picLocks noChangeAspect="1" noChangeArrowheads="1"/>
          </p:cNvPicPr>
          <p:nvPr/>
        </p:nvPicPr>
        <p:blipFill>
          <a:blip r:embed="rId2" cstate="print"/>
          <a:srcRect/>
          <a:stretch>
            <a:fillRect/>
          </a:stretch>
        </p:blipFill>
        <p:spPr bwMode="auto">
          <a:xfrm>
            <a:off x="2123728" y="304799"/>
            <a:ext cx="4620339" cy="614853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6"/>
            <a:ext cx="7772400" cy="1470025"/>
          </a:xfrm>
        </p:spPr>
        <p:txBody>
          <a:bodyPr/>
          <a:lstStyle/>
          <a:p>
            <a:r>
              <a:rPr lang="en-US" dirty="0" smtClean="0">
                <a:solidFill>
                  <a:srgbClr val="FF3300"/>
                </a:solidFill>
              </a:rPr>
              <a:t>Cara </a:t>
            </a:r>
            <a:r>
              <a:rPr lang="en-US" dirty="0" err="1" smtClean="0">
                <a:solidFill>
                  <a:srgbClr val="FF3300"/>
                </a:solidFill>
              </a:rPr>
              <a:t>Mengatasi</a:t>
            </a:r>
            <a:r>
              <a:rPr lang="en-US" dirty="0" smtClean="0">
                <a:solidFill>
                  <a:srgbClr val="FF3300"/>
                </a:solidFill>
              </a:rPr>
              <a:t> Data yang </a:t>
            </a:r>
            <a:r>
              <a:rPr lang="en-US" dirty="0" err="1" smtClean="0">
                <a:solidFill>
                  <a:srgbClr val="FF3300"/>
                </a:solidFill>
              </a:rPr>
              <a:t>Tidak</a:t>
            </a:r>
            <a:r>
              <a:rPr lang="en-US" dirty="0" smtClean="0">
                <a:solidFill>
                  <a:srgbClr val="FF3300"/>
                </a:solidFill>
              </a:rPr>
              <a:t> Normal</a:t>
            </a:r>
            <a:endParaRPr lang="en-US" dirty="0"/>
          </a:p>
        </p:txBody>
      </p:sp>
      <p:sp>
        <p:nvSpPr>
          <p:cNvPr id="3" name="Subtitle 2"/>
          <p:cNvSpPr>
            <a:spLocks noGrp="1"/>
          </p:cNvSpPr>
          <p:nvPr>
            <p:ph type="subTitle" idx="1"/>
          </p:nvPr>
        </p:nvSpPr>
        <p:spPr>
          <a:xfrm>
            <a:off x="395536" y="1988840"/>
            <a:ext cx="8496944" cy="4464496"/>
          </a:xfrm>
        </p:spPr>
        <p:txBody>
          <a:bodyPr/>
          <a:lstStyle/>
          <a:p>
            <a:pPr algn="l">
              <a:buFont typeface="Arial" pitchFamily="34" charset="0"/>
              <a:buChar char="•"/>
            </a:pPr>
            <a:r>
              <a:rPr lang="en-US" dirty="0" err="1" smtClean="0"/>
              <a:t>Menambah</a:t>
            </a:r>
            <a:r>
              <a:rPr lang="en-US" dirty="0" smtClean="0"/>
              <a:t> </a:t>
            </a:r>
            <a:r>
              <a:rPr lang="en-US" dirty="0" err="1" smtClean="0"/>
              <a:t>jumlah</a:t>
            </a:r>
            <a:r>
              <a:rPr lang="en-US" dirty="0" smtClean="0"/>
              <a:t> data.</a:t>
            </a:r>
          </a:p>
          <a:p>
            <a:pPr algn="l">
              <a:buFont typeface="Arial" pitchFamily="34" charset="0"/>
              <a:buChar char="•"/>
            </a:pPr>
            <a:r>
              <a:rPr lang="en-US" dirty="0" err="1" smtClean="0"/>
              <a:t>Melakukan</a:t>
            </a:r>
            <a:r>
              <a:rPr lang="en-US" dirty="0" smtClean="0"/>
              <a:t> </a:t>
            </a:r>
            <a:r>
              <a:rPr lang="en-US" dirty="0" err="1" smtClean="0"/>
              <a:t>transformasi</a:t>
            </a:r>
            <a:r>
              <a:rPr lang="en-US" dirty="0" smtClean="0"/>
              <a:t> data </a:t>
            </a:r>
            <a:r>
              <a:rPr lang="en-US" dirty="0" err="1" smtClean="0"/>
              <a:t>menjadi</a:t>
            </a:r>
            <a:r>
              <a:rPr lang="en-US" dirty="0" smtClean="0"/>
              <a:t> Log </a:t>
            </a:r>
            <a:r>
              <a:rPr lang="en-US" dirty="0" err="1" smtClean="0"/>
              <a:t>atau</a:t>
            </a:r>
            <a:r>
              <a:rPr lang="en-US" dirty="0" smtClean="0"/>
              <a:t> LN </a:t>
            </a:r>
            <a:r>
              <a:rPr lang="en-US" dirty="0" err="1" smtClean="0"/>
              <a:t>atau</a:t>
            </a:r>
            <a:r>
              <a:rPr lang="en-US" dirty="0" smtClean="0"/>
              <a:t> </a:t>
            </a:r>
            <a:r>
              <a:rPr lang="en-US" dirty="0" err="1" smtClean="0"/>
              <a:t>bentuk</a:t>
            </a:r>
            <a:r>
              <a:rPr lang="en-US" dirty="0" smtClean="0"/>
              <a:t> </a:t>
            </a:r>
            <a:r>
              <a:rPr lang="en-US" dirty="0" err="1" smtClean="0"/>
              <a:t>lainnya</a:t>
            </a:r>
            <a:r>
              <a:rPr lang="en-US" dirty="0" smtClean="0"/>
              <a:t>.</a:t>
            </a:r>
          </a:p>
          <a:p>
            <a:pPr algn="l">
              <a:buFont typeface="Arial" pitchFamily="34" charset="0"/>
              <a:buChar char="•"/>
            </a:pPr>
            <a:r>
              <a:rPr lang="en-US" dirty="0" err="1" smtClean="0"/>
              <a:t>Menghilangkan</a:t>
            </a:r>
            <a:r>
              <a:rPr lang="en-US" dirty="0" smtClean="0"/>
              <a:t> data yang </a:t>
            </a:r>
            <a:r>
              <a:rPr lang="en-US" dirty="0" err="1" smtClean="0"/>
              <a:t>dianggap</a:t>
            </a:r>
            <a:r>
              <a:rPr lang="en-US" dirty="0" smtClean="0"/>
              <a:t> </a:t>
            </a:r>
            <a:r>
              <a:rPr lang="en-US" dirty="0" err="1" smtClean="0"/>
              <a:t>sebagai</a:t>
            </a:r>
            <a:r>
              <a:rPr lang="en-US" dirty="0" smtClean="0"/>
              <a:t> </a:t>
            </a:r>
            <a:r>
              <a:rPr lang="en-US" dirty="0" err="1" smtClean="0"/>
              <a:t>penyebab</a:t>
            </a:r>
            <a:r>
              <a:rPr lang="en-US" dirty="0" smtClean="0"/>
              <a:t> data </a:t>
            </a:r>
            <a:r>
              <a:rPr lang="en-US" dirty="0" err="1" smtClean="0"/>
              <a:t>tidak</a:t>
            </a:r>
            <a:r>
              <a:rPr lang="en-US" dirty="0" smtClean="0"/>
              <a:t> normal.</a:t>
            </a:r>
          </a:p>
          <a:p>
            <a:pPr algn="l">
              <a:buFont typeface="Arial" pitchFamily="34" charset="0"/>
              <a:buChar char="•"/>
            </a:pPr>
            <a:r>
              <a:rPr lang="en-US" dirty="0" err="1" smtClean="0"/>
              <a:t>Dibiarkan</a:t>
            </a:r>
            <a:r>
              <a:rPr lang="en-US" dirty="0" smtClean="0"/>
              <a:t> </a:t>
            </a:r>
            <a:r>
              <a:rPr lang="en-US" dirty="0" err="1" smtClean="0"/>
              <a:t>saja</a:t>
            </a:r>
            <a:r>
              <a:rPr lang="en-US" dirty="0" smtClean="0"/>
              <a:t> </a:t>
            </a:r>
            <a:r>
              <a:rPr lang="en-US" dirty="0" err="1" smtClean="0"/>
              <a:t>tetapi</a:t>
            </a:r>
            <a:r>
              <a:rPr lang="en-US" dirty="0" smtClean="0"/>
              <a:t> </a:t>
            </a:r>
            <a:r>
              <a:rPr lang="en-US" dirty="0" err="1" smtClean="0"/>
              <a:t>kita</a:t>
            </a:r>
            <a:r>
              <a:rPr lang="en-US" dirty="0" smtClean="0"/>
              <a:t> </a:t>
            </a:r>
            <a:r>
              <a:rPr lang="en-US" dirty="0" err="1" smtClean="0"/>
              <a:t>harus</a:t>
            </a:r>
            <a:r>
              <a:rPr lang="en-US" dirty="0" smtClean="0"/>
              <a:t> </a:t>
            </a:r>
            <a:r>
              <a:rPr lang="en-US" dirty="0" err="1" smtClean="0"/>
              <a:t>menggunakan</a:t>
            </a:r>
            <a:r>
              <a:rPr lang="en-US" dirty="0" smtClean="0"/>
              <a:t> </a:t>
            </a:r>
            <a:r>
              <a:rPr lang="en-US" dirty="0" err="1" smtClean="0"/>
              <a:t>alat</a:t>
            </a:r>
            <a:r>
              <a:rPr lang="en-US" dirty="0" smtClean="0"/>
              <a:t> </a:t>
            </a:r>
            <a:r>
              <a:rPr lang="en-US" dirty="0" err="1" smtClean="0"/>
              <a:t>analisis</a:t>
            </a:r>
            <a:r>
              <a:rPr lang="en-US" dirty="0" smtClean="0"/>
              <a:t> yang lain.</a:t>
            </a:r>
          </a:p>
          <a:p>
            <a:pPr algn="l"/>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60649"/>
            <a:ext cx="7704856" cy="1152128"/>
          </a:xfrm>
        </p:spPr>
        <p:txBody>
          <a:bodyPr>
            <a:normAutofit/>
          </a:bodyPr>
          <a:lstStyle/>
          <a:p>
            <a:pPr algn="l"/>
            <a:r>
              <a:rPr lang="id-ID" sz="3200" b="1" dirty="0" smtClean="0"/>
              <a:t>2.  </a:t>
            </a:r>
            <a:r>
              <a:rPr lang="en-US" sz="3200" b="1" dirty="0" smtClean="0"/>
              <a:t>UJI HETEROSEDASITAS</a:t>
            </a:r>
            <a:endParaRPr lang="id-ID" sz="3200" b="1" dirty="0"/>
          </a:p>
        </p:txBody>
      </p:sp>
      <p:sp>
        <p:nvSpPr>
          <p:cNvPr id="3" name="Subtitle 2"/>
          <p:cNvSpPr>
            <a:spLocks noGrp="1"/>
          </p:cNvSpPr>
          <p:nvPr>
            <p:ph type="subTitle" idx="1"/>
          </p:nvPr>
        </p:nvSpPr>
        <p:spPr>
          <a:xfrm>
            <a:off x="611560" y="1772816"/>
            <a:ext cx="8136904" cy="5085184"/>
          </a:xfrm>
        </p:spPr>
        <p:txBody>
          <a:bodyPr/>
          <a:lstStyle/>
          <a:p>
            <a:pPr algn="just">
              <a:lnSpc>
                <a:spcPct val="80000"/>
              </a:lnSpc>
              <a:tabLst>
                <a:tab pos="627063" algn="l"/>
              </a:tabLst>
            </a:pPr>
            <a:r>
              <a:rPr lang="en-US" sz="2400" b="1" dirty="0" smtClean="0"/>
              <a:t>PENGERTIAN</a:t>
            </a:r>
          </a:p>
          <a:p>
            <a:pPr algn="just">
              <a:lnSpc>
                <a:spcPct val="80000"/>
              </a:lnSpc>
              <a:tabLst>
                <a:tab pos="627063" algn="l"/>
              </a:tabLst>
            </a:pPr>
            <a:r>
              <a:rPr lang="en-US" sz="2400" dirty="0" err="1" smtClean="0"/>
              <a:t>Uji</a:t>
            </a:r>
            <a:r>
              <a:rPr lang="en-US" sz="2400" dirty="0" smtClean="0"/>
              <a:t> </a:t>
            </a:r>
            <a:r>
              <a:rPr lang="en-US" sz="2400" dirty="0" err="1" smtClean="0"/>
              <a:t>heteroskedastisitas</a:t>
            </a:r>
            <a:r>
              <a:rPr lang="en-US" sz="2400" dirty="0" smtClean="0"/>
              <a:t> </a:t>
            </a:r>
            <a:r>
              <a:rPr lang="en-US" sz="2400" dirty="0" err="1" smtClean="0"/>
              <a:t>berarti</a:t>
            </a:r>
            <a:r>
              <a:rPr lang="en-US" sz="2400" dirty="0" smtClean="0"/>
              <a:t> </a:t>
            </a:r>
            <a:r>
              <a:rPr lang="en-US" sz="2400" dirty="0" err="1" smtClean="0"/>
              <a:t>adanya</a:t>
            </a:r>
            <a:r>
              <a:rPr lang="en-US" sz="2400" dirty="0" smtClean="0"/>
              <a:t> </a:t>
            </a:r>
            <a:r>
              <a:rPr lang="en-US" sz="2400" dirty="0" err="1" smtClean="0"/>
              <a:t>varian</a:t>
            </a:r>
            <a:r>
              <a:rPr lang="en-US" sz="2400" dirty="0" smtClean="0"/>
              <a:t> </a:t>
            </a:r>
            <a:r>
              <a:rPr lang="en-US" sz="2400" dirty="0" err="1" smtClean="0"/>
              <a:t>dalam</a:t>
            </a:r>
            <a:r>
              <a:rPr lang="en-US" sz="2400" dirty="0" smtClean="0"/>
              <a:t> model yang </a:t>
            </a:r>
            <a:r>
              <a:rPr lang="en-US" sz="2400" dirty="0" err="1" smtClean="0"/>
              <a:t>tidak</a:t>
            </a:r>
            <a:r>
              <a:rPr lang="en-US" sz="2400" dirty="0" smtClean="0"/>
              <a:t> </a:t>
            </a:r>
            <a:r>
              <a:rPr lang="en-US" sz="2400" dirty="0" err="1" smtClean="0"/>
              <a:t>sama</a:t>
            </a:r>
            <a:r>
              <a:rPr lang="en-US" sz="2400" dirty="0" smtClean="0"/>
              <a:t> (</a:t>
            </a:r>
            <a:r>
              <a:rPr lang="en-US" sz="2400" dirty="0" err="1" smtClean="0"/>
              <a:t>konstan</a:t>
            </a:r>
            <a:r>
              <a:rPr lang="en-US" sz="2400" dirty="0" smtClean="0"/>
              <a:t>).</a:t>
            </a:r>
          </a:p>
          <a:p>
            <a:pPr algn="just">
              <a:lnSpc>
                <a:spcPct val="80000"/>
              </a:lnSpc>
              <a:tabLst>
                <a:tab pos="627063" algn="l"/>
              </a:tabLst>
            </a:pPr>
            <a:endParaRPr lang="en-US" sz="2400" b="1" dirty="0" smtClean="0"/>
          </a:p>
          <a:p>
            <a:pPr algn="just">
              <a:lnSpc>
                <a:spcPct val="80000"/>
              </a:lnSpc>
              <a:tabLst>
                <a:tab pos="627063" algn="l"/>
              </a:tabLst>
            </a:pPr>
            <a:r>
              <a:rPr lang="en-US" sz="2400" b="1" dirty="0" smtClean="0"/>
              <a:t>PENYEBAB</a:t>
            </a:r>
          </a:p>
          <a:p>
            <a:pPr algn="just">
              <a:lnSpc>
                <a:spcPct val="80000"/>
              </a:lnSpc>
              <a:tabLst>
                <a:tab pos="627063" algn="l"/>
              </a:tabLst>
            </a:pPr>
            <a:r>
              <a:rPr lang="en-US" sz="2400" b="1" dirty="0" err="1" smtClean="0"/>
              <a:t>Variabel</a:t>
            </a:r>
            <a:r>
              <a:rPr lang="en-US" sz="2400" b="1" dirty="0" smtClean="0"/>
              <a:t> yang </a:t>
            </a:r>
            <a:r>
              <a:rPr lang="en-US" sz="2400" b="1" dirty="0" err="1" smtClean="0"/>
              <a:t>digunakan</a:t>
            </a:r>
            <a:r>
              <a:rPr lang="en-US" sz="2400" b="1" dirty="0" smtClean="0"/>
              <a:t> </a:t>
            </a:r>
            <a:r>
              <a:rPr lang="en-US" sz="2400" b="1" dirty="0" err="1" smtClean="0"/>
              <a:t>untuk</a:t>
            </a:r>
            <a:r>
              <a:rPr lang="en-US" sz="2400" b="1" dirty="0" smtClean="0"/>
              <a:t> </a:t>
            </a:r>
            <a:r>
              <a:rPr lang="en-US" sz="2400" b="1" dirty="0" err="1" smtClean="0"/>
              <a:t>memprediksi</a:t>
            </a:r>
            <a:r>
              <a:rPr lang="en-US" sz="2400" b="1" dirty="0" smtClean="0"/>
              <a:t> </a:t>
            </a:r>
            <a:r>
              <a:rPr lang="en-US" sz="2400" b="1" dirty="0" err="1" smtClean="0"/>
              <a:t>memiliki</a:t>
            </a:r>
            <a:r>
              <a:rPr lang="en-US" sz="2400" b="1" dirty="0" smtClean="0"/>
              <a:t> </a:t>
            </a:r>
            <a:r>
              <a:rPr lang="en-US" sz="2400" b="1" dirty="0" err="1" smtClean="0"/>
              <a:t>nilai</a:t>
            </a:r>
            <a:r>
              <a:rPr lang="en-US" sz="2400" b="1" dirty="0" smtClean="0"/>
              <a:t> yang </a:t>
            </a:r>
            <a:r>
              <a:rPr lang="en-US" sz="2400" b="1" dirty="0" err="1" smtClean="0"/>
              <a:t>sangat</a:t>
            </a:r>
            <a:r>
              <a:rPr lang="en-US" sz="2400" b="1" dirty="0" smtClean="0"/>
              <a:t> </a:t>
            </a:r>
            <a:r>
              <a:rPr lang="en-US" sz="2400" b="1" dirty="0" err="1" smtClean="0"/>
              <a:t>beragam</a:t>
            </a:r>
            <a:r>
              <a:rPr lang="en-US" sz="2400" b="1" dirty="0" smtClean="0"/>
              <a:t>, </a:t>
            </a:r>
            <a:r>
              <a:rPr lang="en-US" sz="2400" b="1" dirty="0" err="1" smtClean="0"/>
              <a:t>sehingga</a:t>
            </a:r>
            <a:r>
              <a:rPr lang="en-US" sz="2400" b="1" dirty="0" smtClean="0"/>
              <a:t> </a:t>
            </a:r>
            <a:r>
              <a:rPr lang="en-US" sz="2400" b="1" dirty="0" err="1" smtClean="0"/>
              <a:t>menghasilkan</a:t>
            </a:r>
            <a:r>
              <a:rPr lang="en-US" sz="2400" b="1" dirty="0" smtClean="0"/>
              <a:t> </a:t>
            </a:r>
            <a:r>
              <a:rPr lang="en-US" sz="2400" b="1" dirty="0" err="1" smtClean="0"/>
              <a:t>nilai</a:t>
            </a:r>
            <a:r>
              <a:rPr lang="en-US" sz="2400" b="1" dirty="0" smtClean="0"/>
              <a:t> </a:t>
            </a:r>
            <a:r>
              <a:rPr lang="en-US" sz="2400" b="1" dirty="0" err="1" smtClean="0"/>
              <a:t>residu</a:t>
            </a:r>
            <a:r>
              <a:rPr lang="en-US" sz="2400" b="1" dirty="0" smtClean="0"/>
              <a:t> yang </a:t>
            </a:r>
            <a:r>
              <a:rPr lang="en-US" sz="2400" b="1" dirty="0" err="1" smtClean="0"/>
              <a:t>tidak</a:t>
            </a:r>
            <a:r>
              <a:rPr lang="en-US" sz="2400" b="1" dirty="0" smtClean="0"/>
              <a:t> </a:t>
            </a:r>
            <a:r>
              <a:rPr lang="en-US" sz="2400" b="1" dirty="0" err="1" smtClean="0"/>
              <a:t>konstan</a:t>
            </a:r>
            <a:r>
              <a:rPr lang="en-US" sz="2400" b="1" dirty="0" smtClean="0"/>
              <a:t>.</a:t>
            </a:r>
          </a:p>
          <a:p>
            <a:pPr algn="l"/>
            <a:endParaRPr lang="en-US" dirty="0" smtClean="0"/>
          </a:p>
          <a:p>
            <a:pPr algn="l"/>
            <a:r>
              <a:rPr lang="id-ID" dirty="0" smtClean="0"/>
              <a:t>Pengujian asumsi keduanya dapat dengan:</a:t>
            </a:r>
          </a:p>
          <a:p>
            <a:pPr marL="514350" indent="-514350" algn="l">
              <a:buAutoNum type="arabicPeriod"/>
            </a:pPr>
            <a:r>
              <a:rPr lang="id-ID" dirty="0" smtClean="0"/>
              <a:t>Plot residual</a:t>
            </a:r>
          </a:p>
          <a:p>
            <a:pPr marL="514350" indent="-514350" algn="l"/>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Uji Heteroskedastisitas</a:t>
            </a:r>
          </a:p>
        </p:txBody>
      </p:sp>
      <p:pic>
        <p:nvPicPr>
          <p:cNvPr id="13315" name="Picture 2"/>
          <p:cNvPicPr>
            <a:picLocks noChangeAspect="1" noChangeArrowheads="1"/>
          </p:cNvPicPr>
          <p:nvPr/>
        </p:nvPicPr>
        <p:blipFill>
          <a:blip r:embed="rId2" cstate="print"/>
          <a:srcRect/>
          <a:stretch>
            <a:fillRect/>
          </a:stretch>
        </p:blipFill>
        <p:spPr bwMode="auto">
          <a:xfrm>
            <a:off x="990600" y="1808163"/>
            <a:ext cx="7261225" cy="3678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0"/>
            <a:ext cx="7774632" cy="866527"/>
          </a:xfrm>
        </p:spPr>
        <p:txBody>
          <a:bodyPr/>
          <a:lstStyle/>
          <a:p>
            <a:pPr algn="l"/>
            <a:r>
              <a:rPr lang="en-US" sz="3200" b="1" dirty="0" smtClean="0"/>
              <a:t>CARA MENDITEKSI:</a:t>
            </a:r>
            <a:endParaRPr lang="en-US" sz="3200" dirty="0"/>
          </a:p>
        </p:txBody>
      </p:sp>
      <p:sp>
        <p:nvSpPr>
          <p:cNvPr id="3" name="Subtitle 2"/>
          <p:cNvSpPr>
            <a:spLocks noGrp="1"/>
          </p:cNvSpPr>
          <p:nvPr>
            <p:ph type="subTitle" idx="1"/>
          </p:nvPr>
        </p:nvSpPr>
        <p:spPr>
          <a:xfrm>
            <a:off x="323528" y="1124744"/>
            <a:ext cx="8352928" cy="5400600"/>
          </a:xfrm>
        </p:spPr>
        <p:txBody>
          <a:bodyPr/>
          <a:lstStyle/>
          <a:p>
            <a:pPr algn="l">
              <a:lnSpc>
                <a:spcPct val="80000"/>
              </a:lnSpc>
            </a:pPr>
            <a:r>
              <a:rPr lang="en-US" sz="2800" b="1" dirty="0" smtClean="0"/>
              <a:t>CARA MENDITEKSI:</a:t>
            </a:r>
          </a:p>
          <a:p>
            <a:pPr algn="l">
              <a:lnSpc>
                <a:spcPct val="80000"/>
              </a:lnSpc>
            </a:pPr>
            <a:r>
              <a:rPr lang="en-US" sz="2800" dirty="0" smtClean="0"/>
              <a:t>1. </a:t>
            </a:r>
            <a:r>
              <a:rPr lang="en-US" sz="2800" b="1" dirty="0" smtClean="0"/>
              <a:t> Plot Residual</a:t>
            </a:r>
          </a:p>
          <a:p>
            <a:pPr algn="l">
              <a:lnSpc>
                <a:spcPct val="80000"/>
              </a:lnSpc>
            </a:pPr>
            <a:endParaRPr lang="en-US" sz="2800" b="1" dirty="0" smtClean="0"/>
          </a:p>
          <a:p>
            <a:pPr algn="l">
              <a:lnSpc>
                <a:spcPct val="80000"/>
              </a:lnSpc>
            </a:pPr>
            <a:r>
              <a:rPr lang="en-US" sz="2800" b="1" dirty="0" smtClean="0"/>
              <a:t>2.  </a:t>
            </a:r>
            <a:r>
              <a:rPr lang="en-US" sz="2800" b="1" dirty="0" err="1" smtClean="0"/>
              <a:t>Dengan</a:t>
            </a:r>
            <a:r>
              <a:rPr lang="en-US" sz="2800" b="1" dirty="0" smtClean="0"/>
              <a:t> </a:t>
            </a:r>
            <a:r>
              <a:rPr lang="en-US" sz="2800" b="1" dirty="0" err="1" smtClean="0"/>
              <a:t>Uji</a:t>
            </a:r>
            <a:r>
              <a:rPr lang="en-US" sz="2800" b="1" dirty="0" smtClean="0"/>
              <a:t> Park</a:t>
            </a:r>
          </a:p>
          <a:p>
            <a:pPr algn="l">
              <a:lnSpc>
                <a:spcPct val="80000"/>
              </a:lnSpc>
            </a:pPr>
            <a:r>
              <a:rPr lang="en-US" sz="2800" dirty="0" smtClean="0"/>
              <a:t>	</a:t>
            </a:r>
            <a:r>
              <a:rPr lang="en-US" sz="2800" dirty="0" err="1" smtClean="0"/>
              <a:t>Yaitu</a:t>
            </a:r>
            <a:r>
              <a:rPr lang="en-US" sz="2800" dirty="0" smtClean="0"/>
              <a:t> </a:t>
            </a:r>
            <a:r>
              <a:rPr lang="en-US" sz="2800" dirty="0" err="1" smtClean="0"/>
              <a:t>dengan</a:t>
            </a:r>
            <a:r>
              <a:rPr lang="en-US" sz="2800" dirty="0" smtClean="0"/>
              <a:t> </a:t>
            </a:r>
            <a:r>
              <a:rPr lang="en-US" sz="2800" dirty="0" err="1" smtClean="0"/>
              <a:t>meregresikan</a:t>
            </a:r>
            <a:r>
              <a:rPr lang="en-US" sz="2800" dirty="0" smtClean="0"/>
              <a:t> </a:t>
            </a:r>
            <a:r>
              <a:rPr lang="en-US" sz="2800" dirty="0" err="1" smtClean="0"/>
              <a:t>variabel</a:t>
            </a:r>
            <a:r>
              <a:rPr lang="en-US" sz="2800" dirty="0" smtClean="0"/>
              <a:t> 	</a:t>
            </a:r>
            <a:r>
              <a:rPr lang="en-US" sz="2800" dirty="0" err="1" smtClean="0"/>
              <a:t>bebas</a:t>
            </a:r>
            <a:r>
              <a:rPr lang="en-US" sz="2800" dirty="0" smtClean="0"/>
              <a:t> </a:t>
            </a:r>
            <a:r>
              <a:rPr lang="en-US" sz="2800" dirty="0" err="1" smtClean="0"/>
              <a:t>terhadap</a:t>
            </a:r>
            <a:r>
              <a:rPr lang="en-US" sz="2800" dirty="0" smtClean="0"/>
              <a:t> </a:t>
            </a:r>
            <a:r>
              <a:rPr lang="en-US" sz="2800" dirty="0" err="1" smtClean="0"/>
              <a:t>nilai</a:t>
            </a:r>
            <a:r>
              <a:rPr lang="en-US" sz="2800" dirty="0" smtClean="0"/>
              <a:t> log-linier </a:t>
            </a:r>
            <a:r>
              <a:rPr lang="en-US" sz="2800" dirty="0" err="1" smtClean="0"/>
              <a:t>kuadrat</a:t>
            </a:r>
            <a:r>
              <a:rPr lang="en-US" sz="2800" dirty="0" smtClean="0"/>
              <a:t>.</a:t>
            </a:r>
          </a:p>
          <a:p>
            <a:pPr algn="l">
              <a:lnSpc>
                <a:spcPct val="80000"/>
              </a:lnSpc>
            </a:pPr>
            <a:r>
              <a:rPr lang="en-US" sz="2800" dirty="0" smtClean="0"/>
              <a:t>3.  </a:t>
            </a:r>
            <a:r>
              <a:rPr lang="en-US" sz="2800" b="1" dirty="0" err="1" smtClean="0"/>
              <a:t>Dengan</a:t>
            </a:r>
            <a:r>
              <a:rPr lang="en-US" sz="2800" b="1" dirty="0" smtClean="0"/>
              <a:t> </a:t>
            </a:r>
            <a:r>
              <a:rPr lang="en-US" sz="2800" b="1" dirty="0" err="1" smtClean="0"/>
              <a:t>Uji</a:t>
            </a:r>
            <a:r>
              <a:rPr lang="en-US" sz="2800" b="1" dirty="0" smtClean="0"/>
              <a:t> </a:t>
            </a:r>
            <a:r>
              <a:rPr lang="en-US" sz="2800" b="1" dirty="0" err="1" smtClean="0"/>
              <a:t>Glejser</a:t>
            </a:r>
            <a:endParaRPr lang="en-US" sz="2800" b="1" dirty="0" smtClean="0"/>
          </a:p>
          <a:p>
            <a:pPr algn="l">
              <a:lnSpc>
                <a:spcPct val="80000"/>
              </a:lnSpc>
            </a:pPr>
            <a:r>
              <a:rPr lang="en-US" sz="2800" dirty="0" smtClean="0"/>
              <a:t>	</a:t>
            </a:r>
            <a:r>
              <a:rPr lang="en-US" sz="2800" dirty="0" err="1" smtClean="0"/>
              <a:t>Yaitu</a:t>
            </a:r>
            <a:r>
              <a:rPr lang="en-US" sz="2800" dirty="0" smtClean="0"/>
              <a:t> </a:t>
            </a:r>
            <a:r>
              <a:rPr lang="en-US" sz="2800" dirty="0" err="1" smtClean="0"/>
              <a:t>dengan</a:t>
            </a:r>
            <a:r>
              <a:rPr lang="en-US" sz="2800" dirty="0" smtClean="0"/>
              <a:t> </a:t>
            </a:r>
            <a:r>
              <a:rPr lang="en-US" sz="2800" dirty="0" err="1" smtClean="0"/>
              <a:t>meregresikan</a:t>
            </a:r>
            <a:r>
              <a:rPr lang="en-US" sz="2800" dirty="0" smtClean="0"/>
              <a:t> </a:t>
            </a:r>
            <a:r>
              <a:rPr lang="en-US" sz="2800" dirty="0" err="1" smtClean="0"/>
              <a:t>variabel</a:t>
            </a:r>
            <a:r>
              <a:rPr lang="en-US" sz="2800" dirty="0" smtClean="0"/>
              <a:t> 	</a:t>
            </a:r>
            <a:r>
              <a:rPr lang="en-US" sz="2800" dirty="0" err="1" smtClean="0"/>
              <a:t>bebas</a:t>
            </a:r>
            <a:r>
              <a:rPr lang="en-US" sz="2800" dirty="0" smtClean="0"/>
              <a:t> </a:t>
            </a:r>
            <a:r>
              <a:rPr lang="en-US" sz="2800" dirty="0" err="1" smtClean="0"/>
              <a:t>terhadap</a:t>
            </a:r>
            <a:r>
              <a:rPr lang="en-US" sz="2800" dirty="0" smtClean="0"/>
              <a:t> </a:t>
            </a:r>
            <a:r>
              <a:rPr lang="en-US" sz="2800" dirty="0" err="1" smtClean="0"/>
              <a:t>nilai</a:t>
            </a:r>
            <a:r>
              <a:rPr lang="en-US" sz="2800" dirty="0" smtClean="0"/>
              <a:t> residual 	</a:t>
            </a:r>
            <a:r>
              <a:rPr lang="en-US" sz="2800" dirty="0" err="1" smtClean="0"/>
              <a:t>mutlaknya</a:t>
            </a:r>
            <a:r>
              <a:rPr lang="en-US" sz="2800" dirty="0" smtClean="0"/>
              <a:t>.</a:t>
            </a:r>
          </a:p>
          <a:p>
            <a:pPr algn="l">
              <a:lnSpc>
                <a:spcPct val="80000"/>
              </a:lnSpc>
            </a:pPr>
            <a:r>
              <a:rPr lang="en-US" sz="2800" dirty="0" smtClean="0"/>
              <a:t>4.  </a:t>
            </a:r>
            <a:r>
              <a:rPr lang="en-US" sz="2800" b="1" dirty="0" err="1" smtClean="0"/>
              <a:t>Dengan</a:t>
            </a:r>
            <a:r>
              <a:rPr lang="en-US" sz="2800" b="1" dirty="0" smtClean="0"/>
              <a:t> </a:t>
            </a:r>
            <a:r>
              <a:rPr lang="en-US" sz="2800" b="1" dirty="0" err="1" smtClean="0"/>
              <a:t>Uji</a:t>
            </a:r>
            <a:r>
              <a:rPr lang="en-US" sz="2800" b="1" dirty="0" smtClean="0"/>
              <a:t> </a:t>
            </a:r>
            <a:r>
              <a:rPr lang="en-US" sz="2800" b="1" dirty="0" err="1" smtClean="0"/>
              <a:t>Korelasi</a:t>
            </a:r>
            <a:r>
              <a:rPr lang="en-US" sz="2800" b="1" dirty="0" smtClean="0"/>
              <a:t> Rank Spearman</a:t>
            </a:r>
          </a:p>
          <a:p>
            <a:pPr algn="l">
              <a:lnSpc>
                <a:spcPct val="80000"/>
              </a:lnSpc>
            </a:pPr>
            <a:r>
              <a:rPr lang="en-US" sz="2800" dirty="0" smtClean="0"/>
              <a:t>	</a:t>
            </a:r>
            <a:r>
              <a:rPr lang="en-US" sz="2800" dirty="0" err="1" smtClean="0"/>
              <a:t>Mengkorelasikan</a:t>
            </a:r>
            <a:r>
              <a:rPr lang="en-US" sz="2800" dirty="0" smtClean="0"/>
              <a:t> </a:t>
            </a:r>
            <a:r>
              <a:rPr lang="en-US" sz="2800" dirty="0" err="1" smtClean="0"/>
              <a:t>nilai</a:t>
            </a:r>
            <a:r>
              <a:rPr lang="en-US" sz="2800" dirty="0" smtClean="0"/>
              <a:t> residual </a:t>
            </a:r>
            <a:r>
              <a:rPr lang="en-US" sz="2800" dirty="0" err="1" smtClean="0"/>
              <a:t>dengan</a:t>
            </a:r>
            <a:r>
              <a:rPr lang="en-US" sz="2800" dirty="0" smtClean="0"/>
              <a:t> </a:t>
            </a:r>
            <a:r>
              <a:rPr lang="en-US" sz="2800" dirty="0" err="1" smtClean="0"/>
              <a:t>variabel</a:t>
            </a:r>
            <a:r>
              <a:rPr lang="en-US" sz="2800" dirty="0" smtClean="0"/>
              <a:t> </a:t>
            </a:r>
            <a:r>
              <a:rPr lang="en-US" sz="2800" dirty="0" err="1" smtClean="0"/>
              <a:t>bebas</a:t>
            </a:r>
            <a:r>
              <a:rPr lang="en-US" sz="2800" dirty="0" smtClean="0"/>
              <a:t> </a:t>
            </a:r>
            <a:r>
              <a:rPr lang="en-US" sz="2800" dirty="0" err="1" smtClean="0"/>
              <a:t>dengan</a:t>
            </a:r>
            <a:r>
              <a:rPr lang="en-US" sz="2800" dirty="0" smtClean="0"/>
              <a:t> </a:t>
            </a:r>
            <a:r>
              <a:rPr lang="en-US" sz="2800" dirty="0" err="1" smtClean="0"/>
              <a:t>menggunakan</a:t>
            </a:r>
            <a:r>
              <a:rPr lang="en-US" sz="2800" dirty="0" smtClean="0"/>
              <a:t> Rank-spearman.</a:t>
            </a:r>
          </a:p>
          <a:p>
            <a:pPr algn="l"/>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6" name="Picture 4"/>
          <p:cNvPicPr>
            <a:picLocks noChangeAspect="1" noChangeArrowheads="1"/>
          </p:cNvPicPr>
          <p:nvPr/>
        </p:nvPicPr>
        <p:blipFill>
          <a:blip r:embed="rId2" cstate="print"/>
          <a:srcRect/>
          <a:stretch>
            <a:fillRect/>
          </a:stretch>
        </p:blipFill>
        <p:spPr bwMode="auto">
          <a:xfrm>
            <a:off x="152400" y="354013"/>
            <a:ext cx="8839200" cy="5970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0" name="Picture 4"/>
          <p:cNvPicPr>
            <a:picLocks noChangeAspect="1" noChangeArrowheads="1"/>
          </p:cNvPicPr>
          <p:nvPr/>
        </p:nvPicPr>
        <p:blipFill>
          <a:blip r:embed="rId2" cstate="print"/>
          <a:srcRect/>
          <a:stretch>
            <a:fillRect/>
          </a:stretch>
        </p:blipFill>
        <p:spPr bwMode="auto">
          <a:xfrm>
            <a:off x="762000" y="569913"/>
            <a:ext cx="7772400" cy="5716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3" name="Picture 3"/>
          <p:cNvPicPr>
            <a:picLocks noChangeAspect="1" noChangeArrowheads="1"/>
          </p:cNvPicPr>
          <p:nvPr/>
        </p:nvPicPr>
        <p:blipFill>
          <a:blip r:embed="rId2" cstate="print"/>
          <a:srcRect/>
          <a:stretch>
            <a:fillRect/>
          </a:stretch>
        </p:blipFill>
        <p:spPr bwMode="auto">
          <a:xfrm>
            <a:off x="381000" y="319088"/>
            <a:ext cx="8458200" cy="6310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normAutofit/>
          </a:bodyPr>
          <a:lstStyle/>
          <a:p>
            <a:pPr algn="l"/>
            <a:r>
              <a:rPr lang="id-ID" sz="2800" dirty="0" smtClean="0">
                <a:solidFill>
                  <a:schemeClr val="accent2">
                    <a:lumMod val="50000"/>
                  </a:schemeClr>
                </a:solidFill>
              </a:rPr>
              <a:t>Homosedasitas</a:t>
            </a:r>
            <a:r>
              <a:rPr lang="id-ID" sz="2800" dirty="0" smtClean="0"/>
              <a:t>:  </a:t>
            </a:r>
            <a:endParaRPr lang="id-ID" sz="2800"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11960" y="1052736"/>
            <a:ext cx="2201247" cy="478532"/>
          </a:xfrm>
          <a:prstGeom prst="rect">
            <a:avLst/>
          </a:prstGeom>
          <a:noFill/>
        </p:spPr>
      </p:pic>
      <p:sp>
        <p:nvSpPr>
          <p:cNvPr id="10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64088" y="1556792"/>
            <a:ext cx="1728192" cy="839408"/>
          </a:xfrm>
          <a:prstGeom prst="rect">
            <a:avLst/>
          </a:prstGeom>
          <a:noFill/>
        </p:spPr>
      </p:pic>
      <p:sp>
        <p:nvSpPr>
          <p:cNvPr id="1030" name="Rectangle 6"/>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8" y="3068960"/>
            <a:ext cx="6870256" cy="406524"/>
          </a:xfrm>
          <a:prstGeom prst="rect">
            <a:avLst/>
          </a:prstGeom>
          <a:solidFill>
            <a:schemeClr val="bg1"/>
          </a:solidFill>
        </p:spPr>
      </p:pic>
      <p:sp>
        <p:nvSpPr>
          <p:cNvPr id="103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4"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59832" y="4437112"/>
            <a:ext cx="1930989" cy="406524"/>
          </a:xfrm>
          <a:prstGeom prst="rect">
            <a:avLst/>
          </a:prstGeom>
          <a:solidFill>
            <a:schemeClr val="bg1"/>
          </a:solidFill>
        </p:spPr>
      </p:pic>
      <p:sp>
        <p:nvSpPr>
          <p:cNvPr id="1036"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772400" cy="1470025"/>
          </a:xfrm>
        </p:spPr>
        <p:txBody>
          <a:bodyPr>
            <a:normAutofit/>
          </a:bodyPr>
          <a:lstStyle/>
          <a:p>
            <a:pPr algn="l"/>
            <a:r>
              <a:rPr lang="en-US" sz="3200" dirty="0" err="1" smtClean="0"/>
              <a:t>Asumsi-Asumsi</a:t>
            </a:r>
            <a:r>
              <a:rPr lang="en-US" sz="3200" dirty="0" smtClean="0"/>
              <a:t> </a:t>
            </a:r>
            <a:r>
              <a:rPr lang="en-US" sz="3200" dirty="0" err="1" smtClean="0"/>
              <a:t>dalam</a:t>
            </a:r>
            <a:r>
              <a:rPr lang="en-US" sz="3200" dirty="0" smtClean="0"/>
              <a:t> </a:t>
            </a:r>
            <a:r>
              <a:rPr lang="en-US" sz="3200" dirty="0" err="1" smtClean="0"/>
              <a:t>Analisis</a:t>
            </a:r>
            <a:r>
              <a:rPr lang="en-US" sz="3200" dirty="0" smtClean="0"/>
              <a:t> </a:t>
            </a:r>
            <a:r>
              <a:rPr lang="en-US" sz="3200" dirty="0" err="1" smtClean="0"/>
              <a:t>Regresi</a:t>
            </a:r>
            <a:r>
              <a:rPr lang="en-US" sz="3200" dirty="0" smtClean="0"/>
              <a:t> Linear </a:t>
            </a:r>
            <a:r>
              <a:rPr lang="en-US" sz="3200" dirty="0" err="1" smtClean="0"/>
              <a:t>Sederhana</a:t>
            </a:r>
            <a:endParaRPr lang="en-US" sz="3200" dirty="0"/>
          </a:p>
        </p:txBody>
      </p:sp>
      <p:sp>
        <p:nvSpPr>
          <p:cNvPr id="3" name="Subtitle 2"/>
          <p:cNvSpPr>
            <a:spLocks noGrp="1"/>
          </p:cNvSpPr>
          <p:nvPr>
            <p:ph type="subTitle" idx="1"/>
          </p:nvPr>
        </p:nvSpPr>
        <p:spPr>
          <a:xfrm>
            <a:off x="539552" y="1772816"/>
            <a:ext cx="8136904" cy="4608512"/>
          </a:xfrm>
        </p:spPr>
        <p:txBody>
          <a:bodyPr>
            <a:normAutofit fontScale="70000" lnSpcReduction="20000"/>
          </a:bodyPr>
          <a:lstStyle/>
          <a:p>
            <a:pPr algn="l"/>
            <a:r>
              <a:rPr lang="id-ID" b="1" dirty="0" smtClean="0">
                <a:solidFill>
                  <a:schemeClr val="tx2">
                    <a:lumMod val="75000"/>
                  </a:schemeClr>
                </a:solidFill>
              </a:rPr>
              <a:t>Asumsi  </a:t>
            </a:r>
            <a:r>
              <a:rPr lang="en-US" b="1" dirty="0" smtClean="0">
                <a:solidFill>
                  <a:schemeClr val="tx2">
                    <a:lumMod val="75000"/>
                  </a:schemeClr>
                </a:solidFill>
              </a:rPr>
              <a:t>1</a:t>
            </a:r>
            <a:r>
              <a:rPr lang="id-ID" b="1" dirty="0" smtClean="0">
                <a:solidFill>
                  <a:schemeClr val="tx2">
                    <a:lumMod val="75000"/>
                  </a:schemeClr>
                </a:solidFill>
              </a:rPr>
              <a:t>. </a:t>
            </a:r>
            <a:r>
              <a:rPr lang="en-US" dirty="0" err="1" smtClean="0">
                <a:solidFill>
                  <a:schemeClr val="tx2">
                    <a:lumMod val="75000"/>
                  </a:schemeClr>
                </a:solidFill>
              </a:rPr>
              <a:t>Distribusi</a:t>
            </a:r>
            <a:r>
              <a:rPr lang="en-US" dirty="0" smtClean="0">
                <a:solidFill>
                  <a:schemeClr val="tx2">
                    <a:lumMod val="75000"/>
                  </a:schemeClr>
                </a:solidFill>
              </a:rPr>
              <a:t> </a:t>
            </a:r>
            <a:r>
              <a:rPr lang="en-US" dirty="0" err="1" smtClean="0">
                <a:solidFill>
                  <a:schemeClr val="tx2">
                    <a:lumMod val="75000"/>
                  </a:schemeClr>
                </a:solidFill>
              </a:rPr>
              <a:t>peluang</a:t>
            </a:r>
            <a:r>
              <a:rPr lang="en-US" dirty="0" smtClean="0">
                <a:solidFill>
                  <a:schemeClr val="tx2">
                    <a:lumMod val="75000"/>
                  </a:schemeClr>
                </a:solidFill>
              </a:rPr>
              <a:t> </a:t>
            </a:r>
            <a:r>
              <a:rPr lang="en-US" dirty="0" err="1" smtClean="0">
                <a:solidFill>
                  <a:schemeClr val="tx2">
                    <a:lumMod val="75000"/>
                  </a:schemeClr>
                </a:solidFill>
              </a:rPr>
              <a:t>dari</a:t>
            </a:r>
            <a:r>
              <a:rPr lang="en-US" dirty="0" smtClean="0">
                <a:solidFill>
                  <a:schemeClr val="tx2">
                    <a:lumMod val="75000"/>
                  </a:schemeClr>
                </a:solidFill>
              </a:rPr>
              <a:t>  </a:t>
            </a:r>
            <a:r>
              <a:rPr lang="el-GR" dirty="0" smtClean="0">
                <a:solidFill>
                  <a:schemeClr val="tx2">
                    <a:lumMod val="75000"/>
                  </a:schemeClr>
                </a:solidFill>
              </a:rPr>
              <a:t>ε</a:t>
            </a:r>
            <a:r>
              <a:rPr lang="en-US" dirty="0" smtClean="0">
                <a:solidFill>
                  <a:schemeClr val="tx2">
                    <a:lumMod val="75000"/>
                  </a:schemeClr>
                </a:solidFill>
              </a:rPr>
              <a:t> </a:t>
            </a:r>
            <a:r>
              <a:rPr lang="en-US" dirty="0" err="1" smtClean="0">
                <a:solidFill>
                  <a:schemeClr val="tx2">
                    <a:lumMod val="75000"/>
                  </a:schemeClr>
                </a:solidFill>
              </a:rPr>
              <a:t>adalah</a:t>
            </a:r>
            <a:r>
              <a:rPr lang="en-US" dirty="0" smtClean="0">
                <a:solidFill>
                  <a:schemeClr val="tx2">
                    <a:lumMod val="75000"/>
                  </a:schemeClr>
                </a:solidFill>
              </a:rPr>
              <a:t>  normal.</a:t>
            </a:r>
            <a:r>
              <a:rPr lang="id-ID" dirty="0" smtClean="0">
                <a:solidFill>
                  <a:schemeClr val="tx2">
                    <a:lumMod val="75000"/>
                  </a:schemeClr>
                </a:solidFill>
              </a:rPr>
              <a:t> </a:t>
            </a:r>
            <a:r>
              <a:rPr lang="el-GR" dirty="0" smtClean="0">
                <a:solidFill>
                  <a:schemeClr val="tx2">
                    <a:lumMod val="75000"/>
                  </a:schemeClr>
                </a:solidFill>
                <a:latin typeface="Times New Roman"/>
                <a:cs typeface="Times New Roman"/>
              </a:rPr>
              <a:t>ε</a:t>
            </a:r>
            <a:r>
              <a:rPr lang="id-ID" dirty="0" smtClean="0">
                <a:solidFill>
                  <a:schemeClr val="tx2">
                    <a:lumMod val="75000"/>
                  </a:schemeClr>
                </a:solidFill>
              </a:rPr>
              <a:t> </a:t>
            </a:r>
            <a:r>
              <a:rPr lang="id-ID" dirty="0" smtClean="0">
                <a:solidFill>
                  <a:schemeClr val="tx2">
                    <a:lumMod val="75000"/>
                  </a:schemeClr>
                </a:solidFill>
                <a:latin typeface="Times New Roman"/>
                <a:cs typeface="Times New Roman"/>
              </a:rPr>
              <a:t>~N(0,</a:t>
            </a:r>
            <a:r>
              <a:rPr lang="el-GR" i="1" dirty="0" smtClean="0">
                <a:solidFill>
                  <a:schemeClr val="tx2">
                    <a:lumMod val="75000"/>
                  </a:schemeClr>
                </a:solidFill>
                <a:latin typeface="Times New Roman"/>
                <a:cs typeface="Times New Roman"/>
              </a:rPr>
              <a:t> σ</a:t>
            </a:r>
            <a:r>
              <a:rPr lang="id-ID" i="1" dirty="0" smtClean="0">
                <a:solidFill>
                  <a:schemeClr val="tx2">
                    <a:lumMod val="75000"/>
                  </a:schemeClr>
                </a:solidFill>
                <a:latin typeface="Times New Roman"/>
                <a:cs typeface="Times New Roman"/>
              </a:rPr>
              <a:t>2). </a:t>
            </a:r>
            <a:r>
              <a:rPr lang="en-US" dirty="0" err="1" smtClean="0">
                <a:solidFill>
                  <a:schemeClr val="tx2">
                    <a:lumMod val="75000"/>
                  </a:schemeClr>
                </a:solidFill>
              </a:rPr>
              <a:t>Nilai</a:t>
            </a:r>
            <a:r>
              <a:rPr lang="en-US" dirty="0" smtClean="0">
                <a:solidFill>
                  <a:schemeClr val="tx2">
                    <a:lumMod val="75000"/>
                  </a:schemeClr>
                </a:solidFill>
              </a:rPr>
              <a:t> </a:t>
            </a:r>
            <a:r>
              <a:rPr lang="en-US" dirty="0" err="1" smtClean="0">
                <a:solidFill>
                  <a:schemeClr val="tx2">
                    <a:lumMod val="75000"/>
                  </a:schemeClr>
                </a:solidFill>
              </a:rPr>
              <a:t>tengah</a:t>
            </a:r>
            <a:r>
              <a:rPr lang="en-US" dirty="0" smtClean="0">
                <a:solidFill>
                  <a:schemeClr val="tx2">
                    <a:lumMod val="75000"/>
                  </a:schemeClr>
                </a:solidFill>
              </a:rPr>
              <a:t> </a:t>
            </a:r>
            <a:r>
              <a:rPr lang="en-US" dirty="0" err="1" smtClean="0">
                <a:solidFill>
                  <a:schemeClr val="tx2">
                    <a:lumMod val="75000"/>
                  </a:schemeClr>
                </a:solidFill>
              </a:rPr>
              <a:t>dari</a:t>
            </a:r>
            <a:r>
              <a:rPr lang="en-US" dirty="0" smtClean="0">
                <a:solidFill>
                  <a:schemeClr val="tx2">
                    <a:lumMod val="75000"/>
                  </a:schemeClr>
                </a:solidFill>
              </a:rPr>
              <a:t> </a:t>
            </a:r>
            <a:r>
              <a:rPr lang="en-US" dirty="0" err="1" smtClean="0">
                <a:solidFill>
                  <a:schemeClr val="tx2">
                    <a:lumMod val="75000"/>
                  </a:schemeClr>
                </a:solidFill>
              </a:rPr>
              <a:t>distribusi</a:t>
            </a:r>
            <a:r>
              <a:rPr lang="en-US" dirty="0" smtClean="0">
                <a:solidFill>
                  <a:schemeClr val="tx2">
                    <a:lumMod val="75000"/>
                  </a:schemeClr>
                </a:solidFill>
              </a:rPr>
              <a:t> </a:t>
            </a:r>
            <a:r>
              <a:rPr lang="en-US" dirty="0" err="1" smtClean="0">
                <a:solidFill>
                  <a:schemeClr val="tx2">
                    <a:lumMod val="75000"/>
                  </a:schemeClr>
                </a:solidFill>
              </a:rPr>
              <a:t>peluang</a:t>
            </a:r>
            <a:r>
              <a:rPr lang="en-US" dirty="0" smtClean="0">
                <a:solidFill>
                  <a:schemeClr val="tx2">
                    <a:lumMod val="75000"/>
                  </a:schemeClr>
                </a:solidFill>
              </a:rPr>
              <a:t>  </a:t>
            </a:r>
            <a:r>
              <a:rPr lang="el-GR" dirty="0" smtClean="0">
                <a:solidFill>
                  <a:schemeClr val="tx2">
                    <a:lumMod val="75000"/>
                  </a:schemeClr>
                </a:solidFill>
              </a:rPr>
              <a:t>ε</a:t>
            </a:r>
            <a:r>
              <a:rPr lang="en-US" dirty="0" smtClean="0">
                <a:solidFill>
                  <a:schemeClr val="tx2">
                    <a:lumMod val="75000"/>
                  </a:schemeClr>
                </a:solidFill>
              </a:rPr>
              <a:t> </a:t>
            </a:r>
            <a:r>
              <a:rPr lang="en-US" dirty="0" err="1" smtClean="0">
                <a:solidFill>
                  <a:schemeClr val="tx2">
                    <a:lumMod val="75000"/>
                  </a:schemeClr>
                </a:solidFill>
              </a:rPr>
              <a:t>sama</a:t>
            </a:r>
            <a:r>
              <a:rPr lang="en-US" dirty="0" smtClean="0">
                <a:solidFill>
                  <a:schemeClr val="tx2">
                    <a:lumMod val="75000"/>
                  </a:schemeClr>
                </a:solidFill>
              </a:rPr>
              <a:t> dg 0. </a:t>
            </a:r>
            <a:r>
              <a:rPr lang="en-US" dirty="0" err="1" smtClean="0">
                <a:solidFill>
                  <a:schemeClr val="tx2">
                    <a:lumMod val="75000"/>
                  </a:schemeClr>
                </a:solidFill>
              </a:rPr>
              <a:t>Yaitu</a:t>
            </a:r>
            <a:r>
              <a:rPr lang="en-US" dirty="0" smtClean="0">
                <a:solidFill>
                  <a:schemeClr val="tx2">
                    <a:lumMod val="75000"/>
                  </a:schemeClr>
                </a:solidFill>
              </a:rPr>
              <a:t>, rata-rata </a:t>
            </a:r>
            <a:r>
              <a:rPr lang="en-US" dirty="0" err="1" smtClean="0">
                <a:solidFill>
                  <a:schemeClr val="tx2">
                    <a:lumMod val="75000"/>
                  </a:schemeClr>
                </a:solidFill>
              </a:rPr>
              <a:t>dr</a:t>
            </a:r>
            <a:r>
              <a:rPr lang="en-US" dirty="0" smtClean="0">
                <a:solidFill>
                  <a:schemeClr val="tx2">
                    <a:lumMod val="75000"/>
                  </a:schemeClr>
                </a:solidFill>
              </a:rPr>
              <a:t> </a:t>
            </a:r>
            <a:r>
              <a:rPr lang="en-US" dirty="0" err="1" smtClean="0">
                <a:solidFill>
                  <a:schemeClr val="tx2">
                    <a:lumMod val="75000"/>
                  </a:schemeClr>
                </a:solidFill>
              </a:rPr>
              <a:t>galat</a:t>
            </a:r>
            <a:r>
              <a:rPr lang="en-US" dirty="0" smtClean="0">
                <a:solidFill>
                  <a:schemeClr val="tx2">
                    <a:lumMod val="75000"/>
                  </a:schemeClr>
                </a:solidFill>
              </a:rPr>
              <a:t> </a:t>
            </a:r>
            <a:r>
              <a:rPr lang="en-US" dirty="0" err="1" smtClean="0">
                <a:solidFill>
                  <a:schemeClr val="tx2">
                    <a:lumMod val="75000"/>
                  </a:schemeClr>
                </a:solidFill>
              </a:rPr>
              <a:t>dari</a:t>
            </a:r>
            <a:r>
              <a:rPr lang="en-US" dirty="0" smtClean="0">
                <a:solidFill>
                  <a:schemeClr val="tx2">
                    <a:lumMod val="75000"/>
                  </a:schemeClr>
                </a:solidFill>
              </a:rPr>
              <a:t> </a:t>
            </a:r>
            <a:r>
              <a:rPr lang="en-US" dirty="0" err="1" smtClean="0">
                <a:solidFill>
                  <a:schemeClr val="tx2">
                    <a:lumMod val="75000"/>
                  </a:schemeClr>
                </a:solidFill>
              </a:rPr>
              <a:t>seluruh</a:t>
            </a:r>
            <a:r>
              <a:rPr lang="en-US" dirty="0" smtClean="0">
                <a:solidFill>
                  <a:schemeClr val="tx2">
                    <a:lumMod val="75000"/>
                  </a:schemeClr>
                </a:solidFill>
              </a:rPr>
              <a:t> </a:t>
            </a:r>
            <a:r>
              <a:rPr lang="en-US" dirty="0" err="1" smtClean="0">
                <a:solidFill>
                  <a:schemeClr val="tx2">
                    <a:lumMod val="75000"/>
                  </a:schemeClr>
                </a:solidFill>
              </a:rPr>
              <a:t>percobaan</a:t>
            </a:r>
            <a:r>
              <a:rPr lang="en-US" dirty="0" smtClean="0">
                <a:solidFill>
                  <a:schemeClr val="tx2">
                    <a:lumMod val="75000"/>
                  </a:schemeClr>
                </a:solidFill>
              </a:rPr>
              <a:t> = 0 </a:t>
            </a:r>
            <a:r>
              <a:rPr lang="en-US" dirty="0" err="1" smtClean="0">
                <a:solidFill>
                  <a:schemeClr val="tx2">
                    <a:lumMod val="75000"/>
                  </a:schemeClr>
                </a:solidFill>
              </a:rPr>
              <a:t>untuk</a:t>
            </a:r>
            <a:r>
              <a:rPr lang="en-US" dirty="0" smtClean="0">
                <a:solidFill>
                  <a:schemeClr val="tx2">
                    <a:lumMod val="75000"/>
                  </a:schemeClr>
                </a:solidFill>
              </a:rPr>
              <a:t> </a:t>
            </a:r>
            <a:r>
              <a:rPr lang="en-US" dirty="0" err="1" smtClean="0">
                <a:solidFill>
                  <a:schemeClr val="tx2">
                    <a:lumMod val="75000"/>
                  </a:schemeClr>
                </a:solidFill>
              </a:rPr>
              <a:t>setiap</a:t>
            </a:r>
            <a:r>
              <a:rPr lang="en-US" dirty="0" smtClean="0">
                <a:solidFill>
                  <a:schemeClr val="tx2">
                    <a:lumMod val="75000"/>
                  </a:schemeClr>
                </a:solidFill>
              </a:rPr>
              <a:t> x.  </a:t>
            </a:r>
            <a:r>
              <a:rPr lang="en-US" dirty="0" err="1" smtClean="0">
                <a:solidFill>
                  <a:schemeClr val="tx2">
                    <a:lumMod val="75000"/>
                  </a:schemeClr>
                </a:solidFill>
              </a:rPr>
              <a:t>Asumsi</a:t>
            </a:r>
            <a:r>
              <a:rPr lang="en-US" dirty="0" smtClean="0">
                <a:solidFill>
                  <a:schemeClr val="tx2">
                    <a:lumMod val="75000"/>
                  </a:schemeClr>
                </a:solidFill>
              </a:rPr>
              <a:t> </a:t>
            </a:r>
            <a:r>
              <a:rPr lang="en-US" dirty="0" err="1" smtClean="0">
                <a:solidFill>
                  <a:schemeClr val="tx2">
                    <a:lumMod val="75000"/>
                  </a:schemeClr>
                </a:solidFill>
              </a:rPr>
              <a:t>ini</a:t>
            </a:r>
            <a:r>
              <a:rPr lang="en-US" dirty="0" smtClean="0">
                <a:solidFill>
                  <a:schemeClr val="tx2">
                    <a:lumMod val="75000"/>
                  </a:schemeClr>
                </a:solidFill>
              </a:rPr>
              <a:t> </a:t>
            </a:r>
            <a:r>
              <a:rPr lang="en-US" dirty="0" err="1" smtClean="0">
                <a:solidFill>
                  <a:schemeClr val="tx2">
                    <a:lumMod val="75000"/>
                  </a:schemeClr>
                </a:solidFill>
              </a:rPr>
              <a:t>menyiratkan</a:t>
            </a:r>
            <a:r>
              <a:rPr lang="en-US" dirty="0" smtClean="0">
                <a:solidFill>
                  <a:schemeClr val="tx2">
                    <a:lumMod val="75000"/>
                  </a:schemeClr>
                </a:solidFill>
              </a:rPr>
              <a:t> </a:t>
            </a:r>
            <a:r>
              <a:rPr lang="en-US" dirty="0" err="1" smtClean="0">
                <a:solidFill>
                  <a:schemeClr val="tx2">
                    <a:lumMod val="75000"/>
                  </a:schemeClr>
                </a:solidFill>
              </a:rPr>
              <a:t>bhw</a:t>
            </a:r>
            <a:r>
              <a:rPr lang="en-US" dirty="0" smtClean="0">
                <a:solidFill>
                  <a:schemeClr val="tx2">
                    <a:lumMod val="75000"/>
                  </a:schemeClr>
                </a:solidFill>
              </a:rPr>
              <a:t> rata-rata </a:t>
            </a:r>
            <a:r>
              <a:rPr lang="en-US" dirty="0" err="1" smtClean="0">
                <a:solidFill>
                  <a:schemeClr val="tx2">
                    <a:lumMod val="75000"/>
                  </a:schemeClr>
                </a:solidFill>
              </a:rPr>
              <a:t>dr</a:t>
            </a:r>
            <a:r>
              <a:rPr lang="en-US" dirty="0" smtClean="0">
                <a:solidFill>
                  <a:schemeClr val="tx2">
                    <a:lumMod val="75000"/>
                  </a:schemeClr>
                </a:solidFill>
              </a:rPr>
              <a:t> y, E(y), </a:t>
            </a:r>
            <a:r>
              <a:rPr lang="en-US" dirty="0" err="1" smtClean="0">
                <a:solidFill>
                  <a:schemeClr val="tx2">
                    <a:lumMod val="75000"/>
                  </a:schemeClr>
                </a:solidFill>
              </a:rPr>
              <a:t>untuk</a:t>
            </a:r>
            <a:r>
              <a:rPr lang="en-US" dirty="0" smtClean="0">
                <a:solidFill>
                  <a:schemeClr val="tx2">
                    <a:lumMod val="75000"/>
                  </a:schemeClr>
                </a:solidFill>
              </a:rPr>
              <a:t> </a:t>
            </a:r>
            <a:r>
              <a:rPr lang="en-US" dirty="0" err="1" smtClean="0">
                <a:solidFill>
                  <a:schemeClr val="tx2">
                    <a:lumMod val="75000"/>
                  </a:schemeClr>
                </a:solidFill>
              </a:rPr>
              <a:t>setiap</a:t>
            </a:r>
            <a:r>
              <a:rPr lang="en-US" dirty="0" smtClean="0">
                <a:solidFill>
                  <a:schemeClr val="tx2">
                    <a:lumMod val="75000"/>
                  </a:schemeClr>
                </a:solidFill>
              </a:rPr>
              <a:t> </a:t>
            </a:r>
            <a:r>
              <a:rPr lang="en-US" dirty="0" err="1" smtClean="0">
                <a:solidFill>
                  <a:schemeClr val="tx2">
                    <a:lumMod val="75000"/>
                  </a:schemeClr>
                </a:solidFill>
              </a:rPr>
              <a:t>nilai</a:t>
            </a:r>
            <a:r>
              <a:rPr lang="en-US" dirty="0" smtClean="0">
                <a:solidFill>
                  <a:schemeClr val="tx2">
                    <a:lumMod val="75000"/>
                  </a:schemeClr>
                </a:solidFill>
              </a:rPr>
              <a:t> </a:t>
            </a:r>
            <a:r>
              <a:rPr lang="en-US" dirty="0" err="1" smtClean="0">
                <a:solidFill>
                  <a:schemeClr val="tx2">
                    <a:lumMod val="75000"/>
                  </a:schemeClr>
                </a:solidFill>
              </a:rPr>
              <a:t>dr</a:t>
            </a:r>
            <a:r>
              <a:rPr lang="en-US" dirty="0" smtClean="0">
                <a:solidFill>
                  <a:schemeClr val="tx2">
                    <a:lumMod val="75000"/>
                  </a:schemeClr>
                </a:solidFill>
              </a:rPr>
              <a:t> </a:t>
            </a:r>
            <a:r>
              <a:rPr lang="en-US" i="1" dirty="0" smtClean="0">
                <a:solidFill>
                  <a:schemeClr val="tx2">
                    <a:lumMod val="75000"/>
                  </a:schemeClr>
                </a:solidFill>
              </a:rPr>
              <a:t>x </a:t>
            </a:r>
            <a:r>
              <a:rPr lang="en-US" dirty="0" err="1" smtClean="0">
                <a:solidFill>
                  <a:schemeClr val="tx2">
                    <a:lumMod val="75000"/>
                  </a:schemeClr>
                </a:solidFill>
              </a:rPr>
              <a:t>adalah</a:t>
            </a:r>
            <a:r>
              <a:rPr lang="en-US" dirty="0" smtClean="0">
                <a:solidFill>
                  <a:schemeClr val="tx2">
                    <a:lumMod val="75000"/>
                  </a:schemeClr>
                </a:solidFill>
              </a:rPr>
              <a:t> E(y</a:t>
            </a:r>
            <a:r>
              <a:rPr lang="id-ID" dirty="0" smtClean="0">
                <a:solidFill>
                  <a:schemeClr val="tx2">
                    <a:lumMod val="75000"/>
                  </a:schemeClr>
                </a:solidFill>
              </a:rPr>
              <a:t>i]xi</a:t>
            </a:r>
            <a:r>
              <a:rPr lang="en-US" dirty="0" smtClean="0">
                <a:solidFill>
                  <a:schemeClr val="tx2">
                    <a:lumMod val="75000"/>
                  </a:schemeClr>
                </a:solidFill>
              </a:rPr>
              <a:t>) = </a:t>
            </a:r>
            <a:r>
              <a:rPr lang="el-GR" dirty="0" smtClean="0">
                <a:solidFill>
                  <a:schemeClr val="tx2">
                    <a:lumMod val="75000"/>
                  </a:schemeClr>
                </a:solidFill>
                <a:cs typeface="Arial" charset="0"/>
              </a:rPr>
              <a:t>α </a:t>
            </a:r>
            <a:r>
              <a:rPr lang="en-US" dirty="0" smtClean="0">
                <a:solidFill>
                  <a:schemeClr val="tx2">
                    <a:lumMod val="75000"/>
                  </a:schemeClr>
                </a:solidFill>
              </a:rPr>
              <a:t>+ </a:t>
            </a:r>
            <a:r>
              <a:rPr lang="el-GR" dirty="0" smtClean="0">
                <a:solidFill>
                  <a:schemeClr val="tx2">
                    <a:lumMod val="75000"/>
                  </a:schemeClr>
                </a:solidFill>
              </a:rPr>
              <a:t>β</a:t>
            </a:r>
            <a:r>
              <a:rPr lang="en-US" dirty="0" smtClean="0">
                <a:solidFill>
                  <a:schemeClr val="tx2">
                    <a:lumMod val="75000"/>
                  </a:schemeClr>
                </a:solidFill>
              </a:rPr>
              <a:t>1x</a:t>
            </a:r>
            <a:r>
              <a:rPr lang="id-ID" dirty="0" smtClean="0">
                <a:solidFill>
                  <a:schemeClr val="tx2">
                    <a:lumMod val="75000"/>
                  </a:schemeClr>
                </a:solidFill>
              </a:rPr>
              <a:t>i1</a:t>
            </a:r>
            <a:r>
              <a:rPr lang="en-US" i="1" dirty="0" smtClean="0">
                <a:solidFill>
                  <a:schemeClr val="tx2">
                    <a:lumMod val="75000"/>
                  </a:schemeClr>
                </a:solidFill>
              </a:rPr>
              <a:t>.</a:t>
            </a:r>
            <a:r>
              <a:rPr lang="id-ID" i="1" dirty="0" smtClean="0">
                <a:solidFill>
                  <a:schemeClr val="tx2">
                    <a:lumMod val="75000"/>
                  </a:schemeClr>
                </a:solidFill>
              </a:rPr>
              <a:t>  Peubah acak yi </a:t>
            </a:r>
            <a:r>
              <a:rPr lang="id-ID" i="1" dirty="0" smtClean="0">
                <a:solidFill>
                  <a:schemeClr val="tx2">
                    <a:lumMod val="75000"/>
                  </a:schemeClr>
                </a:solidFill>
                <a:latin typeface="Times New Roman"/>
                <a:cs typeface="Times New Roman"/>
              </a:rPr>
              <a:t>~N(</a:t>
            </a:r>
            <a:r>
              <a:rPr lang="el-GR" i="1" dirty="0" smtClean="0">
                <a:solidFill>
                  <a:schemeClr val="tx2">
                    <a:lumMod val="75000"/>
                  </a:schemeClr>
                </a:solidFill>
                <a:latin typeface="Times New Roman"/>
                <a:cs typeface="Times New Roman"/>
              </a:rPr>
              <a:t>μ</a:t>
            </a:r>
            <a:r>
              <a:rPr lang="id-ID" i="1" dirty="0" smtClean="0">
                <a:solidFill>
                  <a:schemeClr val="tx2">
                    <a:lumMod val="75000"/>
                  </a:schemeClr>
                </a:solidFill>
                <a:latin typeface="Times New Roman"/>
                <a:cs typeface="Times New Roman"/>
              </a:rPr>
              <a:t>i, </a:t>
            </a:r>
            <a:r>
              <a:rPr lang="el-GR" i="1" dirty="0" smtClean="0">
                <a:solidFill>
                  <a:schemeClr val="tx2">
                    <a:lumMod val="75000"/>
                  </a:schemeClr>
                </a:solidFill>
                <a:latin typeface="Times New Roman"/>
                <a:cs typeface="Times New Roman"/>
              </a:rPr>
              <a:t>σ</a:t>
            </a:r>
            <a:r>
              <a:rPr lang="id-ID" i="1" dirty="0" smtClean="0">
                <a:solidFill>
                  <a:schemeClr val="tx2">
                    <a:lumMod val="75000"/>
                  </a:schemeClr>
                </a:solidFill>
                <a:latin typeface="Times New Roman"/>
                <a:cs typeface="Times New Roman"/>
              </a:rPr>
              <a:t>2).</a:t>
            </a:r>
            <a:endParaRPr lang="en-US" i="1" dirty="0" smtClean="0">
              <a:solidFill>
                <a:schemeClr val="tx2">
                  <a:lumMod val="75000"/>
                </a:schemeClr>
              </a:solidFill>
            </a:endParaRPr>
          </a:p>
          <a:p>
            <a:pPr algn="l"/>
            <a:endParaRPr lang="en-US" dirty="0" smtClean="0">
              <a:solidFill>
                <a:schemeClr val="tx2">
                  <a:lumMod val="75000"/>
                </a:schemeClr>
              </a:solidFill>
            </a:endParaRPr>
          </a:p>
          <a:p>
            <a:pPr algn="l"/>
            <a:r>
              <a:rPr lang="en-US" b="1" dirty="0" smtClean="0">
                <a:solidFill>
                  <a:schemeClr val="tx2">
                    <a:lumMod val="75000"/>
                  </a:schemeClr>
                </a:solidFill>
              </a:rPr>
              <a:t>As</a:t>
            </a:r>
            <a:r>
              <a:rPr lang="id-ID" b="1" dirty="0" smtClean="0">
                <a:solidFill>
                  <a:schemeClr val="tx2">
                    <a:lumMod val="75000"/>
                  </a:schemeClr>
                </a:solidFill>
              </a:rPr>
              <a:t>umsi </a:t>
            </a:r>
            <a:r>
              <a:rPr lang="en-US" b="1" dirty="0" smtClean="0">
                <a:solidFill>
                  <a:schemeClr val="tx2">
                    <a:lumMod val="75000"/>
                  </a:schemeClr>
                </a:solidFill>
              </a:rPr>
              <a:t> 2</a:t>
            </a:r>
            <a:r>
              <a:rPr lang="en-US" dirty="0" smtClean="0">
                <a:solidFill>
                  <a:schemeClr val="tx2">
                    <a:lumMod val="75000"/>
                  </a:schemeClr>
                </a:solidFill>
              </a:rPr>
              <a:t> </a:t>
            </a:r>
            <a:r>
              <a:rPr lang="id-ID" dirty="0" smtClean="0">
                <a:solidFill>
                  <a:schemeClr val="tx2">
                    <a:lumMod val="75000"/>
                  </a:schemeClr>
                </a:solidFill>
              </a:rPr>
              <a:t>. </a:t>
            </a:r>
            <a:r>
              <a:rPr lang="en-US" dirty="0" err="1" smtClean="0">
                <a:solidFill>
                  <a:schemeClr val="tx2">
                    <a:lumMod val="75000"/>
                  </a:schemeClr>
                </a:solidFill>
              </a:rPr>
              <a:t>Ragam</a:t>
            </a:r>
            <a:r>
              <a:rPr lang="en-US" dirty="0" smtClean="0">
                <a:solidFill>
                  <a:schemeClr val="tx2">
                    <a:lumMod val="75000"/>
                  </a:schemeClr>
                </a:solidFill>
              </a:rPr>
              <a:t> </a:t>
            </a:r>
            <a:r>
              <a:rPr lang="en-US" dirty="0" err="1" smtClean="0">
                <a:solidFill>
                  <a:schemeClr val="tx2">
                    <a:lumMod val="75000"/>
                  </a:schemeClr>
                </a:solidFill>
              </a:rPr>
              <a:t>dr</a:t>
            </a:r>
            <a:r>
              <a:rPr lang="en-US" dirty="0" smtClean="0">
                <a:solidFill>
                  <a:schemeClr val="tx2">
                    <a:lumMod val="75000"/>
                  </a:schemeClr>
                </a:solidFill>
              </a:rPr>
              <a:t> </a:t>
            </a:r>
            <a:r>
              <a:rPr lang="en-US" dirty="0" err="1" smtClean="0">
                <a:solidFill>
                  <a:schemeClr val="tx2">
                    <a:lumMod val="75000"/>
                  </a:schemeClr>
                </a:solidFill>
              </a:rPr>
              <a:t>distribusi</a:t>
            </a:r>
            <a:r>
              <a:rPr lang="en-US" dirty="0" smtClean="0">
                <a:solidFill>
                  <a:schemeClr val="tx2">
                    <a:lumMod val="75000"/>
                  </a:schemeClr>
                </a:solidFill>
              </a:rPr>
              <a:t> </a:t>
            </a:r>
            <a:r>
              <a:rPr lang="en-US" dirty="0" err="1" smtClean="0">
                <a:solidFill>
                  <a:schemeClr val="tx2">
                    <a:lumMod val="75000"/>
                  </a:schemeClr>
                </a:solidFill>
              </a:rPr>
              <a:t>peluang</a:t>
            </a:r>
            <a:r>
              <a:rPr lang="en-US" dirty="0" smtClean="0">
                <a:solidFill>
                  <a:schemeClr val="tx2">
                    <a:lumMod val="75000"/>
                  </a:schemeClr>
                </a:solidFill>
              </a:rPr>
              <a:t>  </a:t>
            </a:r>
            <a:r>
              <a:rPr lang="el-GR" dirty="0" smtClean="0">
                <a:solidFill>
                  <a:schemeClr val="tx2">
                    <a:lumMod val="75000"/>
                  </a:schemeClr>
                </a:solidFill>
              </a:rPr>
              <a:t>ε</a:t>
            </a:r>
            <a:r>
              <a:rPr lang="en-US" i="1" dirty="0" smtClean="0">
                <a:solidFill>
                  <a:schemeClr val="tx2">
                    <a:lumMod val="75000"/>
                  </a:schemeClr>
                </a:solidFill>
              </a:rPr>
              <a:t> </a:t>
            </a:r>
            <a:r>
              <a:rPr lang="en-US" dirty="0" err="1" smtClean="0">
                <a:solidFill>
                  <a:schemeClr val="tx2">
                    <a:lumMod val="75000"/>
                  </a:schemeClr>
                </a:solidFill>
              </a:rPr>
              <a:t>konstan</a:t>
            </a:r>
            <a:r>
              <a:rPr lang="en-US" dirty="0" smtClean="0">
                <a:solidFill>
                  <a:schemeClr val="tx2">
                    <a:lumMod val="75000"/>
                  </a:schemeClr>
                </a:solidFill>
              </a:rPr>
              <a:t> </a:t>
            </a:r>
            <a:r>
              <a:rPr lang="id-ID" dirty="0" smtClean="0">
                <a:solidFill>
                  <a:schemeClr val="tx2">
                    <a:lumMod val="75000"/>
                  </a:schemeClr>
                </a:solidFill>
              </a:rPr>
              <a:t>(homogen) </a:t>
            </a:r>
            <a:r>
              <a:rPr lang="en-US" dirty="0" err="1" smtClean="0">
                <a:solidFill>
                  <a:schemeClr val="tx2">
                    <a:lumMod val="75000"/>
                  </a:schemeClr>
                </a:solidFill>
              </a:rPr>
              <a:t>untuk</a:t>
            </a:r>
            <a:r>
              <a:rPr lang="en-US" dirty="0" smtClean="0">
                <a:solidFill>
                  <a:schemeClr val="tx2">
                    <a:lumMod val="75000"/>
                  </a:schemeClr>
                </a:solidFill>
              </a:rPr>
              <a:t> </a:t>
            </a:r>
            <a:r>
              <a:rPr lang="en-US" dirty="0" err="1" smtClean="0">
                <a:solidFill>
                  <a:schemeClr val="tx2">
                    <a:lumMod val="75000"/>
                  </a:schemeClr>
                </a:solidFill>
              </a:rPr>
              <a:t>semua</a:t>
            </a:r>
            <a:r>
              <a:rPr lang="en-US" dirty="0" smtClean="0">
                <a:solidFill>
                  <a:schemeClr val="tx2">
                    <a:lumMod val="75000"/>
                  </a:schemeClr>
                </a:solidFill>
              </a:rPr>
              <a:t> </a:t>
            </a:r>
            <a:r>
              <a:rPr lang="en-US" dirty="0" err="1" smtClean="0">
                <a:solidFill>
                  <a:schemeClr val="tx2">
                    <a:lumMod val="75000"/>
                  </a:schemeClr>
                </a:solidFill>
              </a:rPr>
              <a:t>nilai</a:t>
            </a:r>
            <a:r>
              <a:rPr lang="en-US" dirty="0" smtClean="0">
                <a:solidFill>
                  <a:schemeClr val="tx2">
                    <a:lumMod val="75000"/>
                  </a:schemeClr>
                </a:solidFill>
              </a:rPr>
              <a:t>  </a:t>
            </a:r>
            <a:r>
              <a:rPr lang="en-US" i="1" dirty="0" smtClean="0">
                <a:solidFill>
                  <a:schemeClr val="tx2">
                    <a:lumMod val="75000"/>
                  </a:schemeClr>
                </a:solidFill>
              </a:rPr>
              <a:t>x. </a:t>
            </a:r>
          </a:p>
          <a:p>
            <a:pPr algn="l"/>
            <a:endParaRPr lang="en-US" i="1" dirty="0" smtClean="0">
              <a:solidFill>
                <a:schemeClr val="tx2">
                  <a:lumMod val="75000"/>
                </a:schemeClr>
              </a:solidFill>
            </a:endParaRPr>
          </a:p>
          <a:p>
            <a:pPr algn="l"/>
            <a:r>
              <a:rPr lang="en-US" b="1" dirty="0" smtClean="0">
                <a:solidFill>
                  <a:schemeClr val="tx2">
                    <a:lumMod val="75000"/>
                  </a:schemeClr>
                </a:solidFill>
              </a:rPr>
              <a:t>As</a:t>
            </a:r>
            <a:r>
              <a:rPr lang="id-ID" b="1" dirty="0" smtClean="0">
                <a:solidFill>
                  <a:schemeClr val="tx2">
                    <a:lumMod val="75000"/>
                  </a:schemeClr>
                </a:solidFill>
              </a:rPr>
              <a:t>umsi </a:t>
            </a:r>
            <a:r>
              <a:rPr lang="en-US" b="1" dirty="0" smtClean="0">
                <a:solidFill>
                  <a:schemeClr val="tx2">
                    <a:lumMod val="75000"/>
                  </a:schemeClr>
                </a:solidFill>
              </a:rPr>
              <a:t> 3</a:t>
            </a:r>
            <a:r>
              <a:rPr lang="id-ID" b="1" dirty="0" smtClean="0">
                <a:solidFill>
                  <a:schemeClr val="tx2">
                    <a:lumMod val="75000"/>
                  </a:schemeClr>
                </a:solidFill>
              </a:rPr>
              <a:t>.</a:t>
            </a:r>
            <a:r>
              <a:rPr lang="en-US" dirty="0" smtClean="0">
                <a:solidFill>
                  <a:schemeClr val="tx2">
                    <a:lumMod val="75000"/>
                  </a:schemeClr>
                </a:solidFill>
              </a:rPr>
              <a:t> </a:t>
            </a:r>
            <a:r>
              <a:rPr lang="en-US" dirty="0" err="1" smtClean="0">
                <a:solidFill>
                  <a:schemeClr val="tx2">
                    <a:lumMod val="75000"/>
                  </a:schemeClr>
                </a:solidFill>
              </a:rPr>
              <a:t>Galat</a:t>
            </a:r>
            <a:r>
              <a:rPr lang="en-US" dirty="0" smtClean="0">
                <a:solidFill>
                  <a:schemeClr val="tx2">
                    <a:lumMod val="75000"/>
                  </a:schemeClr>
                </a:solidFill>
              </a:rPr>
              <a:t> </a:t>
            </a:r>
            <a:r>
              <a:rPr lang="id-ID" dirty="0" smtClean="0">
                <a:solidFill>
                  <a:schemeClr val="tx2">
                    <a:lumMod val="75000"/>
                  </a:schemeClr>
                </a:solidFill>
              </a:rPr>
              <a:t> saling bebas (galat antar pengamatan saling bebas) </a:t>
            </a:r>
          </a:p>
          <a:p>
            <a:pPr algn="l"/>
            <a:endParaRPr lang="id-ID" dirty="0" smtClean="0">
              <a:solidFill>
                <a:schemeClr val="tx2">
                  <a:lumMod val="75000"/>
                </a:schemeClr>
              </a:solidFill>
            </a:endParaRPr>
          </a:p>
          <a:p>
            <a:pPr algn="l"/>
            <a:endParaRPr lang="en-US" dirty="0" smtClean="0">
              <a:solidFill>
                <a:schemeClr val="tx2">
                  <a:lumMod val="75000"/>
                </a:schemeClr>
              </a:solidFill>
            </a:endParaRPr>
          </a:p>
          <a:p>
            <a:pPr algn="l"/>
            <a:r>
              <a:rPr lang="en-US" b="1" dirty="0" smtClean="0">
                <a:solidFill>
                  <a:schemeClr val="tx2">
                    <a:lumMod val="75000"/>
                  </a:schemeClr>
                </a:solidFill>
              </a:rPr>
              <a:t>A</a:t>
            </a:r>
            <a:r>
              <a:rPr lang="id-ID" b="1" dirty="0" smtClean="0">
                <a:solidFill>
                  <a:schemeClr val="tx2">
                    <a:lumMod val="75000"/>
                  </a:schemeClr>
                </a:solidFill>
              </a:rPr>
              <a:t>sumsi  </a:t>
            </a:r>
            <a:r>
              <a:rPr lang="en-US" b="1" dirty="0" smtClean="0">
                <a:solidFill>
                  <a:schemeClr val="tx2">
                    <a:lumMod val="75000"/>
                  </a:schemeClr>
                </a:solidFill>
              </a:rPr>
              <a:t>4</a:t>
            </a:r>
            <a:r>
              <a:rPr lang="id-ID" b="1" dirty="0" smtClean="0">
                <a:solidFill>
                  <a:schemeClr val="tx2">
                    <a:lumMod val="75000"/>
                  </a:schemeClr>
                </a:solidFill>
              </a:rPr>
              <a:t>.</a:t>
            </a:r>
            <a:r>
              <a:rPr lang="en-US" dirty="0" smtClean="0">
                <a:solidFill>
                  <a:schemeClr val="tx2">
                    <a:lumMod val="75000"/>
                  </a:schemeClr>
                </a:solidFill>
              </a:rPr>
              <a:t> X</a:t>
            </a:r>
            <a:r>
              <a:rPr lang="id-ID" dirty="0" smtClean="0">
                <a:solidFill>
                  <a:schemeClr val="tx2">
                    <a:lumMod val="75000"/>
                  </a:schemeClr>
                </a:solidFill>
              </a:rPr>
              <a:t> dan Y terkait secara linear  (jika nilai tengah y dihubungkan maka akan membentuk garis lurus)</a:t>
            </a:r>
            <a:endParaRPr lang="en-US" dirty="0" smtClean="0">
              <a:solidFill>
                <a:schemeClr val="tx2">
                  <a:lumMod val="75000"/>
                </a:schemeClr>
              </a:solidFill>
            </a:endParaRPr>
          </a:p>
          <a:p>
            <a:endParaRPr lang="en-US"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23728" y="4869160"/>
            <a:ext cx="4003644" cy="576064"/>
          </a:xfrm>
          <a:prstGeom prst="rect">
            <a:avLst/>
          </a:prstGeom>
          <a:solidFill>
            <a:schemeClr val="bg1"/>
          </a:solid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04856" cy="720080"/>
          </a:xfrm>
        </p:spPr>
        <p:txBody>
          <a:bodyPr>
            <a:normAutofit/>
          </a:bodyPr>
          <a:lstStyle/>
          <a:p>
            <a:pPr algn="l"/>
            <a:r>
              <a:rPr lang="id-ID" sz="2800" dirty="0" smtClean="0"/>
              <a:t>1. UJI PARK</a:t>
            </a:r>
            <a:endParaRPr lang="id-ID" sz="2800" dirty="0"/>
          </a:p>
        </p:txBody>
      </p:sp>
      <p:sp>
        <p:nvSpPr>
          <p:cNvPr id="3" name="Subtitle 2"/>
          <p:cNvSpPr>
            <a:spLocks noGrp="1"/>
          </p:cNvSpPr>
          <p:nvPr>
            <p:ph type="subTitle" idx="1"/>
          </p:nvPr>
        </p:nvSpPr>
        <p:spPr>
          <a:xfrm>
            <a:off x="395536" y="1124744"/>
            <a:ext cx="8280920" cy="5256584"/>
          </a:xfrm>
        </p:spPr>
        <p:txBody>
          <a:bodyPr>
            <a:normAutofit fontScale="92500"/>
          </a:bodyPr>
          <a:lstStyle/>
          <a:p>
            <a:pPr algn="l"/>
            <a:r>
              <a:rPr lang="id-ID" sz="1800" dirty="0" smtClean="0">
                <a:solidFill>
                  <a:schemeClr val="bg1"/>
                </a:solidFill>
              </a:rPr>
              <a:t>Uji ini menganggap bahwa                                merupakan suatu fungsi dari Var(xi) yaitu:</a:t>
            </a:r>
          </a:p>
          <a:p>
            <a:pPr algn="l"/>
            <a:endParaRPr lang="id-ID" sz="1800" dirty="0" smtClean="0">
              <a:solidFill>
                <a:schemeClr val="bg1"/>
              </a:solidFill>
            </a:endParaRPr>
          </a:p>
          <a:p>
            <a:pPr algn="l"/>
            <a:endParaRPr lang="id-ID" sz="1800" dirty="0" smtClean="0">
              <a:solidFill>
                <a:schemeClr val="bg1"/>
              </a:solidFill>
            </a:endParaRPr>
          </a:p>
          <a:p>
            <a:pPr algn="l"/>
            <a:endParaRPr lang="id-ID" sz="1800" dirty="0" smtClean="0">
              <a:solidFill>
                <a:schemeClr val="bg1"/>
              </a:solidFill>
            </a:endParaRPr>
          </a:p>
          <a:p>
            <a:pPr algn="l"/>
            <a:endParaRPr lang="id-ID" sz="1800" dirty="0" smtClean="0">
              <a:solidFill>
                <a:schemeClr val="bg1"/>
              </a:solidFill>
            </a:endParaRPr>
          </a:p>
          <a:p>
            <a:pPr algn="l"/>
            <a:endParaRPr lang="id-ID" sz="1800" dirty="0" smtClean="0">
              <a:solidFill>
                <a:schemeClr val="bg1"/>
              </a:solidFill>
            </a:endParaRPr>
          </a:p>
          <a:p>
            <a:pPr algn="l"/>
            <a:r>
              <a:rPr lang="id-ID" sz="1800" dirty="0" smtClean="0">
                <a:solidFill>
                  <a:schemeClr val="bg1"/>
                </a:solidFill>
              </a:rPr>
              <a:t>Karena        jarang ditemui, maka diduga dengan menggunakan galat OLS yaitu:</a:t>
            </a:r>
          </a:p>
          <a:p>
            <a:pPr algn="l"/>
            <a:endParaRPr lang="id-ID" sz="1800" dirty="0" smtClean="0">
              <a:solidFill>
                <a:schemeClr val="bg1"/>
              </a:solidFill>
            </a:endParaRPr>
          </a:p>
          <a:p>
            <a:pPr algn="l"/>
            <a:endParaRPr lang="id-ID" sz="1800" dirty="0" smtClean="0">
              <a:solidFill>
                <a:schemeClr val="bg1"/>
              </a:solidFill>
            </a:endParaRPr>
          </a:p>
          <a:p>
            <a:pPr algn="l"/>
            <a:endParaRPr lang="id-ID" sz="1800" dirty="0" smtClean="0">
              <a:solidFill>
                <a:schemeClr val="bg1"/>
              </a:solidFill>
            </a:endParaRPr>
          </a:p>
          <a:p>
            <a:pPr algn="l"/>
            <a:endParaRPr lang="id-ID" sz="1800" dirty="0" smtClean="0">
              <a:solidFill>
                <a:schemeClr val="bg1"/>
              </a:solidFill>
            </a:endParaRPr>
          </a:p>
          <a:p>
            <a:pPr algn="l"/>
            <a:endParaRPr lang="id-ID" sz="1800" dirty="0" smtClean="0">
              <a:solidFill>
                <a:schemeClr val="bg1"/>
              </a:solidFill>
            </a:endParaRPr>
          </a:p>
          <a:p>
            <a:pPr algn="l"/>
            <a:r>
              <a:rPr lang="id-ID" sz="1800" dirty="0" smtClean="0">
                <a:solidFill>
                  <a:schemeClr val="bg1"/>
                </a:solidFill>
              </a:rPr>
              <a:t>Ho:   TIdak terdapat heterosedasitas</a:t>
            </a:r>
            <a:br>
              <a:rPr lang="id-ID" sz="1800" dirty="0" smtClean="0">
                <a:solidFill>
                  <a:schemeClr val="bg1"/>
                </a:solidFill>
              </a:rPr>
            </a:br>
            <a:r>
              <a:rPr lang="id-ID" sz="1800" dirty="0" smtClean="0">
                <a:solidFill>
                  <a:schemeClr val="bg1"/>
                </a:solidFill>
              </a:rPr>
              <a:t>H1:  Terdapat heterosedasitas</a:t>
            </a:r>
          </a:p>
          <a:p>
            <a:pPr algn="l"/>
            <a:endParaRPr lang="id-ID" sz="1800" dirty="0" smtClean="0">
              <a:solidFill>
                <a:schemeClr val="bg1"/>
              </a:solidFill>
            </a:endParaRPr>
          </a:p>
          <a:p>
            <a:pPr algn="l"/>
            <a:r>
              <a:rPr lang="id-ID" sz="1800" dirty="0" smtClean="0">
                <a:solidFill>
                  <a:schemeClr val="bg1"/>
                </a:solidFill>
              </a:rPr>
              <a:t>Bila </a:t>
            </a:r>
            <a:r>
              <a:rPr lang="el-GR" sz="1800" dirty="0" smtClean="0">
                <a:solidFill>
                  <a:schemeClr val="bg1"/>
                </a:solidFill>
              </a:rPr>
              <a:t>β</a:t>
            </a:r>
            <a:r>
              <a:rPr lang="id-ID" sz="1800" dirty="0" smtClean="0">
                <a:solidFill>
                  <a:schemeClr val="bg1"/>
                </a:solidFill>
              </a:rPr>
              <a:t> pada model di atas signifikan, maka terdapat masalah heterosedasitas.</a:t>
            </a:r>
            <a:endParaRPr lang="id-ID" sz="1800" dirty="0">
              <a:solidFill>
                <a:schemeClr val="bg1"/>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03848" y="1196752"/>
            <a:ext cx="1207537" cy="262508"/>
          </a:xfrm>
          <a:prstGeom prst="rect">
            <a:avLst/>
          </a:prstGeom>
          <a:solidFill>
            <a:schemeClr val="bg1"/>
          </a:solidFill>
        </p:spPr>
      </p:pic>
      <p:sp>
        <p:nvSpPr>
          <p:cNvPr id="10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59632" y="3068960"/>
            <a:ext cx="152400" cy="200025"/>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35695" y="1844824"/>
            <a:ext cx="1920213" cy="360040"/>
          </a:xfrm>
          <a:prstGeom prst="rect">
            <a:avLst/>
          </a:prstGeom>
          <a:solidFill>
            <a:schemeClr val="bg1"/>
          </a:solidFill>
        </p:spPr>
      </p:pic>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2"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11560" y="2434359"/>
            <a:ext cx="7948312" cy="371748"/>
          </a:xfrm>
          <a:prstGeom prst="rect">
            <a:avLst/>
          </a:prstGeom>
          <a:solidFill>
            <a:schemeClr val="bg1"/>
          </a:solidFill>
        </p:spPr>
      </p:pic>
      <p:sp>
        <p:nvSpPr>
          <p:cNvPr id="1034" name="Rectangle 10"/>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5"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907704" y="3501008"/>
            <a:ext cx="1565137" cy="416049"/>
          </a:xfrm>
          <a:prstGeom prst="rect">
            <a:avLst/>
          </a:prstGeom>
          <a:solidFill>
            <a:schemeClr val="bg1"/>
          </a:solidFill>
        </p:spPr>
      </p:pic>
      <p:sp>
        <p:nvSpPr>
          <p:cNvPr id="1037" name="Rectangle 13"/>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3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547664" y="4005064"/>
            <a:ext cx="4117818" cy="425981"/>
          </a:xfrm>
          <a:prstGeom prst="rect">
            <a:avLst/>
          </a:prstGeom>
          <a:solidFill>
            <a:schemeClr val="bg1"/>
          </a:solidFill>
        </p:spPr>
      </p:pic>
      <p:sp>
        <p:nvSpPr>
          <p:cNvPr id="1040" name="Rectangle 1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41" name="Picture 1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47664" y="4509120"/>
            <a:ext cx="4160105" cy="488057"/>
          </a:xfrm>
          <a:prstGeom prst="rect">
            <a:avLst/>
          </a:prstGeom>
          <a:solidFill>
            <a:schemeClr val="bg1"/>
          </a:solidFill>
        </p:spPr>
      </p:pic>
      <p:sp>
        <p:nvSpPr>
          <p:cNvPr id="1043"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32657"/>
            <a:ext cx="7776864" cy="648072"/>
          </a:xfrm>
        </p:spPr>
        <p:txBody>
          <a:bodyPr>
            <a:normAutofit/>
          </a:bodyPr>
          <a:lstStyle/>
          <a:p>
            <a:pPr algn="l"/>
            <a:r>
              <a:rPr lang="id-ID" sz="2000" dirty="0" smtClean="0"/>
              <a:t>2.  Uji Glejser</a:t>
            </a:r>
            <a:endParaRPr lang="id-ID" sz="2000" dirty="0"/>
          </a:p>
        </p:txBody>
      </p:sp>
      <p:sp>
        <p:nvSpPr>
          <p:cNvPr id="3" name="Subtitle 2"/>
          <p:cNvSpPr>
            <a:spLocks noGrp="1"/>
          </p:cNvSpPr>
          <p:nvPr>
            <p:ph type="subTitle" idx="1"/>
          </p:nvPr>
        </p:nvSpPr>
        <p:spPr>
          <a:xfrm>
            <a:off x="683568" y="980728"/>
            <a:ext cx="8064896" cy="5472608"/>
          </a:xfrm>
        </p:spPr>
        <p:txBody>
          <a:bodyPr>
            <a:normAutofit lnSpcReduction="10000"/>
          </a:bodyPr>
          <a:lstStyle/>
          <a:p>
            <a:pPr algn="l"/>
            <a:r>
              <a:rPr lang="id-ID" sz="2000" dirty="0" smtClean="0">
                <a:solidFill>
                  <a:schemeClr val="tx1"/>
                </a:solidFill>
              </a:rPr>
              <a:t>Hampir sama dg Uji Park, model-model yang digunakan antaranya:</a:t>
            </a: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smtClean="0">
              <a:solidFill>
                <a:schemeClr val="tx1"/>
              </a:solidFill>
            </a:endParaRPr>
          </a:p>
          <a:p>
            <a:pPr algn="l"/>
            <a:r>
              <a:rPr lang="id-ID" sz="2000" dirty="0" smtClean="0">
                <a:solidFill>
                  <a:schemeClr val="tx1"/>
                </a:solidFill>
              </a:rPr>
              <a:t>    </a:t>
            </a:r>
            <a:r>
              <a:rPr lang="el-GR" sz="2000" dirty="0" smtClean="0">
                <a:solidFill>
                  <a:schemeClr val="tx1"/>
                </a:solidFill>
                <a:latin typeface="Times New Roman"/>
                <a:cs typeface="Times New Roman"/>
              </a:rPr>
              <a:t>ε</a:t>
            </a:r>
            <a:r>
              <a:rPr lang="id-ID" sz="2000" dirty="0" smtClean="0">
                <a:solidFill>
                  <a:schemeClr val="tx1"/>
                </a:solidFill>
                <a:latin typeface="Times New Roman"/>
                <a:cs typeface="Times New Roman"/>
              </a:rPr>
              <a:t>i</a:t>
            </a:r>
            <a:r>
              <a:rPr lang="id-ID" sz="2000" dirty="0" smtClean="0">
                <a:solidFill>
                  <a:schemeClr val="tx1"/>
                </a:solidFill>
              </a:rPr>
              <a:t>  = error</a:t>
            </a:r>
          </a:p>
          <a:p>
            <a:pPr algn="l"/>
            <a:r>
              <a:rPr lang="id-ID" sz="2000" dirty="0" smtClean="0">
                <a:solidFill>
                  <a:schemeClr val="tx1"/>
                </a:solidFill>
              </a:rPr>
              <a:t>    Vi= white noise error</a:t>
            </a:r>
          </a:p>
          <a:p>
            <a:pPr algn="l"/>
            <a:endParaRPr lang="id-ID" sz="2000" dirty="0" smtClean="0">
              <a:solidFill>
                <a:schemeClr val="tx1"/>
              </a:solidFill>
            </a:endParaRPr>
          </a:p>
          <a:p>
            <a:pPr algn="l"/>
            <a:r>
              <a:rPr lang="id-ID" sz="2000" dirty="0" smtClean="0">
                <a:solidFill>
                  <a:schemeClr val="tx1"/>
                </a:solidFill>
              </a:rPr>
              <a:t>Ho:   TIdak terdapat heterosedasitas</a:t>
            </a:r>
            <a:br>
              <a:rPr lang="id-ID" sz="2000" dirty="0" smtClean="0">
                <a:solidFill>
                  <a:schemeClr val="tx1"/>
                </a:solidFill>
              </a:rPr>
            </a:br>
            <a:r>
              <a:rPr lang="id-ID" sz="2000" dirty="0" smtClean="0">
                <a:solidFill>
                  <a:schemeClr val="tx1"/>
                </a:solidFill>
              </a:rPr>
              <a:t>H1:  Terdapat heterosedasitas</a:t>
            </a:r>
          </a:p>
          <a:p>
            <a:pPr algn="l"/>
            <a:endParaRPr lang="id-ID" sz="2000" dirty="0" smtClean="0">
              <a:solidFill>
                <a:schemeClr val="tx1"/>
              </a:solidFill>
            </a:endParaRPr>
          </a:p>
          <a:p>
            <a:pPr algn="l"/>
            <a:r>
              <a:rPr lang="id-ID" sz="2000" dirty="0" smtClean="0">
                <a:solidFill>
                  <a:schemeClr val="tx1"/>
                </a:solidFill>
              </a:rPr>
              <a:t>Bila </a:t>
            </a:r>
            <a:r>
              <a:rPr lang="el-GR" sz="2000" dirty="0" smtClean="0">
                <a:solidFill>
                  <a:schemeClr val="tx1"/>
                </a:solidFill>
              </a:rPr>
              <a:t>β</a:t>
            </a:r>
            <a:r>
              <a:rPr lang="id-ID" sz="2000" dirty="0" smtClean="0">
                <a:solidFill>
                  <a:schemeClr val="tx1"/>
                </a:solidFill>
              </a:rPr>
              <a:t> pada model di atas signifikan, maka terdapat masalah heterosedasitas.</a:t>
            </a: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a:solidFill>
                <a:schemeClr val="tx1"/>
              </a:solidFill>
            </a:endParaRPr>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15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1556792"/>
            <a:ext cx="2376264" cy="360040"/>
          </a:xfrm>
          <a:prstGeom prst="rect">
            <a:avLst/>
          </a:prstGeom>
          <a:solidFill>
            <a:schemeClr val="bg1"/>
          </a:solidFill>
        </p:spPr>
      </p:pic>
      <p:sp>
        <p:nvSpPr>
          <p:cNvPr id="2150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1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150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1720" y="1988840"/>
            <a:ext cx="2376264" cy="368154"/>
          </a:xfrm>
          <a:prstGeom prst="rect">
            <a:avLst/>
          </a:prstGeom>
          <a:solidFill>
            <a:schemeClr val="bg1"/>
          </a:solidFill>
        </p:spPr>
      </p:pic>
      <p:sp>
        <p:nvSpPr>
          <p:cNvPr id="21510" name="Rectangle 6"/>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15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15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51720" y="2348880"/>
            <a:ext cx="2304256" cy="614468"/>
          </a:xfrm>
          <a:prstGeom prst="rect">
            <a:avLst/>
          </a:prstGeom>
          <a:solidFill>
            <a:schemeClr val="bg1"/>
          </a:solidFill>
        </p:spPr>
      </p:pic>
      <p:sp>
        <p:nvSpPr>
          <p:cNvPr id="21513" name="Rectangle 9"/>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15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1514"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07704" y="2996952"/>
            <a:ext cx="2448272" cy="410899"/>
          </a:xfrm>
          <a:prstGeom prst="rect">
            <a:avLst/>
          </a:prstGeom>
          <a:solidFill>
            <a:schemeClr val="bg1"/>
          </a:solidFill>
        </p:spPr>
      </p:pic>
      <p:sp>
        <p:nvSpPr>
          <p:cNvPr id="21516" name="Rectangle 12"/>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151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21519" name="Rectangle 1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Langkah-Langkah</a:t>
            </a:r>
            <a:r>
              <a:rPr lang="en-US" sz="3200" dirty="0" smtClean="0"/>
              <a:t> </a:t>
            </a:r>
            <a:r>
              <a:rPr lang="en-US" sz="3200" dirty="0" err="1" smtClean="0"/>
              <a:t>Metode</a:t>
            </a:r>
            <a:r>
              <a:rPr lang="en-US" sz="3200" dirty="0" smtClean="0"/>
              <a:t> </a:t>
            </a:r>
            <a:r>
              <a:rPr lang="en-US" sz="3200" dirty="0" err="1" smtClean="0"/>
              <a:t>Glejser</a:t>
            </a:r>
            <a:endParaRPr lang="en-US" sz="3200" dirty="0"/>
          </a:p>
        </p:txBody>
      </p:sp>
      <p:sp>
        <p:nvSpPr>
          <p:cNvPr id="3" name="Content Placeholder 2"/>
          <p:cNvSpPr>
            <a:spLocks noGrp="1"/>
          </p:cNvSpPr>
          <p:nvPr>
            <p:ph idx="1"/>
          </p:nvPr>
        </p:nvSpPr>
        <p:spPr>
          <a:xfrm>
            <a:off x="467544" y="1268760"/>
            <a:ext cx="8229600" cy="4525963"/>
          </a:xfrm>
        </p:spPr>
        <p:txBody>
          <a:bodyPr/>
          <a:lstStyle/>
          <a:p>
            <a:pPr>
              <a:lnSpc>
                <a:spcPct val="90000"/>
              </a:lnSpc>
            </a:pPr>
            <a:r>
              <a:rPr lang="en-US" dirty="0" err="1" smtClean="0"/>
              <a:t>Regresikan</a:t>
            </a:r>
            <a:r>
              <a:rPr lang="en-US" dirty="0" smtClean="0"/>
              <a:t> </a:t>
            </a:r>
            <a:r>
              <a:rPr lang="en-US" dirty="0" err="1" smtClean="0"/>
              <a:t>variabel</a:t>
            </a:r>
            <a:r>
              <a:rPr lang="en-US" dirty="0" smtClean="0"/>
              <a:t> </a:t>
            </a:r>
            <a:r>
              <a:rPr lang="en-US" dirty="0" err="1" smtClean="0"/>
              <a:t>bebas</a:t>
            </a:r>
            <a:r>
              <a:rPr lang="en-US" dirty="0" smtClean="0"/>
              <a:t> (X) </a:t>
            </a:r>
            <a:r>
              <a:rPr lang="en-US" dirty="0" err="1" smtClean="0"/>
              <a:t>terhadap</a:t>
            </a:r>
            <a:r>
              <a:rPr lang="en-US" dirty="0" smtClean="0"/>
              <a:t> </a:t>
            </a:r>
            <a:r>
              <a:rPr lang="en-US" dirty="0" err="1" smtClean="0"/>
              <a:t>variabel</a:t>
            </a:r>
            <a:r>
              <a:rPr lang="en-US" dirty="0" smtClean="0"/>
              <a:t> </a:t>
            </a:r>
            <a:r>
              <a:rPr lang="en-US" dirty="0" err="1" smtClean="0"/>
              <a:t>tergantung</a:t>
            </a:r>
            <a:r>
              <a:rPr lang="en-US" dirty="0" smtClean="0"/>
              <a:t> (Y).</a:t>
            </a:r>
          </a:p>
          <a:p>
            <a:pPr>
              <a:lnSpc>
                <a:spcPct val="90000"/>
              </a:lnSpc>
            </a:pPr>
            <a:r>
              <a:rPr lang="en-US" dirty="0" err="1" smtClean="0"/>
              <a:t>Hitung</a:t>
            </a:r>
            <a:r>
              <a:rPr lang="en-US" dirty="0" smtClean="0"/>
              <a:t> </a:t>
            </a:r>
            <a:r>
              <a:rPr lang="en-US" dirty="0" err="1" smtClean="0"/>
              <a:t>nilai</a:t>
            </a:r>
            <a:r>
              <a:rPr lang="en-US" dirty="0" smtClean="0"/>
              <a:t> </a:t>
            </a:r>
            <a:r>
              <a:rPr lang="en-US" dirty="0" err="1" smtClean="0"/>
              <a:t>prediksinya</a:t>
            </a:r>
            <a:endParaRPr lang="en-US" dirty="0" smtClean="0"/>
          </a:p>
          <a:p>
            <a:pPr>
              <a:lnSpc>
                <a:spcPct val="90000"/>
              </a:lnSpc>
            </a:pPr>
            <a:r>
              <a:rPr lang="en-US" dirty="0" err="1" smtClean="0"/>
              <a:t>Hitung</a:t>
            </a:r>
            <a:r>
              <a:rPr lang="en-US" dirty="0" smtClean="0"/>
              <a:t> </a:t>
            </a:r>
            <a:r>
              <a:rPr lang="en-US" dirty="0" err="1" smtClean="0"/>
              <a:t>nilai</a:t>
            </a:r>
            <a:r>
              <a:rPr lang="en-US" dirty="0" smtClean="0"/>
              <a:t> </a:t>
            </a:r>
            <a:r>
              <a:rPr lang="en-US" dirty="0" err="1" smtClean="0"/>
              <a:t>residualnya</a:t>
            </a:r>
            <a:endParaRPr lang="en-US" dirty="0" smtClean="0"/>
          </a:p>
          <a:p>
            <a:pPr>
              <a:lnSpc>
                <a:spcPct val="90000"/>
              </a:lnSpc>
            </a:pPr>
            <a:r>
              <a:rPr lang="en-US" dirty="0" err="1" smtClean="0"/>
              <a:t>Mutlakan</a:t>
            </a:r>
            <a:r>
              <a:rPr lang="en-US" dirty="0" smtClean="0"/>
              <a:t> </a:t>
            </a:r>
            <a:r>
              <a:rPr lang="en-US" dirty="0" err="1" smtClean="0"/>
              <a:t>nilai</a:t>
            </a:r>
            <a:r>
              <a:rPr lang="en-US" dirty="0" smtClean="0"/>
              <a:t> </a:t>
            </a:r>
            <a:r>
              <a:rPr lang="en-US" dirty="0" err="1" smtClean="0"/>
              <a:t>residualnya</a:t>
            </a:r>
            <a:endParaRPr lang="en-US" dirty="0" smtClean="0"/>
          </a:p>
          <a:p>
            <a:pPr>
              <a:lnSpc>
                <a:spcPct val="90000"/>
              </a:lnSpc>
            </a:pPr>
            <a:r>
              <a:rPr lang="en-US" dirty="0" err="1" smtClean="0"/>
              <a:t>Regresikan</a:t>
            </a:r>
            <a:r>
              <a:rPr lang="en-US" dirty="0" smtClean="0"/>
              <a:t> </a:t>
            </a:r>
            <a:r>
              <a:rPr lang="en-US" dirty="0" err="1" smtClean="0"/>
              <a:t>variabel</a:t>
            </a:r>
            <a:r>
              <a:rPr lang="en-US" dirty="0" smtClean="0"/>
              <a:t> </a:t>
            </a:r>
            <a:r>
              <a:rPr lang="en-US" dirty="0" err="1" smtClean="0"/>
              <a:t>bebas</a:t>
            </a:r>
            <a:r>
              <a:rPr lang="en-US" dirty="0" smtClean="0"/>
              <a:t> </a:t>
            </a:r>
            <a:r>
              <a:rPr lang="en-US" dirty="0" err="1" smtClean="0"/>
              <a:t>terhadap</a:t>
            </a:r>
            <a:r>
              <a:rPr lang="en-US" dirty="0" smtClean="0"/>
              <a:t> </a:t>
            </a:r>
            <a:r>
              <a:rPr lang="en-US" dirty="0" err="1" smtClean="0"/>
              <a:t>nilai</a:t>
            </a:r>
            <a:r>
              <a:rPr lang="en-US" dirty="0" smtClean="0"/>
              <a:t> </a:t>
            </a:r>
            <a:r>
              <a:rPr lang="en-US" dirty="0" err="1" smtClean="0"/>
              <a:t>mutlak</a:t>
            </a:r>
            <a:r>
              <a:rPr lang="en-US" dirty="0" smtClean="0"/>
              <a:t> </a:t>
            </a:r>
            <a:r>
              <a:rPr lang="en-US" dirty="0" err="1" smtClean="0"/>
              <a:t>residualnya</a:t>
            </a:r>
            <a:r>
              <a:rPr lang="en-US" dirty="0" smtClean="0"/>
              <a:t>.</a:t>
            </a:r>
          </a:p>
          <a:p>
            <a:pPr>
              <a:lnSpc>
                <a:spcPct val="90000"/>
              </a:lnSpc>
            </a:pPr>
            <a:r>
              <a:rPr lang="en-US" dirty="0" err="1" smtClean="0"/>
              <a:t>Jika</a:t>
            </a:r>
            <a:r>
              <a:rPr lang="en-US" dirty="0" smtClean="0"/>
              <a:t> </a:t>
            </a:r>
            <a:r>
              <a:rPr lang="en-US" dirty="0" err="1" smtClean="0"/>
              <a:t>signifikan</a:t>
            </a:r>
            <a:r>
              <a:rPr lang="en-US" dirty="0" smtClean="0"/>
              <a:t> </a:t>
            </a:r>
            <a:r>
              <a:rPr lang="en-US" dirty="0" err="1" smtClean="0"/>
              <a:t>berarti</a:t>
            </a:r>
            <a:r>
              <a:rPr lang="en-US" dirty="0" smtClean="0"/>
              <a:t> </a:t>
            </a:r>
            <a:r>
              <a:rPr lang="en-US" dirty="0" err="1" smtClean="0"/>
              <a:t>terjadi</a:t>
            </a:r>
            <a:r>
              <a:rPr lang="en-US" dirty="0" smtClean="0"/>
              <a:t> </a:t>
            </a:r>
            <a:r>
              <a:rPr lang="en-US" dirty="0" err="1" smtClean="0"/>
              <a:t>gejala</a:t>
            </a:r>
            <a:r>
              <a:rPr lang="en-US" dirty="0" smtClean="0"/>
              <a:t> </a:t>
            </a:r>
            <a:r>
              <a:rPr lang="en-US" dirty="0" err="1" smtClean="0"/>
              <a:t>heteroskedastisitas</a:t>
            </a:r>
            <a:r>
              <a:rPr lang="en-US" dirty="0" smtClean="0"/>
              <a:t> </a:t>
            </a:r>
            <a:r>
              <a:rPr lang="en-US" dirty="0" err="1" smtClean="0"/>
              <a:t>dan</a:t>
            </a:r>
            <a:r>
              <a:rPr lang="en-US" dirty="0" smtClean="0"/>
              <a:t> </a:t>
            </a:r>
            <a:r>
              <a:rPr lang="en-US" dirty="0" err="1" smtClean="0"/>
              <a:t>sebaliknya</a:t>
            </a:r>
            <a:r>
              <a:rPr lang="en-US" dirty="0" smtClean="0"/>
              <a:t> </a:t>
            </a:r>
            <a:r>
              <a:rPr lang="en-US" dirty="0" err="1" smtClean="0"/>
              <a:t>jika</a:t>
            </a:r>
            <a:r>
              <a:rPr lang="en-US" dirty="0" smtClean="0"/>
              <a:t> </a:t>
            </a:r>
            <a:r>
              <a:rPr lang="en-US" dirty="0" err="1" smtClean="0"/>
              <a:t>tidak</a:t>
            </a:r>
            <a:r>
              <a:rPr lang="en-US" dirty="0" smtClean="0"/>
              <a:t> </a:t>
            </a:r>
            <a:r>
              <a:rPr lang="en-US" dirty="0" err="1" smtClean="0"/>
              <a:t>signifikan</a:t>
            </a:r>
            <a:r>
              <a:rPr lang="en-US" dirty="0" smtClean="0"/>
              <a:t> </a:t>
            </a:r>
            <a:r>
              <a:rPr lang="en-US" dirty="0" err="1" smtClean="0"/>
              <a:t>berarti</a:t>
            </a:r>
            <a:r>
              <a:rPr lang="en-US" dirty="0" smtClean="0"/>
              <a:t> </a:t>
            </a:r>
            <a:r>
              <a:rPr lang="en-US" dirty="0" err="1" smtClean="0"/>
              <a:t>tidak</a:t>
            </a:r>
            <a:r>
              <a:rPr lang="en-US" dirty="0" smtClean="0"/>
              <a:t> </a:t>
            </a:r>
            <a:r>
              <a:rPr lang="en-US" dirty="0" err="1" smtClean="0"/>
              <a:t>terjadi</a:t>
            </a:r>
            <a:r>
              <a:rPr lang="en-US" dirty="0" smtClean="0"/>
              <a:t> </a:t>
            </a:r>
            <a:r>
              <a:rPr lang="en-US" dirty="0" err="1" smtClean="0"/>
              <a:t>gejala</a:t>
            </a:r>
            <a:r>
              <a:rPr lang="en-US" dirty="0" smtClean="0"/>
              <a:t> </a:t>
            </a:r>
            <a:r>
              <a:rPr lang="en-US" dirty="0" err="1" smtClean="0"/>
              <a:t>heteroskedastisitas</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err="1" smtClean="0">
                <a:solidFill>
                  <a:srgbClr val="FFFF00"/>
                </a:solidFill>
              </a:rPr>
              <a:t>Regresi</a:t>
            </a:r>
            <a:r>
              <a:rPr lang="en-US" sz="3200" dirty="0" smtClean="0">
                <a:solidFill>
                  <a:srgbClr val="FFFF00"/>
                </a:solidFill>
              </a:rPr>
              <a:t> </a:t>
            </a:r>
            <a:r>
              <a:rPr lang="en-US" sz="3200" dirty="0" err="1" smtClean="0">
                <a:solidFill>
                  <a:srgbClr val="FFFF00"/>
                </a:solidFill>
              </a:rPr>
              <a:t>Variabel</a:t>
            </a:r>
            <a:r>
              <a:rPr lang="en-US" sz="3200" dirty="0" smtClean="0">
                <a:solidFill>
                  <a:srgbClr val="FFFF00"/>
                </a:solidFill>
              </a:rPr>
              <a:t> </a:t>
            </a:r>
            <a:r>
              <a:rPr lang="en-US" sz="3200" dirty="0" err="1" smtClean="0">
                <a:solidFill>
                  <a:srgbClr val="FFFF00"/>
                </a:solidFill>
              </a:rPr>
              <a:t>Bebas</a:t>
            </a:r>
            <a:r>
              <a:rPr lang="en-US" sz="3200" dirty="0" smtClean="0">
                <a:solidFill>
                  <a:srgbClr val="FFFF00"/>
                </a:solidFill>
              </a:rPr>
              <a:t> </a:t>
            </a:r>
            <a:r>
              <a:rPr lang="en-US" sz="3200" dirty="0" err="1" smtClean="0">
                <a:solidFill>
                  <a:srgbClr val="FFFF00"/>
                </a:solidFill>
              </a:rPr>
              <a:t>terhadap</a:t>
            </a:r>
            <a:r>
              <a:rPr lang="en-US" sz="3200" dirty="0" smtClean="0">
                <a:solidFill>
                  <a:srgbClr val="FFFF00"/>
                </a:solidFill>
              </a:rPr>
              <a:t> </a:t>
            </a:r>
            <a:r>
              <a:rPr lang="en-US" sz="3200" dirty="0" err="1" smtClean="0">
                <a:solidFill>
                  <a:srgbClr val="FFFF00"/>
                </a:solidFill>
              </a:rPr>
              <a:t>Nilai</a:t>
            </a:r>
            <a:r>
              <a:rPr lang="en-US" sz="3200" dirty="0" smtClean="0">
                <a:solidFill>
                  <a:srgbClr val="FFFF00"/>
                </a:solidFill>
              </a:rPr>
              <a:t> </a:t>
            </a:r>
            <a:r>
              <a:rPr lang="en-US" sz="3200" dirty="0" err="1" smtClean="0">
                <a:solidFill>
                  <a:srgbClr val="FFFF00"/>
                </a:solidFill>
              </a:rPr>
              <a:t>Mutlak</a:t>
            </a:r>
            <a:r>
              <a:rPr lang="en-US" sz="3200" dirty="0" smtClean="0">
                <a:solidFill>
                  <a:srgbClr val="FFFF00"/>
                </a:solidFill>
              </a:rPr>
              <a:t> </a:t>
            </a:r>
            <a:r>
              <a:rPr lang="en-US" sz="3200" dirty="0" err="1" smtClean="0">
                <a:solidFill>
                  <a:srgbClr val="FFFF00"/>
                </a:solidFill>
              </a:rPr>
              <a:t>Residualnya</a:t>
            </a:r>
            <a:endParaRPr lang="en-US" sz="3200"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51750705"/>
              </p:ext>
            </p:extLst>
          </p:nvPr>
        </p:nvGraphicFramePr>
        <p:xfrm>
          <a:off x="683568" y="1628795"/>
          <a:ext cx="7632846" cy="2952334"/>
        </p:xfrm>
        <a:graphic>
          <a:graphicData uri="http://schemas.openxmlformats.org/drawingml/2006/table">
            <a:tbl>
              <a:tblPr/>
              <a:tblGrid>
                <a:gridCol w="1272141"/>
                <a:gridCol w="1272141"/>
                <a:gridCol w="1272141"/>
                <a:gridCol w="1272141"/>
                <a:gridCol w="1272141"/>
                <a:gridCol w="1272141"/>
              </a:tblGrid>
              <a:tr h="268394">
                <a:tc>
                  <a:txBody>
                    <a:bodyPr/>
                    <a:lstStyle/>
                    <a:p>
                      <a:pPr algn="ctr" fontAlgn="b"/>
                      <a:r>
                        <a:rPr lang="en-US" sz="1400" b="1" i="0" u="none" strike="noStrike" dirty="0">
                          <a:solidFill>
                            <a:srgbClr val="FFFF00"/>
                          </a:solidFill>
                          <a:latin typeface="Calibri"/>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Ypred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Resid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z-Cyrl-AZ" sz="1400" b="1" i="0" u="none" strike="noStrike">
                          <a:solidFill>
                            <a:srgbClr val="FFFF00"/>
                          </a:solidFill>
                          <a:latin typeface="Calibri"/>
                        </a:rPr>
                        <a:t>Ӏ</a:t>
                      </a:r>
                      <a:r>
                        <a:rPr lang="en-US" sz="1400" b="1" i="0" u="none" strike="noStrike">
                          <a:solidFill>
                            <a:srgbClr val="FFFF00"/>
                          </a:solidFill>
                          <a:latin typeface="Calibri"/>
                        </a:rPr>
                        <a:t>Resd</a:t>
                      </a:r>
                      <a:r>
                        <a:rPr lang="az-Cyrl-AZ" sz="1400" b="1" i="0" u="none" strike="noStrike">
                          <a:solidFill>
                            <a:srgbClr val="FFFF00"/>
                          </a:solidFill>
                          <a:latin typeface="Calibri"/>
                        </a:rPr>
                        <a:t>Ӏ</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6.65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9.68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6.65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FFFF00"/>
                          </a:solidFill>
                          <a:latin typeface="Calibri"/>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68394">
                <a:tc>
                  <a:txBody>
                    <a:bodyPr/>
                    <a:lstStyle/>
                    <a:p>
                      <a:pPr algn="ctr" fontAlgn="b"/>
                      <a:r>
                        <a:rPr lang="en-US" sz="1400" b="1" i="0" u="none" strike="noStrike" dirty="0">
                          <a:solidFill>
                            <a:srgbClr val="FFFF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-2.64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FFFF00"/>
                          </a:solidFill>
                          <a:latin typeface="Calibri"/>
                        </a:rPr>
                        <a:t>2.64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634082"/>
          </a:xfrm>
        </p:spPr>
        <p:txBody>
          <a:bodyPr/>
          <a:lstStyle/>
          <a:p>
            <a:r>
              <a:rPr lang="en-US" dirty="0" err="1" smtClean="0"/>
              <a:t>Contoh</a:t>
            </a:r>
            <a:r>
              <a:rPr lang="en-US" dirty="0" smtClean="0"/>
              <a:t> </a:t>
            </a:r>
            <a:endParaRPr lang="en-US" dirty="0"/>
          </a:p>
        </p:txBody>
      </p:sp>
      <p:pic>
        <p:nvPicPr>
          <p:cNvPr id="3" name="Picture 4"/>
          <p:cNvPicPr>
            <a:picLocks noChangeAspect="1" noChangeArrowheads="1"/>
          </p:cNvPicPr>
          <p:nvPr/>
        </p:nvPicPr>
        <p:blipFill>
          <a:blip r:embed="rId2" cstate="print"/>
          <a:srcRect/>
          <a:stretch>
            <a:fillRect/>
          </a:stretch>
        </p:blipFill>
        <p:spPr bwMode="auto">
          <a:xfrm>
            <a:off x="1115616" y="908720"/>
            <a:ext cx="6552728" cy="4188211"/>
          </a:xfrm>
          <a:prstGeom prst="rect">
            <a:avLst/>
          </a:prstGeom>
          <a:noFill/>
          <a:ln w="9525">
            <a:noFill/>
            <a:miter lim="800000"/>
            <a:headEnd/>
            <a:tailEnd/>
          </a:ln>
        </p:spPr>
      </p:pic>
      <p:sp>
        <p:nvSpPr>
          <p:cNvPr id="4" name="Rectangle 3"/>
          <p:cNvSpPr/>
          <p:nvPr/>
        </p:nvSpPr>
        <p:spPr>
          <a:xfrm>
            <a:off x="467544" y="5229200"/>
            <a:ext cx="8352928" cy="1477328"/>
          </a:xfrm>
          <a:prstGeom prst="rect">
            <a:avLst/>
          </a:prstGeom>
        </p:spPr>
        <p:txBody>
          <a:bodyPr wrap="square">
            <a:spAutoFit/>
          </a:bodyPr>
          <a:lstStyle/>
          <a:p>
            <a:pPr marL="98425" indent="-98425">
              <a:spcBef>
                <a:spcPct val="50000"/>
              </a:spcBef>
              <a:buFontTx/>
              <a:buChar char="•"/>
            </a:pPr>
            <a:r>
              <a:rPr lang="en-US" sz="2000" b="1" dirty="0" smtClean="0"/>
              <a:t>X</a:t>
            </a:r>
            <a:r>
              <a:rPr lang="en-US" sz="2000" b="1" baseline="-25000" dirty="0" smtClean="0"/>
              <a:t>1</a:t>
            </a:r>
            <a:r>
              <a:rPr lang="en-US" sz="2000" b="1" dirty="0" smtClean="0"/>
              <a:t> </a:t>
            </a:r>
            <a:r>
              <a:rPr lang="en-US" sz="2000" b="1" dirty="0" err="1" smtClean="0"/>
              <a:t>tidak</a:t>
            </a:r>
            <a:r>
              <a:rPr lang="en-US" sz="2000" b="1" dirty="0" smtClean="0"/>
              <a:t> </a:t>
            </a:r>
            <a:r>
              <a:rPr lang="en-US" sz="2000" b="1" dirty="0" err="1" smtClean="0"/>
              <a:t>signifikan</a:t>
            </a:r>
            <a:r>
              <a:rPr lang="en-US" sz="2000" b="1" dirty="0" smtClean="0"/>
              <a:t> </a:t>
            </a:r>
            <a:r>
              <a:rPr lang="en-US" sz="2000" b="1" dirty="0" err="1" smtClean="0"/>
              <a:t>karena</a:t>
            </a:r>
            <a:r>
              <a:rPr lang="en-US" sz="2000" b="1" dirty="0" smtClean="0"/>
              <a:t> p-value &gt; 0,05 </a:t>
            </a:r>
            <a:r>
              <a:rPr lang="en-US" sz="2000" b="1" dirty="0" err="1" smtClean="0"/>
              <a:t>sehingga</a:t>
            </a:r>
            <a:r>
              <a:rPr lang="en-US" sz="2000" b="1" dirty="0" smtClean="0"/>
              <a:t> X</a:t>
            </a:r>
            <a:r>
              <a:rPr lang="en-US" sz="2000" b="1" baseline="-25000" dirty="0" smtClean="0"/>
              <a:t>1 </a:t>
            </a:r>
            <a:r>
              <a:rPr lang="en-US" sz="2000" b="1" dirty="0" err="1" smtClean="0"/>
              <a:t>tidak</a:t>
            </a:r>
            <a:r>
              <a:rPr lang="en-US" sz="2000" b="1" dirty="0" smtClean="0"/>
              <a:t>   </a:t>
            </a:r>
            <a:r>
              <a:rPr lang="en-US" sz="2000" b="1" dirty="0" err="1" smtClean="0"/>
              <a:t>terjadi</a:t>
            </a:r>
            <a:r>
              <a:rPr lang="en-US" sz="2000" b="1" dirty="0" smtClean="0"/>
              <a:t> </a:t>
            </a:r>
            <a:r>
              <a:rPr lang="en-US" sz="2000" b="1" dirty="0" err="1" smtClean="0"/>
              <a:t>gejala</a:t>
            </a:r>
            <a:r>
              <a:rPr lang="en-US" sz="2000" b="1" dirty="0" smtClean="0"/>
              <a:t> </a:t>
            </a:r>
            <a:r>
              <a:rPr lang="en-US" sz="2000" b="1" dirty="0" err="1" smtClean="0"/>
              <a:t>heteroskedastisitas</a:t>
            </a:r>
            <a:r>
              <a:rPr lang="en-US" sz="2000" b="1" dirty="0" smtClean="0"/>
              <a:t>.</a:t>
            </a:r>
          </a:p>
          <a:p>
            <a:pPr marL="98425" indent="-98425">
              <a:spcBef>
                <a:spcPct val="50000"/>
              </a:spcBef>
              <a:buFontTx/>
              <a:buChar char="•"/>
            </a:pPr>
            <a:r>
              <a:rPr lang="en-US" sz="2000" b="1" dirty="0" smtClean="0"/>
              <a:t>X</a:t>
            </a:r>
            <a:r>
              <a:rPr lang="en-US" sz="2000" b="1" baseline="-25000" dirty="0" smtClean="0"/>
              <a:t>2</a:t>
            </a:r>
            <a:r>
              <a:rPr lang="en-US" sz="2000" b="1" dirty="0" smtClean="0"/>
              <a:t> </a:t>
            </a:r>
            <a:r>
              <a:rPr lang="en-US" sz="2000" b="1" dirty="0" err="1" smtClean="0"/>
              <a:t>signifikan</a:t>
            </a:r>
            <a:r>
              <a:rPr lang="en-US" sz="2000" b="1" dirty="0" smtClean="0"/>
              <a:t> </a:t>
            </a:r>
            <a:r>
              <a:rPr lang="en-US" sz="2000" b="1" dirty="0" err="1" smtClean="0"/>
              <a:t>karena</a:t>
            </a:r>
            <a:r>
              <a:rPr lang="en-US" sz="2000" b="1" dirty="0" smtClean="0"/>
              <a:t> p-value &lt; 0,05 </a:t>
            </a:r>
            <a:r>
              <a:rPr lang="en-US" sz="2000" b="1" dirty="0" err="1" smtClean="0"/>
              <a:t>sehingga</a:t>
            </a:r>
            <a:r>
              <a:rPr lang="en-US" sz="2000" b="1" dirty="0" smtClean="0"/>
              <a:t> X</a:t>
            </a:r>
            <a:r>
              <a:rPr lang="en-US" sz="2000" b="1" baseline="-25000" dirty="0" smtClean="0"/>
              <a:t>2 </a:t>
            </a:r>
            <a:r>
              <a:rPr lang="en-US" sz="2000" b="1" dirty="0" err="1" smtClean="0"/>
              <a:t>terjadi</a:t>
            </a:r>
            <a:r>
              <a:rPr lang="en-US" sz="2000" b="1" dirty="0" smtClean="0"/>
              <a:t> </a:t>
            </a:r>
            <a:r>
              <a:rPr lang="en-US" sz="2000" b="1" dirty="0" err="1" smtClean="0"/>
              <a:t>gejala</a:t>
            </a:r>
            <a:r>
              <a:rPr lang="en-US" sz="2000" b="1" dirty="0" smtClean="0"/>
              <a:t> </a:t>
            </a:r>
            <a:r>
              <a:rPr lang="en-US" sz="2000" b="1" dirty="0" err="1" smtClean="0"/>
              <a:t>heteroskedastisitas</a:t>
            </a: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6864" cy="576064"/>
          </a:xfrm>
        </p:spPr>
        <p:txBody>
          <a:bodyPr>
            <a:normAutofit/>
          </a:bodyPr>
          <a:lstStyle/>
          <a:p>
            <a:pPr algn="l"/>
            <a:r>
              <a:rPr lang="id-ID" sz="2000" dirty="0" smtClean="0"/>
              <a:t>3.  Uji white</a:t>
            </a:r>
            <a:endParaRPr lang="id-ID" sz="2000" dirty="0"/>
          </a:p>
        </p:txBody>
      </p:sp>
      <p:sp>
        <p:nvSpPr>
          <p:cNvPr id="3" name="Subtitle 2"/>
          <p:cNvSpPr>
            <a:spLocks noGrp="1"/>
          </p:cNvSpPr>
          <p:nvPr>
            <p:ph type="subTitle" idx="1"/>
          </p:nvPr>
        </p:nvSpPr>
        <p:spPr>
          <a:xfrm>
            <a:off x="467544" y="908720"/>
            <a:ext cx="8280920" cy="5472608"/>
          </a:xfrm>
        </p:spPr>
        <p:txBody>
          <a:bodyPr>
            <a:normAutofit fontScale="92500" lnSpcReduction="20000"/>
          </a:bodyPr>
          <a:lstStyle/>
          <a:p>
            <a:pPr algn="l"/>
            <a:r>
              <a:rPr lang="id-ID" sz="2000" dirty="0" smtClean="0">
                <a:solidFill>
                  <a:schemeClr val="tx1"/>
                </a:solidFill>
              </a:rPr>
              <a:t>Perbedaan uji ini dengan uji Park dan Glejser adalah pada model dan statistik uji yang digunakan.  Model yang digunakan adalah model auxilary yang memenuhi bentuk kuadratik dan interaksinya.  Statistik yang digunakan adalah</a:t>
            </a:r>
          </a:p>
          <a:p>
            <a:pPr algn="l"/>
            <a:endParaRPr lang="id-ID" sz="2000" dirty="0" smtClean="0">
              <a:solidFill>
                <a:schemeClr val="tx1"/>
              </a:solidFill>
            </a:endParaRPr>
          </a:p>
          <a:p>
            <a:pPr algn="l"/>
            <a:endParaRPr lang="id-ID" sz="2000" dirty="0" smtClean="0">
              <a:solidFill>
                <a:schemeClr val="tx1"/>
              </a:solidFill>
            </a:endParaRPr>
          </a:p>
          <a:p>
            <a:pPr algn="l"/>
            <a:endParaRPr lang="id-ID" sz="2000" dirty="0" smtClean="0">
              <a:solidFill>
                <a:schemeClr val="tx1"/>
              </a:solidFill>
            </a:endParaRPr>
          </a:p>
          <a:p>
            <a:pPr algn="l"/>
            <a:r>
              <a:rPr lang="id-ID" sz="2000" dirty="0" smtClean="0">
                <a:solidFill>
                  <a:schemeClr val="tx1"/>
                </a:solidFill>
              </a:rPr>
              <a:t>Maka prosedur white adalah:</a:t>
            </a:r>
          </a:p>
          <a:p>
            <a:pPr marL="457200" indent="-457200" algn="l">
              <a:buAutoNum type="arabicPeriod"/>
            </a:pPr>
            <a:r>
              <a:rPr lang="id-ID" sz="2000" dirty="0" smtClean="0">
                <a:solidFill>
                  <a:schemeClr val="tx1"/>
                </a:solidFill>
              </a:rPr>
              <a:t>Duga model menggunakan OLS dan dapatkan residualnya</a:t>
            </a:r>
          </a:p>
          <a:p>
            <a:pPr marL="457200" indent="-457200" algn="l">
              <a:buAutoNum type="arabicPeriod"/>
            </a:pPr>
            <a:r>
              <a:rPr lang="id-ID" sz="2000" dirty="0" smtClean="0">
                <a:solidFill>
                  <a:schemeClr val="tx1"/>
                </a:solidFill>
              </a:rPr>
              <a:t>Lakukan analisis regresi untuk memperoleh nilai R2 dengan model auxilary sbb:</a:t>
            </a:r>
          </a:p>
          <a:p>
            <a:pPr marL="457200" indent="-457200" algn="l"/>
            <a:endParaRPr lang="id-ID" sz="2000" dirty="0" smtClean="0">
              <a:solidFill>
                <a:schemeClr val="tx1"/>
              </a:solidFill>
            </a:endParaRPr>
          </a:p>
          <a:p>
            <a:pPr marL="457200" indent="-457200" algn="l"/>
            <a:endParaRPr lang="id-ID" sz="2000" dirty="0" smtClean="0">
              <a:solidFill>
                <a:schemeClr val="tx1"/>
              </a:solidFill>
            </a:endParaRPr>
          </a:p>
          <a:p>
            <a:pPr marL="457200" indent="-457200" algn="l">
              <a:buFont typeface="Arial" pitchFamily="34" charset="0"/>
              <a:buAutoNum type="arabicPeriod" startAt="3"/>
            </a:pPr>
            <a:r>
              <a:rPr lang="id-ID" sz="2000" dirty="0" smtClean="0">
                <a:solidFill>
                  <a:schemeClr val="tx1"/>
                </a:solidFill>
              </a:rPr>
              <a:t>Uji hipotesis: 		Ho:   TIdak terdapat heterosedasitas</a:t>
            </a:r>
            <a:br>
              <a:rPr lang="id-ID" sz="2000" dirty="0" smtClean="0">
                <a:solidFill>
                  <a:schemeClr val="tx1"/>
                </a:solidFill>
              </a:rPr>
            </a:br>
            <a:r>
              <a:rPr lang="id-ID" sz="2000" dirty="0" smtClean="0">
                <a:solidFill>
                  <a:schemeClr val="tx1"/>
                </a:solidFill>
              </a:rPr>
              <a:t>			H1:  Terdapat heterosedasitas</a:t>
            </a:r>
          </a:p>
          <a:p>
            <a:pPr marL="457200" indent="-457200" algn="l">
              <a:buAutoNum type="arabicPeriod" startAt="3"/>
            </a:pPr>
            <a:endParaRPr lang="id-ID" sz="2000" dirty="0" smtClean="0">
              <a:solidFill>
                <a:schemeClr val="tx1"/>
              </a:solidFill>
            </a:endParaRPr>
          </a:p>
          <a:p>
            <a:pPr marL="457200" indent="-457200" algn="l">
              <a:buAutoNum type="arabicPeriod" startAt="4"/>
            </a:pPr>
            <a:r>
              <a:rPr lang="id-ID" sz="2000" dirty="0" smtClean="0">
                <a:solidFill>
                  <a:schemeClr val="tx1"/>
                </a:solidFill>
              </a:rPr>
              <a:t>Tolak Ho bila:</a:t>
            </a:r>
          </a:p>
          <a:p>
            <a:pPr marL="457200" indent="-457200" algn="l"/>
            <a:r>
              <a:rPr lang="id-ID" sz="2000" dirty="0" smtClean="0">
                <a:solidFill>
                  <a:schemeClr val="tx1"/>
                </a:solidFill>
              </a:rPr>
              <a:t>		n= banyaknya pengamatan    </a:t>
            </a:r>
            <a:endParaRPr lang="id-ID" sz="2000" dirty="0">
              <a:solidFill>
                <a:schemeClr val="tx1"/>
              </a:solidFill>
            </a:endParaRPr>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252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11760" y="1844824"/>
            <a:ext cx="648072" cy="360040"/>
          </a:xfrm>
          <a:prstGeom prst="rect">
            <a:avLst/>
          </a:prstGeom>
          <a:solidFill>
            <a:schemeClr val="bg1"/>
          </a:solidFill>
        </p:spPr>
      </p:pic>
      <p:sp>
        <p:nvSpPr>
          <p:cNvPr id="22531"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25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pic>
        <p:nvPicPr>
          <p:cNvPr id="2253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59632" y="2276872"/>
            <a:ext cx="5414999" cy="297528"/>
          </a:xfrm>
          <a:prstGeom prst="rect">
            <a:avLst/>
          </a:prstGeom>
          <a:solidFill>
            <a:schemeClr val="bg1"/>
          </a:solidFill>
        </p:spPr>
      </p:pic>
      <p:sp>
        <p:nvSpPr>
          <p:cNvPr id="22534"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2253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253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70887" y="5157192"/>
            <a:ext cx="6573113" cy="353566"/>
          </a:xfrm>
          <a:prstGeom prst="rect">
            <a:avLst/>
          </a:prstGeom>
          <a:solidFill>
            <a:schemeClr val="bg1"/>
          </a:solidFill>
        </p:spPr>
      </p:pic>
      <p:sp>
        <p:nvSpPr>
          <p:cNvPr id="2253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22537"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23728" y="3861048"/>
            <a:ext cx="5799548" cy="344041"/>
          </a:xfrm>
          <a:prstGeom prst="rect">
            <a:avLst/>
          </a:prstGeom>
          <a:solidFill>
            <a:schemeClr val="bg1"/>
          </a:solidFill>
        </p:spPr>
      </p:pic>
      <p:sp>
        <p:nvSpPr>
          <p:cNvPr id="22539" name="Rectangle 11"/>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3"/>
            <a:ext cx="7704856" cy="792087"/>
          </a:xfrm>
        </p:spPr>
        <p:txBody>
          <a:bodyPr>
            <a:normAutofit/>
          </a:bodyPr>
          <a:lstStyle/>
          <a:p>
            <a:pPr algn="l"/>
            <a:r>
              <a:rPr lang="id-ID" sz="2400" dirty="0" smtClean="0">
                <a:solidFill>
                  <a:schemeClr val="tx1"/>
                </a:solidFill>
              </a:rPr>
              <a:t>MENGATASI HETEROSEDASITAS:</a:t>
            </a:r>
            <a:endParaRPr lang="id-ID" sz="2400" dirty="0">
              <a:solidFill>
                <a:schemeClr val="tx1"/>
              </a:solidFill>
            </a:endParaRPr>
          </a:p>
        </p:txBody>
      </p:sp>
      <p:sp>
        <p:nvSpPr>
          <p:cNvPr id="3" name="Subtitle 2"/>
          <p:cNvSpPr>
            <a:spLocks noGrp="1"/>
          </p:cNvSpPr>
          <p:nvPr>
            <p:ph type="subTitle" idx="1"/>
          </p:nvPr>
        </p:nvSpPr>
        <p:spPr>
          <a:xfrm>
            <a:off x="467544" y="1412776"/>
            <a:ext cx="8064896" cy="5040560"/>
          </a:xfrm>
        </p:spPr>
        <p:txBody>
          <a:bodyPr>
            <a:normAutofit/>
          </a:bodyPr>
          <a:lstStyle/>
          <a:p>
            <a:pPr marL="514350" indent="-514350" algn="l">
              <a:buAutoNum type="arabicPeriod"/>
            </a:pPr>
            <a:r>
              <a:rPr lang="id-ID" sz="2000" dirty="0" smtClean="0">
                <a:solidFill>
                  <a:schemeClr val="accent6">
                    <a:lumMod val="75000"/>
                  </a:schemeClr>
                </a:solidFill>
              </a:rPr>
              <a:t>Memperbaiki spesifikasi model</a:t>
            </a:r>
          </a:p>
          <a:p>
            <a:pPr marL="514350" indent="-514350" algn="l"/>
            <a:r>
              <a:rPr lang="id-ID" sz="2000" dirty="0" smtClean="0">
                <a:solidFill>
                  <a:schemeClr val="accent6">
                    <a:lumMod val="75000"/>
                  </a:schemeClr>
                </a:solidFill>
              </a:rPr>
              <a:t>          Misalnya menambahkan bentuk kuadratik atau kubik pada peubah bebas</a:t>
            </a:r>
          </a:p>
          <a:p>
            <a:pPr marL="514350" indent="-514350" algn="l">
              <a:buAutoNum type="arabicPeriod" startAt="2"/>
            </a:pPr>
            <a:r>
              <a:rPr lang="id-ID" sz="2000" dirty="0" smtClean="0">
                <a:solidFill>
                  <a:schemeClr val="accent6">
                    <a:lumMod val="75000"/>
                  </a:schemeClr>
                </a:solidFill>
              </a:rPr>
              <a:t>Melakukan Transformasi data (akar kuadrat, log, box-cox, dll)</a:t>
            </a:r>
          </a:p>
          <a:p>
            <a:pPr marL="514350" indent="-514350" algn="l"/>
            <a:r>
              <a:rPr lang="id-ID" sz="2000" dirty="0" smtClean="0">
                <a:solidFill>
                  <a:schemeClr val="accent6">
                    <a:lumMod val="75000"/>
                  </a:schemeClr>
                </a:solidFill>
              </a:rPr>
              <a:t>	Model-model transformasi:</a:t>
            </a:r>
          </a:p>
          <a:p>
            <a:pPr marL="514350" indent="-514350" algn="l"/>
            <a:r>
              <a:rPr lang="id-ID" sz="2000" dirty="0" smtClean="0">
                <a:solidFill>
                  <a:schemeClr val="accent6">
                    <a:lumMod val="75000"/>
                  </a:schemeClr>
                </a:solidFill>
              </a:rPr>
              <a:t>	</a:t>
            </a:r>
          </a:p>
          <a:p>
            <a:pPr marL="514350" indent="-514350" algn="l"/>
            <a:endParaRPr lang="id-ID" sz="2000" dirty="0" smtClean="0">
              <a:solidFill>
                <a:schemeClr val="accent6">
                  <a:lumMod val="75000"/>
                </a:schemeClr>
              </a:solidFill>
            </a:endParaRPr>
          </a:p>
          <a:p>
            <a:pPr marL="514350" indent="-514350" algn="l"/>
            <a:endParaRPr lang="id-ID" sz="2000" dirty="0" smtClean="0">
              <a:solidFill>
                <a:schemeClr val="accent6">
                  <a:lumMod val="75000"/>
                </a:schemeClr>
              </a:solidFill>
            </a:endParaRPr>
          </a:p>
          <a:p>
            <a:pPr marL="514350" indent="-514350" algn="l"/>
            <a:endParaRPr lang="id-ID" sz="2000" dirty="0" smtClean="0">
              <a:solidFill>
                <a:schemeClr val="accent6">
                  <a:lumMod val="75000"/>
                </a:schemeClr>
              </a:solidFill>
            </a:endParaRPr>
          </a:p>
          <a:p>
            <a:pPr marL="514350" indent="-514350" algn="l"/>
            <a:endParaRPr lang="id-ID" sz="2000" dirty="0" smtClean="0">
              <a:solidFill>
                <a:schemeClr val="accent6">
                  <a:lumMod val="75000"/>
                </a:schemeClr>
              </a:solidFill>
            </a:endParaRPr>
          </a:p>
          <a:p>
            <a:pPr marL="514350" indent="-514350" algn="l">
              <a:buAutoNum type="arabicPeriod" startAt="3"/>
            </a:pPr>
            <a:r>
              <a:rPr lang="id-ID" sz="2000" dirty="0" smtClean="0">
                <a:solidFill>
                  <a:schemeClr val="accent6">
                    <a:lumMod val="75000"/>
                  </a:schemeClr>
                </a:solidFill>
              </a:rPr>
              <a:t>Bila ragam dr populasi diketahui atau dapat diduga maka gunakan metode Weighted Least squared yaitu dengan memboboti setiap peubah dengan simpangan baku galat.</a:t>
            </a:r>
            <a:endParaRPr lang="en-US" sz="2000" dirty="0" smtClean="0">
              <a:solidFill>
                <a:schemeClr val="accent6">
                  <a:lumMod val="75000"/>
                </a:schemeClr>
              </a:solidFill>
            </a:endParaRPr>
          </a:p>
          <a:p>
            <a:pPr marL="514350" indent="-514350" algn="l">
              <a:buAutoNum type="arabicPeriod" startAt="3"/>
            </a:pPr>
            <a:r>
              <a:rPr lang="en-US" sz="2000" dirty="0" err="1" smtClean="0">
                <a:solidFill>
                  <a:schemeClr val="accent6">
                    <a:lumMod val="75000"/>
                  </a:schemeClr>
                </a:solidFill>
              </a:rPr>
              <a:t>Gunakan</a:t>
            </a:r>
            <a:r>
              <a:rPr lang="en-US" sz="2000" dirty="0" smtClean="0">
                <a:solidFill>
                  <a:schemeClr val="accent6">
                    <a:lumMod val="75000"/>
                  </a:schemeClr>
                </a:solidFill>
              </a:rPr>
              <a:t> </a:t>
            </a:r>
            <a:r>
              <a:rPr lang="en-US" sz="2000" dirty="0" err="1" smtClean="0">
                <a:solidFill>
                  <a:schemeClr val="accent6">
                    <a:lumMod val="75000"/>
                  </a:schemeClr>
                </a:solidFill>
              </a:rPr>
              <a:t>Regresi</a:t>
            </a:r>
            <a:r>
              <a:rPr lang="en-US" sz="2000" dirty="0" smtClean="0">
                <a:solidFill>
                  <a:schemeClr val="accent6">
                    <a:lumMod val="75000"/>
                  </a:schemeClr>
                </a:solidFill>
              </a:rPr>
              <a:t> Robust.</a:t>
            </a:r>
            <a:endParaRPr lang="id-ID" sz="2000" dirty="0" smtClean="0">
              <a:solidFill>
                <a:schemeClr val="accent6">
                  <a:lumMod val="75000"/>
                </a:schemeClr>
              </a:solidFill>
            </a:endParaRPr>
          </a:p>
          <a:p>
            <a:pPr marL="514350" indent="-514350" algn="l">
              <a:buAutoNum type="arabicPeriod" startAt="2"/>
            </a:pPr>
            <a:endParaRPr lang="id-ID" dirty="0">
              <a:solidFill>
                <a:srgbClr val="FFFF00"/>
              </a:solidFill>
            </a:endParaRP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0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11960" y="2938828"/>
            <a:ext cx="1152128" cy="391500"/>
          </a:xfrm>
          <a:prstGeom prst="rect">
            <a:avLst/>
          </a:prstGeom>
          <a:solidFill>
            <a:schemeClr val="bg1"/>
          </a:solidFill>
        </p:spPr>
      </p:pic>
      <p:sp>
        <p:nvSpPr>
          <p:cNvPr id="4099" name="Rectangle 3"/>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1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0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11960" y="3429000"/>
            <a:ext cx="1785303" cy="443483"/>
          </a:xfrm>
          <a:prstGeom prst="rect">
            <a:avLst/>
          </a:prstGeom>
          <a:solidFill>
            <a:schemeClr val="bg1"/>
          </a:solidFill>
        </p:spPr>
      </p:pic>
      <p:sp>
        <p:nvSpPr>
          <p:cNvPr id="4102" name="Rectangle 6"/>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10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0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83968" y="4077072"/>
            <a:ext cx="2826660" cy="334516"/>
          </a:xfrm>
          <a:prstGeom prst="rect">
            <a:avLst/>
          </a:prstGeom>
          <a:solidFill>
            <a:schemeClr val="bg1"/>
          </a:solidFill>
        </p:spPr>
      </p:pic>
      <p:sp>
        <p:nvSpPr>
          <p:cNvPr id="4105"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410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4106"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211960" y="4509120"/>
            <a:ext cx="4541388" cy="262508"/>
          </a:xfrm>
          <a:prstGeom prst="rect">
            <a:avLst/>
          </a:prstGeom>
          <a:solidFill>
            <a:schemeClr val="bg1"/>
          </a:solidFill>
        </p:spPr>
      </p:pic>
      <p:sp>
        <p:nvSpPr>
          <p:cNvPr id="4108"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7"/>
            <a:ext cx="7776864" cy="792088"/>
          </a:xfrm>
        </p:spPr>
        <p:txBody>
          <a:bodyPr>
            <a:noAutofit/>
          </a:bodyPr>
          <a:lstStyle/>
          <a:p>
            <a:r>
              <a:rPr lang="id-ID" sz="2800" dirty="0" smtClean="0">
                <a:solidFill>
                  <a:schemeClr val="accent6">
                    <a:lumMod val="75000"/>
                  </a:schemeClr>
                </a:solidFill>
              </a:rPr>
              <a:t>BAGAIMANA METODE WLS DPT MENGATASI HETEROSEDASITAS?</a:t>
            </a:r>
            <a:endParaRPr lang="id-ID" sz="2800" dirty="0">
              <a:solidFill>
                <a:schemeClr val="accent6">
                  <a:lumMod val="75000"/>
                </a:schemeClr>
              </a:solidFill>
            </a:endParaRPr>
          </a:p>
        </p:txBody>
      </p:sp>
      <p:sp>
        <p:nvSpPr>
          <p:cNvPr id="3" name="Subtitle 2"/>
          <p:cNvSpPr>
            <a:spLocks noGrp="1"/>
          </p:cNvSpPr>
          <p:nvPr>
            <p:ph type="subTitle" idx="1"/>
          </p:nvPr>
        </p:nvSpPr>
        <p:spPr>
          <a:xfrm>
            <a:off x="683568" y="1268760"/>
            <a:ext cx="7992888" cy="5184576"/>
          </a:xfrm>
        </p:spPr>
        <p:txBody>
          <a:bodyPr>
            <a:normAutofit/>
          </a:bodyPr>
          <a:lstStyle/>
          <a:p>
            <a:pPr algn="l"/>
            <a:endParaRPr lang="id-ID" sz="2400" dirty="0"/>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7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87624" y="1844824"/>
            <a:ext cx="4654335" cy="432048"/>
          </a:xfrm>
          <a:prstGeom prst="rect">
            <a:avLst/>
          </a:prstGeom>
          <a:noFill/>
        </p:spPr>
      </p:pic>
      <p:sp>
        <p:nvSpPr>
          <p:cNvPr id="17411"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74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7412" name="Picture 4"/>
          <p:cNvPicPr>
            <a:picLocks noChangeAspect="1" noChangeArrowheads="1"/>
          </p:cNvPicPr>
          <p:nvPr/>
        </p:nvPicPr>
        <p:blipFill>
          <a:blip r:embed="rId3" cstate="print"/>
          <a:stretch>
            <a:fillRect/>
          </a:stretch>
        </p:blipFill>
        <p:spPr bwMode="auto">
          <a:xfrm>
            <a:off x="3275856" y="2420887"/>
            <a:ext cx="1944216" cy="635609"/>
          </a:xfrm>
          <a:prstGeom prst="rect">
            <a:avLst/>
          </a:prstGeom>
          <a:noFill/>
          <a:ln>
            <a:noFill/>
          </a:ln>
        </p:spPr>
      </p:pic>
      <p:sp>
        <p:nvSpPr>
          <p:cNvPr id="17414" name="Rectangle 6"/>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74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7415" name="Picture 7"/>
          <p:cNvPicPr>
            <a:picLocks noChangeAspect="1" noChangeArrowheads="1"/>
          </p:cNvPicPr>
          <p:nvPr/>
        </p:nvPicPr>
        <p:blipFill>
          <a:blip r:embed="rId4" cstate="print"/>
          <a:stretch>
            <a:fillRect/>
          </a:stretch>
        </p:blipFill>
        <p:spPr bwMode="auto">
          <a:xfrm>
            <a:off x="1187624" y="3212976"/>
            <a:ext cx="3528392" cy="626871"/>
          </a:xfrm>
          <a:prstGeom prst="rect">
            <a:avLst/>
          </a:prstGeom>
          <a:noFill/>
          <a:ln>
            <a:noFill/>
          </a:ln>
        </p:spPr>
      </p:pic>
      <p:sp>
        <p:nvSpPr>
          <p:cNvPr id="17417"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741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7418" name="Picture 10"/>
          <p:cNvPicPr>
            <a:picLocks noChangeAspect="1" noChangeArrowheads="1"/>
          </p:cNvPicPr>
          <p:nvPr/>
        </p:nvPicPr>
        <p:blipFill>
          <a:blip r:embed="rId5" cstate="print"/>
          <a:stretch>
            <a:fillRect/>
          </a:stretch>
        </p:blipFill>
        <p:spPr bwMode="auto">
          <a:xfrm>
            <a:off x="1331640" y="3861048"/>
            <a:ext cx="7323222" cy="432048"/>
          </a:xfrm>
          <a:prstGeom prst="rect">
            <a:avLst/>
          </a:prstGeom>
          <a:noFill/>
          <a:ln>
            <a:noFill/>
          </a:ln>
        </p:spPr>
      </p:pic>
      <p:sp>
        <p:nvSpPr>
          <p:cNvPr id="17420"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742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7421" name="Picture 13"/>
          <p:cNvPicPr>
            <a:picLocks noChangeAspect="1" noChangeArrowheads="1"/>
          </p:cNvPicPr>
          <p:nvPr/>
        </p:nvPicPr>
        <p:blipFill>
          <a:blip r:embed="rId6" cstate="print"/>
          <a:stretch>
            <a:fillRect/>
          </a:stretch>
        </p:blipFill>
        <p:spPr bwMode="auto">
          <a:xfrm>
            <a:off x="1547663" y="4509118"/>
            <a:ext cx="4471709" cy="648073"/>
          </a:xfrm>
          <a:prstGeom prst="rect">
            <a:avLst/>
          </a:prstGeom>
          <a:noFill/>
          <a:ln>
            <a:noFill/>
          </a:ln>
        </p:spPr>
      </p:pic>
      <p:sp>
        <p:nvSpPr>
          <p:cNvPr id="17423" name="Rectangle 15"/>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
        <p:nvSpPr>
          <p:cNvPr id="174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7424" name="Picture 16"/>
          <p:cNvPicPr>
            <a:picLocks noChangeAspect="1" noChangeArrowheads="1"/>
          </p:cNvPicPr>
          <p:nvPr/>
        </p:nvPicPr>
        <p:blipFill>
          <a:blip r:embed="rId7" cstate="print"/>
          <a:stretch>
            <a:fillRect/>
          </a:stretch>
        </p:blipFill>
        <p:spPr bwMode="auto">
          <a:xfrm>
            <a:off x="1331639" y="5445224"/>
            <a:ext cx="6370711" cy="504056"/>
          </a:xfrm>
          <a:prstGeom prst="rect">
            <a:avLst/>
          </a:prstGeom>
          <a:noFill/>
          <a:ln>
            <a:noFill/>
          </a:ln>
        </p:spPr>
      </p:pic>
      <p:sp>
        <p:nvSpPr>
          <p:cNvPr id="17426" name="Rectangle 18"/>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5818658"/>
          </a:xfrm>
        </p:spPr>
        <p:txBody>
          <a:bodyPr>
            <a:normAutofit/>
          </a:bodyPr>
          <a:lstStyle/>
          <a:p>
            <a:pPr algn="l"/>
            <a:r>
              <a:rPr lang="id-ID" sz="2800" dirty="0" smtClean="0">
                <a:solidFill>
                  <a:schemeClr val="tx1"/>
                </a:solidFill>
              </a:rPr>
              <a:t>Jika data mengalami heterosedasitas maka Galat Baku tidak akurat sehingga uji t tidak akurat akibatnya keputusan yang diambil bisa salah (tidak sahih).</a:t>
            </a:r>
            <a:endParaRPr lang="id-ID" sz="28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6178698"/>
          </a:xfrm>
        </p:spPr>
        <p:txBody>
          <a:bodyPr/>
          <a:lstStyle/>
          <a:p>
            <a:pPr algn="l">
              <a:tabLst>
                <a:tab pos="627063" algn="l"/>
              </a:tabLst>
            </a:pPr>
            <a:r>
              <a:rPr lang="en-US" sz="2800" dirty="0" smtClean="0"/>
              <a:t>1.  UJI ASUMSI NORMALITAS</a:t>
            </a:r>
            <a:br>
              <a:rPr lang="en-US" sz="2800" dirty="0" smtClean="0"/>
            </a:br>
            <a:r>
              <a:rPr lang="en-US" sz="2800" b="1" dirty="0" smtClean="0"/>
              <a:t/>
            </a:r>
            <a:br>
              <a:rPr lang="en-US" sz="2800" b="1" dirty="0" smtClean="0"/>
            </a:br>
            <a:r>
              <a:rPr lang="en-US" sz="2800" b="1" dirty="0" smtClean="0"/>
              <a:t>PENGERTIAN UJI NORMALITAS</a:t>
            </a:r>
            <a:br>
              <a:rPr lang="en-US" sz="2800" b="1" dirty="0" smtClean="0"/>
            </a:br>
            <a:r>
              <a:rPr lang="en-US" sz="2800" dirty="0" err="1" smtClean="0"/>
              <a:t>Uji</a:t>
            </a:r>
            <a:r>
              <a:rPr lang="en-US" sz="2800" dirty="0" smtClean="0"/>
              <a:t> </a:t>
            </a:r>
            <a:r>
              <a:rPr lang="en-US" sz="2800" dirty="0" err="1" smtClean="0"/>
              <a:t>normalitas</a:t>
            </a:r>
            <a:r>
              <a:rPr lang="en-US" sz="2800" dirty="0" smtClean="0"/>
              <a:t> </a:t>
            </a:r>
            <a:r>
              <a:rPr lang="en-US" sz="2800" dirty="0" err="1" smtClean="0"/>
              <a:t>di</a:t>
            </a:r>
            <a:r>
              <a:rPr lang="en-US" sz="2800" dirty="0" smtClean="0"/>
              <a:t> </a:t>
            </a:r>
            <a:r>
              <a:rPr lang="en-US" sz="2800" dirty="0" err="1" smtClean="0"/>
              <a:t>maksudkan</a:t>
            </a:r>
            <a:r>
              <a:rPr lang="en-US" sz="2800" dirty="0" smtClean="0"/>
              <a:t> </a:t>
            </a:r>
            <a:r>
              <a:rPr lang="en-US" sz="2800" dirty="0" err="1" smtClean="0"/>
              <a:t>untuk</a:t>
            </a:r>
            <a:r>
              <a:rPr lang="en-US" sz="2800" dirty="0" smtClean="0"/>
              <a:t> </a:t>
            </a:r>
            <a:r>
              <a:rPr lang="en-US" sz="2800" dirty="0" err="1" smtClean="0"/>
              <a:t>mengetahui</a:t>
            </a:r>
            <a:r>
              <a:rPr lang="en-US" sz="2800" dirty="0" smtClean="0"/>
              <a:t> </a:t>
            </a:r>
            <a:r>
              <a:rPr lang="en-US" sz="2800" dirty="0" err="1" smtClean="0"/>
              <a:t>apakah</a:t>
            </a:r>
            <a:r>
              <a:rPr lang="en-US" sz="2800" dirty="0" smtClean="0"/>
              <a:t> </a:t>
            </a:r>
            <a:r>
              <a:rPr lang="en-US" sz="2800" dirty="0" smtClean="0">
                <a:solidFill>
                  <a:srgbClr val="FF3300"/>
                </a:solidFill>
              </a:rPr>
              <a:t>residual</a:t>
            </a:r>
            <a:r>
              <a:rPr lang="en-US" sz="2800" dirty="0" smtClean="0"/>
              <a:t> </a:t>
            </a:r>
            <a:r>
              <a:rPr lang="en-US" sz="2800" dirty="0" err="1" smtClean="0"/>
              <a:t>terstandarisasi</a:t>
            </a:r>
            <a:r>
              <a:rPr lang="en-US" sz="2800" dirty="0" smtClean="0"/>
              <a:t> yang </a:t>
            </a:r>
            <a:r>
              <a:rPr lang="en-US" sz="2800" dirty="0" err="1" smtClean="0"/>
              <a:t>diteliti</a:t>
            </a:r>
            <a:r>
              <a:rPr lang="en-US" sz="2800" dirty="0" smtClean="0"/>
              <a:t> </a:t>
            </a:r>
            <a:r>
              <a:rPr lang="en-US" sz="2800" dirty="0" err="1" smtClean="0"/>
              <a:t>berdistribusi</a:t>
            </a:r>
            <a:r>
              <a:rPr lang="en-US" sz="2800" dirty="0" smtClean="0"/>
              <a:t> normal </a:t>
            </a:r>
            <a:r>
              <a:rPr lang="en-US" sz="2800" dirty="0" err="1" smtClean="0"/>
              <a:t>atau</a:t>
            </a:r>
            <a:r>
              <a:rPr lang="en-US" sz="2800" dirty="0" smtClean="0"/>
              <a:t> </a:t>
            </a:r>
            <a:r>
              <a:rPr lang="en-US" sz="2800" dirty="0" err="1" smtClean="0"/>
              <a:t>tidak</a:t>
            </a:r>
            <a:r>
              <a:rPr lang="en-US" sz="2800" dirty="0" smtClean="0"/>
              <a:t>.</a:t>
            </a:r>
            <a:br>
              <a:rPr lang="en-US" sz="2800" dirty="0" smtClean="0"/>
            </a:br>
            <a:r>
              <a:rPr lang="en-US" sz="2800" dirty="0" smtClean="0"/>
              <a:t/>
            </a:r>
            <a:br>
              <a:rPr lang="en-US" sz="2800" dirty="0" smtClean="0"/>
            </a:br>
            <a:r>
              <a:rPr lang="en-US" sz="2800" b="1" dirty="0" smtClean="0"/>
              <a:t>PENYEBAB TIDAK NORMAL</a:t>
            </a:r>
            <a:br>
              <a:rPr lang="en-US" sz="2800" b="1" dirty="0" smtClean="0"/>
            </a:br>
            <a:r>
              <a:rPr lang="en-US" sz="2800" dirty="0" err="1" smtClean="0"/>
              <a:t>Disebabkan</a:t>
            </a:r>
            <a:r>
              <a:rPr lang="en-US" sz="2800" dirty="0" smtClean="0"/>
              <a:t> </a:t>
            </a:r>
            <a:r>
              <a:rPr lang="en-US" sz="2800" dirty="0" err="1" smtClean="0"/>
              <a:t>karena</a:t>
            </a:r>
            <a:r>
              <a:rPr lang="en-US" sz="2800" dirty="0" smtClean="0"/>
              <a:t> </a:t>
            </a:r>
            <a:r>
              <a:rPr lang="en-US" sz="2800" dirty="0" err="1" smtClean="0"/>
              <a:t>terdapat</a:t>
            </a:r>
            <a:r>
              <a:rPr lang="en-US" sz="2800" dirty="0" smtClean="0"/>
              <a:t> </a:t>
            </a:r>
            <a:r>
              <a:rPr lang="en-US" sz="2800" dirty="0" err="1" smtClean="0"/>
              <a:t>nilai</a:t>
            </a:r>
            <a:r>
              <a:rPr lang="en-US" sz="2800" dirty="0" smtClean="0"/>
              <a:t> </a:t>
            </a:r>
            <a:r>
              <a:rPr lang="en-US" sz="2800" dirty="0" err="1" smtClean="0"/>
              <a:t>ektrim</a:t>
            </a:r>
            <a:r>
              <a:rPr lang="en-US" sz="2800" dirty="0" smtClean="0"/>
              <a:t> </a:t>
            </a:r>
            <a:r>
              <a:rPr lang="en-US" sz="2800" dirty="0" err="1" smtClean="0"/>
              <a:t>dalam</a:t>
            </a:r>
            <a:r>
              <a:rPr lang="en-US" sz="2800" dirty="0" smtClean="0"/>
              <a:t> data yang </a:t>
            </a:r>
            <a:r>
              <a:rPr lang="en-US" sz="2800" dirty="0" err="1" smtClean="0"/>
              <a:t>kita</a:t>
            </a:r>
            <a:r>
              <a:rPr lang="en-US" sz="2800" dirty="0" smtClean="0"/>
              <a:t> </a:t>
            </a:r>
            <a:r>
              <a:rPr lang="en-US" sz="2800" dirty="0" err="1" smtClean="0"/>
              <a:t>ambil</a:t>
            </a:r>
            <a:r>
              <a:rPr lang="en-US" sz="2800" dirty="0" smtClean="0"/>
              <a:t>.</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395536" y="260648"/>
            <a:ext cx="8208912" cy="1080120"/>
          </a:xfrm>
        </p:spPr>
        <p:txBody>
          <a:bodyPr/>
          <a:lstStyle/>
          <a:p>
            <a:pPr algn="l" eaLnBrk="1" hangingPunct="1"/>
            <a:r>
              <a:rPr lang="en-US" sz="2400" dirty="0" smtClean="0"/>
              <a:t>1.  ASUMSI NORMALITAS</a:t>
            </a:r>
            <a:br>
              <a:rPr lang="en-US" sz="2400" dirty="0" smtClean="0"/>
            </a:br>
            <a:r>
              <a:rPr lang="en-US" sz="2400" dirty="0" err="1" smtClean="0"/>
              <a:t>Kapan</a:t>
            </a:r>
            <a:r>
              <a:rPr lang="en-US" sz="2400" dirty="0" smtClean="0"/>
              <a:t> Data </a:t>
            </a:r>
            <a:r>
              <a:rPr lang="en-US" sz="2400" dirty="0" err="1" smtClean="0"/>
              <a:t>Dikatakan</a:t>
            </a:r>
            <a:r>
              <a:rPr lang="en-US" sz="2400" dirty="0" smtClean="0"/>
              <a:t> Normal</a:t>
            </a:r>
          </a:p>
        </p:txBody>
      </p:sp>
      <p:sp>
        <p:nvSpPr>
          <p:cNvPr id="10242" name="Rectangle 1031"/>
          <p:cNvSpPr>
            <a:spLocks noGrp="1" noChangeArrowheads="1"/>
          </p:cNvSpPr>
          <p:nvPr>
            <p:ph type="sldNum" sz="quarter" idx="12"/>
          </p:nvPr>
        </p:nvSpPr>
        <p:spPr>
          <a:noFill/>
        </p:spPr>
        <p:txBody>
          <a:bodyPr/>
          <a:lstStyle/>
          <a:p>
            <a:fld id="{4B213536-62B7-4F9D-BFCE-51B07269FA52}" type="slidenum">
              <a:rPr lang="en-US" smtClean="0">
                <a:latin typeface="Times New Roman" pitchFamily="18" charset="0"/>
              </a:rPr>
              <a:pPr/>
              <a:t>4</a:t>
            </a:fld>
            <a:endParaRPr lang="en-US" smtClean="0">
              <a:latin typeface="Times New Roman" pitchFamily="18" charset="0"/>
            </a:endParaRPr>
          </a:p>
        </p:txBody>
      </p:sp>
      <p:grpSp>
        <p:nvGrpSpPr>
          <p:cNvPr id="2" name="Group 28"/>
          <p:cNvGrpSpPr>
            <a:grpSpLocks/>
          </p:cNvGrpSpPr>
          <p:nvPr/>
        </p:nvGrpSpPr>
        <p:grpSpPr bwMode="auto">
          <a:xfrm>
            <a:off x="2267744" y="1484784"/>
            <a:ext cx="4572000" cy="1600200"/>
            <a:chOff x="1008" y="1776"/>
            <a:chExt cx="2880" cy="1008"/>
          </a:xfrm>
        </p:grpSpPr>
        <p:sp>
          <p:nvSpPr>
            <p:cNvPr id="10258" name="Freeform 8"/>
            <p:cNvSpPr>
              <a:spLocks/>
            </p:cNvSpPr>
            <p:nvPr/>
          </p:nvSpPr>
          <p:spPr bwMode="auto">
            <a:xfrm>
              <a:off x="1209" y="1776"/>
              <a:ext cx="2627" cy="647"/>
            </a:xfrm>
            <a:custGeom>
              <a:avLst/>
              <a:gdLst>
                <a:gd name="T0" fmla="*/ 0 w 6336"/>
                <a:gd name="T1" fmla="*/ 18 h 1579"/>
                <a:gd name="T2" fmla="*/ 16 w 6336"/>
                <a:gd name="T3" fmla="*/ 15 h 1579"/>
                <a:gd name="T4" fmla="*/ 36 w 6336"/>
                <a:gd name="T5" fmla="*/ 0 h 1579"/>
                <a:gd name="T6" fmla="*/ 56 w 6336"/>
                <a:gd name="T7" fmla="*/ 13 h 1579"/>
                <a:gd name="T8" fmla="*/ 78 w 6336"/>
                <a:gd name="T9" fmla="*/ 18 h 1579"/>
                <a:gd name="T10" fmla="*/ 0 60000 65536"/>
                <a:gd name="T11" fmla="*/ 0 60000 65536"/>
                <a:gd name="T12" fmla="*/ 0 60000 65536"/>
                <a:gd name="T13" fmla="*/ 0 60000 65536"/>
                <a:gd name="T14" fmla="*/ 0 60000 65536"/>
                <a:gd name="T15" fmla="*/ 0 w 6336"/>
                <a:gd name="T16" fmla="*/ 0 h 1579"/>
                <a:gd name="T17" fmla="*/ 6336 w 6336"/>
                <a:gd name="T18" fmla="*/ 1579 h 1579"/>
              </a:gdLst>
              <a:ahLst/>
              <a:cxnLst>
                <a:cxn ang="T10">
                  <a:pos x="T0" y="T1"/>
                </a:cxn>
                <a:cxn ang="T11">
                  <a:pos x="T2" y="T3"/>
                </a:cxn>
                <a:cxn ang="T12">
                  <a:pos x="T4" y="T5"/>
                </a:cxn>
                <a:cxn ang="T13">
                  <a:pos x="T6" y="T7"/>
                </a:cxn>
                <a:cxn ang="T14">
                  <a:pos x="T8" y="T9"/>
                </a:cxn>
              </a:cxnLst>
              <a:rect l="T15" t="T16" r="T17" b="T18"/>
              <a:pathLst>
                <a:path w="6336" h="1579">
                  <a:moveTo>
                    <a:pt x="0" y="1579"/>
                  </a:moveTo>
                  <a:cubicBezTo>
                    <a:pt x="406" y="1553"/>
                    <a:pt x="812" y="1527"/>
                    <a:pt x="1300" y="1267"/>
                  </a:cubicBezTo>
                  <a:cubicBezTo>
                    <a:pt x="1787" y="1008"/>
                    <a:pt x="2385" y="42"/>
                    <a:pt x="2924" y="21"/>
                  </a:cubicBezTo>
                  <a:cubicBezTo>
                    <a:pt x="3463" y="0"/>
                    <a:pt x="3963" y="883"/>
                    <a:pt x="4532" y="1143"/>
                  </a:cubicBezTo>
                  <a:cubicBezTo>
                    <a:pt x="5101" y="1403"/>
                    <a:pt x="5960" y="1488"/>
                    <a:pt x="6336" y="1579"/>
                  </a:cubicBezTo>
                </a:path>
              </a:pathLst>
            </a:custGeom>
            <a:noFill/>
            <a:ln w="9525">
              <a:solidFill>
                <a:srgbClr val="000000"/>
              </a:solidFill>
              <a:round/>
              <a:headEnd/>
              <a:tailEnd/>
            </a:ln>
          </p:spPr>
          <p:txBody>
            <a:bodyPr/>
            <a:lstStyle/>
            <a:p>
              <a:endParaRPr lang="en-US"/>
            </a:p>
          </p:txBody>
        </p:sp>
        <p:sp>
          <p:nvSpPr>
            <p:cNvPr id="10259" name="Freeform 10" descr="Light vertical"/>
            <p:cNvSpPr>
              <a:spLocks/>
            </p:cNvSpPr>
            <p:nvPr/>
          </p:nvSpPr>
          <p:spPr bwMode="auto">
            <a:xfrm>
              <a:off x="1209" y="2348"/>
              <a:ext cx="472" cy="276"/>
            </a:xfrm>
            <a:custGeom>
              <a:avLst/>
              <a:gdLst>
                <a:gd name="T0" fmla="*/ 5 w 1480"/>
                <a:gd name="T1" fmla="*/ 0 h 974"/>
                <a:gd name="T2" fmla="*/ 5 w 1480"/>
                <a:gd name="T3" fmla="*/ 2 h 974"/>
                <a:gd name="T4" fmla="*/ 0 w 1480"/>
                <a:gd name="T5" fmla="*/ 2 h 974"/>
                <a:gd name="T6" fmla="*/ 0 w 1480"/>
                <a:gd name="T7" fmla="*/ 1 h 974"/>
                <a:gd name="T8" fmla="*/ 2 w 1480"/>
                <a:gd name="T9" fmla="*/ 1 h 974"/>
                <a:gd name="T10" fmla="*/ 5 w 1480"/>
                <a:gd name="T11" fmla="*/ 0 h 974"/>
                <a:gd name="T12" fmla="*/ 0 60000 65536"/>
                <a:gd name="T13" fmla="*/ 0 60000 65536"/>
                <a:gd name="T14" fmla="*/ 0 60000 65536"/>
                <a:gd name="T15" fmla="*/ 0 60000 65536"/>
                <a:gd name="T16" fmla="*/ 0 60000 65536"/>
                <a:gd name="T17" fmla="*/ 0 60000 65536"/>
                <a:gd name="T18" fmla="*/ 0 w 1480"/>
                <a:gd name="T19" fmla="*/ 0 h 974"/>
                <a:gd name="T20" fmla="*/ 1480 w 1480"/>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480" h="974">
                  <a:moveTo>
                    <a:pt x="1480" y="0"/>
                  </a:moveTo>
                  <a:lnTo>
                    <a:pt x="1480" y="974"/>
                  </a:lnTo>
                  <a:lnTo>
                    <a:pt x="0" y="954"/>
                  </a:lnTo>
                  <a:lnTo>
                    <a:pt x="0" y="284"/>
                  </a:lnTo>
                  <a:lnTo>
                    <a:pt x="668" y="274"/>
                  </a:lnTo>
                  <a:lnTo>
                    <a:pt x="1480" y="0"/>
                  </a:lnTo>
                  <a:close/>
                </a:path>
              </a:pathLst>
            </a:custGeom>
            <a:pattFill prst="ltHorz">
              <a:fgClr>
                <a:srgbClr val="000000"/>
              </a:fgClr>
              <a:bgClr>
                <a:srgbClr val="FFFFFF"/>
              </a:bgClr>
            </a:pattFill>
            <a:ln w="9525">
              <a:noFill/>
              <a:round/>
              <a:headEnd/>
              <a:tailEnd/>
            </a:ln>
          </p:spPr>
          <p:txBody>
            <a:bodyPr/>
            <a:lstStyle/>
            <a:p>
              <a:endParaRPr lang="en-US"/>
            </a:p>
          </p:txBody>
        </p:sp>
        <p:sp>
          <p:nvSpPr>
            <p:cNvPr id="10260" name="Freeform 11" descr="Light vertical"/>
            <p:cNvSpPr>
              <a:spLocks/>
            </p:cNvSpPr>
            <p:nvPr/>
          </p:nvSpPr>
          <p:spPr bwMode="auto">
            <a:xfrm>
              <a:off x="3260" y="2308"/>
              <a:ext cx="576" cy="320"/>
            </a:xfrm>
            <a:custGeom>
              <a:avLst/>
              <a:gdLst>
                <a:gd name="T0" fmla="*/ 0 w 1806"/>
                <a:gd name="T1" fmla="*/ 0 h 1136"/>
                <a:gd name="T2" fmla="*/ 0 w 1806"/>
                <a:gd name="T3" fmla="*/ 2 h 1136"/>
                <a:gd name="T4" fmla="*/ 6 w 1806"/>
                <a:gd name="T5" fmla="*/ 2 h 1136"/>
                <a:gd name="T6" fmla="*/ 6 w 1806"/>
                <a:gd name="T7" fmla="*/ 1 h 1136"/>
                <a:gd name="T8" fmla="*/ 4 w 1806"/>
                <a:gd name="T9" fmla="*/ 1 h 1136"/>
                <a:gd name="T10" fmla="*/ 2 w 1806"/>
                <a:gd name="T11" fmla="*/ 0 h 1136"/>
                <a:gd name="T12" fmla="*/ 0 w 1806"/>
                <a:gd name="T13" fmla="*/ 0 h 1136"/>
                <a:gd name="T14" fmla="*/ 0 60000 65536"/>
                <a:gd name="T15" fmla="*/ 0 60000 65536"/>
                <a:gd name="T16" fmla="*/ 0 60000 65536"/>
                <a:gd name="T17" fmla="*/ 0 60000 65536"/>
                <a:gd name="T18" fmla="*/ 0 60000 65536"/>
                <a:gd name="T19" fmla="*/ 0 60000 65536"/>
                <a:gd name="T20" fmla="*/ 0 60000 65536"/>
                <a:gd name="T21" fmla="*/ 0 w 1806"/>
                <a:gd name="T22" fmla="*/ 0 h 1136"/>
                <a:gd name="T23" fmla="*/ 1806 w 1806"/>
                <a:gd name="T24" fmla="*/ 1136 h 1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6" h="1136">
                  <a:moveTo>
                    <a:pt x="0" y="0"/>
                  </a:moveTo>
                  <a:lnTo>
                    <a:pt x="0" y="1136"/>
                  </a:lnTo>
                  <a:lnTo>
                    <a:pt x="1806" y="1136"/>
                  </a:lnTo>
                  <a:lnTo>
                    <a:pt x="1806" y="426"/>
                  </a:lnTo>
                  <a:lnTo>
                    <a:pt x="1078" y="336"/>
                  </a:lnTo>
                  <a:lnTo>
                    <a:pt x="538" y="236"/>
                  </a:lnTo>
                  <a:lnTo>
                    <a:pt x="0" y="0"/>
                  </a:lnTo>
                  <a:close/>
                </a:path>
              </a:pathLst>
            </a:custGeom>
            <a:pattFill prst="ltHorz">
              <a:fgClr>
                <a:srgbClr val="000000"/>
              </a:fgClr>
              <a:bgClr>
                <a:srgbClr val="FFFFFF"/>
              </a:bgClr>
            </a:pattFill>
            <a:ln w="9525">
              <a:noFill/>
              <a:round/>
              <a:headEnd/>
              <a:tailEnd/>
            </a:ln>
          </p:spPr>
          <p:txBody>
            <a:bodyPr/>
            <a:lstStyle/>
            <a:p>
              <a:endParaRPr lang="en-US"/>
            </a:p>
          </p:txBody>
        </p:sp>
        <p:sp>
          <p:nvSpPr>
            <p:cNvPr id="10261" name="Line 12"/>
            <p:cNvSpPr>
              <a:spLocks noChangeShapeType="1"/>
            </p:cNvSpPr>
            <p:nvPr/>
          </p:nvSpPr>
          <p:spPr bwMode="auto">
            <a:xfrm>
              <a:off x="1184" y="2635"/>
              <a:ext cx="2672" cy="0"/>
            </a:xfrm>
            <a:prstGeom prst="line">
              <a:avLst/>
            </a:prstGeom>
            <a:noFill/>
            <a:ln w="9525">
              <a:solidFill>
                <a:srgbClr val="000000"/>
              </a:solidFill>
              <a:round/>
              <a:headEnd/>
              <a:tailEnd/>
            </a:ln>
          </p:spPr>
          <p:txBody>
            <a:bodyPr/>
            <a:lstStyle/>
            <a:p>
              <a:endParaRPr lang="en-US"/>
            </a:p>
          </p:txBody>
        </p:sp>
        <p:sp>
          <p:nvSpPr>
            <p:cNvPr id="10262" name="Text Box 20"/>
            <p:cNvSpPr txBox="1">
              <a:spLocks noChangeArrowheads="1"/>
            </p:cNvSpPr>
            <p:nvPr/>
          </p:nvSpPr>
          <p:spPr bwMode="auto">
            <a:xfrm>
              <a:off x="1008" y="2431"/>
              <a:ext cx="609" cy="137"/>
            </a:xfrm>
            <a:prstGeom prst="rect">
              <a:avLst/>
            </a:prstGeom>
            <a:solidFill>
              <a:srgbClr val="FFFFFF"/>
            </a:solidFill>
            <a:ln w="9525">
              <a:noFill/>
              <a:miter lim="800000"/>
              <a:headEnd/>
              <a:tailEnd/>
            </a:ln>
          </p:spPr>
          <p:txBody>
            <a:bodyPr lIns="18000" tIns="10800" rIns="18000" bIns="10800"/>
            <a:lstStyle/>
            <a:p>
              <a:pPr algn="ctr"/>
              <a:r>
                <a:rPr lang="en-US" sz="1000"/>
                <a:t>Ekstrim Rendah</a:t>
              </a:r>
              <a:endParaRPr lang="en-US"/>
            </a:p>
          </p:txBody>
        </p:sp>
        <p:sp>
          <p:nvSpPr>
            <p:cNvPr id="10263" name="Text Box 21"/>
            <p:cNvSpPr txBox="1">
              <a:spLocks noChangeArrowheads="1"/>
            </p:cNvSpPr>
            <p:nvPr/>
          </p:nvSpPr>
          <p:spPr bwMode="auto">
            <a:xfrm>
              <a:off x="3302" y="2431"/>
              <a:ext cx="586" cy="158"/>
            </a:xfrm>
            <a:prstGeom prst="rect">
              <a:avLst/>
            </a:prstGeom>
            <a:solidFill>
              <a:srgbClr val="FFFFFF"/>
            </a:solidFill>
            <a:ln w="9525">
              <a:noFill/>
              <a:miter lim="800000"/>
              <a:headEnd/>
              <a:tailEnd/>
            </a:ln>
          </p:spPr>
          <p:txBody>
            <a:bodyPr lIns="18000" tIns="10800" rIns="18000" bIns="10800"/>
            <a:lstStyle/>
            <a:p>
              <a:pPr algn="ctr"/>
              <a:r>
                <a:rPr lang="en-US" sz="1000"/>
                <a:t>Ektrim Tinggi</a:t>
              </a:r>
              <a:endParaRPr lang="en-US"/>
            </a:p>
          </p:txBody>
        </p:sp>
        <p:sp>
          <p:nvSpPr>
            <p:cNvPr id="10264" name="Text Box 22"/>
            <p:cNvSpPr txBox="1">
              <a:spLocks noChangeArrowheads="1"/>
            </p:cNvSpPr>
            <p:nvPr/>
          </p:nvSpPr>
          <p:spPr bwMode="auto">
            <a:xfrm>
              <a:off x="1344" y="2653"/>
              <a:ext cx="415" cy="131"/>
            </a:xfrm>
            <a:prstGeom prst="rect">
              <a:avLst/>
            </a:prstGeom>
            <a:solidFill>
              <a:srgbClr val="FFFFFF"/>
            </a:solidFill>
            <a:ln w="9525">
              <a:noFill/>
              <a:miter lim="800000"/>
              <a:headEnd/>
              <a:tailEnd/>
            </a:ln>
          </p:spPr>
          <p:txBody>
            <a:bodyPr lIns="18000" tIns="10800" rIns="18000" bIns="10800"/>
            <a:lstStyle/>
            <a:p>
              <a:pPr algn="ctr"/>
              <a:r>
                <a:rPr lang="en-US" sz="1100"/>
                <a:t>-2,58</a:t>
              </a:r>
              <a:endParaRPr lang="en-US"/>
            </a:p>
          </p:txBody>
        </p:sp>
        <p:sp>
          <p:nvSpPr>
            <p:cNvPr id="10265" name="Text Box 25"/>
            <p:cNvSpPr txBox="1">
              <a:spLocks noChangeArrowheads="1"/>
            </p:cNvSpPr>
            <p:nvPr/>
          </p:nvSpPr>
          <p:spPr bwMode="auto">
            <a:xfrm>
              <a:off x="3104" y="2653"/>
              <a:ext cx="317" cy="121"/>
            </a:xfrm>
            <a:prstGeom prst="rect">
              <a:avLst/>
            </a:prstGeom>
            <a:solidFill>
              <a:srgbClr val="FFFFFF"/>
            </a:solidFill>
            <a:ln w="9525">
              <a:noFill/>
              <a:miter lim="800000"/>
              <a:headEnd/>
              <a:tailEnd/>
            </a:ln>
          </p:spPr>
          <p:txBody>
            <a:bodyPr lIns="18000" tIns="10800" rIns="18000" bIns="10800"/>
            <a:lstStyle/>
            <a:p>
              <a:pPr algn="ctr"/>
              <a:r>
                <a:rPr lang="en-US" sz="1100"/>
                <a:t>2,58</a:t>
              </a:r>
              <a:endParaRPr lang="en-US"/>
            </a:p>
          </p:txBody>
        </p:sp>
        <p:sp>
          <p:nvSpPr>
            <p:cNvPr id="10266" name="Line 26"/>
            <p:cNvSpPr>
              <a:spLocks noChangeShapeType="1"/>
            </p:cNvSpPr>
            <p:nvPr/>
          </p:nvSpPr>
          <p:spPr bwMode="auto">
            <a:xfrm>
              <a:off x="2426" y="1782"/>
              <a:ext cx="0" cy="858"/>
            </a:xfrm>
            <a:prstGeom prst="line">
              <a:avLst/>
            </a:prstGeom>
            <a:noFill/>
            <a:ln w="9525">
              <a:solidFill>
                <a:srgbClr val="000000"/>
              </a:solidFill>
              <a:prstDash val="dash"/>
              <a:round/>
              <a:headEnd/>
              <a:tailEnd/>
            </a:ln>
          </p:spPr>
          <p:txBody>
            <a:bodyPr/>
            <a:lstStyle/>
            <a:p>
              <a:endParaRPr lang="en-US"/>
            </a:p>
          </p:txBody>
        </p:sp>
        <p:sp>
          <p:nvSpPr>
            <p:cNvPr id="10267" name="Text Box 27"/>
            <p:cNvSpPr txBox="1">
              <a:spLocks noChangeArrowheads="1"/>
            </p:cNvSpPr>
            <p:nvPr/>
          </p:nvSpPr>
          <p:spPr bwMode="auto">
            <a:xfrm>
              <a:off x="2335" y="2660"/>
              <a:ext cx="188" cy="120"/>
            </a:xfrm>
            <a:prstGeom prst="rect">
              <a:avLst/>
            </a:prstGeom>
            <a:solidFill>
              <a:srgbClr val="FFFFFF"/>
            </a:solidFill>
            <a:ln w="9525">
              <a:noFill/>
              <a:miter lim="800000"/>
              <a:headEnd/>
              <a:tailEnd/>
            </a:ln>
          </p:spPr>
          <p:txBody>
            <a:bodyPr lIns="18000" tIns="10800" rIns="18000" bIns="10800"/>
            <a:lstStyle/>
            <a:p>
              <a:pPr algn="ctr"/>
              <a:r>
                <a:rPr lang="en-US" sz="1100"/>
                <a:t>0</a:t>
              </a:r>
              <a:endParaRPr lang="en-US"/>
            </a:p>
          </p:txBody>
        </p:sp>
      </p:grpSp>
      <p:grpSp>
        <p:nvGrpSpPr>
          <p:cNvPr id="3" name="Group 29"/>
          <p:cNvGrpSpPr>
            <a:grpSpLocks/>
          </p:cNvGrpSpPr>
          <p:nvPr/>
        </p:nvGrpSpPr>
        <p:grpSpPr bwMode="auto">
          <a:xfrm>
            <a:off x="2339752" y="4221088"/>
            <a:ext cx="4572000" cy="1600200"/>
            <a:chOff x="1008" y="1776"/>
            <a:chExt cx="2880" cy="1008"/>
          </a:xfrm>
        </p:grpSpPr>
        <p:sp>
          <p:nvSpPr>
            <p:cNvPr id="10248" name="Freeform 30"/>
            <p:cNvSpPr>
              <a:spLocks/>
            </p:cNvSpPr>
            <p:nvPr/>
          </p:nvSpPr>
          <p:spPr bwMode="auto">
            <a:xfrm>
              <a:off x="1209" y="1776"/>
              <a:ext cx="2627" cy="647"/>
            </a:xfrm>
            <a:custGeom>
              <a:avLst/>
              <a:gdLst>
                <a:gd name="T0" fmla="*/ 0 w 6336"/>
                <a:gd name="T1" fmla="*/ 18 h 1579"/>
                <a:gd name="T2" fmla="*/ 16 w 6336"/>
                <a:gd name="T3" fmla="*/ 15 h 1579"/>
                <a:gd name="T4" fmla="*/ 36 w 6336"/>
                <a:gd name="T5" fmla="*/ 0 h 1579"/>
                <a:gd name="T6" fmla="*/ 56 w 6336"/>
                <a:gd name="T7" fmla="*/ 13 h 1579"/>
                <a:gd name="T8" fmla="*/ 78 w 6336"/>
                <a:gd name="T9" fmla="*/ 18 h 1579"/>
                <a:gd name="T10" fmla="*/ 0 60000 65536"/>
                <a:gd name="T11" fmla="*/ 0 60000 65536"/>
                <a:gd name="T12" fmla="*/ 0 60000 65536"/>
                <a:gd name="T13" fmla="*/ 0 60000 65536"/>
                <a:gd name="T14" fmla="*/ 0 60000 65536"/>
                <a:gd name="T15" fmla="*/ 0 w 6336"/>
                <a:gd name="T16" fmla="*/ 0 h 1579"/>
                <a:gd name="T17" fmla="*/ 6336 w 6336"/>
                <a:gd name="T18" fmla="*/ 1579 h 1579"/>
              </a:gdLst>
              <a:ahLst/>
              <a:cxnLst>
                <a:cxn ang="T10">
                  <a:pos x="T0" y="T1"/>
                </a:cxn>
                <a:cxn ang="T11">
                  <a:pos x="T2" y="T3"/>
                </a:cxn>
                <a:cxn ang="T12">
                  <a:pos x="T4" y="T5"/>
                </a:cxn>
                <a:cxn ang="T13">
                  <a:pos x="T6" y="T7"/>
                </a:cxn>
                <a:cxn ang="T14">
                  <a:pos x="T8" y="T9"/>
                </a:cxn>
              </a:cxnLst>
              <a:rect l="T15" t="T16" r="T17" b="T18"/>
              <a:pathLst>
                <a:path w="6336" h="1579">
                  <a:moveTo>
                    <a:pt x="0" y="1579"/>
                  </a:moveTo>
                  <a:cubicBezTo>
                    <a:pt x="406" y="1553"/>
                    <a:pt x="812" y="1527"/>
                    <a:pt x="1300" y="1267"/>
                  </a:cubicBezTo>
                  <a:cubicBezTo>
                    <a:pt x="1787" y="1008"/>
                    <a:pt x="2385" y="42"/>
                    <a:pt x="2924" y="21"/>
                  </a:cubicBezTo>
                  <a:cubicBezTo>
                    <a:pt x="3463" y="0"/>
                    <a:pt x="3963" y="883"/>
                    <a:pt x="4532" y="1143"/>
                  </a:cubicBezTo>
                  <a:cubicBezTo>
                    <a:pt x="5101" y="1403"/>
                    <a:pt x="5960" y="1488"/>
                    <a:pt x="6336" y="1579"/>
                  </a:cubicBezTo>
                </a:path>
              </a:pathLst>
            </a:custGeom>
            <a:noFill/>
            <a:ln w="9525">
              <a:solidFill>
                <a:srgbClr val="000000"/>
              </a:solidFill>
              <a:round/>
              <a:headEnd/>
              <a:tailEnd/>
            </a:ln>
          </p:spPr>
          <p:txBody>
            <a:bodyPr/>
            <a:lstStyle/>
            <a:p>
              <a:endParaRPr lang="en-US"/>
            </a:p>
          </p:txBody>
        </p:sp>
        <p:sp>
          <p:nvSpPr>
            <p:cNvPr id="10249" name="Freeform 31" descr="Light vertical"/>
            <p:cNvSpPr>
              <a:spLocks/>
            </p:cNvSpPr>
            <p:nvPr/>
          </p:nvSpPr>
          <p:spPr bwMode="auto">
            <a:xfrm>
              <a:off x="1209" y="2348"/>
              <a:ext cx="472" cy="276"/>
            </a:xfrm>
            <a:custGeom>
              <a:avLst/>
              <a:gdLst>
                <a:gd name="T0" fmla="*/ 5 w 1480"/>
                <a:gd name="T1" fmla="*/ 0 h 974"/>
                <a:gd name="T2" fmla="*/ 5 w 1480"/>
                <a:gd name="T3" fmla="*/ 2 h 974"/>
                <a:gd name="T4" fmla="*/ 0 w 1480"/>
                <a:gd name="T5" fmla="*/ 2 h 974"/>
                <a:gd name="T6" fmla="*/ 0 w 1480"/>
                <a:gd name="T7" fmla="*/ 1 h 974"/>
                <a:gd name="T8" fmla="*/ 2 w 1480"/>
                <a:gd name="T9" fmla="*/ 1 h 974"/>
                <a:gd name="T10" fmla="*/ 5 w 1480"/>
                <a:gd name="T11" fmla="*/ 0 h 974"/>
                <a:gd name="T12" fmla="*/ 0 60000 65536"/>
                <a:gd name="T13" fmla="*/ 0 60000 65536"/>
                <a:gd name="T14" fmla="*/ 0 60000 65536"/>
                <a:gd name="T15" fmla="*/ 0 60000 65536"/>
                <a:gd name="T16" fmla="*/ 0 60000 65536"/>
                <a:gd name="T17" fmla="*/ 0 60000 65536"/>
                <a:gd name="T18" fmla="*/ 0 w 1480"/>
                <a:gd name="T19" fmla="*/ 0 h 974"/>
                <a:gd name="T20" fmla="*/ 1480 w 1480"/>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480" h="974">
                  <a:moveTo>
                    <a:pt x="1480" y="0"/>
                  </a:moveTo>
                  <a:lnTo>
                    <a:pt x="1480" y="974"/>
                  </a:lnTo>
                  <a:lnTo>
                    <a:pt x="0" y="954"/>
                  </a:lnTo>
                  <a:lnTo>
                    <a:pt x="0" y="284"/>
                  </a:lnTo>
                  <a:lnTo>
                    <a:pt x="668" y="274"/>
                  </a:lnTo>
                  <a:lnTo>
                    <a:pt x="1480" y="0"/>
                  </a:lnTo>
                  <a:close/>
                </a:path>
              </a:pathLst>
            </a:custGeom>
            <a:pattFill prst="ltHorz">
              <a:fgClr>
                <a:srgbClr val="000000"/>
              </a:fgClr>
              <a:bgClr>
                <a:srgbClr val="FFFFFF"/>
              </a:bgClr>
            </a:pattFill>
            <a:ln w="9525">
              <a:noFill/>
              <a:round/>
              <a:headEnd/>
              <a:tailEnd/>
            </a:ln>
          </p:spPr>
          <p:txBody>
            <a:bodyPr/>
            <a:lstStyle/>
            <a:p>
              <a:endParaRPr lang="en-US"/>
            </a:p>
          </p:txBody>
        </p:sp>
        <p:sp>
          <p:nvSpPr>
            <p:cNvPr id="10250" name="Freeform 32" descr="Light vertical"/>
            <p:cNvSpPr>
              <a:spLocks/>
            </p:cNvSpPr>
            <p:nvPr/>
          </p:nvSpPr>
          <p:spPr bwMode="auto">
            <a:xfrm>
              <a:off x="3260" y="2308"/>
              <a:ext cx="576" cy="320"/>
            </a:xfrm>
            <a:custGeom>
              <a:avLst/>
              <a:gdLst>
                <a:gd name="T0" fmla="*/ 0 w 1806"/>
                <a:gd name="T1" fmla="*/ 0 h 1136"/>
                <a:gd name="T2" fmla="*/ 0 w 1806"/>
                <a:gd name="T3" fmla="*/ 2 h 1136"/>
                <a:gd name="T4" fmla="*/ 6 w 1806"/>
                <a:gd name="T5" fmla="*/ 2 h 1136"/>
                <a:gd name="T6" fmla="*/ 6 w 1806"/>
                <a:gd name="T7" fmla="*/ 1 h 1136"/>
                <a:gd name="T8" fmla="*/ 4 w 1806"/>
                <a:gd name="T9" fmla="*/ 1 h 1136"/>
                <a:gd name="T10" fmla="*/ 2 w 1806"/>
                <a:gd name="T11" fmla="*/ 0 h 1136"/>
                <a:gd name="T12" fmla="*/ 0 w 1806"/>
                <a:gd name="T13" fmla="*/ 0 h 1136"/>
                <a:gd name="T14" fmla="*/ 0 60000 65536"/>
                <a:gd name="T15" fmla="*/ 0 60000 65536"/>
                <a:gd name="T16" fmla="*/ 0 60000 65536"/>
                <a:gd name="T17" fmla="*/ 0 60000 65536"/>
                <a:gd name="T18" fmla="*/ 0 60000 65536"/>
                <a:gd name="T19" fmla="*/ 0 60000 65536"/>
                <a:gd name="T20" fmla="*/ 0 60000 65536"/>
                <a:gd name="T21" fmla="*/ 0 w 1806"/>
                <a:gd name="T22" fmla="*/ 0 h 1136"/>
                <a:gd name="T23" fmla="*/ 1806 w 1806"/>
                <a:gd name="T24" fmla="*/ 1136 h 1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6" h="1136">
                  <a:moveTo>
                    <a:pt x="0" y="0"/>
                  </a:moveTo>
                  <a:lnTo>
                    <a:pt x="0" y="1136"/>
                  </a:lnTo>
                  <a:lnTo>
                    <a:pt x="1806" y="1136"/>
                  </a:lnTo>
                  <a:lnTo>
                    <a:pt x="1806" y="426"/>
                  </a:lnTo>
                  <a:lnTo>
                    <a:pt x="1078" y="336"/>
                  </a:lnTo>
                  <a:lnTo>
                    <a:pt x="538" y="236"/>
                  </a:lnTo>
                  <a:lnTo>
                    <a:pt x="0" y="0"/>
                  </a:lnTo>
                  <a:close/>
                </a:path>
              </a:pathLst>
            </a:custGeom>
            <a:pattFill prst="ltHorz">
              <a:fgClr>
                <a:srgbClr val="000000"/>
              </a:fgClr>
              <a:bgClr>
                <a:srgbClr val="FFFFFF"/>
              </a:bgClr>
            </a:pattFill>
            <a:ln w="9525">
              <a:noFill/>
              <a:round/>
              <a:headEnd/>
              <a:tailEnd/>
            </a:ln>
          </p:spPr>
          <p:txBody>
            <a:bodyPr/>
            <a:lstStyle/>
            <a:p>
              <a:endParaRPr lang="en-US"/>
            </a:p>
          </p:txBody>
        </p:sp>
        <p:sp>
          <p:nvSpPr>
            <p:cNvPr id="10251" name="Line 33"/>
            <p:cNvSpPr>
              <a:spLocks noChangeShapeType="1"/>
            </p:cNvSpPr>
            <p:nvPr/>
          </p:nvSpPr>
          <p:spPr bwMode="auto">
            <a:xfrm>
              <a:off x="1184" y="2635"/>
              <a:ext cx="2672" cy="0"/>
            </a:xfrm>
            <a:prstGeom prst="line">
              <a:avLst/>
            </a:prstGeom>
            <a:noFill/>
            <a:ln w="9525">
              <a:solidFill>
                <a:srgbClr val="000000"/>
              </a:solidFill>
              <a:round/>
              <a:headEnd/>
              <a:tailEnd/>
            </a:ln>
          </p:spPr>
          <p:txBody>
            <a:bodyPr/>
            <a:lstStyle/>
            <a:p>
              <a:endParaRPr lang="en-US"/>
            </a:p>
          </p:txBody>
        </p:sp>
        <p:sp>
          <p:nvSpPr>
            <p:cNvPr id="10252" name="Text Box 34"/>
            <p:cNvSpPr txBox="1">
              <a:spLocks noChangeArrowheads="1"/>
            </p:cNvSpPr>
            <p:nvPr/>
          </p:nvSpPr>
          <p:spPr bwMode="auto">
            <a:xfrm>
              <a:off x="1008" y="2431"/>
              <a:ext cx="609" cy="137"/>
            </a:xfrm>
            <a:prstGeom prst="rect">
              <a:avLst/>
            </a:prstGeom>
            <a:solidFill>
              <a:srgbClr val="FFFFFF"/>
            </a:solidFill>
            <a:ln w="9525">
              <a:noFill/>
              <a:miter lim="800000"/>
              <a:headEnd/>
              <a:tailEnd/>
            </a:ln>
          </p:spPr>
          <p:txBody>
            <a:bodyPr lIns="18000" tIns="10800" rIns="18000" bIns="10800"/>
            <a:lstStyle/>
            <a:p>
              <a:pPr algn="ctr"/>
              <a:r>
                <a:rPr lang="en-US" sz="1000"/>
                <a:t>Ekstrim Rendah</a:t>
              </a:r>
              <a:endParaRPr lang="en-US"/>
            </a:p>
          </p:txBody>
        </p:sp>
        <p:sp>
          <p:nvSpPr>
            <p:cNvPr id="10253" name="Text Box 35"/>
            <p:cNvSpPr txBox="1">
              <a:spLocks noChangeArrowheads="1"/>
            </p:cNvSpPr>
            <p:nvPr/>
          </p:nvSpPr>
          <p:spPr bwMode="auto">
            <a:xfrm>
              <a:off x="3302" y="2431"/>
              <a:ext cx="586" cy="158"/>
            </a:xfrm>
            <a:prstGeom prst="rect">
              <a:avLst/>
            </a:prstGeom>
            <a:solidFill>
              <a:srgbClr val="FFFFFF"/>
            </a:solidFill>
            <a:ln w="9525">
              <a:noFill/>
              <a:miter lim="800000"/>
              <a:headEnd/>
              <a:tailEnd/>
            </a:ln>
          </p:spPr>
          <p:txBody>
            <a:bodyPr lIns="18000" tIns="10800" rIns="18000" bIns="10800"/>
            <a:lstStyle/>
            <a:p>
              <a:pPr algn="ctr"/>
              <a:r>
                <a:rPr lang="en-US" sz="1000"/>
                <a:t>Ektrim Tinggi</a:t>
              </a:r>
              <a:endParaRPr lang="en-US"/>
            </a:p>
          </p:txBody>
        </p:sp>
        <p:sp>
          <p:nvSpPr>
            <p:cNvPr id="10254" name="Text Box 36"/>
            <p:cNvSpPr txBox="1">
              <a:spLocks noChangeArrowheads="1"/>
            </p:cNvSpPr>
            <p:nvPr/>
          </p:nvSpPr>
          <p:spPr bwMode="auto">
            <a:xfrm>
              <a:off x="1344" y="2653"/>
              <a:ext cx="415" cy="131"/>
            </a:xfrm>
            <a:prstGeom prst="rect">
              <a:avLst/>
            </a:prstGeom>
            <a:solidFill>
              <a:srgbClr val="FFFFFF"/>
            </a:solidFill>
            <a:ln w="9525">
              <a:noFill/>
              <a:miter lim="800000"/>
              <a:headEnd/>
              <a:tailEnd/>
            </a:ln>
          </p:spPr>
          <p:txBody>
            <a:bodyPr lIns="18000" tIns="10800" rIns="18000" bIns="10800"/>
            <a:lstStyle/>
            <a:p>
              <a:pPr algn="ctr"/>
              <a:r>
                <a:rPr lang="en-US" sz="1100"/>
                <a:t>-1,96</a:t>
              </a:r>
              <a:endParaRPr lang="en-US"/>
            </a:p>
          </p:txBody>
        </p:sp>
        <p:sp>
          <p:nvSpPr>
            <p:cNvPr id="10255" name="Text Box 37"/>
            <p:cNvSpPr txBox="1">
              <a:spLocks noChangeArrowheads="1"/>
            </p:cNvSpPr>
            <p:nvPr/>
          </p:nvSpPr>
          <p:spPr bwMode="auto">
            <a:xfrm>
              <a:off x="3104" y="2653"/>
              <a:ext cx="317" cy="121"/>
            </a:xfrm>
            <a:prstGeom prst="rect">
              <a:avLst/>
            </a:prstGeom>
            <a:solidFill>
              <a:srgbClr val="FFFFFF"/>
            </a:solidFill>
            <a:ln w="9525">
              <a:noFill/>
              <a:miter lim="800000"/>
              <a:headEnd/>
              <a:tailEnd/>
            </a:ln>
          </p:spPr>
          <p:txBody>
            <a:bodyPr lIns="18000" tIns="10800" rIns="18000" bIns="10800"/>
            <a:lstStyle/>
            <a:p>
              <a:pPr algn="ctr"/>
              <a:r>
                <a:rPr lang="en-US" sz="1100"/>
                <a:t>1,96</a:t>
              </a:r>
              <a:endParaRPr lang="en-US"/>
            </a:p>
          </p:txBody>
        </p:sp>
        <p:sp>
          <p:nvSpPr>
            <p:cNvPr id="10256" name="Line 38"/>
            <p:cNvSpPr>
              <a:spLocks noChangeShapeType="1"/>
            </p:cNvSpPr>
            <p:nvPr/>
          </p:nvSpPr>
          <p:spPr bwMode="auto">
            <a:xfrm>
              <a:off x="2426" y="1782"/>
              <a:ext cx="0" cy="858"/>
            </a:xfrm>
            <a:prstGeom prst="line">
              <a:avLst/>
            </a:prstGeom>
            <a:noFill/>
            <a:ln w="9525">
              <a:solidFill>
                <a:srgbClr val="000000"/>
              </a:solidFill>
              <a:prstDash val="dash"/>
              <a:round/>
              <a:headEnd/>
              <a:tailEnd/>
            </a:ln>
          </p:spPr>
          <p:txBody>
            <a:bodyPr/>
            <a:lstStyle/>
            <a:p>
              <a:endParaRPr lang="en-US"/>
            </a:p>
          </p:txBody>
        </p:sp>
        <p:sp>
          <p:nvSpPr>
            <p:cNvPr id="10257" name="Text Box 39"/>
            <p:cNvSpPr txBox="1">
              <a:spLocks noChangeArrowheads="1"/>
            </p:cNvSpPr>
            <p:nvPr/>
          </p:nvSpPr>
          <p:spPr bwMode="auto">
            <a:xfrm>
              <a:off x="2335" y="2660"/>
              <a:ext cx="188" cy="120"/>
            </a:xfrm>
            <a:prstGeom prst="rect">
              <a:avLst/>
            </a:prstGeom>
            <a:solidFill>
              <a:srgbClr val="FFFFFF"/>
            </a:solidFill>
            <a:ln w="9525">
              <a:noFill/>
              <a:miter lim="800000"/>
              <a:headEnd/>
              <a:tailEnd/>
            </a:ln>
          </p:spPr>
          <p:txBody>
            <a:bodyPr lIns="18000" tIns="10800" rIns="18000" bIns="10800"/>
            <a:lstStyle/>
            <a:p>
              <a:pPr algn="ctr"/>
              <a:r>
                <a:rPr lang="en-US" sz="1100"/>
                <a:t>0</a:t>
              </a:r>
              <a:endParaRPr lang="en-US"/>
            </a:p>
          </p:txBody>
        </p:sp>
      </p:grpSp>
      <p:sp>
        <p:nvSpPr>
          <p:cNvPr id="10246" name="Text Box 40"/>
          <p:cNvSpPr txBox="1">
            <a:spLocks noChangeArrowheads="1"/>
          </p:cNvSpPr>
          <p:nvPr/>
        </p:nvSpPr>
        <p:spPr bwMode="auto">
          <a:xfrm>
            <a:off x="1907704" y="3284984"/>
            <a:ext cx="3352800" cy="457200"/>
          </a:xfrm>
          <a:prstGeom prst="rect">
            <a:avLst/>
          </a:prstGeom>
          <a:noFill/>
          <a:ln w="9525">
            <a:noFill/>
            <a:miter lim="800000"/>
            <a:headEnd/>
            <a:tailEnd/>
          </a:ln>
        </p:spPr>
        <p:txBody>
          <a:bodyPr>
            <a:spAutoFit/>
          </a:bodyPr>
          <a:lstStyle/>
          <a:p>
            <a:pPr>
              <a:spcBef>
                <a:spcPct val="50000"/>
              </a:spcBef>
            </a:pPr>
            <a:r>
              <a:rPr lang="en-US" dirty="0" err="1"/>
              <a:t>Pada</a:t>
            </a:r>
            <a:r>
              <a:rPr lang="en-US" dirty="0"/>
              <a:t> </a:t>
            </a:r>
            <a:r>
              <a:rPr lang="en-US" dirty="0">
                <a:sym typeface="Symbol" pitchFamily="18" charset="2"/>
              </a:rPr>
              <a:t>=0,01</a:t>
            </a:r>
          </a:p>
        </p:txBody>
      </p:sp>
      <p:sp>
        <p:nvSpPr>
          <p:cNvPr id="10247" name="Text Box 41"/>
          <p:cNvSpPr txBox="1">
            <a:spLocks noChangeArrowheads="1"/>
          </p:cNvSpPr>
          <p:nvPr/>
        </p:nvSpPr>
        <p:spPr bwMode="auto">
          <a:xfrm>
            <a:off x="1835696" y="6021288"/>
            <a:ext cx="3352800" cy="457200"/>
          </a:xfrm>
          <a:prstGeom prst="rect">
            <a:avLst/>
          </a:prstGeom>
          <a:noFill/>
          <a:ln w="9525">
            <a:noFill/>
            <a:miter lim="800000"/>
            <a:headEnd/>
            <a:tailEnd/>
          </a:ln>
        </p:spPr>
        <p:txBody>
          <a:bodyPr>
            <a:spAutoFit/>
          </a:bodyPr>
          <a:lstStyle/>
          <a:p>
            <a:pPr>
              <a:spcBef>
                <a:spcPct val="50000"/>
              </a:spcBef>
            </a:pPr>
            <a:r>
              <a:rPr lang="en-US" dirty="0" err="1"/>
              <a:t>Pada</a:t>
            </a:r>
            <a:r>
              <a:rPr lang="en-US" dirty="0"/>
              <a:t> </a:t>
            </a:r>
            <a:r>
              <a:rPr lang="en-US" dirty="0">
                <a:sym typeface="Symbol" pitchFamily="18" charset="2"/>
              </a:rPr>
              <a:t>=0,05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923112" cy="1066130"/>
          </a:xfrm>
        </p:spPr>
        <p:txBody>
          <a:bodyPr/>
          <a:lstStyle/>
          <a:p>
            <a:r>
              <a:rPr lang="en-US" sz="4000" dirty="0" err="1" smtClean="0"/>
              <a:t>Berikut</a:t>
            </a:r>
            <a:r>
              <a:rPr lang="en-US" sz="4000" dirty="0" smtClean="0"/>
              <a:t> </a:t>
            </a:r>
            <a:r>
              <a:rPr lang="en-US" sz="4000" dirty="0" err="1" smtClean="0"/>
              <a:t>ini</a:t>
            </a:r>
            <a:r>
              <a:rPr lang="en-US" sz="4000" dirty="0" smtClean="0"/>
              <a:t> </a:t>
            </a:r>
            <a:r>
              <a:rPr lang="en-US" sz="4000" dirty="0" err="1" smtClean="0"/>
              <a:t>manakah</a:t>
            </a:r>
            <a:r>
              <a:rPr lang="en-US" sz="4000" dirty="0" smtClean="0"/>
              <a:t> data yang </a:t>
            </a:r>
            <a:r>
              <a:rPr lang="en-US" sz="4000" dirty="0" err="1" smtClean="0"/>
              <a:t>Ekstrim</a:t>
            </a:r>
            <a:endParaRPr lang="en-US" sz="4000" dirty="0"/>
          </a:p>
        </p:txBody>
      </p:sp>
      <p:sp>
        <p:nvSpPr>
          <p:cNvPr id="3" name="Rectangle 5"/>
          <p:cNvSpPr txBox="1">
            <a:spLocks noChangeArrowheads="1"/>
          </p:cNvSpPr>
          <p:nvPr/>
        </p:nvSpPr>
        <p:spPr>
          <a:xfrm>
            <a:off x="228600" y="1981200"/>
            <a:ext cx="36957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grpSp>
        <p:nvGrpSpPr>
          <p:cNvPr id="4" name="Group 7"/>
          <p:cNvGrpSpPr>
            <a:grpSpLocks/>
          </p:cNvGrpSpPr>
          <p:nvPr/>
        </p:nvGrpSpPr>
        <p:grpSpPr bwMode="auto">
          <a:xfrm>
            <a:off x="395536" y="1988840"/>
            <a:ext cx="3888432" cy="1584176"/>
            <a:chOff x="1008" y="1776"/>
            <a:chExt cx="2880" cy="1008"/>
          </a:xfrm>
        </p:grpSpPr>
        <p:sp>
          <p:nvSpPr>
            <p:cNvPr id="5" name="Freeform 8"/>
            <p:cNvSpPr>
              <a:spLocks/>
            </p:cNvSpPr>
            <p:nvPr/>
          </p:nvSpPr>
          <p:spPr bwMode="auto">
            <a:xfrm>
              <a:off x="1209" y="1776"/>
              <a:ext cx="2627" cy="647"/>
            </a:xfrm>
            <a:custGeom>
              <a:avLst/>
              <a:gdLst>
                <a:gd name="T0" fmla="*/ 0 w 6336"/>
                <a:gd name="T1" fmla="*/ 18 h 1579"/>
                <a:gd name="T2" fmla="*/ 16 w 6336"/>
                <a:gd name="T3" fmla="*/ 15 h 1579"/>
                <a:gd name="T4" fmla="*/ 36 w 6336"/>
                <a:gd name="T5" fmla="*/ 0 h 1579"/>
                <a:gd name="T6" fmla="*/ 56 w 6336"/>
                <a:gd name="T7" fmla="*/ 13 h 1579"/>
                <a:gd name="T8" fmla="*/ 78 w 6336"/>
                <a:gd name="T9" fmla="*/ 18 h 1579"/>
                <a:gd name="T10" fmla="*/ 0 60000 65536"/>
                <a:gd name="T11" fmla="*/ 0 60000 65536"/>
                <a:gd name="T12" fmla="*/ 0 60000 65536"/>
                <a:gd name="T13" fmla="*/ 0 60000 65536"/>
                <a:gd name="T14" fmla="*/ 0 60000 65536"/>
                <a:gd name="T15" fmla="*/ 0 w 6336"/>
                <a:gd name="T16" fmla="*/ 0 h 1579"/>
                <a:gd name="T17" fmla="*/ 6336 w 6336"/>
                <a:gd name="T18" fmla="*/ 1579 h 1579"/>
              </a:gdLst>
              <a:ahLst/>
              <a:cxnLst>
                <a:cxn ang="T10">
                  <a:pos x="T0" y="T1"/>
                </a:cxn>
                <a:cxn ang="T11">
                  <a:pos x="T2" y="T3"/>
                </a:cxn>
                <a:cxn ang="T12">
                  <a:pos x="T4" y="T5"/>
                </a:cxn>
                <a:cxn ang="T13">
                  <a:pos x="T6" y="T7"/>
                </a:cxn>
                <a:cxn ang="T14">
                  <a:pos x="T8" y="T9"/>
                </a:cxn>
              </a:cxnLst>
              <a:rect l="T15" t="T16" r="T17" b="T18"/>
              <a:pathLst>
                <a:path w="6336" h="1579">
                  <a:moveTo>
                    <a:pt x="0" y="1579"/>
                  </a:moveTo>
                  <a:cubicBezTo>
                    <a:pt x="406" y="1553"/>
                    <a:pt x="812" y="1527"/>
                    <a:pt x="1300" y="1267"/>
                  </a:cubicBezTo>
                  <a:cubicBezTo>
                    <a:pt x="1787" y="1008"/>
                    <a:pt x="2385" y="42"/>
                    <a:pt x="2924" y="21"/>
                  </a:cubicBezTo>
                  <a:cubicBezTo>
                    <a:pt x="3463" y="0"/>
                    <a:pt x="3963" y="883"/>
                    <a:pt x="4532" y="1143"/>
                  </a:cubicBezTo>
                  <a:cubicBezTo>
                    <a:pt x="5101" y="1403"/>
                    <a:pt x="5960" y="1488"/>
                    <a:pt x="6336" y="1579"/>
                  </a:cubicBezTo>
                </a:path>
              </a:pathLst>
            </a:custGeom>
            <a:noFill/>
            <a:ln w="9525">
              <a:solidFill>
                <a:srgbClr val="000000"/>
              </a:solidFill>
              <a:round/>
              <a:headEnd/>
              <a:tailEnd/>
            </a:ln>
          </p:spPr>
          <p:txBody>
            <a:bodyPr/>
            <a:lstStyle/>
            <a:p>
              <a:endParaRPr lang="en-US"/>
            </a:p>
          </p:txBody>
        </p:sp>
        <p:sp>
          <p:nvSpPr>
            <p:cNvPr id="6" name="Freeform 9" descr="Light vertical"/>
            <p:cNvSpPr>
              <a:spLocks/>
            </p:cNvSpPr>
            <p:nvPr/>
          </p:nvSpPr>
          <p:spPr bwMode="auto">
            <a:xfrm>
              <a:off x="1209" y="2348"/>
              <a:ext cx="472" cy="276"/>
            </a:xfrm>
            <a:custGeom>
              <a:avLst/>
              <a:gdLst>
                <a:gd name="T0" fmla="*/ 5 w 1480"/>
                <a:gd name="T1" fmla="*/ 0 h 974"/>
                <a:gd name="T2" fmla="*/ 5 w 1480"/>
                <a:gd name="T3" fmla="*/ 2 h 974"/>
                <a:gd name="T4" fmla="*/ 0 w 1480"/>
                <a:gd name="T5" fmla="*/ 2 h 974"/>
                <a:gd name="T6" fmla="*/ 0 w 1480"/>
                <a:gd name="T7" fmla="*/ 1 h 974"/>
                <a:gd name="T8" fmla="*/ 2 w 1480"/>
                <a:gd name="T9" fmla="*/ 1 h 974"/>
                <a:gd name="T10" fmla="*/ 5 w 1480"/>
                <a:gd name="T11" fmla="*/ 0 h 974"/>
                <a:gd name="T12" fmla="*/ 0 60000 65536"/>
                <a:gd name="T13" fmla="*/ 0 60000 65536"/>
                <a:gd name="T14" fmla="*/ 0 60000 65536"/>
                <a:gd name="T15" fmla="*/ 0 60000 65536"/>
                <a:gd name="T16" fmla="*/ 0 60000 65536"/>
                <a:gd name="T17" fmla="*/ 0 60000 65536"/>
                <a:gd name="T18" fmla="*/ 0 w 1480"/>
                <a:gd name="T19" fmla="*/ 0 h 974"/>
                <a:gd name="T20" fmla="*/ 1480 w 1480"/>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480" h="974">
                  <a:moveTo>
                    <a:pt x="1480" y="0"/>
                  </a:moveTo>
                  <a:lnTo>
                    <a:pt x="1480" y="974"/>
                  </a:lnTo>
                  <a:lnTo>
                    <a:pt x="0" y="954"/>
                  </a:lnTo>
                  <a:lnTo>
                    <a:pt x="0" y="284"/>
                  </a:lnTo>
                  <a:lnTo>
                    <a:pt x="668" y="274"/>
                  </a:lnTo>
                  <a:lnTo>
                    <a:pt x="1480" y="0"/>
                  </a:lnTo>
                  <a:close/>
                </a:path>
              </a:pathLst>
            </a:custGeom>
            <a:pattFill prst="ltHorz">
              <a:fgClr>
                <a:srgbClr val="000000"/>
              </a:fgClr>
              <a:bgClr>
                <a:srgbClr val="FFFFFF"/>
              </a:bgClr>
            </a:pattFill>
            <a:ln w="9525">
              <a:noFill/>
              <a:round/>
              <a:headEnd/>
              <a:tailEnd/>
            </a:ln>
          </p:spPr>
          <p:txBody>
            <a:bodyPr/>
            <a:lstStyle/>
            <a:p>
              <a:endParaRPr lang="en-US"/>
            </a:p>
          </p:txBody>
        </p:sp>
        <p:sp>
          <p:nvSpPr>
            <p:cNvPr id="7" name="Freeform 10" descr="Light vertical"/>
            <p:cNvSpPr>
              <a:spLocks/>
            </p:cNvSpPr>
            <p:nvPr/>
          </p:nvSpPr>
          <p:spPr bwMode="auto">
            <a:xfrm>
              <a:off x="3260" y="2308"/>
              <a:ext cx="576" cy="320"/>
            </a:xfrm>
            <a:custGeom>
              <a:avLst/>
              <a:gdLst>
                <a:gd name="T0" fmla="*/ 0 w 1806"/>
                <a:gd name="T1" fmla="*/ 0 h 1136"/>
                <a:gd name="T2" fmla="*/ 0 w 1806"/>
                <a:gd name="T3" fmla="*/ 2 h 1136"/>
                <a:gd name="T4" fmla="*/ 6 w 1806"/>
                <a:gd name="T5" fmla="*/ 2 h 1136"/>
                <a:gd name="T6" fmla="*/ 6 w 1806"/>
                <a:gd name="T7" fmla="*/ 1 h 1136"/>
                <a:gd name="T8" fmla="*/ 4 w 1806"/>
                <a:gd name="T9" fmla="*/ 1 h 1136"/>
                <a:gd name="T10" fmla="*/ 2 w 1806"/>
                <a:gd name="T11" fmla="*/ 0 h 1136"/>
                <a:gd name="T12" fmla="*/ 0 w 1806"/>
                <a:gd name="T13" fmla="*/ 0 h 1136"/>
                <a:gd name="T14" fmla="*/ 0 60000 65536"/>
                <a:gd name="T15" fmla="*/ 0 60000 65536"/>
                <a:gd name="T16" fmla="*/ 0 60000 65536"/>
                <a:gd name="T17" fmla="*/ 0 60000 65536"/>
                <a:gd name="T18" fmla="*/ 0 60000 65536"/>
                <a:gd name="T19" fmla="*/ 0 60000 65536"/>
                <a:gd name="T20" fmla="*/ 0 60000 65536"/>
                <a:gd name="T21" fmla="*/ 0 w 1806"/>
                <a:gd name="T22" fmla="*/ 0 h 1136"/>
                <a:gd name="T23" fmla="*/ 1806 w 1806"/>
                <a:gd name="T24" fmla="*/ 1136 h 1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6" h="1136">
                  <a:moveTo>
                    <a:pt x="0" y="0"/>
                  </a:moveTo>
                  <a:lnTo>
                    <a:pt x="0" y="1136"/>
                  </a:lnTo>
                  <a:lnTo>
                    <a:pt x="1806" y="1136"/>
                  </a:lnTo>
                  <a:lnTo>
                    <a:pt x="1806" y="426"/>
                  </a:lnTo>
                  <a:lnTo>
                    <a:pt x="1078" y="336"/>
                  </a:lnTo>
                  <a:lnTo>
                    <a:pt x="538" y="236"/>
                  </a:lnTo>
                  <a:lnTo>
                    <a:pt x="0" y="0"/>
                  </a:lnTo>
                  <a:close/>
                </a:path>
              </a:pathLst>
            </a:custGeom>
            <a:pattFill prst="ltHorz">
              <a:fgClr>
                <a:srgbClr val="000000"/>
              </a:fgClr>
              <a:bgClr>
                <a:srgbClr val="FFFFFF"/>
              </a:bgClr>
            </a:pattFill>
            <a:ln w="9525">
              <a:noFill/>
              <a:round/>
              <a:headEnd/>
              <a:tailEnd/>
            </a:ln>
          </p:spPr>
          <p:txBody>
            <a:bodyPr/>
            <a:lstStyle/>
            <a:p>
              <a:endParaRPr lang="en-US"/>
            </a:p>
          </p:txBody>
        </p:sp>
        <p:sp>
          <p:nvSpPr>
            <p:cNvPr id="8" name="Line 11"/>
            <p:cNvSpPr>
              <a:spLocks noChangeShapeType="1"/>
            </p:cNvSpPr>
            <p:nvPr/>
          </p:nvSpPr>
          <p:spPr bwMode="auto">
            <a:xfrm>
              <a:off x="1184" y="2635"/>
              <a:ext cx="2672" cy="0"/>
            </a:xfrm>
            <a:prstGeom prst="line">
              <a:avLst/>
            </a:prstGeom>
            <a:noFill/>
            <a:ln w="9525">
              <a:solidFill>
                <a:srgbClr val="000000"/>
              </a:solidFill>
              <a:round/>
              <a:headEnd/>
              <a:tailEnd/>
            </a:ln>
          </p:spPr>
          <p:txBody>
            <a:bodyPr/>
            <a:lstStyle/>
            <a:p>
              <a:endParaRPr lang="en-US"/>
            </a:p>
          </p:txBody>
        </p:sp>
        <p:sp>
          <p:nvSpPr>
            <p:cNvPr id="9" name="Text Box 12"/>
            <p:cNvSpPr txBox="1">
              <a:spLocks noChangeArrowheads="1"/>
            </p:cNvSpPr>
            <p:nvPr/>
          </p:nvSpPr>
          <p:spPr bwMode="auto">
            <a:xfrm>
              <a:off x="1008" y="2431"/>
              <a:ext cx="609" cy="137"/>
            </a:xfrm>
            <a:prstGeom prst="rect">
              <a:avLst/>
            </a:prstGeom>
            <a:solidFill>
              <a:srgbClr val="FFFFFF"/>
            </a:solidFill>
            <a:ln w="9525">
              <a:noFill/>
              <a:miter lim="800000"/>
              <a:headEnd/>
              <a:tailEnd/>
            </a:ln>
          </p:spPr>
          <p:txBody>
            <a:bodyPr lIns="18000" tIns="10800" rIns="18000" bIns="10800"/>
            <a:lstStyle/>
            <a:p>
              <a:pPr algn="ctr"/>
              <a:r>
                <a:rPr lang="en-US" sz="1000"/>
                <a:t>Ekstrim Rendah</a:t>
              </a:r>
              <a:endParaRPr lang="en-US"/>
            </a:p>
          </p:txBody>
        </p:sp>
        <p:sp>
          <p:nvSpPr>
            <p:cNvPr id="10" name="Text Box 13"/>
            <p:cNvSpPr txBox="1">
              <a:spLocks noChangeArrowheads="1"/>
            </p:cNvSpPr>
            <p:nvPr/>
          </p:nvSpPr>
          <p:spPr bwMode="auto">
            <a:xfrm>
              <a:off x="3302" y="2431"/>
              <a:ext cx="586" cy="158"/>
            </a:xfrm>
            <a:prstGeom prst="rect">
              <a:avLst/>
            </a:prstGeom>
            <a:solidFill>
              <a:srgbClr val="FFFFFF"/>
            </a:solidFill>
            <a:ln w="9525">
              <a:noFill/>
              <a:miter lim="800000"/>
              <a:headEnd/>
              <a:tailEnd/>
            </a:ln>
          </p:spPr>
          <p:txBody>
            <a:bodyPr lIns="18000" tIns="10800" rIns="18000" bIns="10800"/>
            <a:lstStyle/>
            <a:p>
              <a:pPr algn="ctr"/>
              <a:r>
                <a:rPr lang="en-US" sz="1000"/>
                <a:t>Ektrim Tinggi</a:t>
              </a:r>
              <a:endParaRPr lang="en-US"/>
            </a:p>
          </p:txBody>
        </p:sp>
        <p:sp>
          <p:nvSpPr>
            <p:cNvPr id="11" name="Text Box 14"/>
            <p:cNvSpPr txBox="1">
              <a:spLocks noChangeArrowheads="1"/>
            </p:cNvSpPr>
            <p:nvPr/>
          </p:nvSpPr>
          <p:spPr bwMode="auto">
            <a:xfrm>
              <a:off x="1344" y="2653"/>
              <a:ext cx="415" cy="131"/>
            </a:xfrm>
            <a:prstGeom prst="rect">
              <a:avLst/>
            </a:prstGeom>
            <a:solidFill>
              <a:srgbClr val="FFFFFF"/>
            </a:solidFill>
            <a:ln w="9525">
              <a:noFill/>
              <a:miter lim="800000"/>
              <a:headEnd/>
              <a:tailEnd/>
            </a:ln>
          </p:spPr>
          <p:txBody>
            <a:bodyPr lIns="18000" tIns="10800" rIns="18000" bIns="10800"/>
            <a:lstStyle/>
            <a:p>
              <a:pPr algn="ctr"/>
              <a:r>
                <a:rPr lang="en-US" sz="1100"/>
                <a:t>-2,58</a:t>
              </a:r>
              <a:endParaRPr lang="en-US"/>
            </a:p>
          </p:txBody>
        </p:sp>
        <p:sp>
          <p:nvSpPr>
            <p:cNvPr id="12" name="Text Box 15"/>
            <p:cNvSpPr txBox="1">
              <a:spLocks noChangeArrowheads="1"/>
            </p:cNvSpPr>
            <p:nvPr/>
          </p:nvSpPr>
          <p:spPr bwMode="auto">
            <a:xfrm>
              <a:off x="3104" y="2653"/>
              <a:ext cx="317" cy="121"/>
            </a:xfrm>
            <a:prstGeom prst="rect">
              <a:avLst/>
            </a:prstGeom>
            <a:solidFill>
              <a:srgbClr val="FFFFFF"/>
            </a:solidFill>
            <a:ln w="9525">
              <a:noFill/>
              <a:miter lim="800000"/>
              <a:headEnd/>
              <a:tailEnd/>
            </a:ln>
          </p:spPr>
          <p:txBody>
            <a:bodyPr lIns="18000" tIns="10800" rIns="18000" bIns="10800"/>
            <a:lstStyle/>
            <a:p>
              <a:pPr algn="ctr"/>
              <a:r>
                <a:rPr lang="en-US" sz="1100"/>
                <a:t>2,58</a:t>
              </a:r>
              <a:endParaRPr lang="en-US"/>
            </a:p>
          </p:txBody>
        </p:sp>
        <p:sp>
          <p:nvSpPr>
            <p:cNvPr id="13" name="Line 16"/>
            <p:cNvSpPr>
              <a:spLocks noChangeShapeType="1"/>
            </p:cNvSpPr>
            <p:nvPr/>
          </p:nvSpPr>
          <p:spPr bwMode="auto">
            <a:xfrm>
              <a:off x="2426" y="1782"/>
              <a:ext cx="0" cy="858"/>
            </a:xfrm>
            <a:prstGeom prst="line">
              <a:avLst/>
            </a:prstGeom>
            <a:noFill/>
            <a:ln w="9525">
              <a:solidFill>
                <a:srgbClr val="000000"/>
              </a:solidFill>
              <a:prstDash val="dash"/>
              <a:round/>
              <a:headEnd/>
              <a:tailEnd/>
            </a:ln>
          </p:spPr>
          <p:txBody>
            <a:bodyPr/>
            <a:lstStyle/>
            <a:p>
              <a:endParaRPr lang="en-US"/>
            </a:p>
          </p:txBody>
        </p:sp>
        <p:sp>
          <p:nvSpPr>
            <p:cNvPr id="14" name="Text Box 17"/>
            <p:cNvSpPr txBox="1">
              <a:spLocks noChangeArrowheads="1"/>
            </p:cNvSpPr>
            <p:nvPr/>
          </p:nvSpPr>
          <p:spPr bwMode="auto">
            <a:xfrm>
              <a:off x="2335" y="2660"/>
              <a:ext cx="188" cy="120"/>
            </a:xfrm>
            <a:prstGeom prst="rect">
              <a:avLst/>
            </a:prstGeom>
            <a:solidFill>
              <a:srgbClr val="FFFFFF"/>
            </a:solidFill>
            <a:ln w="9525">
              <a:noFill/>
              <a:miter lim="800000"/>
              <a:headEnd/>
              <a:tailEnd/>
            </a:ln>
          </p:spPr>
          <p:txBody>
            <a:bodyPr lIns="18000" tIns="10800" rIns="18000" bIns="10800"/>
            <a:lstStyle/>
            <a:p>
              <a:pPr algn="ctr"/>
              <a:r>
                <a:rPr lang="en-US" sz="1100"/>
                <a:t>0</a:t>
              </a:r>
              <a:endParaRPr lang="en-US"/>
            </a:p>
          </p:txBody>
        </p:sp>
      </p:grpSp>
      <p:graphicFrame>
        <p:nvGraphicFramePr>
          <p:cNvPr id="1026" name="Object 21"/>
          <p:cNvGraphicFramePr>
            <a:graphicFrameLocks noChangeAspect="1"/>
          </p:cNvGraphicFramePr>
          <p:nvPr/>
        </p:nvGraphicFramePr>
        <p:xfrm>
          <a:off x="755576" y="4005064"/>
          <a:ext cx="3505200" cy="647700"/>
        </p:xfrm>
        <a:graphic>
          <a:graphicData uri="http://schemas.openxmlformats.org/presentationml/2006/ole">
            <mc:AlternateContent xmlns:mc="http://schemas.openxmlformats.org/markup-compatibility/2006">
              <mc:Choice xmlns:v="urn:schemas-microsoft-com:vml" Requires="v">
                <p:oleObj spid="_x0000_s1035" name="Equation" r:id="rId3" imgW="2336760" imgH="431640" progId="Equation.3">
                  <p:embed/>
                </p:oleObj>
              </mc:Choice>
              <mc:Fallback>
                <p:oleObj name="Equation" r:id="rId3" imgW="2336760" imgH="4316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05064"/>
                        <a:ext cx="3505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Picture 6"/>
          <p:cNvPicPr>
            <a:picLocks noChangeAspect="1" noChangeArrowheads="1"/>
          </p:cNvPicPr>
          <p:nvPr/>
        </p:nvPicPr>
        <p:blipFill>
          <a:blip r:embed="rId5" cstate="print"/>
          <a:srcRect/>
          <a:stretch>
            <a:fillRect/>
          </a:stretch>
        </p:blipFill>
        <p:spPr bwMode="auto">
          <a:xfrm>
            <a:off x="4499992" y="1700808"/>
            <a:ext cx="40005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836712"/>
            <a:ext cx="8136904" cy="5688632"/>
          </a:xfrm>
        </p:spPr>
        <p:txBody>
          <a:bodyPr/>
          <a:lstStyle/>
          <a:p>
            <a:pPr algn="l"/>
            <a:r>
              <a:rPr lang="en-US" sz="2800" dirty="0" err="1" smtClean="0"/>
              <a:t>Ketidaknormalan</a:t>
            </a:r>
            <a:r>
              <a:rPr lang="en-US" sz="2800" dirty="0" smtClean="0"/>
              <a:t> </a:t>
            </a:r>
            <a:r>
              <a:rPr lang="en-US" sz="2800" dirty="0" err="1" smtClean="0"/>
              <a:t>berpengaruh</a:t>
            </a:r>
            <a:r>
              <a:rPr lang="en-US" sz="2800" dirty="0" smtClean="0"/>
              <a:t> </a:t>
            </a:r>
            <a:r>
              <a:rPr lang="id-ID" sz="2800" dirty="0" smtClean="0"/>
              <a:t>pada pengujian hipotesis, selang kepercayaan!</a:t>
            </a:r>
            <a:r>
              <a:rPr lang="en-US" sz="2800" dirty="0" smtClean="0"/>
              <a:t>!</a:t>
            </a:r>
          </a:p>
          <a:p>
            <a:pPr algn="l"/>
            <a:endParaRPr lang="en-US" sz="2800" dirty="0" smtClean="0"/>
          </a:p>
          <a:p>
            <a:pPr algn="l"/>
            <a:endParaRPr lang="en-US" sz="2800" dirty="0" smtClean="0"/>
          </a:p>
          <a:p>
            <a:pPr algn="l"/>
            <a:r>
              <a:rPr lang="en-US" sz="2800" dirty="0" smtClean="0"/>
              <a:t>*  </a:t>
            </a:r>
            <a:r>
              <a:rPr lang="id-ID" sz="2800" dirty="0" smtClean="0"/>
              <a:t>Jika data besar umumnya cukup mendekati normal</a:t>
            </a:r>
            <a:endParaRPr lang="en-US" sz="2800" dirty="0" smtClean="0"/>
          </a:p>
          <a:p>
            <a:pPr algn="l"/>
            <a:r>
              <a:rPr lang="id-ID" sz="2800" dirty="0" smtClean="0"/>
              <a:t/>
            </a:r>
            <a:br>
              <a:rPr lang="id-ID" sz="2800" dirty="0" smtClean="0"/>
            </a:br>
            <a:r>
              <a:rPr lang="id-ID" sz="2800" dirty="0" smtClean="0"/>
              <a:t>*</a:t>
            </a:r>
            <a:r>
              <a:rPr lang="en-US" sz="2800" dirty="0" smtClean="0"/>
              <a:t>  </a:t>
            </a:r>
            <a:r>
              <a:rPr lang="id-ID" sz="2800" dirty="0" smtClean="0"/>
              <a:t>DALIL LIMIT PUSAT:  Setiap data dengan distribusi apapun jika cukup besar (≥ 30) mendekati normal.</a:t>
            </a:r>
            <a:br>
              <a:rPr lang="id-ID" sz="2800" dirty="0" smtClean="0"/>
            </a:br>
            <a:r>
              <a:rPr lang="id-ID" sz="2800" dirty="0" smtClean="0"/>
              <a:t/>
            </a:r>
            <a:br>
              <a:rPr lang="id-ID" sz="2800" dirty="0" smtClean="0"/>
            </a:b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178698"/>
          </a:xfrm>
        </p:spPr>
        <p:txBody>
          <a:bodyPr>
            <a:normAutofit fontScale="90000"/>
          </a:bodyPr>
          <a:lstStyle/>
          <a:p>
            <a:pPr algn="l">
              <a:lnSpc>
                <a:spcPct val="80000"/>
              </a:lnSpc>
            </a:pPr>
            <a:r>
              <a:rPr lang="id-ID" sz="2400" dirty="0" smtClean="0"/>
              <a:t/>
            </a:r>
            <a:br>
              <a:rPr lang="id-ID" sz="2400" dirty="0" smtClean="0"/>
            </a:br>
            <a:r>
              <a:rPr lang="id-ID" sz="2400" dirty="0"/>
              <a:t/>
            </a:r>
            <a:br>
              <a:rPr lang="id-ID" sz="2400" dirty="0"/>
            </a:br>
            <a:r>
              <a:rPr lang="id-ID" sz="2400" dirty="0" smtClean="0"/>
              <a:t/>
            </a:r>
            <a:br>
              <a:rPr lang="id-ID" sz="2400" dirty="0" smtClean="0"/>
            </a:br>
            <a:r>
              <a:rPr lang="id-ID" sz="2400" dirty="0"/>
              <a:t/>
            </a:r>
            <a:br>
              <a:rPr lang="id-ID" sz="2400" dirty="0"/>
            </a:br>
            <a:r>
              <a:rPr lang="id-ID" sz="2400" dirty="0" smtClean="0"/>
              <a:t/>
            </a:r>
            <a:br>
              <a:rPr lang="id-ID" sz="2400" dirty="0" smtClean="0"/>
            </a:br>
            <a:r>
              <a:rPr lang="id-ID" sz="2400" dirty="0"/>
              <a:t/>
            </a:r>
            <a:br>
              <a:rPr lang="id-ID" sz="2400" dirty="0"/>
            </a:br>
            <a:r>
              <a:rPr lang="en-US" sz="2400" b="1" dirty="0" smtClean="0"/>
              <a:t>CARA MENDITEKSI:</a:t>
            </a:r>
            <a:br>
              <a:rPr lang="en-US" sz="2400" b="1" dirty="0" smtClean="0"/>
            </a:br>
            <a:r>
              <a:rPr lang="en-US" sz="2400" dirty="0" smtClean="0"/>
              <a:t>	</a:t>
            </a:r>
            <a:br>
              <a:rPr lang="en-US" sz="2400" dirty="0" smtClean="0"/>
            </a:br>
            <a:r>
              <a:rPr lang="en-US" sz="2400" dirty="0" smtClean="0"/>
              <a:t>	1. </a:t>
            </a:r>
            <a:r>
              <a:rPr lang="en-US" sz="2400" dirty="0" err="1" smtClean="0"/>
              <a:t>Dengan</a:t>
            </a:r>
            <a:r>
              <a:rPr lang="en-US" sz="2400" dirty="0" smtClean="0"/>
              <a:t> </a:t>
            </a:r>
            <a:r>
              <a:rPr lang="en-US" sz="2400" dirty="0" err="1" smtClean="0"/>
              <a:t>gambar</a:t>
            </a:r>
            <a:r>
              <a:rPr lang="en-US" sz="2400" dirty="0" smtClean="0"/>
              <a:t>:</a:t>
            </a:r>
            <a:br>
              <a:rPr lang="en-US" sz="2400" dirty="0" smtClean="0"/>
            </a:br>
            <a:r>
              <a:rPr lang="en-US" sz="2400" dirty="0" smtClean="0"/>
              <a:t>	A. Plot Residual / </a:t>
            </a:r>
            <a:r>
              <a:rPr lang="en-US" sz="2400" dirty="0" err="1" smtClean="0"/>
              <a:t>Jika</a:t>
            </a:r>
            <a:r>
              <a:rPr lang="en-US" sz="2400" dirty="0" smtClean="0"/>
              <a:t> </a:t>
            </a:r>
            <a:r>
              <a:rPr lang="en-US" sz="2400" dirty="0" err="1" smtClean="0"/>
              <a:t>kurva</a:t>
            </a:r>
            <a:r>
              <a:rPr lang="en-US" sz="2400" dirty="0" smtClean="0"/>
              <a:t> regression residual 		</a:t>
            </a:r>
            <a:r>
              <a:rPr lang="en-US" sz="2400" dirty="0" err="1" smtClean="0"/>
              <a:t>terstandarisasi</a:t>
            </a:r>
            <a:r>
              <a:rPr lang="en-US" sz="2400" dirty="0" smtClean="0"/>
              <a:t> </a:t>
            </a:r>
            <a:r>
              <a:rPr lang="en-US" sz="2400" dirty="0" err="1" smtClean="0"/>
              <a:t>membentuk</a:t>
            </a:r>
            <a:r>
              <a:rPr lang="en-US" sz="2400" dirty="0" smtClean="0"/>
              <a:t> </a:t>
            </a:r>
            <a:r>
              <a:rPr lang="en-US" sz="2400" dirty="0" err="1" smtClean="0"/>
              <a:t>gambar</a:t>
            </a:r>
            <a:r>
              <a:rPr lang="en-US" sz="2400" dirty="0" smtClean="0"/>
              <a:t>  	</a:t>
            </a:r>
            <a:r>
              <a:rPr lang="en-US" sz="2400" dirty="0" err="1" smtClean="0"/>
              <a:t>lonceng</a:t>
            </a:r>
            <a:r>
              <a:rPr lang="en-US" sz="2400" dirty="0" smtClean="0"/>
              <a:t> </a:t>
            </a:r>
            <a:r>
              <a:rPr lang="en-US" sz="2400" dirty="0" err="1" smtClean="0"/>
              <a:t>dengan</a:t>
            </a:r>
            <a:r>
              <a:rPr lang="en-US" sz="2400" dirty="0" smtClean="0"/>
              <a:t> 	</a:t>
            </a:r>
            <a:r>
              <a:rPr lang="id-ID" sz="2400" dirty="0" smtClean="0"/>
              <a:t>persentase residual (sisa) memenuhi</a:t>
            </a:r>
            <a:r>
              <a:rPr lang="en-US" sz="2400" dirty="0" smtClean="0"/>
              <a:t>.</a:t>
            </a:r>
            <a:br>
              <a:rPr lang="en-US" sz="2400" dirty="0" smtClean="0"/>
            </a:br>
            <a:r>
              <a:rPr lang="id-ID" sz="2400" dirty="0" smtClean="0"/>
              <a:t> </a:t>
            </a:r>
            <a:r>
              <a:rPr lang="en-US" sz="2400" dirty="0" smtClean="0"/>
              <a:t>		</a:t>
            </a:r>
            <a:r>
              <a:rPr lang="id-ID" sz="2400" dirty="0" smtClean="0"/>
              <a:t>a.  Antara –s dan s sekitar 68%</a:t>
            </a:r>
            <a:br>
              <a:rPr lang="id-ID" sz="2400" dirty="0" smtClean="0"/>
            </a:br>
            <a:r>
              <a:rPr lang="id-ID" sz="2400" dirty="0" smtClean="0"/>
              <a:t>		b.  Antara -2s dan 2s sekitar 95%</a:t>
            </a:r>
            <a:br>
              <a:rPr lang="id-ID" sz="2400" dirty="0" smtClean="0"/>
            </a:br>
            <a:r>
              <a:rPr lang="id-ID" sz="2400" dirty="0" smtClean="0"/>
              <a:t>		c.  Antara -3s dan 3s sekitar 99,7% </a:t>
            </a:r>
            <a:r>
              <a:rPr lang="en-US" sz="2400" dirty="0" smtClean="0"/>
              <a:t/>
            </a:r>
            <a:br>
              <a:rPr lang="en-US" sz="2400" dirty="0" smtClean="0"/>
            </a:br>
            <a:r>
              <a:rPr lang="id-ID" sz="2400" dirty="0" smtClean="0"/>
              <a:t> </a:t>
            </a:r>
            <a:r>
              <a:rPr lang="en-US" sz="2400" dirty="0" smtClean="0"/>
              <a:t>	B.  </a:t>
            </a:r>
            <a:r>
              <a:rPr lang="id-ID" sz="2400" dirty="0" smtClean="0"/>
              <a:t>diagram batang daun, box plot</a:t>
            </a:r>
            <a:br>
              <a:rPr lang="id-ID" sz="2400" dirty="0" smtClean="0"/>
            </a:br>
            <a:r>
              <a:rPr lang="id-ID" sz="2400" dirty="0" smtClean="0"/>
              <a:t>	</a:t>
            </a:r>
            <a:r>
              <a:rPr lang="en-US" sz="2400" dirty="0" smtClean="0"/>
              <a:t>C</a:t>
            </a:r>
            <a:r>
              <a:rPr lang="id-ID" sz="2400" dirty="0" smtClean="0"/>
              <a:t>.  Normal Probability Plot </a:t>
            </a:r>
            <a:r>
              <a:rPr lang="en-US" sz="2400" dirty="0" smtClean="0"/>
              <a:t/>
            </a:r>
            <a:br>
              <a:rPr lang="en-US" sz="2400" dirty="0" smtClean="0"/>
            </a:br>
            <a:r>
              <a:rPr lang="en-US" sz="2400" dirty="0" smtClean="0"/>
              <a:t>	</a:t>
            </a:r>
            <a:br>
              <a:rPr lang="en-US" sz="2400" dirty="0" smtClean="0"/>
            </a:br>
            <a:r>
              <a:rPr lang="en-US" sz="2400" dirty="0" smtClean="0"/>
              <a:t>	2. </a:t>
            </a:r>
            <a:r>
              <a:rPr lang="en-US" sz="2400" dirty="0" err="1" smtClean="0"/>
              <a:t>Dengan</a:t>
            </a:r>
            <a:r>
              <a:rPr lang="en-US" sz="2400" dirty="0" smtClean="0"/>
              <a:t> </a:t>
            </a:r>
            <a:r>
              <a:rPr lang="en-US" sz="2400" dirty="0" err="1" smtClean="0"/>
              <a:t>angka</a:t>
            </a:r>
            <a:r>
              <a:rPr lang="en-US" sz="2400" dirty="0" smtClean="0"/>
              <a:t>:</a:t>
            </a:r>
            <a:br>
              <a:rPr lang="en-US" sz="2400" dirty="0" smtClean="0"/>
            </a:br>
            <a:r>
              <a:rPr lang="en-US" sz="2400" dirty="0" smtClean="0"/>
              <a:t>		</a:t>
            </a:r>
            <a:r>
              <a:rPr lang="en-US" sz="2200" dirty="0" smtClean="0"/>
              <a:t>a.  </a:t>
            </a:r>
            <a:r>
              <a:rPr lang="en-US" sz="2200" dirty="0" err="1" smtClean="0"/>
              <a:t>Uji</a:t>
            </a:r>
            <a:r>
              <a:rPr lang="en-US" sz="2200" dirty="0" smtClean="0"/>
              <a:t> </a:t>
            </a:r>
            <a:r>
              <a:rPr lang="en-US" sz="2200" dirty="0" err="1" smtClean="0"/>
              <a:t>Liliefors</a:t>
            </a:r>
            <a:r>
              <a:rPr lang="en-US" sz="2200" dirty="0" smtClean="0"/>
              <a:t/>
            </a:r>
            <a:br>
              <a:rPr lang="en-US" sz="2200" dirty="0" smtClean="0"/>
            </a:br>
            <a:r>
              <a:rPr lang="en-US" sz="2200" dirty="0" smtClean="0"/>
              <a:t>		b.   Chi </a:t>
            </a:r>
            <a:r>
              <a:rPr lang="en-US" sz="2200" dirty="0" err="1" smtClean="0"/>
              <a:t>Kuadrat</a:t>
            </a:r>
            <a:r>
              <a:rPr lang="en-US" sz="2200" dirty="0" smtClean="0"/>
              <a:t> (X</a:t>
            </a:r>
            <a:r>
              <a:rPr lang="en-US" sz="2200" baseline="30000" dirty="0" smtClean="0"/>
              <a:t>2</a:t>
            </a:r>
            <a:r>
              <a:rPr lang="en-US" sz="2200" dirty="0" smtClean="0"/>
              <a:t>)</a:t>
            </a:r>
            <a:br>
              <a:rPr lang="en-US" sz="2200" dirty="0" smtClean="0"/>
            </a:br>
            <a:r>
              <a:rPr lang="en-US" sz="2200" dirty="0" smtClean="0"/>
              <a:t>		c.   </a:t>
            </a:r>
            <a:r>
              <a:rPr lang="en-US" sz="2200" dirty="0" err="1" smtClean="0"/>
              <a:t>Uji</a:t>
            </a:r>
            <a:r>
              <a:rPr lang="en-US" sz="2200" dirty="0" smtClean="0"/>
              <a:t> </a:t>
            </a:r>
            <a:r>
              <a:rPr lang="en-US" sz="2200" dirty="0" err="1" smtClean="0"/>
              <a:t>dengan</a:t>
            </a:r>
            <a:r>
              <a:rPr lang="en-US" sz="2200" dirty="0" smtClean="0"/>
              <a:t> </a:t>
            </a:r>
            <a:r>
              <a:rPr lang="en-US" sz="2200" dirty="0" err="1" smtClean="0"/>
              <a:t>kertas</a:t>
            </a:r>
            <a:r>
              <a:rPr lang="en-US" sz="2200" dirty="0" smtClean="0"/>
              <a:t> </a:t>
            </a:r>
            <a:r>
              <a:rPr lang="en-US" sz="2200" dirty="0" err="1" smtClean="0"/>
              <a:t>peluang</a:t>
            </a:r>
            <a:r>
              <a:rPr lang="en-US" sz="2200" dirty="0" smtClean="0"/>
              <a:t> normal</a:t>
            </a:r>
            <a:br>
              <a:rPr lang="en-US" sz="2200" dirty="0" smtClean="0"/>
            </a:br>
            <a:r>
              <a:rPr lang="en-US" sz="2200" dirty="0" smtClean="0"/>
              <a:t>		d.  </a:t>
            </a:r>
            <a:r>
              <a:rPr lang="en-US" sz="2200" dirty="0" err="1" smtClean="0"/>
              <a:t>Uji</a:t>
            </a:r>
            <a:r>
              <a:rPr lang="en-US" sz="2200" dirty="0" smtClean="0"/>
              <a:t> </a:t>
            </a:r>
            <a:r>
              <a:rPr lang="en-US" sz="2200" dirty="0" err="1" smtClean="0"/>
              <a:t>dengan</a:t>
            </a:r>
            <a:r>
              <a:rPr lang="en-US" sz="2200" dirty="0" smtClean="0"/>
              <a:t> </a:t>
            </a:r>
            <a:r>
              <a:rPr lang="en-US" sz="2200" dirty="0" err="1" smtClean="0"/>
              <a:t>Kolmogornov</a:t>
            </a:r>
            <a:r>
              <a:rPr lang="en-US" sz="2200" dirty="0" smtClean="0"/>
              <a:t> Smirnov		</a:t>
            </a:r>
            <a:br>
              <a:rPr lang="en-US" sz="2200" dirty="0" smtClean="0"/>
            </a:br>
            <a:r>
              <a:rPr lang="id-ID" sz="2400" dirty="0"/>
              <a:t>		</a:t>
            </a:r>
            <a:r>
              <a:rPr lang="en-US" sz="2400" dirty="0" smtClean="0"/>
              <a:t>e</a:t>
            </a:r>
            <a:r>
              <a:rPr lang="id-ID" sz="2400" dirty="0" smtClean="0"/>
              <a:t>.  Andesron Darling</a:t>
            </a:r>
            <a:br>
              <a:rPr lang="id-ID" sz="2400" dirty="0" smtClean="0"/>
            </a:br>
            <a:r>
              <a:rPr lang="id-ID" sz="2400" dirty="0"/>
              <a:t>	</a:t>
            </a:r>
            <a:r>
              <a:rPr lang="en-US" sz="2400" dirty="0" smtClean="0"/>
              <a:t>	f</a:t>
            </a:r>
            <a:r>
              <a:rPr lang="id-ID" sz="2400" dirty="0" smtClean="0"/>
              <a:t>.  Uji Shapiro wilk</a:t>
            </a:r>
            <a:br>
              <a:rPr lang="id-ID" sz="2400" dirty="0" smtClean="0"/>
            </a:br>
            <a:r>
              <a:rPr lang="id-ID" sz="2400" dirty="0"/>
              <a:t/>
            </a:r>
            <a:br>
              <a:rPr lang="id-ID" sz="2400" dirty="0"/>
            </a:br>
            <a:r>
              <a:rPr lang="id-ID" sz="2400" dirty="0" smtClean="0"/>
              <a:t/>
            </a:r>
            <a:br>
              <a:rPr lang="id-ID" sz="2400" dirty="0" smtClean="0"/>
            </a:br>
            <a:r>
              <a:rPr lang="id-ID" sz="2400" dirty="0"/>
              <a:t/>
            </a:r>
            <a:br>
              <a:rPr lang="id-ID" sz="2400" dirty="0"/>
            </a:br>
            <a:r>
              <a:rPr lang="id-ID" sz="2400" dirty="0" smtClean="0"/>
              <a:t/>
            </a:r>
            <a:br>
              <a:rPr lang="id-ID" sz="2400" dirty="0" smtClean="0"/>
            </a:br>
            <a:r>
              <a:rPr lang="id-ID" sz="2400" dirty="0"/>
              <a:t/>
            </a:r>
            <a:br>
              <a:rPr lang="id-ID" sz="2400" dirty="0"/>
            </a:br>
            <a:endParaRPr lang="id-ID"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1"/>
            <a:ext cx="7848872" cy="720080"/>
          </a:xfrm>
        </p:spPr>
        <p:txBody>
          <a:bodyPr/>
          <a:lstStyle/>
          <a:p>
            <a:r>
              <a:rPr lang="en-US" sz="2400" dirty="0" err="1" smtClean="0"/>
              <a:t>Contoh</a:t>
            </a:r>
            <a:r>
              <a:rPr lang="en-US" sz="2400" dirty="0" smtClean="0"/>
              <a:t> </a:t>
            </a:r>
            <a:r>
              <a:rPr lang="en-US" sz="2400" dirty="0" err="1" smtClean="0"/>
              <a:t>Kasus</a:t>
            </a:r>
            <a:endParaRPr lang="en-US" sz="2400" dirty="0"/>
          </a:p>
        </p:txBody>
      </p:sp>
      <p:sp>
        <p:nvSpPr>
          <p:cNvPr id="3" name="Subtitle 2"/>
          <p:cNvSpPr>
            <a:spLocks noGrp="1"/>
          </p:cNvSpPr>
          <p:nvPr>
            <p:ph type="subTitle" idx="1"/>
          </p:nvPr>
        </p:nvSpPr>
        <p:spPr>
          <a:xfrm>
            <a:off x="611560" y="1052736"/>
            <a:ext cx="8280920" cy="5472608"/>
          </a:xfrm>
        </p:spPr>
        <p:txBody>
          <a:bodyPr/>
          <a:lstStyle/>
          <a:p>
            <a:r>
              <a:rPr lang="en-US" dirty="0" err="1" smtClean="0"/>
              <a:t>Berikut</a:t>
            </a:r>
            <a:r>
              <a:rPr lang="en-US" dirty="0" smtClean="0"/>
              <a:t> </a:t>
            </a:r>
            <a:r>
              <a:rPr lang="en-US" dirty="0" err="1" smtClean="0"/>
              <a:t>ini</a:t>
            </a:r>
            <a:r>
              <a:rPr lang="en-US" dirty="0" smtClean="0"/>
              <a:t> </a:t>
            </a:r>
            <a:r>
              <a:rPr lang="en-US" dirty="0" err="1" smtClean="0"/>
              <a:t>adalah</a:t>
            </a:r>
            <a:r>
              <a:rPr lang="en-US" dirty="0" smtClean="0"/>
              <a:t> data time series, </a:t>
            </a:r>
          </a:p>
          <a:p>
            <a:endParaRPr lang="en-US" dirty="0" smtClean="0"/>
          </a:p>
          <a:p>
            <a:endParaRPr lang="en-US" dirty="0" smtClean="0"/>
          </a:p>
          <a:p>
            <a:pPr algn="just"/>
            <a:r>
              <a:rPr lang="en-US" dirty="0" err="1" smtClean="0"/>
              <a:t>Berdasarkan</a:t>
            </a:r>
            <a:r>
              <a:rPr lang="en-US" dirty="0" smtClean="0"/>
              <a:t> data </a:t>
            </a:r>
            <a:r>
              <a:rPr lang="en-US" dirty="0" err="1" smtClean="0"/>
              <a:t>tersebut</a:t>
            </a:r>
            <a:r>
              <a:rPr lang="en-US" dirty="0" smtClean="0"/>
              <a:t> </a:t>
            </a:r>
            <a:r>
              <a:rPr lang="en-US" dirty="0" err="1" smtClean="0"/>
              <a:t>ujilah</a:t>
            </a:r>
            <a:r>
              <a:rPr lang="en-US" dirty="0" smtClean="0"/>
              <a:t> </a:t>
            </a:r>
            <a:r>
              <a:rPr lang="en-US" dirty="0" err="1" smtClean="0"/>
              <a:t>apakah</a:t>
            </a:r>
            <a:r>
              <a:rPr lang="en-US" dirty="0" smtClean="0"/>
              <a:t> data </a:t>
            </a:r>
            <a:r>
              <a:rPr lang="en-US" dirty="0" err="1" smtClean="0"/>
              <a:t>tersebut</a:t>
            </a:r>
            <a:r>
              <a:rPr lang="en-US" dirty="0" smtClean="0"/>
              <a:t> Normal.</a:t>
            </a:r>
          </a:p>
          <a:p>
            <a:pPr algn="just"/>
            <a:endParaRPr lang="en-US" dirty="0" smtClean="0"/>
          </a:p>
          <a:p>
            <a:pPr algn="just"/>
            <a:r>
              <a:rPr lang="en-US" dirty="0" smtClean="0"/>
              <a:t>Y=10.2 – 0.7 X</a:t>
            </a:r>
          </a:p>
          <a:p>
            <a:pPr algn="l"/>
            <a:endParaRPr lang="en-US" dirty="0"/>
          </a:p>
        </p:txBody>
      </p:sp>
      <p:graphicFrame>
        <p:nvGraphicFramePr>
          <p:cNvPr id="5" name="Table 4"/>
          <p:cNvGraphicFramePr>
            <a:graphicFrameLocks noGrp="1"/>
          </p:cNvGraphicFramePr>
          <p:nvPr/>
        </p:nvGraphicFramePr>
        <p:xfrm>
          <a:off x="1547664" y="1772816"/>
          <a:ext cx="6096002" cy="858768"/>
        </p:xfrm>
        <a:graphic>
          <a:graphicData uri="http://schemas.openxmlformats.org/drawingml/2006/table">
            <a:tbl>
              <a:tblPr/>
              <a:tblGrid>
                <a:gridCol w="554182"/>
                <a:gridCol w="554182"/>
                <a:gridCol w="554182"/>
                <a:gridCol w="554182"/>
                <a:gridCol w="554182"/>
                <a:gridCol w="554182"/>
                <a:gridCol w="554182"/>
                <a:gridCol w="554182"/>
                <a:gridCol w="554182"/>
                <a:gridCol w="554182"/>
                <a:gridCol w="554182"/>
              </a:tblGrid>
              <a:tr h="360040">
                <a:tc>
                  <a:txBody>
                    <a:bodyPr/>
                    <a:lstStyle/>
                    <a:p>
                      <a:pPr algn="l" fontAlgn="b"/>
                      <a:r>
                        <a:rPr lang="en-US" sz="2800" b="1" i="0" u="none" strike="noStrike" dirty="0">
                          <a:solidFill>
                            <a:srgbClr val="000000"/>
                          </a:solidFill>
                          <a:latin typeface="Calibri"/>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smtClean="0">
                          <a:solidFill>
                            <a:srgbClr val="000000"/>
                          </a:solidFill>
                          <a:latin typeface="Calibri"/>
                        </a:rPr>
                        <a:t>3</a:t>
                      </a:r>
                      <a:endParaRPr lang="en-US" sz="28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smtClean="0">
                          <a:solidFill>
                            <a:srgbClr val="000000"/>
                          </a:solidFill>
                          <a:latin typeface="Calibri"/>
                        </a:rPr>
                        <a:t>4</a:t>
                      </a:r>
                      <a:endParaRPr lang="en-US" sz="28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432048">
                <a:tc>
                  <a:txBody>
                    <a:bodyPr/>
                    <a:lstStyle/>
                    <a:p>
                      <a:pPr algn="l" fontAlgn="b"/>
                      <a:r>
                        <a:rPr lang="en-US" sz="2800" b="1" i="0" u="none" strike="noStrike" dirty="0">
                          <a:solidFill>
                            <a:srgbClr val="000000"/>
                          </a:solidFill>
                          <a:latin typeface="Calibri"/>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2800" b="1"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94722"/>
          </a:xfrm>
        </p:spPr>
        <p:txBody>
          <a:bodyPr/>
          <a:lstStyle/>
          <a:p>
            <a:pPr algn="l"/>
            <a:r>
              <a:rPr lang="en-US" sz="2400" b="1" dirty="0" smtClean="0"/>
              <a:t>UJI LILLIEFORS</a:t>
            </a:r>
            <a:br>
              <a:rPr lang="en-US" sz="2400" b="1" dirty="0" smtClean="0"/>
            </a:br>
            <a:r>
              <a:rPr lang="en-US" sz="1600" dirty="0" smtClean="0"/>
              <a:t/>
            </a:r>
            <a:br>
              <a:rPr lang="en-US" sz="1600" dirty="0" smtClean="0"/>
            </a:br>
            <a:r>
              <a:rPr lang="en-US" sz="1600" dirty="0" smtClean="0"/>
              <a:t/>
            </a:r>
            <a:br>
              <a:rPr lang="en-US" sz="1600" dirty="0" smtClean="0"/>
            </a:br>
            <a:r>
              <a:rPr lang="en-US" sz="1600" dirty="0" smtClean="0"/>
              <a:t>H</a:t>
            </a:r>
            <a:r>
              <a:rPr lang="en-US" sz="1600" baseline="-25000" dirty="0" smtClean="0"/>
              <a:t>0</a:t>
            </a:r>
            <a:r>
              <a:rPr lang="en-US" sz="1600" dirty="0" smtClean="0"/>
              <a:t>        : </a:t>
            </a:r>
            <a:r>
              <a:rPr lang="en-US" sz="1600" dirty="0" err="1" smtClean="0"/>
              <a:t>Sampel</a:t>
            </a:r>
            <a:r>
              <a:rPr lang="en-US" sz="1600" dirty="0" smtClean="0"/>
              <a:t> </a:t>
            </a:r>
            <a:r>
              <a:rPr lang="en-US" sz="1600" dirty="0" err="1" smtClean="0"/>
              <a:t>berdistribusi</a:t>
            </a:r>
            <a:r>
              <a:rPr lang="en-US" sz="1600" dirty="0" smtClean="0"/>
              <a:t> normal</a:t>
            </a:r>
            <a:br>
              <a:rPr lang="en-US" sz="1600" dirty="0" smtClean="0"/>
            </a:br>
            <a:r>
              <a:rPr lang="en-US" sz="1600" dirty="0" smtClean="0"/>
              <a:t>H</a:t>
            </a:r>
            <a:r>
              <a:rPr lang="en-US" sz="1600" baseline="-25000" dirty="0" smtClean="0"/>
              <a:t>1</a:t>
            </a:r>
            <a:r>
              <a:rPr lang="en-US" sz="1600" dirty="0" smtClean="0"/>
              <a:t>        : </a:t>
            </a:r>
            <a:r>
              <a:rPr lang="en-US" sz="1600" dirty="0" err="1" smtClean="0"/>
              <a:t>Sampel</a:t>
            </a:r>
            <a:r>
              <a:rPr lang="en-US" sz="1600" dirty="0" smtClean="0"/>
              <a:t> </a:t>
            </a:r>
            <a:r>
              <a:rPr lang="en-US" sz="1600" dirty="0" err="1" smtClean="0"/>
              <a:t>tidak</a:t>
            </a:r>
            <a:r>
              <a:rPr lang="en-US" sz="1600" dirty="0" smtClean="0"/>
              <a:t> </a:t>
            </a:r>
            <a:r>
              <a:rPr lang="en-US" sz="1600" dirty="0" err="1" smtClean="0"/>
              <a:t>berdistribusi</a:t>
            </a:r>
            <a:r>
              <a:rPr lang="en-US" sz="1600" dirty="0" smtClean="0"/>
              <a:t> normal</a:t>
            </a:r>
            <a:br>
              <a:rPr lang="en-US" sz="1600" dirty="0" smtClean="0"/>
            </a:br>
            <a:r>
              <a:rPr lang="en-US" sz="1600" dirty="0" smtClean="0"/>
              <a:t/>
            </a:r>
            <a:br>
              <a:rPr lang="en-US" sz="1600" dirty="0" smtClean="0"/>
            </a:br>
            <a:r>
              <a:rPr lang="en-US" sz="1600" dirty="0" smtClean="0"/>
              <a:t>	</a:t>
            </a:r>
            <a:r>
              <a:rPr lang="en-US" sz="1600" dirty="0" err="1" smtClean="0"/>
              <a:t>Jika</a:t>
            </a:r>
            <a:r>
              <a:rPr lang="en-US" sz="1600" dirty="0" smtClean="0"/>
              <a:t> </a:t>
            </a:r>
            <a:r>
              <a:rPr lang="en-US" sz="1600" dirty="0" err="1" smtClean="0"/>
              <a:t>L</a:t>
            </a:r>
            <a:r>
              <a:rPr lang="en-US" sz="1600" baseline="-25000" dirty="0" err="1" smtClean="0"/>
              <a:t>hitung</a:t>
            </a:r>
            <a:r>
              <a:rPr lang="en-US" sz="1600" dirty="0" smtClean="0"/>
              <a:t> &lt; </a:t>
            </a:r>
            <a:r>
              <a:rPr lang="en-US" sz="1600" dirty="0" err="1" smtClean="0"/>
              <a:t>L</a:t>
            </a:r>
            <a:r>
              <a:rPr lang="en-US" sz="1600" baseline="-25000" dirty="0" err="1" smtClean="0"/>
              <a:t>tabel</a:t>
            </a:r>
            <a:r>
              <a:rPr lang="en-US" sz="1600" dirty="0" smtClean="0"/>
              <a:t> </a:t>
            </a:r>
            <a:r>
              <a:rPr lang="en-US" sz="1600" dirty="0" err="1" smtClean="0"/>
              <a:t>terima</a:t>
            </a:r>
            <a:r>
              <a:rPr lang="en-US" sz="1600" dirty="0" smtClean="0"/>
              <a:t> H</a:t>
            </a:r>
            <a:r>
              <a:rPr lang="en-US" sz="1600" baseline="-25000" dirty="0" smtClean="0"/>
              <a:t>0</a:t>
            </a:r>
            <a:r>
              <a:rPr lang="en-US" sz="1600" dirty="0" smtClean="0"/>
              <a:t>, </a:t>
            </a:r>
            <a:r>
              <a:rPr lang="en-US" sz="1600" dirty="0" err="1" smtClean="0"/>
              <a:t>dan</a:t>
            </a:r>
            <a:r>
              <a:rPr lang="en-US" sz="1600" dirty="0" smtClean="0"/>
              <a:t/>
            </a:r>
            <a:br>
              <a:rPr lang="en-US" sz="1600" dirty="0" smtClean="0"/>
            </a:br>
            <a:r>
              <a:rPr lang="en-US" sz="1600" dirty="0" smtClean="0"/>
              <a:t>	</a:t>
            </a:r>
            <a:r>
              <a:rPr lang="en-US" sz="1600" dirty="0" err="1" smtClean="0"/>
              <a:t>jika</a:t>
            </a:r>
            <a:r>
              <a:rPr lang="en-US" sz="1600" dirty="0" smtClean="0"/>
              <a:t> </a:t>
            </a:r>
            <a:r>
              <a:rPr lang="en-US" sz="1600" dirty="0" err="1" smtClean="0"/>
              <a:t>L</a:t>
            </a:r>
            <a:r>
              <a:rPr lang="en-US" sz="1600" baseline="-25000" dirty="0" err="1" smtClean="0"/>
              <a:t>hitung</a:t>
            </a:r>
            <a:r>
              <a:rPr lang="en-US" sz="1600" dirty="0" smtClean="0"/>
              <a:t> &gt; </a:t>
            </a:r>
            <a:r>
              <a:rPr lang="en-US" sz="1600" dirty="0" err="1" smtClean="0"/>
              <a:t>L</a:t>
            </a:r>
            <a:r>
              <a:rPr lang="en-US" sz="1600" baseline="-25000" dirty="0" err="1" smtClean="0"/>
              <a:t>tabel</a:t>
            </a:r>
            <a:r>
              <a:rPr lang="en-US" sz="1600" dirty="0" smtClean="0"/>
              <a:t> </a:t>
            </a:r>
            <a:r>
              <a:rPr lang="en-US" sz="1600" dirty="0" err="1" smtClean="0"/>
              <a:t>tolak</a:t>
            </a:r>
            <a:r>
              <a:rPr lang="en-US" sz="1600" dirty="0" smtClean="0"/>
              <a:t> H</a:t>
            </a:r>
            <a:r>
              <a:rPr lang="en-US" sz="1600" baseline="-25000" dirty="0" smtClean="0"/>
              <a:t>0</a:t>
            </a:r>
            <a:br>
              <a:rPr lang="en-US" sz="1600" baseline="-25000" dirty="0" smtClean="0"/>
            </a:br>
            <a:r>
              <a:rPr lang="en-US" sz="1600" baseline="-25000" dirty="0" smtClean="0"/>
              <a:t> </a:t>
            </a:r>
            <a:r>
              <a:rPr lang="en-US" sz="1600" dirty="0" smtClean="0"/>
              <a:t/>
            </a:r>
            <a:br>
              <a:rPr lang="en-US" sz="1600" dirty="0" smtClean="0"/>
            </a:br>
            <a:r>
              <a:rPr lang="en-US" sz="1600" dirty="0" err="1" smtClean="0"/>
              <a:t>Langkah-langkah</a:t>
            </a:r>
            <a:r>
              <a:rPr lang="en-US" sz="1600" dirty="0" smtClean="0"/>
              <a:t> </a:t>
            </a:r>
            <a:r>
              <a:rPr lang="en-US" sz="1600" dirty="0" err="1" smtClean="0"/>
              <a:t>pengujian</a:t>
            </a:r>
            <a:r>
              <a:rPr lang="en-US" sz="1600" dirty="0" smtClean="0"/>
              <a:t>:</a:t>
            </a:r>
            <a:br>
              <a:rPr lang="en-US" sz="1600" dirty="0" smtClean="0"/>
            </a:br>
            <a:r>
              <a:rPr lang="en-US" sz="1600" dirty="0" smtClean="0"/>
              <a:t/>
            </a:r>
            <a:br>
              <a:rPr lang="en-US" sz="1600" dirty="0" smtClean="0"/>
            </a:br>
            <a:r>
              <a:rPr lang="en-US" sz="1600" dirty="0" smtClean="0"/>
              <a:t>1.  Data </a:t>
            </a:r>
            <a:r>
              <a:rPr lang="en-US" sz="1600" dirty="0" err="1" smtClean="0"/>
              <a:t>pengamatan</a:t>
            </a:r>
            <a:r>
              <a:rPr lang="en-US" sz="1600" dirty="0" smtClean="0"/>
              <a:t> Y</a:t>
            </a:r>
            <a:r>
              <a:rPr lang="en-US" sz="1600" baseline="-25000" dirty="0" smtClean="0"/>
              <a:t>1</a:t>
            </a:r>
            <a:r>
              <a:rPr lang="en-US" sz="1600" dirty="0" smtClean="0"/>
              <a:t>, Y</a:t>
            </a:r>
            <a:r>
              <a:rPr lang="en-US" sz="1600" baseline="-25000" dirty="0" smtClean="0"/>
              <a:t>2</a:t>
            </a:r>
            <a:r>
              <a:rPr lang="en-US" sz="1600" dirty="0" smtClean="0"/>
              <a:t> , Y</a:t>
            </a:r>
            <a:r>
              <a:rPr lang="en-US" sz="1600" baseline="-25000" dirty="0" smtClean="0"/>
              <a:t>3</a:t>
            </a:r>
            <a:r>
              <a:rPr lang="en-US" sz="1600" dirty="0" smtClean="0"/>
              <a:t>, ….., </a:t>
            </a:r>
            <a:r>
              <a:rPr lang="en-US" sz="1600" dirty="0" err="1" smtClean="0"/>
              <a:t>Y</a:t>
            </a:r>
            <a:r>
              <a:rPr lang="en-US" sz="1600" baseline="-25000" dirty="0" err="1" smtClean="0"/>
              <a:t>n</a:t>
            </a:r>
            <a:r>
              <a:rPr lang="en-US" sz="1600" dirty="0" smtClean="0"/>
              <a:t> </a:t>
            </a:r>
            <a:r>
              <a:rPr lang="en-US" sz="1600" dirty="0" err="1" smtClean="0"/>
              <a:t>dijadikan</a:t>
            </a:r>
            <a:r>
              <a:rPr lang="en-US" sz="1600" dirty="0" smtClean="0"/>
              <a:t> </a:t>
            </a:r>
            <a:r>
              <a:rPr lang="en-US" sz="1600" dirty="0" err="1" smtClean="0"/>
              <a:t>bilangan</a:t>
            </a:r>
            <a:r>
              <a:rPr lang="en-US" sz="1600" dirty="0" smtClean="0"/>
              <a:t> </a:t>
            </a:r>
            <a:r>
              <a:rPr lang="en-US" sz="1600" dirty="0" err="1" smtClean="0"/>
              <a:t>baku</a:t>
            </a:r>
            <a:r>
              <a:rPr lang="en-US" sz="1600" dirty="0" smtClean="0"/>
              <a:t> z</a:t>
            </a:r>
            <a:r>
              <a:rPr lang="en-US" sz="1600" baseline="-25000" dirty="0" smtClean="0"/>
              <a:t>1</a:t>
            </a:r>
            <a:r>
              <a:rPr lang="en-US" sz="1600" dirty="0" smtClean="0"/>
              <a:t>, z</a:t>
            </a:r>
            <a:r>
              <a:rPr lang="en-US" sz="1600" baseline="-25000" dirty="0" smtClean="0"/>
              <a:t>2</a:t>
            </a:r>
            <a:r>
              <a:rPr lang="en-US" sz="1600" dirty="0" smtClean="0"/>
              <a:t> , z</a:t>
            </a:r>
            <a:r>
              <a:rPr lang="en-US" sz="1600" baseline="-25000" dirty="0" smtClean="0"/>
              <a:t>3</a:t>
            </a:r>
            <a:r>
              <a:rPr lang="en-US" sz="1600" dirty="0" smtClean="0"/>
              <a:t>, ….., </a:t>
            </a:r>
            <a:r>
              <a:rPr lang="en-US" sz="1600" dirty="0" err="1" smtClean="0"/>
              <a:t>z</a:t>
            </a:r>
            <a:r>
              <a:rPr lang="en-US" sz="1600" baseline="-25000" dirty="0" err="1" smtClean="0"/>
              <a:t>n</a:t>
            </a:r>
            <a:r>
              <a:rPr lang="en-US" sz="1600" dirty="0" smtClean="0"/>
              <a:t> </a:t>
            </a:r>
            <a:r>
              <a:rPr lang="en-US" sz="1600" dirty="0" err="1" smtClean="0"/>
              <a:t>dengan</a:t>
            </a:r>
            <a:r>
              <a:rPr lang="en-US" sz="1600" dirty="0" smtClean="0"/>
              <a:t> </a:t>
            </a:r>
            <a:r>
              <a:rPr lang="en-US" sz="1600" dirty="0" err="1" smtClean="0"/>
              <a:t>menggunakan</a:t>
            </a:r>
            <a:r>
              <a:rPr lang="en-US" sz="1600" dirty="0" smtClean="0"/>
              <a:t> </a:t>
            </a:r>
            <a:r>
              <a:rPr lang="en-US" sz="1600" dirty="0" err="1" smtClean="0"/>
              <a:t>rumus</a:t>
            </a:r>
            <a:r>
              <a:rPr lang="en-US" sz="1600" dirty="0" smtClean="0"/>
              <a:t>  (</a:t>
            </a:r>
            <a:r>
              <a:rPr lang="en-US" sz="1600" dirty="0" err="1" smtClean="0"/>
              <a:t>dengan</a:t>
            </a:r>
            <a:r>
              <a:rPr lang="en-US" sz="1600" dirty="0" smtClean="0"/>
              <a:t> Y </a:t>
            </a:r>
            <a:r>
              <a:rPr lang="en-US" sz="1600" dirty="0" err="1" smtClean="0"/>
              <a:t>dan</a:t>
            </a:r>
            <a:r>
              <a:rPr lang="en-US" sz="1600" dirty="0" smtClean="0"/>
              <a:t> s </a:t>
            </a:r>
            <a:r>
              <a:rPr lang="en-US" sz="1600" dirty="0" err="1" smtClean="0"/>
              <a:t>masing-masing</a:t>
            </a:r>
            <a:r>
              <a:rPr lang="en-US" sz="1600" dirty="0" smtClean="0"/>
              <a:t> </a:t>
            </a:r>
            <a:r>
              <a:rPr lang="en-US" sz="1600" dirty="0" err="1" smtClean="0"/>
              <a:t>merupakan</a:t>
            </a:r>
            <a:r>
              <a:rPr lang="en-US" sz="1600" dirty="0" smtClean="0"/>
              <a:t> rata-rata </a:t>
            </a:r>
            <a:r>
              <a:rPr lang="en-US" sz="1600" dirty="0" err="1" smtClean="0"/>
              <a:t>dan</a:t>
            </a:r>
            <a:r>
              <a:rPr lang="en-US" sz="1600" dirty="0" smtClean="0"/>
              <a:t> </a:t>
            </a:r>
            <a:r>
              <a:rPr lang="en-US" sz="1600" dirty="0" err="1" smtClean="0"/>
              <a:t>simpangan</a:t>
            </a:r>
            <a:r>
              <a:rPr lang="en-US" sz="1600" dirty="0" smtClean="0"/>
              <a:t> </a:t>
            </a:r>
            <a:r>
              <a:rPr lang="en-US" sz="1600" dirty="0" err="1" smtClean="0"/>
              <a:t>baku</a:t>
            </a:r>
            <a:r>
              <a:rPr lang="en-US" sz="1600" dirty="0" smtClean="0"/>
              <a:t>)</a:t>
            </a:r>
            <a:br>
              <a:rPr lang="en-US" sz="1600" dirty="0" smtClean="0"/>
            </a:br>
            <a:r>
              <a:rPr lang="en-US" sz="1600" dirty="0" smtClean="0"/>
              <a:t>2.  </a:t>
            </a:r>
            <a:r>
              <a:rPr lang="en-US" sz="1600" dirty="0" err="1" smtClean="0"/>
              <a:t>Untuk</a:t>
            </a:r>
            <a:r>
              <a:rPr lang="en-US" sz="1600" dirty="0" smtClean="0"/>
              <a:t> </a:t>
            </a:r>
            <a:r>
              <a:rPr lang="en-US" sz="1600" dirty="0" err="1" smtClean="0"/>
              <a:t>setiap</a:t>
            </a:r>
            <a:r>
              <a:rPr lang="en-US" sz="1600" dirty="0" smtClean="0"/>
              <a:t> </a:t>
            </a:r>
            <a:r>
              <a:rPr lang="en-US" sz="1600" dirty="0" err="1" smtClean="0"/>
              <a:t>bilangan</a:t>
            </a:r>
            <a:r>
              <a:rPr lang="en-US" sz="1600" dirty="0" smtClean="0"/>
              <a:t> </a:t>
            </a:r>
            <a:r>
              <a:rPr lang="en-US" sz="1600" dirty="0" err="1" smtClean="0"/>
              <a:t>baku</a:t>
            </a:r>
            <a:r>
              <a:rPr lang="en-US" sz="1600" dirty="0" smtClean="0"/>
              <a:t> </a:t>
            </a:r>
            <a:r>
              <a:rPr lang="en-US" sz="1600" dirty="0" err="1" smtClean="0"/>
              <a:t>ini</a:t>
            </a:r>
            <a:r>
              <a:rPr lang="en-US" sz="1600" dirty="0" smtClean="0"/>
              <a:t> </a:t>
            </a:r>
            <a:r>
              <a:rPr lang="en-US" sz="1600" dirty="0" err="1" smtClean="0"/>
              <a:t>dengan</a:t>
            </a:r>
            <a:r>
              <a:rPr lang="en-US" sz="1600" dirty="0" smtClean="0"/>
              <a:t> </a:t>
            </a:r>
            <a:r>
              <a:rPr lang="en-US" sz="1600" dirty="0" err="1" smtClean="0"/>
              <a:t>menggunakan</a:t>
            </a:r>
            <a:r>
              <a:rPr lang="en-US" sz="1600" dirty="0" smtClean="0"/>
              <a:t> </a:t>
            </a:r>
            <a:r>
              <a:rPr lang="en-US" sz="1600" dirty="0" err="1" smtClean="0"/>
              <a:t>daftar</a:t>
            </a:r>
            <a:r>
              <a:rPr lang="en-US" sz="1600" dirty="0" smtClean="0"/>
              <a:t> </a:t>
            </a:r>
            <a:r>
              <a:rPr lang="en-US" sz="1600" dirty="0" err="1" smtClean="0"/>
              <a:t>distribusi</a:t>
            </a:r>
            <a:r>
              <a:rPr lang="en-US" sz="1600" dirty="0" smtClean="0"/>
              <a:t> normal </a:t>
            </a:r>
            <a:r>
              <a:rPr lang="en-US" sz="1600" dirty="0" err="1" smtClean="0"/>
              <a:t>baku</a:t>
            </a:r>
            <a:r>
              <a:rPr lang="en-US" sz="1600" dirty="0" smtClean="0"/>
              <a:t>, </a:t>
            </a:r>
            <a:r>
              <a:rPr lang="en-US" sz="1600" dirty="0" err="1" smtClean="0"/>
              <a:t>kemudian</a:t>
            </a:r>
            <a:r>
              <a:rPr lang="en-US" sz="1600" dirty="0" smtClean="0"/>
              <a:t> </a:t>
            </a:r>
            <a:r>
              <a:rPr lang="en-US" sz="1600" dirty="0" err="1" smtClean="0"/>
              <a:t>dihitung</a:t>
            </a:r>
            <a:r>
              <a:rPr lang="en-US" sz="1600" dirty="0" smtClean="0"/>
              <a:t> </a:t>
            </a:r>
            <a:r>
              <a:rPr lang="en-US" sz="1600" dirty="0" err="1" smtClean="0"/>
              <a:t>peluang</a:t>
            </a:r>
            <a:r>
              <a:rPr lang="en-US" sz="1600" dirty="0" smtClean="0"/>
              <a:t> F(</a:t>
            </a:r>
            <a:r>
              <a:rPr lang="en-US" sz="1600" dirty="0" err="1" smtClean="0"/>
              <a:t>z</a:t>
            </a:r>
            <a:r>
              <a:rPr lang="en-US" sz="1600" baseline="-25000" dirty="0" err="1" smtClean="0"/>
              <a:t>i</a:t>
            </a:r>
            <a:r>
              <a:rPr lang="en-US" sz="1600" dirty="0" smtClean="0"/>
              <a:t>) = P(z </a:t>
            </a:r>
            <a:r>
              <a:rPr lang="en-US" sz="1600" u="sng" dirty="0" smtClean="0"/>
              <a:t>&lt;</a:t>
            </a:r>
            <a:r>
              <a:rPr lang="en-US" sz="1600" dirty="0" smtClean="0"/>
              <a:t> </a:t>
            </a:r>
            <a:r>
              <a:rPr lang="en-US" sz="1600" dirty="0" err="1" smtClean="0"/>
              <a:t>z</a:t>
            </a:r>
            <a:r>
              <a:rPr lang="en-US" sz="1600" baseline="-25000" dirty="0" err="1" smtClean="0"/>
              <a:t>i</a:t>
            </a:r>
            <a:r>
              <a:rPr lang="en-US" sz="1600" dirty="0" smtClean="0"/>
              <a:t>).</a:t>
            </a:r>
            <a:br>
              <a:rPr lang="en-US" sz="1600" dirty="0" smtClean="0"/>
            </a:br>
            <a:r>
              <a:rPr lang="en-US" sz="1600" dirty="0" smtClean="0"/>
              <a:t>3. </a:t>
            </a:r>
            <a:r>
              <a:rPr lang="en-US" sz="1600" dirty="0" err="1" smtClean="0"/>
              <a:t>Hitung</a:t>
            </a:r>
            <a:r>
              <a:rPr lang="en-US" sz="1600" dirty="0" smtClean="0"/>
              <a:t> </a:t>
            </a:r>
            <a:r>
              <a:rPr lang="en-US" sz="1600" dirty="0" err="1" smtClean="0"/>
              <a:t>proporsi</a:t>
            </a:r>
            <a:r>
              <a:rPr lang="en-US" sz="1600" dirty="0" smtClean="0"/>
              <a:t> z</a:t>
            </a:r>
            <a:r>
              <a:rPr lang="en-US" sz="1600" baseline="-25000" dirty="0" smtClean="0"/>
              <a:t>1</a:t>
            </a:r>
            <a:r>
              <a:rPr lang="en-US" sz="1600" dirty="0" smtClean="0"/>
              <a:t>, z</a:t>
            </a:r>
            <a:r>
              <a:rPr lang="en-US" sz="1600" baseline="-25000" dirty="0" smtClean="0"/>
              <a:t>2</a:t>
            </a:r>
            <a:r>
              <a:rPr lang="en-US" sz="1600" dirty="0" smtClean="0"/>
              <a:t> , z</a:t>
            </a:r>
            <a:r>
              <a:rPr lang="en-US" sz="1600" baseline="-25000" dirty="0" smtClean="0"/>
              <a:t>3</a:t>
            </a:r>
            <a:r>
              <a:rPr lang="en-US" sz="1600" dirty="0" smtClean="0"/>
              <a:t>, ….., </a:t>
            </a:r>
            <a:r>
              <a:rPr lang="en-US" sz="1600" dirty="0" err="1" smtClean="0"/>
              <a:t>z</a:t>
            </a:r>
            <a:r>
              <a:rPr lang="en-US" sz="1600" baseline="-25000" dirty="0" err="1" smtClean="0"/>
              <a:t>n</a:t>
            </a:r>
            <a:r>
              <a:rPr lang="en-US" sz="1600" dirty="0" smtClean="0"/>
              <a:t> yang </a:t>
            </a:r>
            <a:r>
              <a:rPr lang="en-US" sz="1600" dirty="0" err="1" smtClean="0"/>
              <a:t>lebih</a:t>
            </a:r>
            <a:r>
              <a:rPr lang="en-US" sz="1600" dirty="0" smtClean="0"/>
              <a:t> </a:t>
            </a:r>
            <a:r>
              <a:rPr lang="en-US" sz="1600" dirty="0" err="1" smtClean="0"/>
              <a:t>kecil</a:t>
            </a:r>
            <a:r>
              <a:rPr lang="en-US" sz="1600" dirty="0" smtClean="0"/>
              <a:t> </a:t>
            </a:r>
            <a:r>
              <a:rPr lang="en-US" sz="1600" dirty="0" err="1" smtClean="0"/>
              <a:t>atau</a:t>
            </a:r>
            <a:r>
              <a:rPr lang="en-US" sz="1600" dirty="0" smtClean="0"/>
              <a:t> </a:t>
            </a:r>
            <a:r>
              <a:rPr lang="en-US" sz="1600" dirty="0" err="1" smtClean="0"/>
              <a:t>sama</a:t>
            </a:r>
            <a:r>
              <a:rPr lang="en-US" sz="1600" dirty="0" smtClean="0"/>
              <a:t> </a:t>
            </a:r>
            <a:r>
              <a:rPr lang="en-US" sz="1600" dirty="0" err="1" smtClean="0"/>
              <a:t>dengan</a:t>
            </a:r>
            <a:r>
              <a:rPr lang="en-US" sz="1600" dirty="0" smtClean="0"/>
              <a:t> </a:t>
            </a:r>
            <a:r>
              <a:rPr lang="en-US" sz="1600" dirty="0" err="1" smtClean="0"/>
              <a:t>z</a:t>
            </a:r>
            <a:r>
              <a:rPr lang="en-US" sz="1600" baseline="-25000" dirty="0" err="1" smtClean="0"/>
              <a:t>i</a:t>
            </a:r>
            <a:r>
              <a:rPr lang="en-US" sz="1600" dirty="0" smtClean="0"/>
              <a:t>. </a:t>
            </a:r>
            <a:r>
              <a:rPr lang="en-US" sz="1600" dirty="0" err="1" smtClean="0"/>
              <a:t>Jika</a:t>
            </a:r>
            <a:r>
              <a:rPr lang="en-US" sz="1600" dirty="0" smtClean="0"/>
              <a:t> </a:t>
            </a:r>
            <a:r>
              <a:rPr lang="en-US" sz="1600" dirty="0" err="1" smtClean="0"/>
              <a:t>proporsi</a:t>
            </a:r>
            <a:r>
              <a:rPr lang="en-US" sz="1600" dirty="0" smtClean="0"/>
              <a:t> </a:t>
            </a:r>
            <a:r>
              <a:rPr lang="en-US" sz="1600" dirty="0" err="1" smtClean="0"/>
              <a:t>ini</a:t>
            </a:r>
            <a:r>
              <a:rPr lang="en-US" sz="1600" dirty="0" smtClean="0"/>
              <a:t> </a:t>
            </a:r>
            <a:r>
              <a:rPr lang="en-US" sz="1600" dirty="0" err="1" smtClean="0"/>
              <a:t>dinyatakan</a:t>
            </a:r>
            <a:r>
              <a:rPr lang="en-US" sz="1600" dirty="0" smtClean="0"/>
              <a:t> </a:t>
            </a:r>
            <a:r>
              <a:rPr lang="en-US" sz="1600" dirty="0" err="1" smtClean="0"/>
              <a:t>oleh</a:t>
            </a:r>
            <a:r>
              <a:rPr lang="en-US" sz="1600" dirty="0" smtClean="0"/>
              <a:t> S(</a:t>
            </a:r>
            <a:r>
              <a:rPr lang="en-US" sz="1600" dirty="0" err="1" smtClean="0"/>
              <a:t>z</a:t>
            </a:r>
            <a:r>
              <a:rPr lang="en-US" sz="1600" baseline="-25000" dirty="0" err="1" smtClean="0"/>
              <a:t>i</a:t>
            </a:r>
            <a:r>
              <a:rPr lang="en-US" sz="1600" dirty="0" smtClean="0"/>
              <a:t>) </a:t>
            </a:r>
            <a:r>
              <a:rPr lang="en-US" sz="1600" dirty="0" err="1" smtClean="0"/>
              <a:t>maka</a:t>
            </a:r>
            <a:r>
              <a:rPr lang="en-US" sz="1600" dirty="0" smtClean="0"/>
              <a:t> :</a:t>
            </a:r>
            <a:br>
              <a:rPr lang="en-US" sz="1600" dirty="0" smtClean="0"/>
            </a:br>
            <a:r>
              <a:rPr lang="en-US" sz="1600" dirty="0" smtClean="0"/>
              <a:t> </a:t>
            </a:r>
            <a:br>
              <a:rPr lang="en-US" sz="1600" dirty="0" smtClean="0"/>
            </a:br>
            <a:r>
              <a:rPr lang="en-US" sz="1600" dirty="0" smtClean="0"/>
              <a:t>4.  </a:t>
            </a:r>
            <a:r>
              <a:rPr lang="en-US" sz="1600" dirty="0" err="1" smtClean="0"/>
              <a:t>Hitung</a:t>
            </a:r>
            <a:r>
              <a:rPr lang="en-US" sz="1600" dirty="0" smtClean="0"/>
              <a:t> </a:t>
            </a:r>
            <a:r>
              <a:rPr lang="en-US" sz="1600" dirty="0" err="1" smtClean="0"/>
              <a:t>selisih</a:t>
            </a:r>
            <a:r>
              <a:rPr lang="en-US" sz="1600" dirty="0" smtClean="0"/>
              <a:t> F(</a:t>
            </a:r>
            <a:r>
              <a:rPr lang="en-US" sz="1600" dirty="0" err="1" smtClean="0"/>
              <a:t>z</a:t>
            </a:r>
            <a:r>
              <a:rPr lang="en-US" sz="1600" baseline="-25000" dirty="0" err="1" smtClean="0"/>
              <a:t>i</a:t>
            </a:r>
            <a:r>
              <a:rPr lang="en-US" sz="1600" dirty="0" smtClean="0"/>
              <a:t>) – S(</a:t>
            </a:r>
            <a:r>
              <a:rPr lang="en-US" sz="1600" dirty="0" err="1" smtClean="0"/>
              <a:t>z</a:t>
            </a:r>
            <a:r>
              <a:rPr lang="en-US" sz="1600" baseline="-25000" dirty="0" err="1" smtClean="0"/>
              <a:t>i</a:t>
            </a:r>
            <a:r>
              <a:rPr lang="en-US" sz="1600" dirty="0" smtClean="0"/>
              <a:t>), </a:t>
            </a:r>
            <a:r>
              <a:rPr lang="en-US" sz="1600" dirty="0" err="1" smtClean="0"/>
              <a:t>kemudian</a:t>
            </a:r>
            <a:r>
              <a:rPr lang="en-US" sz="1600" dirty="0" smtClean="0"/>
              <a:t> </a:t>
            </a:r>
            <a:r>
              <a:rPr lang="en-US" sz="1600" dirty="0" err="1" smtClean="0"/>
              <a:t>tentukan</a:t>
            </a:r>
            <a:r>
              <a:rPr lang="en-US" sz="1600" dirty="0" smtClean="0"/>
              <a:t> </a:t>
            </a:r>
            <a:r>
              <a:rPr lang="en-US" sz="1600" dirty="0" err="1" smtClean="0"/>
              <a:t>harga</a:t>
            </a:r>
            <a:r>
              <a:rPr lang="en-US" sz="1600" dirty="0" smtClean="0"/>
              <a:t> </a:t>
            </a:r>
            <a:r>
              <a:rPr lang="en-US" sz="1600" dirty="0" err="1" smtClean="0"/>
              <a:t>mutlaknya</a:t>
            </a:r>
            <a:r>
              <a:rPr lang="en-US" sz="1600" dirty="0" smtClean="0"/>
              <a:t>.</a:t>
            </a:r>
            <a:br>
              <a:rPr lang="en-US" sz="1600" dirty="0" smtClean="0"/>
            </a:br>
            <a:r>
              <a:rPr lang="en-US" sz="1600" dirty="0" smtClean="0"/>
              <a:t>5.  </a:t>
            </a:r>
            <a:r>
              <a:rPr lang="en-US" sz="1600" dirty="0" err="1" smtClean="0"/>
              <a:t>Ambil</a:t>
            </a:r>
            <a:r>
              <a:rPr lang="en-US" sz="1600" dirty="0" smtClean="0"/>
              <a:t> </a:t>
            </a:r>
            <a:r>
              <a:rPr lang="en-US" sz="1600" dirty="0" err="1" smtClean="0"/>
              <a:t>harga</a:t>
            </a:r>
            <a:r>
              <a:rPr lang="en-US" sz="1600" dirty="0" smtClean="0"/>
              <a:t> yang paling </a:t>
            </a:r>
            <a:r>
              <a:rPr lang="en-US" sz="1600" dirty="0" err="1" smtClean="0"/>
              <a:t>besar</a:t>
            </a:r>
            <a:r>
              <a:rPr lang="en-US" sz="1600" dirty="0" smtClean="0"/>
              <a:t> </a:t>
            </a:r>
            <a:r>
              <a:rPr lang="en-US" sz="1600" dirty="0" err="1" smtClean="0"/>
              <a:t>di</a:t>
            </a:r>
            <a:r>
              <a:rPr lang="en-US" sz="1600" dirty="0" smtClean="0"/>
              <a:t> </a:t>
            </a:r>
            <a:r>
              <a:rPr lang="en-US" sz="1600" dirty="0" err="1" smtClean="0"/>
              <a:t>antara</a:t>
            </a:r>
            <a:r>
              <a:rPr lang="en-US" sz="1600" dirty="0" smtClean="0"/>
              <a:t> </a:t>
            </a:r>
            <a:r>
              <a:rPr lang="en-US" sz="1600" dirty="0" err="1" smtClean="0"/>
              <a:t>harga-harga</a:t>
            </a:r>
            <a:r>
              <a:rPr lang="en-US" sz="1600" dirty="0" smtClean="0"/>
              <a:t> </a:t>
            </a:r>
            <a:r>
              <a:rPr lang="en-US" sz="1600" dirty="0" err="1" smtClean="0"/>
              <a:t>mutlak</a:t>
            </a:r>
            <a:r>
              <a:rPr lang="en-US" sz="1600" dirty="0" smtClean="0"/>
              <a:t> </a:t>
            </a:r>
            <a:r>
              <a:rPr lang="en-US" sz="1600" dirty="0" err="1" smtClean="0"/>
              <a:t>selisih</a:t>
            </a:r>
            <a:r>
              <a:rPr lang="en-US" sz="1600" dirty="0" smtClean="0"/>
              <a:t> </a:t>
            </a:r>
            <a:r>
              <a:rPr lang="en-US" sz="1600" dirty="0" err="1" smtClean="0"/>
              <a:t>tersebut</a:t>
            </a:r>
            <a:r>
              <a:rPr lang="en-US" sz="1600" dirty="0" smtClean="0"/>
              <a:t>, </a:t>
            </a:r>
            <a:r>
              <a:rPr lang="en-US" sz="1600" dirty="0" err="1" smtClean="0"/>
              <a:t>misal</a:t>
            </a:r>
            <a:r>
              <a:rPr lang="en-US" sz="1600" dirty="0" smtClean="0"/>
              <a:t> </a:t>
            </a:r>
            <a:r>
              <a:rPr lang="en-US" sz="1600" dirty="0" err="1" smtClean="0"/>
              <a:t>harga</a:t>
            </a:r>
            <a:r>
              <a:rPr lang="en-US" sz="1600" dirty="0" smtClean="0"/>
              <a:t> </a:t>
            </a:r>
            <a:r>
              <a:rPr lang="en-US" sz="1600" dirty="0" err="1" smtClean="0"/>
              <a:t>tersebut</a:t>
            </a:r>
            <a:r>
              <a:rPr lang="en-US" sz="1600" dirty="0" smtClean="0"/>
              <a:t> L</a:t>
            </a:r>
            <a:r>
              <a:rPr lang="en-US" sz="1600" baseline="-25000" dirty="0" smtClean="0"/>
              <a:t>0</a:t>
            </a:r>
            <a:r>
              <a:rPr lang="en-US" sz="1600" dirty="0" smtClean="0"/>
              <a:t>.</a:t>
            </a:r>
            <a:br>
              <a:rPr lang="en-US" sz="1600" dirty="0" smtClean="0"/>
            </a:br>
            <a:r>
              <a:rPr lang="en-US" sz="1600" dirty="0" smtClean="0"/>
              <a:t>6.  </a:t>
            </a:r>
            <a:r>
              <a:rPr lang="en-US" sz="1600" dirty="0" err="1" smtClean="0"/>
              <a:t>Untuk</a:t>
            </a:r>
            <a:r>
              <a:rPr lang="en-US" sz="1600" dirty="0" smtClean="0"/>
              <a:t> </a:t>
            </a:r>
            <a:r>
              <a:rPr lang="en-US" sz="1600" dirty="0" err="1" smtClean="0"/>
              <a:t>menerima</a:t>
            </a:r>
            <a:r>
              <a:rPr lang="en-US" sz="1600" dirty="0" smtClean="0"/>
              <a:t> </a:t>
            </a:r>
            <a:r>
              <a:rPr lang="en-US" sz="1600" dirty="0" err="1" smtClean="0"/>
              <a:t>atau</a:t>
            </a:r>
            <a:r>
              <a:rPr lang="en-US" sz="1600" dirty="0" smtClean="0"/>
              <a:t> </a:t>
            </a:r>
            <a:r>
              <a:rPr lang="en-US" sz="1600" dirty="0" err="1" smtClean="0"/>
              <a:t>menolak</a:t>
            </a:r>
            <a:r>
              <a:rPr lang="en-US" sz="1600" dirty="0" smtClean="0"/>
              <a:t> </a:t>
            </a:r>
            <a:r>
              <a:rPr lang="en-US" sz="1600" dirty="0" err="1" smtClean="0"/>
              <a:t>hipotesis</a:t>
            </a:r>
            <a:r>
              <a:rPr lang="en-US" sz="1600" dirty="0" smtClean="0"/>
              <a:t> </a:t>
            </a:r>
            <a:r>
              <a:rPr lang="en-US" sz="1600" dirty="0" err="1" smtClean="0"/>
              <a:t>nol</a:t>
            </a:r>
            <a:r>
              <a:rPr lang="en-US" sz="1600" dirty="0" smtClean="0"/>
              <a:t> (H</a:t>
            </a:r>
            <a:r>
              <a:rPr lang="en-US" sz="1600" baseline="-25000" dirty="0" smtClean="0"/>
              <a:t>0</a:t>
            </a:r>
            <a:r>
              <a:rPr lang="en-US" sz="1600" dirty="0" smtClean="0"/>
              <a:t>), </a:t>
            </a:r>
            <a:r>
              <a:rPr lang="en-US" sz="1600" dirty="0" err="1" smtClean="0"/>
              <a:t>dilakukan</a:t>
            </a:r>
            <a:r>
              <a:rPr lang="en-US" sz="1600" dirty="0" smtClean="0"/>
              <a:t> </a:t>
            </a:r>
            <a:r>
              <a:rPr lang="en-US" sz="1600" dirty="0" err="1" smtClean="0"/>
              <a:t>dengan</a:t>
            </a:r>
            <a:r>
              <a:rPr lang="en-US" sz="1600" dirty="0" smtClean="0"/>
              <a:t> </a:t>
            </a:r>
            <a:r>
              <a:rPr lang="en-US" sz="1600" dirty="0" err="1" smtClean="0"/>
              <a:t>cara</a:t>
            </a:r>
            <a:r>
              <a:rPr lang="en-US" sz="1600" dirty="0" smtClean="0"/>
              <a:t> </a:t>
            </a:r>
            <a:r>
              <a:rPr lang="en-US" sz="1600" dirty="0" err="1" smtClean="0"/>
              <a:t>membandigkan</a:t>
            </a:r>
            <a:r>
              <a:rPr lang="en-US" sz="1600" dirty="0" smtClean="0"/>
              <a:t> L</a:t>
            </a:r>
            <a:r>
              <a:rPr lang="en-US" sz="1600" baseline="-25000" dirty="0" smtClean="0"/>
              <a:t>0</a:t>
            </a:r>
            <a:r>
              <a:rPr lang="en-US" sz="1600" dirty="0" smtClean="0"/>
              <a:t> </a:t>
            </a:r>
            <a:r>
              <a:rPr lang="en-US" sz="1600" dirty="0" err="1" smtClean="0"/>
              <a:t>ini</a:t>
            </a:r>
            <a:r>
              <a:rPr lang="en-US" sz="1600" dirty="0" smtClean="0"/>
              <a:t> </a:t>
            </a:r>
            <a:r>
              <a:rPr lang="en-US" sz="1600" dirty="0" err="1" smtClean="0"/>
              <a:t>dengan</a:t>
            </a:r>
            <a:r>
              <a:rPr lang="en-US" sz="1600" dirty="0" smtClean="0"/>
              <a:t> </a:t>
            </a:r>
            <a:r>
              <a:rPr lang="en-US" sz="1600" dirty="0" err="1" smtClean="0"/>
              <a:t>nilai</a:t>
            </a:r>
            <a:r>
              <a:rPr lang="en-US" sz="1600" dirty="0" smtClean="0"/>
              <a:t> L </a:t>
            </a:r>
            <a:r>
              <a:rPr lang="en-US" sz="1600" baseline="-25000" dirty="0" err="1" smtClean="0"/>
              <a:t>kritis</a:t>
            </a:r>
            <a:r>
              <a:rPr lang="en-US" sz="1600" dirty="0" smtClean="0"/>
              <a:t> yang </a:t>
            </a:r>
            <a:r>
              <a:rPr lang="en-US" sz="1600" dirty="0" err="1" smtClean="0"/>
              <a:t>terdapat</a:t>
            </a:r>
            <a:r>
              <a:rPr lang="en-US" sz="1600" dirty="0" smtClean="0"/>
              <a:t> </a:t>
            </a:r>
            <a:r>
              <a:rPr lang="en-US" sz="1600" dirty="0" err="1" smtClean="0"/>
              <a:t>dalam</a:t>
            </a:r>
            <a:r>
              <a:rPr lang="en-US" sz="1600" dirty="0" smtClean="0"/>
              <a:t> </a:t>
            </a:r>
            <a:r>
              <a:rPr lang="en-US" sz="1600" dirty="0" err="1" smtClean="0"/>
              <a:t>tabel</a:t>
            </a:r>
            <a:r>
              <a:rPr lang="en-US" sz="1600" dirty="0" smtClean="0"/>
              <a:t> </a:t>
            </a:r>
            <a:r>
              <a:rPr lang="en-US" sz="1600" dirty="0" err="1" smtClean="0"/>
              <a:t>untuk</a:t>
            </a:r>
            <a:r>
              <a:rPr lang="en-US" sz="1600" dirty="0" smtClean="0"/>
              <a:t> </a:t>
            </a:r>
            <a:r>
              <a:rPr lang="en-US" sz="1600" dirty="0" err="1" smtClean="0"/>
              <a:t>taraf</a:t>
            </a:r>
            <a:r>
              <a:rPr lang="en-US" sz="1600" dirty="0" smtClean="0"/>
              <a:t> </a:t>
            </a:r>
            <a:r>
              <a:rPr lang="en-US" sz="1600" dirty="0" err="1" smtClean="0"/>
              <a:t>nyata</a:t>
            </a:r>
            <a:r>
              <a:rPr lang="en-US" sz="1600" dirty="0" smtClean="0"/>
              <a:t> yang </a:t>
            </a:r>
            <a:r>
              <a:rPr lang="en-US" sz="1600" dirty="0" err="1" smtClean="0"/>
              <a:t>dipilih</a:t>
            </a:r>
            <a:r>
              <a:rPr lang="en-US" sz="1600" dirty="0" smtClean="0"/>
              <a:t> ? = 5%. </a:t>
            </a:r>
            <a:r>
              <a:rPr lang="en-US" sz="1600" dirty="0" err="1" smtClean="0"/>
              <a:t>Untuk</a:t>
            </a:r>
            <a:r>
              <a:rPr lang="en-US" sz="1600" dirty="0" smtClean="0"/>
              <a:t> </a:t>
            </a:r>
            <a:r>
              <a:rPr lang="en-US" sz="1600" dirty="0" err="1" smtClean="0"/>
              <a:t>mempermudah</a:t>
            </a:r>
            <a:r>
              <a:rPr lang="en-US" sz="1600" dirty="0" smtClean="0"/>
              <a:t> </a:t>
            </a:r>
            <a:r>
              <a:rPr lang="en-US" sz="1600" dirty="0" err="1" smtClean="0"/>
              <a:t>perhitungan</a:t>
            </a:r>
            <a:r>
              <a:rPr lang="en-US" sz="1600" dirty="0" smtClean="0"/>
              <a:t> </a:t>
            </a:r>
            <a:r>
              <a:rPr lang="en-US" sz="1600" dirty="0" err="1" smtClean="0"/>
              <a:t>dibuat</a:t>
            </a:r>
            <a:r>
              <a:rPr lang="en-US" sz="1600" dirty="0" smtClean="0"/>
              <a:t> </a:t>
            </a:r>
            <a:r>
              <a:rPr lang="en-US" sz="1600" dirty="0" err="1" smtClean="0"/>
              <a:t>dalam</a:t>
            </a:r>
            <a:r>
              <a:rPr lang="en-US" sz="1600" dirty="0" smtClean="0"/>
              <a:t> </a:t>
            </a:r>
            <a:r>
              <a:rPr lang="en-US" sz="1600" dirty="0" err="1" smtClean="0"/>
              <a:t>bentuk</a:t>
            </a:r>
            <a:r>
              <a:rPr lang="en-US" sz="1600" dirty="0" smtClean="0"/>
              <a:t> </a:t>
            </a:r>
            <a:r>
              <a:rPr lang="en-US" sz="1600" dirty="0" err="1" smtClean="0"/>
              <a:t>tabel</a:t>
            </a:r>
            <a:r>
              <a:rPr lang="en-US" sz="1600" dirty="0" smtClean="0"/>
              <a:t>.</a:t>
            </a:r>
            <a:br>
              <a:rPr lang="en-US" sz="1600" dirty="0" smtClean="0"/>
            </a:b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1140</Template>
  <TotalTime>613</TotalTime>
  <Words>870</Words>
  <Application>Microsoft Office PowerPoint</Application>
  <PresentationFormat>On-screen Show (4:3)</PresentationFormat>
  <Paragraphs>371</Paragraphs>
  <Slides>28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Symbol</vt:lpstr>
      <vt:lpstr>Times New Roman</vt:lpstr>
      <vt:lpstr>Wingdings</vt:lpstr>
      <vt:lpstr>Diseño predeterminado</vt:lpstr>
      <vt:lpstr>Equation</vt:lpstr>
      <vt:lpstr>PENGUJIAN ASUMSI</vt:lpstr>
      <vt:lpstr>Asumsi-Asumsi dalam Analisis Regresi Linear Sederhana</vt:lpstr>
      <vt:lpstr>1.  UJI ASUMSI NORMALITAS  PENGERTIAN UJI NORMALITAS Uji normalitas di maksudkan untuk mengetahui apakah residual terstandarisasi yang diteliti berdistribusi normal atau tidak.  PENYEBAB TIDAK NORMAL Disebabkan karena terdapat nilai ektrim dalam data yang kita ambil. </vt:lpstr>
      <vt:lpstr>1.  ASUMSI NORMALITAS Kapan Data Dikatakan Normal</vt:lpstr>
      <vt:lpstr>Berikut ini manakah data yang Ekstrim</vt:lpstr>
      <vt:lpstr>PowerPoint Presentation</vt:lpstr>
      <vt:lpstr>      CARA MENDITEKSI:    1. Dengan gambar:  A. Plot Residual / Jika kurva regression residual   terstandarisasi membentuk gambar   lonceng dengan  persentase residual (sisa) memenuhi.    a.  Antara –s dan s sekitar 68%   b.  Antara -2s dan 2s sekitar 95%   c.  Antara -3s dan 3s sekitar 99,7%    B.  diagram batang daun, box plot  C.  Normal Probability Plot     2. Dengan angka:   a.  Uji Liliefors   b.   Chi Kuadrat (X2)   c.   Uji dengan kertas peluang normal   d.  Uji dengan Kolmogornov Smirnov     e.  Andesron Darling   f.  Uji Shapiro wilk      </vt:lpstr>
      <vt:lpstr>Contoh Kasus</vt:lpstr>
      <vt:lpstr>UJI LILLIEFORS   H0        : Sampel berdistribusi normal H1        : Sampel tidak berdistribusi normal   Jika Lhitung &lt; Ltabel terima H0, dan  jika Lhitung &gt; Ltabel tolak H0   Langkah-langkah pengujian:  1.  Data pengamatan Y1, Y2 , Y3, ….., Yn dijadikan bilangan baku z1, z2 , z3, ….., zn dengan menggunakan rumus  (dengan Y dan s masing-masing merupakan rata-rata dan simpangan baku) 2.  Untuk setiap bilangan baku ini dengan menggunakan daftar distribusi normal baku, kemudian dihitung peluang F(zi) = P(z &lt; zi). 3. Hitung proporsi z1, z2 , z3, ….., zn yang lebih kecil atau sama dengan zi. Jika proporsi ini dinyatakan oleh S(zi) maka :   4.  Hitung selisih F(zi) – S(zi), kemudian tentukan harga mutlaknya. 5.  Ambil harga yang paling besar di antara harga-harga mutlak selisih tersebut, misal harga tersebut L0. 6.  Untuk menerima atau menolak hipotesis nol (H0), dilakukan dengan cara membandigkan L0 ini dengan nilai L kritis yang terdapat dalam tabel untuk taraf nyata yang dipilih ? = 5%. Untuk mempermudah perhitungan dibuat dalam bentuk tabel. </vt:lpstr>
      <vt:lpstr>PowerPoint Presentation</vt:lpstr>
      <vt:lpstr>PowerPoint Presentation</vt:lpstr>
      <vt:lpstr>Cara Mengatasi Data yang Tidak Normal</vt:lpstr>
      <vt:lpstr>2.  UJI HETEROSEDASITAS</vt:lpstr>
      <vt:lpstr>Uji Heteroskedastisitas</vt:lpstr>
      <vt:lpstr>CARA MENDITEKSI:</vt:lpstr>
      <vt:lpstr>PowerPoint Presentation</vt:lpstr>
      <vt:lpstr>PowerPoint Presentation</vt:lpstr>
      <vt:lpstr>PowerPoint Presentation</vt:lpstr>
      <vt:lpstr>Homosedasitas:  </vt:lpstr>
      <vt:lpstr>1. UJI PARK</vt:lpstr>
      <vt:lpstr>2.  Uji Glejser</vt:lpstr>
      <vt:lpstr>Langkah-Langkah Metode Glejser</vt:lpstr>
      <vt:lpstr>Regresi Variabel Bebas terhadap Nilai Mutlak Residualnya</vt:lpstr>
      <vt:lpstr>Contoh </vt:lpstr>
      <vt:lpstr>3.  Uji white</vt:lpstr>
      <vt:lpstr>MENGATASI HETEROSEDASITAS:</vt:lpstr>
      <vt:lpstr>BAGAIMANA METODE WLS DPT MENGATASI HETEROSEDASITAS?</vt:lpstr>
      <vt:lpstr>Jika data mengalami heterosedasitas maka Galat Baku tidak akurat sehingga uji t tidak akurat akibatnya keputusan yang diambil bisa salah (tidak sahih).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USER</cp:lastModifiedBy>
  <cp:revision>94</cp:revision>
  <dcterms:created xsi:type="dcterms:W3CDTF">2011-09-06T08:29:49Z</dcterms:created>
  <dcterms:modified xsi:type="dcterms:W3CDTF">2018-03-19T17:45:09Z</dcterms:modified>
</cp:coreProperties>
</file>