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74" r:id="rId3"/>
    <p:sldId id="300" r:id="rId4"/>
    <p:sldId id="299" r:id="rId5"/>
    <p:sldId id="275" r:id="rId6"/>
    <p:sldId id="276" r:id="rId7"/>
    <p:sldId id="277" r:id="rId8"/>
    <p:sldId id="261" r:id="rId9"/>
    <p:sldId id="281" r:id="rId10"/>
    <p:sldId id="282" r:id="rId11"/>
    <p:sldId id="283" r:id="rId12"/>
    <p:sldId id="284" r:id="rId13"/>
    <p:sldId id="263" r:id="rId14"/>
    <p:sldId id="293" r:id="rId15"/>
    <p:sldId id="294" r:id="rId16"/>
    <p:sldId id="295" r:id="rId17"/>
    <p:sldId id="297" r:id="rId18"/>
    <p:sldId id="296" r:id="rId19"/>
    <p:sldId id="298" r:id="rId20"/>
    <p:sldId id="266" r:id="rId21"/>
    <p:sldId id="271" r:id="rId22"/>
    <p:sldId id="272" r:id="rId23"/>
    <p:sldId id="288" r:id="rId24"/>
    <p:sldId id="289" r:id="rId25"/>
    <p:sldId id="302" r:id="rId26"/>
    <p:sldId id="303" r:id="rId27"/>
    <p:sldId id="304" r:id="rId28"/>
    <p:sldId id="305" r:id="rId29"/>
    <p:sldId id="306" r:id="rId30"/>
    <p:sldId id="307" r:id="rId31"/>
    <p:sldId id="308" r:id="rId32"/>
    <p:sldId id="309" r:id="rId33"/>
    <p:sldId id="310" r:id="rId34"/>
    <p:sldId id="301" r:id="rId35"/>
    <p:sldId id="286" r:id="rId36"/>
    <p:sldId id="28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53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emf"/><Relationship Id="rId1"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9.wmf"/><Relationship Id="rId7" Type="http://schemas.openxmlformats.org/officeDocument/2006/relationships/image" Target="../media/image40.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wmf"/><Relationship Id="rId5" Type="http://schemas.openxmlformats.org/officeDocument/2006/relationships/image" Target="../media/image57.emf"/><Relationship Id="rId4" Type="http://schemas.openxmlformats.org/officeDocument/2006/relationships/image" Target="../media/image5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emf"/><Relationship Id="rId1" Type="http://schemas.openxmlformats.org/officeDocument/2006/relationships/image" Target="../media/image16.wmf"/><Relationship Id="rId4"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A4294E-7E00-42E9-92BD-26AF771F294C}" type="datetimeFigureOut">
              <a:rPr lang="en-US" smtClean="0"/>
              <a:pPr/>
              <a:t>3/9/2022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BDCEA5-BAC4-4AD9-88BD-14A78605E7D1}" type="slidenum">
              <a:rPr lang="en-US" smtClean="0"/>
              <a:pPr/>
              <a:t>‹#›</a:t>
            </a:fld>
            <a:endParaRPr lang="en-US"/>
          </a:p>
        </p:txBody>
      </p:sp>
    </p:spTree>
    <p:extLst>
      <p:ext uri="{BB962C8B-B14F-4D97-AF65-F5344CB8AC3E}">
        <p14:creationId xmlns:p14="http://schemas.microsoft.com/office/powerpoint/2010/main" val="570246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C4AF87-7F97-4087-8FD9-E1568FA205CB}" type="datetimeFigureOut">
              <a:rPr lang="en-US" smtClean="0"/>
              <a:pPr/>
              <a:t>3/9/2022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6A135D-5DBB-4205-AA66-E1BAE406F639}" type="slidenum">
              <a:rPr lang="en-US" smtClean="0"/>
              <a:pPr/>
              <a:t>‹#›</a:t>
            </a:fld>
            <a:endParaRPr lang="en-US"/>
          </a:p>
        </p:txBody>
      </p:sp>
    </p:spTree>
    <p:extLst>
      <p:ext uri="{BB962C8B-B14F-4D97-AF65-F5344CB8AC3E}">
        <p14:creationId xmlns:p14="http://schemas.microsoft.com/office/powerpoint/2010/main" val="2176024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36643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A6D1EA3B-3842-489A-A968-41C0AD95EC19}" type="slidenum">
              <a:rPr lang="en-US"/>
              <a:pPr/>
              <a:t>29</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01759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A6D1EA3B-3842-489A-A968-41C0AD95EC19}" type="slidenum">
              <a:rPr lang="en-US"/>
              <a:pPr/>
              <a:t>30</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33524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13859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7522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60589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77063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3730168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085353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08052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5042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784BDC-8EC6-4C99-B762-0A21D10CC48E}"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9250F-D087-4B06-8C2A-735DC5646A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784BDC-8EC6-4C99-B762-0A21D10CC48E}"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9250F-D087-4B06-8C2A-735DC5646A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784BDC-8EC6-4C99-B762-0A21D10CC48E}"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9250F-D087-4B06-8C2A-735DC5646A7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273050"/>
            <a:ext cx="8226425" cy="1143000"/>
          </a:xfrm>
        </p:spPr>
        <p:txBody>
          <a:bodyPr/>
          <a:lstStyle/>
          <a:p>
            <a:r>
              <a:rPr lang="en-US" smtClean="0"/>
              <a:t>Click to edit Master title style</a:t>
            </a:r>
            <a:endParaRPr lang="id-ID"/>
          </a:p>
        </p:txBody>
      </p:sp>
      <p:sp>
        <p:nvSpPr>
          <p:cNvPr id="3" name="Text Placeholder 2"/>
          <p:cNvSpPr>
            <a:spLocks noGrp="1"/>
          </p:cNvSpPr>
          <p:nvPr>
            <p:ph type="body" sz="half" idx="1"/>
          </p:nvPr>
        </p:nvSpPr>
        <p:spPr>
          <a:xfrm>
            <a:off x="455613" y="1598613"/>
            <a:ext cx="4037012" cy="4497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quarter" idx="2"/>
          </p:nvPr>
        </p:nvSpPr>
        <p:spPr>
          <a:xfrm>
            <a:off x="4645025" y="1598613"/>
            <a:ext cx="4037013"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Content Placeholder 4"/>
          <p:cNvSpPr>
            <a:spLocks noGrp="1"/>
          </p:cNvSpPr>
          <p:nvPr>
            <p:ph sz="quarter" idx="3"/>
          </p:nvPr>
        </p:nvSpPr>
        <p:spPr>
          <a:xfrm>
            <a:off x="4645025" y="3922713"/>
            <a:ext cx="4037013" cy="2173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Rectangle 68"/>
          <p:cNvSpPr>
            <a:spLocks noGrp="1" noChangeArrowheads="1"/>
          </p:cNvSpPr>
          <p:nvPr>
            <p:ph type="dt" sz="half" idx="10"/>
          </p:nvPr>
        </p:nvSpPr>
        <p:spPr/>
        <p:txBody>
          <a:bodyPr/>
          <a:lstStyle>
            <a:lvl1pPr>
              <a:defRPr/>
            </a:lvl1pPr>
          </a:lstStyle>
          <a:p>
            <a:pPr>
              <a:defRPr/>
            </a:pPr>
            <a:endParaRPr lang="en-US"/>
          </a:p>
        </p:txBody>
      </p:sp>
      <p:sp>
        <p:nvSpPr>
          <p:cNvPr id="7" name="Rectangle 69"/>
          <p:cNvSpPr>
            <a:spLocks noGrp="1" noChangeArrowheads="1"/>
          </p:cNvSpPr>
          <p:nvPr>
            <p:ph type="ftr" sz="quarter" idx="11"/>
          </p:nvPr>
        </p:nvSpPr>
        <p:spPr/>
        <p:txBody>
          <a:bodyPr/>
          <a:lstStyle>
            <a:lvl1pPr>
              <a:defRPr/>
            </a:lvl1pPr>
          </a:lstStyle>
          <a:p>
            <a:pPr>
              <a:defRPr/>
            </a:pPr>
            <a:endParaRPr lang="en-US"/>
          </a:p>
        </p:txBody>
      </p:sp>
      <p:sp>
        <p:nvSpPr>
          <p:cNvPr id="8" name="Rectangle 70"/>
          <p:cNvSpPr>
            <a:spLocks noGrp="1" noChangeArrowheads="1"/>
          </p:cNvSpPr>
          <p:nvPr>
            <p:ph type="sldNum" sz="quarter" idx="12"/>
          </p:nvPr>
        </p:nvSpPr>
        <p:spPr/>
        <p:txBody>
          <a:bodyPr/>
          <a:lstStyle>
            <a:lvl1pPr>
              <a:defRPr/>
            </a:lvl1pPr>
          </a:lstStyle>
          <a:p>
            <a:pPr>
              <a:defRPr/>
            </a:pPr>
            <a:fld id="{3F5F75BC-35D5-45B8-A020-5031421C8080}" type="slidenum">
              <a:rPr lang="en-US"/>
              <a:pPr>
                <a:defRPr/>
              </a:pPr>
              <a:t>‹#›</a:t>
            </a:fld>
            <a:endParaRPr lang="en-US"/>
          </a:p>
        </p:txBody>
      </p:sp>
    </p:spTree>
    <p:extLst>
      <p:ext uri="{BB962C8B-B14F-4D97-AF65-F5344CB8AC3E}">
        <p14:creationId xmlns:p14="http://schemas.microsoft.com/office/powerpoint/2010/main" val="121309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784BDC-8EC6-4C99-B762-0A21D10CC48E}"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9250F-D087-4B06-8C2A-735DC5646A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784BDC-8EC6-4C99-B762-0A21D10CC48E}"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9250F-D087-4B06-8C2A-735DC5646A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784BDC-8EC6-4C99-B762-0A21D10CC48E}"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9250F-D087-4B06-8C2A-735DC5646A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784BDC-8EC6-4C99-B762-0A21D10CC48E}" type="datetimeFigureOut">
              <a:rPr lang="en-US" smtClean="0"/>
              <a:pPr/>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99250F-D087-4B06-8C2A-735DC5646A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784BDC-8EC6-4C99-B762-0A21D10CC48E}" type="datetimeFigureOut">
              <a:rPr lang="en-US" smtClean="0"/>
              <a:pPr/>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99250F-D087-4B06-8C2A-735DC5646A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84BDC-8EC6-4C99-B762-0A21D10CC48E}" type="datetimeFigureOut">
              <a:rPr lang="en-US" smtClean="0"/>
              <a:pPr/>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99250F-D087-4B06-8C2A-735DC5646A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784BDC-8EC6-4C99-B762-0A21D10CC48E}"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9250F-D087-4B06-8C2A-735DC5646A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784BDC-8EC6-4C99-B762-0A21D10CC48E}"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9250F-D087-4B06-8C2A-735DC5646A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84BDC-8EC6-4C99-B762-0A21D10CC48E}" type="datetimeFigureOut">
              <a:rPr lang="en-US" smtClean="0"/>
              <a:pPr/>
              <a:t>3/9/2022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9250F-D087-4B06-8C2A-735DC5646A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2.w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7.emf"/><Relationship Id="rId5" Type="http://schemas.openxmlformats.org/officeDocument/2006/relationships/oleObject" Target="../embeddings/oleObject16.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1.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20.wmf"/><Relationship Id="rId4" Type="http://schemas.openxmlformats.org/officeDocument/2006/relationships/oleObject" Target="../embeddings/oleObject19.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3.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22.emf"/><Relationship Id="rId4"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5.bin"/><Relationship Id="rId5" Type="http://schemas.openxmlformats.org/officeDocument/2006/relationships/image" Target="../media/image25.wmf"/><Relationship Id="rId4"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9.xml"/><Relationship Id="rId7" Type="http://schemas.openxmlformats.org/officeDocument/2006/relationships/image" Target="../media/image28.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7.bin"/><Relationship Id="rId5" Type="http://schemas.openxmlformats.org/officeDocument/2006/relationships/image" Target="../media/image27.emf"/><Relationship Id="rId4" Type="http://schemas.openxmlformats.org/officeDocument/2006/relationships/oleObject" Target="../embeddings/oleObject26.bin"/><Relationship Id="rId9" Type="http://schemas.openxmlformats.org/officeDocument/2006/relationships/image" Target="../media/image29.wmf"/></Relationships>
</file>

<file path=ppt/slides/_rels/slide21.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4.wmf"/><Relationship Id="rId2" Type="http://schemas.openxmlformats.org/officeDocument/2006/relationships/slideLayout" Target="../slideLayouts/slideLayout7.xml"/><Relationship Id="rId16" Type="http://schemas.openxmlformats.org/officeDocument/2006/relationships/image" Target="../media/image36.wmf"/><Relationship Id="rId1" Type="http://schemas.openxmlformats.org/officeDocument/2006/relationships/vmlDrawing" Target="../drawings/vmlDrawing15.vml"/><Relationship Id="rId6" Type="http://schemas.openxmlformats.org/officeDocument/2006/relationships/image" Target="../media/image31.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2.bin"/><Relationship Id="rId14" Type="http://schemas.openxmlformats.org/officeDocument/2006/relationships/image" Target="../media/image35.wmf"/></Relationships>
</file>

<file path=ppt/slides/_rels/slide22.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41.bin"/><Relationship Id="rId18" Type="http://schemas.openxmlformats.org/officeDocument/2006/relationships/image" Target="../media/image41.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34.wmf"/><Relationship Id="rId17" Type="http://schemas.openxmlformats.org/officeDocument/2006/relationships/oleObject" Target="../embeddings/oleObject43.bin"/><Relationship Id="rId2" Type="http://schemas.openxmlformats.org/officeDocument/2006/relationships/slideLayout" Target="../slideLayouts/slideLayout7.xml"/><Relationship Id="rId16" Type="http://schemas.openxmlformats.org/officeDocument/2006/relationships/image" Target="../media/image40.wmf"/><Relationship Id="rId1" Type="http://schemas.openxmlformats.org/officeDocument/2006/relationships/vmlDrawing" Target="../drawings/vmlDrawing16.vml"/><Relationship Id="rId6" Type="http://schemas.openxmlformats.org/officeDocument/2006/relationships/image" Target="../media/image38.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33.wmf"/><Relationship Id="rId4" Type="http://schemas.openxmlformats.org/officeDocument/2006/relationships/image" Target="../media/image37.wmf"/><Relationship Id="rId9" Type="http://schemas.openxmlformats.org/officeDocument/2006/relationships/oleObject" Target="../embeddings/oleObject39.bin"/><Relationship Id="rId14" Type="http://schemas.openxmlformats.org/officeDocument/2006/relationships/image" Target="../media/image3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43.wmf"/><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oleObject" Target="../embeddings/oleObject45.bin"/><Relationship Id="rId5" Type="http://schemas.openxmlformats.org/officeDocument/2006/relationships/image" Target="../media/image44.png"/><Relationship Id="rId4" Type="http://schemas.openxmlformats.org/officeDocument/2006/relationships/image" Target="../media/image42.wmf"/></Relationships>
</file>

<file path=ppt/slides/_rels/slide2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57.emf"/><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54.e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56.emf"/><Relationship Id="rId4" Type="http://schemas.openxmlformats.org/officeDocument/2006/relationships/image" Target="../media/image53.wmf"/><Relationship Id="rId9" Type="http://schemas.openxmlformats.org/officeDocument/2006/relationships/oleObject" Target="../embeddings/oleObject49.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5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6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7772400" cy="914400"/>
          </a:xfrm>
        </p:spPr>
        <p:txBody>
          <a:bodyPr>
            <a:normAutofit fontScale="90000"/>
          </a:bodyPr>
          <a:lstStyle/>
          <a:p>
            <a:r>
              <a:rPr lang="en-US" sz="3600" dirty="0" smtClean="0"/>
              <a:t>INFERENSIA DALAM ANALISIS REGRESI DAN KORELASI</a:t>
            </a:r>
            <a:endParaRPr lang="en-US" sz="3600" dirty="0"/>
          </a:p>
        </p:txBody>
      </p:sp>
      <p:sp>
        <p:nvSpPr>
          <p:cNvPr id="3" name="Subtitle 2"/>
          <p:cNvSpPr>
            <a:spLocks noGrp="1"/>
          </p:cNvSpPr>
          <p:nvPr>
            <p:ph type="subTitle" idx="1"/>
          </p:nvPr>
        </p:nvSpPr>
        <p:spPr>
          <a:xfrm>
            <a:off x="685800" y="1371600"/>
            <a:ext cx="7315200" cy="4876800"/>
          </a:xfrm>
        </p:spPr>
        <p:txBody>
          <a:bodyPr>
            <a:normAutofit fontScale="77500" lnSpcReduction="20000"/>
          </a:bodyPr>
          <a:lstStyle/>
          <a:p>
            <a:pPr algn="l"/>
            <a:r>
              <a:rPr lang="id-ID" dirty="0" smtClean="0">
                <a:solidFill>
                  <a:schemeClr val="tx1"/>
                </a:solidFill>
              </a:rPr>
              <a:t>Inferensia tentang kecocokan model regresi</a:t>
            </a:r>
          </a:p>
          <a:p>
            <a:pPr marL="514350" indent="-514350" algn="l">
              <a:buAutoNum type="alphaLcPeriod"/>
            </a:pPr>
            <a:r>
              <a:rPr lang="en-US" dirty="0" err="1" smtClean="0">
                <a:solidFill>
                  <a:schemeClr val="tx1"/>
                </a:solidFill>
              </a:rPr>
              <a:t>Uji</a:t>
            </a:r>
            <a:r>
              <a:rPr lang="en-US" dirty="0" smtClean="0">
                <a:solidFill>
                  <a:schemeClr val="tx1"/>
                </a:solidFill>
              </a:rPr>
              <a:t> </a:t>
            </a:r>
            <a:r>
              <a:rPr lang="en-US" dirty="0" err="1">
                <a:solidFill>
                  <a:schemeClr val="tx1"/>
                </a:solidFill>
              </a:rPr>
              <a:t>bagi</a:t>
            </a:r>
            <a:r>
              <a:rPr lang="en-US" dirty="0">
                <a:solidFill>
                  <a:schemeClr val="tx1"/>
                </a:solidFill>
              </a:rPr>
              <a:t> </a:t>
            </a:r>
            <a:r>
              <a:rPr lang="id-ID" dirty="0" smtClean="0">
                <a:solidFill>
                  <a:schemeClr val="tx1"/>
                </a:solidFill>
              </a:rPr>
              <a:t>kecocokan model</a:t>
            </a:r>
            <a:endParaRPr lang="en-US" dirty="0">
              <a:solidFill>
                <a:schemeClr val="tx1"/>
              </a:solidFill>
            </a:endParaRPr>
          </a:p>
          <a:p>
            <a:pPr algn="l"/>
            <a:endParaRPr lang="id-ID" dirty="0" smtClean="0">
              <a:solidFill>
                <a:schemeClr val="tx1"/>
              </a:solidFill>
            </a:endParaRPr>
          </a:p>
          <a:p>
            <a:pPr algn="l"/>
            <a:r>
              <a:rPr lang="en-US" dirty="0" err="1" smtClean="0">
                <a:solidFill>
                  <a:schemeClr val="tx1"/>
                </a:solidFill>
              </a:rPr>
              <a:t>Inferensia</a:t>
            </a:r>
            <a:r>
              <a:rPr lang="en-US" dirty="0" smtClean="0">
                <a:solidFill>
                  <a:schemeClr val="tx1"/>
                </a:solidFill>
              </a:rPr>
              <a:t> </a:t>
            </a:r>
            <a:r>
              <a:rPr lang="en-US" dirty="0" err="1" smtClean="0">
                <a:solidFill>
                  <a:schemeClr val="tx1"/>
                </a:solidFill>
              </a:rPr>
              <a:t>tentang</a:t>
            </a:r>
            <a:r>
              <a:rPr lang="en-US" dirty="0" smtClean="0">
                <a:solidFill>
                  <a:schemeClr val="tx1"/>
                </a:solidFill>
              </a:rPr>
              <a:t> </a:t>
            </a:r>
            <a:r>
              <a:rPr lang="el-GR" dirty="0" smtClean="0">
                <a:solidFill>
                  <a:schemeClr val="tx1"/>
                </a:solidFill>
              </a:rPr>
              <a:t>β</a:t>
            </a:r>
            <a:r>
              <a:rPr lang="en-US" dirty="0" smtClean="0">
                <a:solidFill>
                  <a:schemeClr val="tx1"/>
                </a:solidFill>
              </a:rPr>
              <a:t> </a:t>
            </a:r>
          </a:p>
          <a:p>
            <a:pPr marL="514350" indent="-514350" algn="l">
              <a:buAutoNum type="alphaLcPeriod"/>
            </a:pPr>
            <a:r>
              <a:rPr lang="en-US" dirty="0" err="1" smtClean="0">
                <a:solidFill>
                  <a:schemeClr val="tx1"/>
                </a:solidFill>
              </a:rPr>
              <a:t>Selang</a:t>
            </a:r>
            <a:r>
              <a:rPr lang="en-US" dirty="0" smtClean="0">
                <a:solidFill>
                  <a:schemeClr val="tx1"/>
                </a:solidFill>
              </a:rPr>
              <a:t> </a:t>
            </a:r>
            <a:r>
              <a:rPr lang="en-US" dirty="0" err="1" smtClean="0">
                <a:solidFill>
                  <a:schemeClr val="tx1"/>
                </a:solidFill>
              </a:rPr>
              <a:t>Kepercayaan</a:t>
            </a:r>
            <a:r>
              <a:rPr lang="en-US" dirty="0" smtClean="0">
                <a:solidFill>
                  <a:schemeClr val="tx1"/>
                </a:solidFill>
              </a:rPr>
              <a:t> </a:t>
            </a:r>
            <a:r>
              <a:rPr lang="en-US" dirty="0" err="1" smtClean="0">
                <a:solidFill>
                  <a:schemeClr val="tx1"/>
                </a:solidFill>
              </a:rPr>
              <a:t>bagi</a:t>
            </a:r>
            <a:r>
              <a:rPr lang="en-US" dirty="0" smtClean="0">
                <a:solidFill>
                  <a:schemeClr val="tx1"/>
                </a:solidFill>
              </a:rPr>
              <a:t> </a:t>
            </a:r>
            <a:r>
              <a:rPr lang="el-GR" dirty="0" smtClean="0">
                <a:solidFill>
                  <a:schemeClr val="tx1"/>
                </a:solidFill>
              </a:rPr>
              <a:t>β</a:t>
            </a:r>
            <a:endParaRPr lang="en-US" dirty="0" smtClean="0">
              <a:solidFill>
                <a:schemeClr val="tx1"/>
              </a:solidFill>
            </a:endParaRPr>
          </a:p>
          <a:p>
            <a:pPr marL="514350" indent="-514350" algn="l">
              <a:buAutoNum type="alphaLcPeriod"/>
            </a:pPr>
            <a:r>
              <a:rPr lang="en-US" dirty="0" err="1" smtClean="0">
                <a:solidFill>
                  <a:schemeClr val="tx1"/>
                </a:solidFill>
              </a:rPr>
              <a:t>Uji</a:t>
            </a:r>
            <a:r>
              <a:rPr lang="en-US" dirty="0" smtClean="0">
                <a:solidFill>
                  <a:schemeClr val="tx1"/>
                </a:solidFill>
              </a:rPr>
              <a:t> </a:t>
            </a:r>
            <a:r>
              <a:rPr lang="en-US" dirty="0" err="1" smtClean="0">
                <a:solidFill>
                  <a:schemeClr val="tx1"/>
                </a:solidFill>
              </a:rPr>
              <a:t>bagi</a:t>
            </a:r>
            <a:r>
              <a:rPr lang="en-US" dirty="0" smtClean="0">
                <a:solidFill>
                  <a:schemeClr val="tx1"/>
                </a:solidFill>
              </a:rPr>
              <a:t> </a:t>
            </a:r>
            <a:r>
              <a:rPr lang="el-GR" dirty="0" smtClean="0">
                <a:solidFill>
                  <a:schemeClr val="tx1"/>
                </a:solidFill>
              </a:rPr>
              <a:t>β</a:t>
            </a:r>
            <a:endParaRPr lang="en-US" dirty="0" smtClean="0">
              <a:solidFill>
                <a:schemeClr val="tx1"/>
              </a:solidFill>
            </a:endParaRPr>
          </a:p>
          <a:p>
            <a:pPr marL="514350" indent="-514350" algn="l"/>
            <a:endParaRPr lang="en-US" dirty="0">
              <a:solidFill>
                <a:schemeClr val="tx1"/>
              </a:solidFill>
            </a:endParaRPr>
          </a:p>
          <a:p>
            <a:pPr algn="l"/>
            <a:r>
              <a:rPr lang="en-US" dirty="0" err="1" smtClean="0">
                <a:solidFill>
                  <a:schemeClr val="tx1"/>
                </a:solidFill>
              </a:rPr>
              <a:t>Inferensia</a:t>
            </a:r>
            <a:r>
              <a:rPr lang="en-US" dirty="0" smtClean="0">
                <a:solidFill>
                  <a:schemeClr val="tx1"/>
                </a:solidFill>
              </a:rPr>
              <a:t> </a:t>
            </a:r>
            <a:r>
              <a:rPr lang="en-US" dirty="0" err="1" smtClean="0">
                <a:solidFill>
                  <a:schemeClr val="tx1"/>
                </a:solidFill>
              </a:rPr>
              <a:t>tentang</a:t>
            </a:r>
            <a:r>
              <a:rPr lang="en-US" dirty="0" smtClean="0">
                <a:solidFill>
                  <a:schemeClr val="tx1"/>
                </a:solidFill>
              </a:rPr>
              <a:t> </a:t>
            </a:r>
            <a:r>
              <a:rPr lang="el-GR" dirty="0" smtClean="0">
                <a:solidFill>
                  <a:schemeClr val="tx1"/>
                </a:solidFill>
              </a:rPr>
              <a:t>α </a:t>
            </a:r>
            <a:r>
              <a:rPr lang="en-US" dirty="0" smtClean="0">
                <a:solidFill>
                  <a:schemeClr val="tx1"/>
                </a:solidFill>
              </a:rPr>
              <a:t> </a:t>
            </a:r>
          </a:p>
          <a:p>
            <a:pPr marL="514350" indent="-514350" algn="l">
              <a:buAutoNum type="alphaLcPeriod"/>
            </a:pPr>
            <a:r>
              <a:rPr lang="en-US" dirty="0" err="1" smtClean="0">
                <a:solidFill>
                  <a:schemeClr val="tx1"/>
                </a:solidFill>
              </a:rPr>
              <a:t>Selang</a:t>
            </a:r>
            <a:r>
              <a:rPr lang="en-US" dirty="0" smtClean="0">
                <a:solidFill>
                  <a:schemeClr val="tx1"/>
                </a:solidFill>
              </a:rPr>
              <a:t> </a:t>
            </a:r>
            <a:r>
              <a:rPr lang="en-US" dirty="0" err="1" smtClean="0">
                <a:solidFill>
                  <a:schemeClr val="tx1"/>
                </a:solidFill>
              </a:rPr>
              <a:t>Kepercayaan</a:t>
            </a:r>
            <a:r>
              <a:rPr lang="en-US" dirty="0" smtClean="0">
                <a:solidFill>
                  <a:schemeClr val="tx1"/>
                </a:solidFill>
              </a:rPr>
              <a:t> </a:t>
            </a:r>
            <a:r>
              <a:rPr lang="en-US" dirty="0" err="1" smtClean="0">
                <a:solidFill>
                  <a:schemeClr val="tx1"/>
                </a:solidFill>
              </a:rPr>
              <a:t>bagi</a:t>
            </a:r>
            <a:r>
              <a:rPr lang="en-US" dirty="0" smtClean="0">
                <a:solidFill>
                  <a:schemeClr val="tx1"/>
                </a:solidFill>
              </a:rPr>
              <a:t> </a:t>
            </a:r>
            <a:r>
              <a:rPr lang="el-GR" dirty="0" smtClean="0">
                <a:solidFill>
                  <a:schemeClr val="tx1"/>
                </a:solidFill>
              </a:rPr>
              <a:t>α</a:t>
            </a:r>
            <a:r>
              <a:rPr lang="en-US" dirty="0" smtClean="0">
                <a:solidFill>
                  <a:schemeClr val="tx1"/>
                </a:solidFill>
              </a:rPr>
              <a:t> </a:t>
            </a:r>
          </a:p>
          <a:p>
            <a:pPr marL="514350" indent="-514350" algn="l">
              <a:buAutoNum type="alphaLcPeriod"/>
            </a:pPr>
            <a:r>
              <a:rPr lang="en-US" dirty="0" err="1" smtClean="0">
                <a:solidFill>
                  <a:schemeClr val="tx1"/>
                </a:solidFill>
              </a:rPr>
              <a:t>Uji</a:t>
            </a:r>
            <a:r>
              <a:rPr lang="en-US" dirty="0" smtClean="0">
                <a:solidFill>
                  <a:schemeClr val="tx1"/>
                </a:solidFill>
              </a:rPr>
              <a:t> </a:t>
            </a:r>
            <a:r>
              <a:rPr lang="en-US" dirty="0" err="1" smtClean="0">
                <a:solidFill>
                  <a:schemeClr val="tx1"/>
                </a:solidFill>
              </a:rPr>
              <a:t>bagi</a:t>
            </a:r>
            <a:r>
              <a:rPr lang="en-US" dirty="0" smtClean="0">
                <a:solidFill>
                  <a:schemeClr val="tx1"/>
                </a:solidFill>
              </a:rPr>
              <a:t> </a:t>
            </a:r>
            <a:r>
              <a:rPr lang="el-GR" dirty="0" smtClean="0">
                <a:solidFill>
                  <a:schemeClr val="tx1"/>
                </a:solidFill>
              </a:rPr>
              <a:t>α </a:t>
            </a:r>
            <a:endParaRPr lang="id-ID" dirty="0" smtClean="0">
              <a:solidFill>
                <a:schemeClr val="tx1"/>
              </a:solidFill>
            </a:endParaRPr>
          </a:p>
          <a:p>
            <a:pPr algn="l"/>
            <a:endParaRPr lang="id-ID" dirty="0" smtClean="0">
              <a:solidFill>
                <a:schemeClr val="tx1"/>
              </a:solidFill>
            </a:endParaRPr>
          </a:p>
          <a:p>
            <a:pPr algn="l"/>
            <a:r>
              <a:rPr lang="en-US" dirty="0" err="1" smtClean="0">
                <a:solidFill>
                  <a:schemeClr val="tx1"/>
                </a:solidFill>
              </a:rPr>
              <a:t>Inferensia</a:t>
            </a:r>
            <a:r>
              <a:rPr lang="en-US" dirty="0" smtClean="0">
                <a:solidFill>
                  <a:schemeClr val="tx1"/>
                </a:solidFill>
              </a:rPr>
              <a:t> </a:t>
            </a:r>
            <a:r>
              <a:rPr lang="en-US" dirty="0" err="1">
                <a:solidFill>
                  <a:schemeClr val="tx1"/>
                </a:solidFill>
              </a:rPr>
              <a:t>tentang</a:t>
            </a:r>
            <a:r>
              <a:rPr lang="en-US" dirty="0">
                <a:solidFill>
                  <a:schemeClr val="tx1"/>
                </a:solidFill>
              </a:rPr>
              <a:t> </a:t>
            </a:r>
            <a:r>
              <a:rPr lang="el-GR" dirty="0" smtClean="0">
                <a:solidFill>
                  <a:schemeClr val="tx1"/>
                </a:solidFill>
              </a:rPr>
              <a:t>ρ</a:t>
            </a:r>
            <a:r>
              <a:rPr lang="id-ID" dirty="0" smtClean="0">
                <a:solidFill>
                  <a:schemeClr val="tx1"/>
                </a:solidFill>
              </a:rPr>
              <a:t> (korelasi)</a:t>
            </a:r>
            <a:r>
              <a:rPr lang="en-US" dirty="0" smtClean="0">
                <a:solidFill>
                  <a:schemeClr val="tx1"/>
                </a:solidFill>
              </a:rPr>
              <a:t> </a:t>
            </a:r>
            <a:endParaRPr lang="en-US" dirty="0">
              <a:solidFill>
                <a:schemeClr val="tx1"/>
              </a:solidFill>
            </a:endParaRPr>
          </a:p>
          <a:p>
            <a:pPr marL="514350" indent="-514350" algn="l">
              <a:buAutoNum type="alphaLcPeriod"/>
            </a:pPr>
            <a:endParaRPr lang="id-ID" dirty="0" smtClean="0">
              <a:solidFill>
                <a:schemeClr val="tx1"/>
              </a:solidFill>
            </a:endParaRPr>
          </a:p>
          <a:p>
            <a:pPr marL="514350" indent="-514350" algn="l">
              <a:buAutoNum type="alphaLcPeriod"/>
            </a:pPr>
            <a:endParaRPr lang="en-US" dirty="0" smtClean="0">
              <a:solidFill>
                <a:schemeClr val="tx1"/>
              </a:solidFill>
            </a:endParaRPr>
          </a:p>
          <a:p>
            <a:pPr marL="514350" indent="-514350" algn="l"/>
            <a:endParaRPr lang="en-US" dirty="0" smtClean="0">
              <a:solidFill>
                <a:schemeClr val="tx1"/>
              </a:solidFill>
            </a:endParaRPr>
          </a:p>
          <a:p>
            <a:pPr marL="514350" indent="-514350" algn="l"/>
            <a:endParaRPr 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202362"/>
          </a:xfrm>
        </p:spPr>
        <p:txBody>
          <a:bodyPr>
            <a:normAutofit/>
          </a:bodyPr>
          <a:lstStyle/>
          <a:p>
            <a:pPr algn="l"/>
            <a:r>
              <a:rPr lang="en-US" sz="2400" dirty="0" err="1" smtClean="0"/>
              <a:t>Kenormalan</a:t>
            </a:r>
            <a:r>
              <a:rPr lang="en-US" sz="2400" dirty="0" smtClean="0"/>
              <a:t> </a:t>
            </a:r>
            <a:r>
              <a:rPr lang="en-US" sz="2400" dirty="0" err="1" smtClean="0"/>
              <a:t>sebaran</a:t>
            </a:r>
            <a:r>
              <a:rPr lang="en-US" sz="2400" dirty="0" smtClean="0"/>
              <a:t> </a:t>
            </a:r>
            <a:r>
              <a:rPr lang="en-US" sz="2400" dirty="0" err="1" smtClean="0"/>
              <a:t>penarikan</a:t>
            </a:r>
            <a:r>
              <a:rPr lang="en-US" sz="2400" dirty="0" smtClean="0"/>
              <a:t> </a:t>
            </a:r>
            <a:r>
              <a:rPr lang="en-US" sz="2400" dirty="0" err="1" smtClean="0"/>
              <a:t>sampel</a:t>
            </a:r>
            <a:r>
              <a:rPr lang="en-US" sz="2400" dirty="0" smtClean="0"/>
              <a:t> </a:t>
            </a:r>
            <a:r>
              <a:rPr lang="en-US" sz="2400" dirty="0" err="1" smtClean="0"/>
              <a:t>bagi</a:t>
            </a:r>
            <a:r>
              <a:rPr lang="en-US" sz="2400" dirty="0" smtClean="0"/>
              <a:t> </a:t>
            </a:r>
            <a:r>
              <a:rPr lang="en-US" sz="2400" i="1" dirty="0" smtClean="0"/>
              <a:t>a</a:t>
            </a:r>
            <a:r>
              <a:rPr lang="en-US" sz="2400" dirty="0" smtClean="0"/>
              <a:t> </a:t>
            </a:r>
            <a:r>
              <a:rPr lang="en-US" sz="2400" dirty="0" err="1" smtClean="0"/>
              <a:t>seperti</a:t>
            </a:r>
            <a:r>
              <a:rPr lang="en-US" sz="2400" dirty="0" smtClean="0"/>
              <a:t> </a:t>
            </a:r>
            <a:r>
              <a:rPr lang="en-US" sz="2400" dirty="0" err="1" smtClean="0"/>
              <a:t>juga</a:t>
            </a:r>
            <a:r>
              <a:rPr lang="en-US" sz="2400" dirty="0" smtClean="0"/>
              <a:t> </a:t>
            </a:r>
            <a:r>
              <a:rPr lang="en-US" sz="2400" i="1" dirty="0" smtClean="0"/>
              <a:t>b</a:t>
            </a:r>
            <a:r>
              <a:rPr lang="en-US" sz="2400" baseline="-25000" dirty="0" smtClean="0"/>
              <a:t>1</a:t>
            </a:r>
            <a:r>
              <a:rPr lang="en-US" sz="2400" dirty="0" smtClean="0"/>
              <a:t> </a:t>
            </a:r>
            <a:r>
              <a:rPr lang="en-US" sz="2400" dirty="0" err="1" smtClean="0"/>
              <a:t>adalah</a:t>
            </a:r>
            <a:r>
              <a:rPr lang="en-US" sz="2400" dirty="0" smtClean="0"/>
              <a:t> </a:t>
            </a:r>
            <a:r>
              <a:rPr lang="en-US" sz="2400" dirty="0" err="1" smtClean="0"/>
              <a:t>suatu</a:t>
            </a:r>
            <a:r>
              <a:rPr lang="en-US" sz="2400" dirty="0" smtClean="0"/>
              <a:t> </a:t>
            </a:r>
            <a:r>
              <a:rPr lang="en-US" sz="2400" dirty="0" err="1" smtClean="0"/>
              <a:t>kombinasi</a:t>
            </a:r>
            <a:r>
              <a:rPr lang="en-US" sz="2400" dirty="0" smtClean="0"/>
              <a:t> linear </a:t>
            </a:r>
            <a:r>
              <a:rPr lang="en-US" sz="2400" dirty="0" err="1" smtClean="0"/>
              <a:t>amatan-amatan</a:t>
            </a:r>
            <a:r>
              <a:rPr lang="en-US" sz="2400" dirty="0" smtClean="0"/>
              <a:t> </a:t>
            </a:r>
            <a:r>
              <a:rPr lang="en-US" sz="2400" i="1" dirty="0" smtClean="0"/>
              <a:t>Y</a:t>
            </a:r>
            <a:r>
              <a:rPr lang="en-US" sz="2400" i="1" baseline="-25000" dirty="0" smtClean="0"/>
              <a:t>i­</a:t>
            </a:r>
            <a:r>
              <a:rPr lang="en-US" sz="2400" dirty="0" smtClean="0"/>
              <a:t>. </a:t>
            </a:r>
            <a:r>
              <a:rPr lang="en-US" sz="2400" dirty="0" err="1" smtClean="0"/>
              <a:t>Rataan</a:t>
            </a:r>
            <a:r>
              <a:rPr lang="en-US" sz="2400" dirty="0" smtClean="0"/>
              <a:t> </a:t>
            </a:r>
            <a:r>
              <a:rPr lang="en-US" sz="2400" dirty="0" err="1" smtClean="0"/>
              <a:t>dan</a:t>
            </a:r>
            <a:r>
              <a:rPr lang="en-US" sz="2400" dirty="0" smtClean="0"/>
              <a:t> </a:t>
            </a:r>
            <a:r>
              <a:rPr lang="en-US" sz="2400" dirty="0" err="1" smtClean="0"/>
              <a:t>ragam</a:t>
            </a:r>
            <a:r>
              <a:rPr lang="en-US" sz="2400" dirty="0" smtClean="0"/>
              <a:t> </a:t>
            </a:r>
            <a:r>
              <a:rPr lang="en-US" sz="2400" dirty="0" err="1" smtClean="0"/>
              <a:t>sebaran</a:t>
            </a:r>
            <a:r>
              <a:rPr lang="en-US" sz="2400" dirty="0" smtClean="0"/>
              <a:t> </a:t>
            </a:r>
            <a:r>
              <a:rPr lang="en-US" sz="2400" dirty="0" err="1" smtClean="0"/>
              <a:t>penarikan</a:t>
            </a:r>
            <a:r>
              <a:rPr lang="en-US" sz="2400" dirty="0" smtClean="0"/>
              <a:t> </a:t>
            </a:r>
            <a:r>
              <a:rPr lang="en-US" sz="2400" dirty="0" err="1" smtClean="0"/>
              <a:t>sampel</a:t>
            </a:r>
            <a:r>
              <a:rPr lang="en-US" sz="2400" dirty="0" smtClean="0"/>
              <a:t> </a:t>
            </a:r>
            <a:r>
              <a:rPr lang="en-US" sz="2400" dirty="0" err="1" smtClean="0"/>
              <a:t>bagi</a:t>
            </a:r>
            <a:r>
              <a:rPr lang="en-US" sz="2400" dirty="0" smtClean="0"/>
              <a:t> </a:t>
            </a:r>
            <a:r>
              <a:rPr lang="en-US" sz="2400" i="1" dirty="0" smtClean="0"/>
              <a:t>a</a:t>
            </a:r>
            <a:r>
              <a:rPr lang="en-US" sz="2400" dirty="0" smtClean="0"/>
              <a:t> </a:t>
            </a:r>
            <a:r>
              <a:rPr lang="en-US" sz="2400" dirty="0" err="1" smtClean="0"/>
              <a:t>dapat</a:t>
            </a:r>
            <a:r>
              <a:rPr lang="en-US" sz="2400" dirty="0" smtClean="0"/>
              <a:t> </a:t>
            </a:r>
            <a:r>
              <a:rPr lang="en-US" sz="2400" dirty="0" err="1" smtClean="0"/>
              <a:t>diperoleh</a:t>
            </a:r>
            <a:r>
              <a:rPr lang="en-US" sz="2400" dirty="0" smtClean="0"/>
              <a:t> </a:t>
            </a:r>
            <a:r>
              <a:rPr lang="en-US" sz="2400" dirty="0" err="1" smtClean="0"/>
              <a:t>dengan</a:t>
            </a:r>
            <a:r>
              <a:rPr lang="en-US" sz="2400" dirty="0" smtClean="0"/>
              <a:t> </a:t>
            </a:r>
            <a:r>
              <a:rPr lang="en-US" sz="2400" dirty="0" err="1" smtClean="0"/>
              <a:t>cara</a:t>
            </a:r>
            <a:r>
              <a:rPr lang="en-US" sz="2400" dirty="0" smtClean="0"/>
              <a:t> </a:t>
            </a:r>
            <a:r>
              <a:rPr lang="en-US" sz="2400" dirty="0" err="1" smtClean="0"/>
              <a:t>serupa</a:t>
            </a:r>
            <a:r>
              <a:rPr lang="en-US" sz="2400" dirty="0" smtClean="0"/>
              <a:t> </a:t>
            </a:r>
            <a:r>
              <a:rPr lang="en-US" sz="2400" dirty="0" err="1" smtClean="0"/>
              <a:t>seperti</a:t>
            </a:r>
            <a:r>
              <a:rPr lang="en-US" sz="2400" dirty="0" smtClean="0"/>
              <a:t> </a:t>
            </a:r>
            <a:r>
              <a:rPr lang="en-US" sz="2400" dirty="0" err="1" smtClean="0"/>
              <a:t>untuk</a:t>
            </a:r>
            <a:r>
              <a:rPr lang="en-US" sz="2400" dirty="0" smtClean="0"/>
              <a:t> </a:t>
            </a:r>
            <a:r>
              <a:rPr lang="en-US" sz="2400" i="1" dirty="0" smtClean="0"/>
              <a:t>b</a:t>
            </a:r>
            <a:r>
              <a:rPr lang="en-US" sz="2400" baseline="-25000" dirty="0" smtClean="0"/>
              <a:t>1</a:t>
            </a:r>
            <a:r>
              <a:rPr lang="en-US" sz="2400" dirty="0" smtClean="0"/>
              <a:t>.</a:t>
            </a:r>
            <a:br>
              <a:rPr lang="en-US" sz="2400" dirty="0" smtClean="0"/>
            </a:br>
            <a:r>
              <a:rPr lang="en-US" sz="2400" dirty="0" smtClean="0"/>
              <a:t/>
            </a:r>
            <a:br>
              <a:rPr lang="en-US" sz="2400" dirty="0" smtClean="0"/>
            </a:br>
            <a:r>
              <a:rPr lang="en-US" sz="2400" dirty="0" err="1" smtClean="0"/>
              <a:t>Penduga</a:t>
            </a:r>
            <a:r>
              <a:rPr lang="en-US" sz="2400" dirty="0" smtClean="0"/>
              <a:t> </a:t>
            </a:r>
            <a:r>
              <a:rPr lang="en-US" sz="2400" dirty="0" err="1" smtClean="0"/>
              <a:t>bagi</a:t>
            </a:r>
            <a:r>
              <a:rPr lang="en-US" sz="2400" dirty="0" smtClean="0"/>
              <a:t> s</a:t>
            </a:r>
            <a:r>
              <a:rPr lang="en-US" sz="2400" baseline="30000" dirty="0" smtClean="0"/>
              <a:t>2</a:t>
            </a:r>
            <a:r>
              <a:rPr lang="en-US" sz="2400" dirty="0" smtClean="0"/>
              <a:t>{</a:t>
            </a:r>
            <a:r>
              <a:rPr lang="en-US" sz="2400" i="1" dirty="0" smtClean="0"/>
              <a:t>α</a:t>
            </a:r>
            <a:r>
              <a:rPr lang="en-US" sz="2400" dirty="0" smtClean="0"/>
              <a:t>} </a:t>
            </a:r>
            <a:r>
              <a:rPr lang="en-US" sz="2400" dirty="0" err="1" smtClean="0"/>
              <a:t>diperoleh</a:t>
            </a:r>
            <a:r>
              <a:rPr lang="en-US" sz="2400" dirty="0" smtClean="0"/>
              <a:t> </a:t>
            </a:r>
            <a:r>
              <a:rPr lang="en-US" sz="2400" dirty="0" err="1" smtClean="0"/>
              <a:t>cukup</a:t>
            </a:r>
            <a:r>
              <a:rPr lang="en-US" sz="2400" dirty="0" smtClean="0"/>
              <a:t> </a:t>
            </a:r>
            <a:r>
              <a:rPr lang="en-US" sz="2400" dirty="0" err="1" smtClean="0"/>
              <a:t>dengan</a:t>
            </a:r>
            <a:r>
              <a:rPr lang="en-US" sz="2400" dirty="0" smtClean="0"/>
              <a:t> </a:t>
            </a:r>
            <a:r>
              <a:rPr lang="en-US" sz="2400" dirty="0" err="1" smtClean="0"/>
              <a:t>mengganti</a:t>
            </a:r>
            <a:r>
              <a:rPr lang="en-US" sz="2400" dirty="0" smtClean="0"/>
              <a:t> s</a:t>
            </a:r>
            <a:r>
              <a:rPr lang="en-US" sz="2400" baseline="30000" dirty="0" smtClean="0"/>
              <a:t>2</a:t>
            </a:r>
            <a:r>
              <a:rPr lang="en-US" sz="2400" dirty="0" smtClean="0"/>
              <a:t> </a:t>
            </a:r>
            <a:r>
              <a:rPr lang="en-US" sz="2400" dirty="0" err="1" smtClean="0"/>
              <a:t>dengan</a:t>
            </a:r>
            <a:r>
              <a:rPr lang="en-US" sz="2400" dirty="0" smtClean="0"/>
              <a:t> </a:t>
            </a:r>
            <a:r>
              <a:rPr lang="en-US" sz="2400" dirty="0" err="1" smtClean="0"/>
              <a:t>penduga</a:t>
            </a:r>
            <a:r>
              <a:rPr lang="en-US" sz="2400" dirty="0" smtClean="0"/>
              <a:t> </a:t>
            </a:r>
            <a:r>
              <a:rPr lang="en-US" sz="2400" dirty="0" err="1" smtClean="0"/>
              <a:t>titiknya</a:t>
            </a:r>
            <a:r>
              <a:rPr lang="en-US" sz="2400" dirty="0" smtClean="0"/>
              <a:t> </a:t>
            </a:r>
            <a:r>
              <a:rPr lang="en-US" sz="2400" i="1" dirty="0" smtClean="0"/>
              <a:t>KTG</a:t>
            </a:r>
            <a:r>
              <a:rPr lang="en-US" sz="2400" dirty="0" smtClean="0"/>
              <a:t>.</a:t>
            </a:r>
            <a:br>
              <a:rPr lang="en-US" sz="2400" dirty="0" smtClean="0"/>
            </a:br>
            <a:r>
              <a:rPr lang="en-US" sz="2400" dirty="0" smtClean="0"/>
              <a:t>					 	</a:t>
            </a:r>
            <a:br>
              <a:rPr lang="en-US" sz="2400" dirty="0" smtClean="0"/>
            </a:br>
            <a:r>
              <a:rPr lang="en-US" sz="2400" dirty="0" smtClean="0"/>
              <a:t/>
            </a:r>
            <a:br>
              <a:rPr lang="en-US" sz="2400" dirty="0" smtClean="0"/>
            </a:br>
            <a:r>
              <a:rPr lang="en-US" sz="2400" dirty="0" err="1" smtClean="0"/>
              <a:t>Akar</a:t>
            </a:r>
            <a:r>
              <a:rPr lang="en-US" sz="2400" dirty="0" smtClean="0"/>
              <a:t> </a:t>
            </a:r>
            <a:r>
              <a:rPr lang="en-US" sz="2400" dirty="0" err="1" smtClean="0"/>
              <a:t>kuadratnya</a:t>
            </a:r>
            <a:r>
              <a:rPr lang="en-US" sz="2400" dirty="0" smtClean="0"/>
              <a:t>, </a:t>
            </a:r>
            <a:r>
              <a:rPr lang="en-US" sz="2400" dirty="0" err="1" smtClean="0"/>
              <a:t>yaitu</a:t>
            </a:r>
            <a:r>
              <a:rPr lang="en-US" sz="2400" dirty="0" smtClean="0"/>
              <a:t> </a:t>
            </a:r>
            <a:r>
              <a:rPr lang="en-US" sz="2400" i="1" dirty="0" smtClean="0"/>
              <a:t>s</a:t>
            </a:r>
            <a:r>
              <a:rPr lang="en-US" sz="2400" dirty="0" smtClean="0"/>
              <a:t>{</a:t>
            </a:r>
            <a:r>
              <a:rPr lang="en-US" sz="2400" i="1" dirty="0" smtClean="0"/>
              <a:t>α</a:t>
            </a:r>
            <a:r>
              <a:rPr lang="en-US" sz="2400" dirty="0" smtClean="0"/>
              <a:t>}, </a:t>
            </a:r>
            <a:r>
              <a:rPr lang="en-US" sz="2400" dirty="0" err="1" smtClean="0"/>
              <a:t>merupakan</a:t>
            </a:r>
            <a:r>
              <a:rPr lang="en-US" sz="2400" dirty="0" smtClean="0"/>
              <a:t> </a:t>
            </a:r>
            <a:r>
              <a:rPr lang="en-US" sz="2400" dirty="0" err="1" smtClean="0"/>
              <a:t>penduga</a:t>
            </a:r>
            <a:r>
              <a:rPr lang="en-US" sz="2400" dirty="0" smtClean="0"/>
              <a:t> </a:t>
            </a:r>
            <a:r>
              <a:rPr lang="en-US" sz="2400" dirty="0" err="1" smtClean="0"/>
              <a:t>bagi</a:t>
            </a:r>
            <a:r>
              <a:rPr lang="en-US" sz="2400" dirty="0" smtClean="0"/>
              <a:t> s{</a:t>
            </a:r>
            <a:r>
              <a:rPr lang="en-US" sz="2400" i="1" dirty="0" smtClean="0"/>
              <a:t>α</a:t>
            </a:r>
            <a:r>
              <a:rPr lang="en-US" sz="2400" dirty="0" smtClean="0"/>
              <a:t>}.</a:t>
            </a:r>
            <a:br>
              <a:rPr lang="en-US" sz="2400" dirty="0" smtClean="0"/>
            </a:br>
            <a:endParaRPr lang="en-US" sz="2400" dirty="0"/>
          </a:p>
        </p:txBody>
      </p:sp>
      <p:graphicFrame>
        <p:nvGraphicFramePr>
          <p:cNvPr id="70658" name="Object 2"/>
          <p:cNvGraphicFramePr>
            <a:graphicFrameLocks noChangeAspect="1"/>
          </p:cNvGraphicFramePr>
          <p:nvPr/>
        </p:nvGraphicFramePr>
        <p:xfrm>
          <a:off x="1905000" y="4038599"/>
          <a:ext cx="4114800" cy="702527"/>
        </p:xfrm>
        <a:graphic>
          <a:graphicData uri="http://schemas.openxmlformats.org/presentationml/2006/ole">
            <mc:AlternateContent xmlns:mc="http://schemas.openxmlformats.org/markup-compatibility/2006">
              <mc:Choice xmlns:v="urn:schemas-microsoft-com:vml" Requires="v">
                <p:oleObj spid="_x0000_s73742" name="Equation" r:id="rId3" imgW="3124200" imgH="533400" progId="Equation.3">
                  <p:embed/>
                </p:oleObj>
              </mc:Choice>
              <mc:Fallback>
                <p:oleObj name="Equation" r:id="rId3" imgW="3124200" imgH="53340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038599"/>
                        <a:ext cx="4114800" cy="70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049962"/>
          </a:xfrm>
        </p:spPr>
        <p:txBody>
          <a:bodyPr>
            <a:normAutofit/>
          </a:bodyPr>
          <a:lstStyle/>
          <a:p>
            <a:pPr algn="l"/>
            <a:r>
              <a:rPr lang="en-US" sz="2400" dirty="0" smtClean="0"/>
              <a:t>Analog </a:t>
            </a:r>
            <a:r>
              <a:rPr lang="en-US" sz="2400" dirty="0" err="1" smtClean="0"/>
              <a:t>terhadap</a:t>
            </a:r>
            <a:r>
              <a:rPr lang="en-US" sz="2400" dirty="0" smtClean="0"/>
              <a:t> </a:t>
            </a:r>
            <a:r>
              <a:rPr lang="en-US" sz="2400" dirty="0" err="1" smtClean="0"/>
              <a:t>teorema</a:t>
            </a:r>
            <a:r>
              <a:rPr lang="en-US" sz="2400" dirty="0" smtClean="0"/>
              <a:t>  </a:t>
            </a:r>
            <a:r>
              <a:rPr lang="en-US" sz="2400" dirty="0" err="1" smtClean="0"/>
              <a:t>bagi</a:t>
            </a:r>
            <a:r>
              <a:rPr lang="en-US" sz="2400" dirty="0" smtClean="0"/>
              <a:t> </a:t>
            </a:r>
            <a:r>
              <a:rPr lang="en-US" sz="2400" i="1" dirty="0" smtClean="0"/>
              <a:t>b</a:t>
            </a:r>
            <a:r>
              <a:rPr lang="en-US" sz="2400" baseline="-25000" dirty="0" smtClean="0"/>
              <a:t>1</a:t>
            </a:r>
            <a:r>
              <a:rPr lang="en-US" sz="2400" dirty="0" smtClean="0"/>
              <a:t>, </a:t>
            </a:r>
            <a:r>
              <a:rPr lang="en-US" sz="2400" dirty="0" err="1" smtClean="0"/>
              <a:t>ada</a:t>
            </a:r>
            <a:r>
              <a:rPr lang="en-US" sz="2400" dirty="0" smtClean="0"/>
              <a:t> </a:t>
            </a:r>
            <a:r>
              <a:rPr lang="en-US" sz="2400" dirty="0" err="1" smtClean="0"/>
              <a:t>teorema</a:t>
            </a:r>
            <a:r>
              <a:rPr lang="en-US" sz="2400" dirty="0" smtClean="0"/>
              <a:t> </a:t>
            </a:r>
            <a:r>
              <a:rPr lang="en-US" sz="2400" dirty="0" err="1" smtClean="0"/>
              <a:t>serupa</a:t>
            </a:r>
            <a:r>
              <a:rPr lang="en-US" sz="2400" dirty="0" smtClean="0"/>
              <a:t> </a:t>
            </a:r>
            <a:r>
              <a:rPr lang="en-US" sz="2400" dirty="0" err="1" smtClean="0"/>
              <a:t>untuk</a:t>
            </a:r>
            <a:r>
              <a:rPr lang="en-US" sz="2400" dirty="0" smtClean="0"/>
              <a:t> </a:t>
            </a:r>
            <a:r>
              <a:rPr lang="en-US" sz="2400" i="1" dirty="0" smtClean="0"/>
              <a:t>a</a:t>
            </a:r>
            <a:r>
              <a:rPr lang="en-US" sz="2400" dirty="0" smtClean="0"/>
              <a:t> yang </a:t>
            </a:r>
            <a:r>
              <a:rPr lang="en-US" sz="2400" dirty="0" err="1" smtClean="0"/>
              <a:t>mengatakan</a:t>
            </a:r>
            <a:r>
              <a:rPr lang="en-US" sz="2400" dirty="0" smtClean="0"/>
              <a:t> (9.2.22):</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t>
            </a:r>
            <a:r>
              <a:rPr lang="it-IT" sz="2400" dirty="0" smtClean="0"/>
              <a:t>mengikuti sebaran </a:t>
            </a:r>
            <a:r>
              <a:rPr lang="it-IT" sz="2400" i="1" dirty="0" smtClean="0"/>
              <a:t>t</a:t>
            </a:r>
            <a:r>
              <a:rPr lang="it-IT" sz="2400" dirty="0" smtClean="0"/>
              <a:t>(</a:t>
            </a:r>
            <a:r>
              <a:rPr lang="it-IT" sz="2400" i="1" dirty="0" smtClean="0"/>
              <a:t>n</a:t>
            </a:r>
            <a:r>
              <a:rPr lang="it-IT" sz="2400" dirty="0" smtClean="0"/>
              <a:t> – 2) </a:t>
            </a:r>
            <a:r>
              <a:rPr lang="en-US" sz="2400" dirty="0" smtClean="0"/>
              <a:t/>
            </a:r>
            <a:br>
              <a:rPr lang="en-US" sz="2400" dirty="0" smtClean="0"/>
            </a:br>
            <a:r>
              <a:rPr lang="it-IT" sz="2400" dirty="0" smtClean="0"/>
              <a:t/>
            </a:r>
            <a:br>
              <a:rPr lang="it-IT" sz="2400" dirty="0" smtClean="0"/>
            </a:br>
            <a:r>
              <a:rPr lang="it-IT" sz="2400" dirty="0" smtClean="0"/>
              <a:t>Oleh karenanya, selang kepercayaan bagi </a:t>
            </a:r>
            <a:r>
              <a:rPr lang="en-US" sz="2400" dirty="0" smtClean="0"/>
              <a:t>α</a:t>
            </a:r>
            <a:r>
              <a:rPr lang="it-IT" sz="2400" dirty="0" smtClean="0"/>
              <a:t> dan uji-uji mengenai </a:t>
            </a:r>
            <a:r>
              <a:rPr lang="en-US" sz="2400" dirty="0" smtClean="0"/>
              <a:t>α</a:t>
            </a:r>
            <a:r>
              <a:rPr lang="it-IT" sz="2400" dirty="0" smtClean="0"/>
              <a:t> dapat dilakukan secara biasa dengan menggunakan sebaran </a:t>
            </a:r>
            <a:r>
              <a:rPr lang="it-IT" sz="2400" i="1" dirty="0" smtClean="0"/>
              <a:t>t</a:t>
            </a:r>
            <a:r>
              <a:rPr lang="it-IT" sz="2400" dirty="0" smtClean="0"/>
              <a:t>.</a:t>
            </a:r>
            <a:r>
              <a:rPr lang="en-US" sz="2400" dirty="0" smtClean="0"/>
              <a:t/>
            </a:r>
            <a:br>
              <a:rPr lang="en-US" sz="2400" dirty="0" smtClean="0"/>
            </a:br>
            <a:r>
              <a:rPr lang="it-IT" sz="2400" dirty="0" smtClean="0"/>
              <a:t> </a:t>
            </a:r>
            <a:br>
              <a:rPr lang="it-IT" sz="2400" dirty="0" smtClean="0"/>
            </a:br>
            <a:r>
              <a:rPr lang="it-IT" sz="2400" dirty="0" smtClean="0"/>
              <a:t>Batas-batas kepercayaan 1 - </a:t>
            </a:r>
            <a:r>
              <a:rPr lang="en-US" sz="2400" dirty="0" smtClean="0"/>
              <a:t>a</a:t>
            </a:r>
            <a:r>
              <a:rPr lang="it-IT" sz="2400" dirty="0" smtClean="0"/>
              <a:t> bagi </a:t>
            </a:r>
            <a:r>
              <a:rPr lang="en-US" sz="2400" dirty="0" smtClean="0"/>
              <a:t>b</a:t>
            </a:r>
            <a:r>
              <a:rPr lang="it-IT" sz="2400" baseline="-25000" dirty="0" smtClean="0"/>
              <a:t>0</a:t>
            </a:r>
            <a:r>
              <a:rPr lang="it-IT" sz="2400" dirty="0" smtClean="0"/>
              <a:t> diperoleh dengan cara yang sama seperti untuk </a:t>
            </a:r>
            <a:r>
              <a:rPr lang="en-US" sz="2400" dirty="0" smtClean="0"/>
              <a:t>b</a:t>
            </a:r>
            <a:r>
              <a:rPr lang="it-IT" sz="2400" baseline="-25000" dirty="0" smtClean="0"/>
              <a:t>1</a:t>
            </a:r>
            <a:r>
              <a:rPr lang="it-IT" sz="2400" dirty="0" smtClean="0"/>
              <a:t> yang telah diuraikan sebelumnya, yaitu :</a:t>
            </a:r>
            <a:r>
              <a:rPr lang="en-US" sz="2400" dirty="0" smtClean="0"/>
              <a:t/>
            </a:r>
            <a:br>
              <a:rPr lang="en-US" sz="2400" dirty="0" smtClean="0"/>
            </a:br>
            <a:r>
              <a:rPr lang="it-IT" sz="2400" dirty="0" smtClean="0"/>
              <a:t>						</a:t>
            </a:r>
            <a:br>
              <a:rPr lang="it-IT" sz="2400" dirty="0" smtClean="0"/>
            </a:br>
            <a:r>
              <a:rPr lang="it-IT" sz="2400" dirty="0" smtClean="0"/>
              <a:t>	</a:t>
            </a:r>
            <a:r>
              <a:rPr lang="en-US" sz="2400" dirty="0" smtClean="0"/>
              <a:t> α</a:t>
            </a:r>
            <a:r>
              <a:rPr lang="pt-BR" sz="2400" dirty="0" smtClean="0"/>
              <a:t> </a:t>
            </a:r>
            <a:r>
              <a:rPr lang="pt-BR" sz="2400" u="sng" dirty="0" smtClean="0"/>
              <a:t>+</a:t>
            </a:r>
            <a:r>
              <a:rPr lang="pt-BR" sz="2400" dirty="0" smtClean="0"/>
              <a:t> </a:t>
            </a:r>
            <a:r>
              <a:rPr lang="pt-BR" sz="2400" i="1" dirty="0" smtClean="0"/>
              <a:t>t</a:t>
            </a:r>
            <a:r>
              <a:rPr lang="pt-BR" sz="2400" dirty="0" smtClean="0"/>
              <a:t>(1 - </a:t>
            </a:r>
            <a:r>
              <a:rPr lang="en-US" sz="2400" dirty="0" smtClean="0"/>
              <a:t>α </a:t>
            </a:r>
            <a:r>
              <a:rPr lang="pt-BR" sz="2400" dirty="0" smtClean="0"/>
              <a:t>/2;</a:t>
            </a:r>
            <a:r>
              <a:rPr lang="pt-BR" sz="2400" i="1" dirty="0" smtClean="0"/>
              <a:t>n</a:t>
            </a:r>
            <a:r>
              <a:rPr lang="pt-BR" sz="2400" dirty="0" smtClean="0"/>
              <a:t> – 2)</a:t>
            </a:r>
            <a:r>
              <a:rPr lang="pt-BR" sz="2400" i="1" dirty="0" smtClean="0"/>
              <a:t>s</a:t>
            </a:r>
            <a:r>
              <a:rPr lang="pt-BR" sz="2400" dirty="0" smtClean="0"/>
              <a:t>{</a:t>
            </a:r>
            <a:r>
              <a:rPr lang="en-US" sz="2400" dirty="0" smtClean="0"/>
              <a:t>α</a:t>
            </a:r>
            <a:r>
              <a:rPr lang="pt-BR" sz="2400" dirty="0" smtClean="0"/>
              <a:t>}		</a:t>
            </a:r>
            <a:r>
              <a:rPr lang="en-US" sz="2400" dirty="0" smtClean="0"/>
              <a:t/>
            </a:r>
            <a:br>
              <a:rPr lang="en-US" sz="2400" dirty="0" smtClean="0"/>
            </a:br>
            <a:endParaRPr lang="en-US" sz="2400" dirty="0"/>
          </a:p>
        </p:txBody>
      </p:sp>
      <p:graphicFrame>
        <p:nvGraphicFramePr>
          <p:cNvPr id="71682" name="Object 2"/>
          <p:cNvGraphicFramePr>
            <a:graphicFrameLocks noChangeAspect="1"/>
          </p:cNvGraphicFramePr>
          <p:nvPr/>
        </p:nvGraphicFramePr>
        <p:xfrm>
          <a:off x="1098550" y="1841500"/>
          <a:ext cx="833438" cy="887413"/>
        </p:xfrm>
        <a:graphic>
          <a:graphicData uri="http://schemas.openxmlformats.org/presentationml/2006/ole">
            <mc:AlternateContent xmlns:mc="http://schemas.openxmlformats.org/markup-compatibility/2006">
              <mc:Choice xmlns:v="urn:schemas-microsoft-com:vml" Requires="v">
                <p:oleObj spid="_x0000_s74766" name="Equation" r:id="rId3" imgW="393529" imgH="418918" progId="Equation.3">
                  <p:embed/>
                </p:oleObj>
              </mc:Choice>
              <mc:Fallback>
                <p:oleObj name="Equation" r:id="rId3" imgW="393529" imgH="418918"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550" y="1841500"/>
                        <a:ext cx="833438"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755650" y="908050"/>
            <a:ext cx="7578725" cy="1743075"/>
          </a:xfrm>
          <a:prstGeom prst="rect">
            <a:avLst/>
          </a:prstGeom>
          <a:noFill/>
          <a:ln w="9525">
            <a:noFill/>
            <a:miter lim="800000"/>
            <a:headEnd/>
            <a:tailEnd/>
          </a:ln>
          <a:effectLst/>
        </p:spPr>
        <p:txBody>
          <a:bodyPr wrap="none" anchor="ctr">
            <a:spAutoFit/>
          </a:bodyPr>
          <a:lstStyle/>
          <a:p>
            <a:pPr algn="ctr">
              <a:lnSpc>
                <a:spcPct val="130000"/>
              </a:lnSpc>
            </a:pPr>
            <a:r>
              <a:rPr lang="en-US" altLang="zh-CN" sz="2800" b="1" dirty="0" err="1">
                <a:solidFill>
                  <a:srgbClr val="FF00FF"/>
                </a:solidFill>
                <a:effectLst>
                  <a:outerShdw blurRad="38100" dist="38100" dir="2700000" algn="tl">
                    <a:srgbClr val="C0C0C0"/>
                  </a:outerShdw>
                </a:effectLst>
                <a:ea typeface="SimSun" charset="-122"/>
                <a:cs typeface="Arial" charset="0"/>
              </a:rPr>
              <a:t>Selang</a:t>
            </a:r>
            <a:r>
              <a:rPr lang="en-US" altLang="zh-CN" sz="2800" b="1" dirty="0">
                <a:solidFill>
                  <a:srgbClr val="FF00FF"/>
                </a:solidFill>
                <a:effectLst>
                  <a:outerShdw blurRad="38100" dist="38100" dir="2700000" algn="tl">
                    <a:srgbClr val="C0C0C0"/>
                  </a:outerShdw>
                </a:effectLst>
                <a:ea typeface="SimSun" charset="-122"/>
                <a:cs typeface="Arial" charset="0"/>
              </a:rPr>
              <a:t> </a:t>
            </a:r>
            <a:r>
              <a:rPr lang="en-US" altLang="zh-CN" sz="2800" b="1" dirty="0" err="1">
                <a:solidFill>
                  <a:srgbClr val="FF00FF"/>
                </a:solidFill>
                <a:effectLst>
                  <a:outerShdw blurRad="38100" dist="38100" dir="2700000" algn="tl">
                    <a:srgbClr val="C0C0C0"/>
                  </a:outerShdw>
                </a:effectLst>
                <a:ea typeface="SimSun" charset="-122"/>
                <a:cs typeface="Arial" charset="0"/>
              </a:rPr>
              <a:t>kepercayaan</a:t>
            </a:r>
            <a:r>
              <a:rPr lang="en-US" altLang="zh-CN" sz="2800" b="1" dirty="0">
                <a:solidFill>
                  <a:srgbClr val="FF00FF"/>
                </a:solidFill>
                <a:effectLst>
                  <a:outerShdw blurRad="38100" dist="38100" dir="2700000" algn="tl">
                    <a:srgbClr val="C0C0C0"/>
                  </a:outerShdw>
                </a:effectLst>
                <a:ea typeface="SimSun" charset="-122"/>
                <a:cs typeface="Arial" charset="0"/>
              </a:rPr>
              <a:t> </a:t>
            </a:r>
            <a:r>
              <a:rPr lang="en-US" altLang="zh-CN" sz="2800" b="1" dirty="0" err="1">
                <a:solidFill>
                  <a:srgbClr val="FF00FF"/>
                </a:solidFill>
                <a:effectLst>
                  <a:outerShdw blurRad="38100" dist="38100" dir="2700000" algn="tl">
                    <a:srgbClr val="C0C0C0"/>
                  </a:outerShdw>
                </a:effectLst>
                <a:ea typeface="SimSun" charset="-122"/>
                <a:cs typeface="Arial" charset="0"/>
              </a:rPr>
              <a:t>untuk</a:t>
            </a:r>
            <a:r>
              <a:rPr lang="en-US" altLang="zh-CN" sz="2800" b="1" dirty="0">
                <a:solidFill>
                  <a:srgbClr val="FF00FF"/>
                </a:solidFill>
                <a:effectLst>
                  <a:outerShdw blurRad="38100" dist="38100" dir="2700000" algn="tl">
                    <a:srgbClr val="C0C0C0"/>
                  </a:outerShdw>
                </a:effectLst>
                <a:ea typeface="SimSun" charset="-122"/>
                <a:cs typeface="Arial" charset="0"/>
              </a:rPr>
              <a:t> </a:t>
            </a:r>
            <a:r>
              <a:rPr lang="en-US" altLang="zh-CN" sz="2800" b="1" i="1" dirty="0">
                <a:solidFill>
                  <a:srgbClr val="FF00FF"/>
                </a:solidFill>
                <a:effectLst>
                  <a:outerShdw blurRad="38100" dist="38100" dir="2700000" algn="tl">
                    <a:srgbClr val="C0C0C0"/>
                  </a:outerShdw>
                </a:effectLst>
                <a:ea typeface="SimSun" charset="-122"/>
                <a:cs typeface="Arial" charset="0"/>
                <a:sym typeface="Symbol" pitchFamily="18" charset="2"/>
              </a:rPr>
              <a:t></a:t>
            </a:r>
            <a:endParaRPr lang="en-US" altLang="zh-CN" sz="2800" dirty="0">
              <a:solidFill>
                <a:srgbClr val="FF00FF"/>
              </a:solidFill>
              <a:effectLst>
                <a:outerShdw blurRad="38100" dist="38100" dir="2700000" algn="tl">
                  <a:srgbClr val="C0C0C0"/>
                </a:outerShdw>
              </a:effectLst>
              <a:ea typeface="SimSun" charset="-122"/>
              <a:cs typeface="Arial" charset="0"/>
            </a:endParaRPr>
          </a:p>
          <a:p>
            <a:pPr algn="ctr" eaLnBrk="0" hangingPunct="0">
              <a:lnSpc>
                <a:spcPct val="130000"/>
              </a:lnSpc>
              <a:spcBef>
                <a:spcPct val="40000"/>
              </a:spcBef>
            </a:pPr>
            <a:r>
              <a:rPr lang="en-US" altLang="zh-CN" sz="2400" dirty="0" err="1">
                <a:ea typeface="SimSun" charset="-122"/>
                <a:cs typeface="Arial" charset="0"/>
                <a:sym typeface="Symbol" pitchFamily="18" charset="2"/>
              </a:rPr>
              <a:t>Suatu</a:t>
            </a:r>
            <a:r>
              <a:rPr lang="en-US" altLang="zh-CN" sz="2400" dirty="0">
                <a:ea typeface="SimSun" charset="-122"/>
                <a:cs typeface="Arial" charset="0"/>
                <a:sym typeface="Symbol" pitchFamily="18" charset="2"/>
              </a:rPr>
              <a:t> </a:t>
            </a:r>
            <a:r>
              <a:rPr lang="en-US" altLang="zh-CN" sz="2400" dirty="0" err="1">
                <a:ea typeface="SimSun" charset="-122"/>
                <a:cs typeface="Arial" charset="0"/>
                <a:sym typeface="Symbol" pitchFamily="18" charset="2"/>
              </a:rPr>
              <a:t>selang</a:t>
            </a:r>
            <a:r>
              <a:rPr lang="en-US" altLang="zh-CN" sz="2400" dirty="0">
                <a:ea typeface="SimSun" charset="-122"/>
                <a:cs typeface="Arial" charset="0"/>
                <a:sym typeface="Symbol" pitchFamily="18" charset="2"/>
              </a:rPr>
              <a:t> </a:t>
            </a:r>
            <a:r>
              <a:rPr lang="en-US" altLang="zh-CN" sz="2400" dirty="0" err="1">
                <a:ea typeface="SimSun" charset="-122"/>
                <a:cs typeface="Arial" charset="0"/>
                <a:sym typeface="Symbol" pitchFamily="18" charset="2"/>
              </a:rPr>
              <a:t>kepercayaan</a:t>
            </a:r>
            <a:r>
              <a:rPr lang="en-US" altLang="zh-CN" sz="2400" dirty="0">
                <a:ea typeface="SimSun" charset="-122"/>
                <a:cs typeface="Arial" charset="0"/>
                <a:sym typeface="Symbol" pitchFamily="18" charset="2"/>
              </a:rPr>
              <a:t> (1</a:t>
            </a:r>
            <a:r>
              <a:rPr lang="en-US" altLang="zh-CN" sz="2400" dirty="0">
                <a:ea typeface="SimSun" charset="-122"/>
                <a:cs typeface="Arial" charset="0"/>
              </a:rPr>
              <a:t>)100%</a:t>
            </a:r>
            <a:endParaRPr lang="en-US" altLang="zh-CN" sz="2400" dirty="0">
              <a:ea typeface="SimSun" charset="-122"/>
              <a:cs typeface="Arial" charset="0"/>
              <a:sym typeface="Symbol" pitchFamily="18" charset="2"/>
            </a:endParaRPr>
          </a:p>
          <a:p>
            <a:pPr algn="ctr" eaLnBrk="0" hangingPunct="0">
              <a:lnSpc>
                <a:spcPct val="130000"/>
              </a:lnSpc>
            </a:pPr>
            <a:r>
              <a:rPr lang="en-US" altLang="zh-CN" sz="2400" dirty="0" err="1">
                <a:ea typeface="SimSun" charset="-122"/>
                <a:cs typeface="Arial" charset="0"/>
                <a:sym typeface="Symbol" pitchFamily="18" charset="2"/>
              </a:rPr>
              <a:t>utk</a:t>
            </a:r>
            <a:r>
              <a:rPr lang="en-US" altLang="zh-CN" sz="2400" dirty="0">
                <a:ea typeface="SimSun" charset="-122"/>
                <a:cs typeface="Arial" charset="0"/>
                <a:sym typeface="Symbol" pitchFamily="18" charset="2"/>
              </a:rPr>
              <a:t> parameter</a:t>
            </a:r>
            <a:r>
              <a:rPr lang="en-US" altLang="zh-CN" sz="2400" b="1" i="1" dirty="0">
                <a:ea typeface="SimSun" charset="-122"/>
                <a:cs typeface="Arial" charset="0"/>
                <a:sym typeface="Symbol" pitchFamily="18" charset="2"/>
              </a:rPr>
              <a:t> </a:t>
            </a:r>
            <a:r>
              <a:rPr lang="en-US" altLang="zh-CN" sz="2400" dirty="0">
                <a:ea typeface="SimSun" charset="-122"/>
                <a:cs typeface="Arial" charset="0"/>
              </a:rPr>
              <a:t> </a:t>
            </a:r>
            <a:r>
              <a:rPr lang="en-US" altLang="zh-CN" sz="2400" dirty="0" err="1">
                <a:ea typeface="SimSun" charset="-122"/>
                <a:cs typeface="Arial" charset="0"/>
              </a:rPr>
              <a:t>dlm</a:t>
            </a:r>
            <a:r>
              <a:rPr lang="en-US" altLang="zh-CN" sz="2400" dirty="0">
                <a:ea typeface="SimSun" charset="-122"/>
                <a:cs typeface="Arial" charset="0"/>
              </a:rPr>
              <a:t> </a:t>
            </a:r>
            <a:r>
              <a:rPr lang="en-US" altLang="zh-CN" sz="2400" dirty="0" err="1">
                <a:ea typeface="SimSun" charset="-122"/>
                <a:cs typeface="Arial" charset="0"/>
              </a:rPr>
              <a:t>persamaan</a:t>
            </a:r>
            <a:r>
              <a:rPr lang="en-US" altLang="zh-CN" sz="2400" dirty="0">
                <a:ea typeface="SimSun" charset="-122"/>
                <a:cs typeface="Arial" charset="0"/>
              </a:rPr>
              <a:t> </a:t>
            </a:r>
            <a:r>
              <a:rPr lang="en-US" altLang="zh-CN" sz="2400" dirty="0" err="1">
                <a:ea typeface="SimSun" charset="-122"/>
                <a:cs typeface="Arial" charset="0"/>
              </a:rPr>
              <a:t>regresi</a:t>
            </a:r>
            <a:r>
              <a:rPr lang="en-US" altLang="zh-CN" sz="2400" dirty="0">
                <a:ea typeface="SimSun" charset="-122"/>
                <a:cs typeface="Arial" charset="0"/>
              </a:rPr>
              <a:t> </a:t>
            </a:r>
            <a:r>
              <a:rPr lang="en-US" altLang="zh-CN" sz="2400" b="1" i="1" dirty="0">
                <a:ea typeface="SimSun" charset="-122"/>
                <a:cs typeface="Arial" charset="0"/>
                <a:sym typeface="Symbol" pitchFamily="18" charset="2"/>
              </a:rPr>
              <a:t></a:t>
            </a:r>
            <a:r>
              <a:rPr lang="en-US" altLang="zh-CN" sz="2400" b="1" i="1" dirty="0">
                <a:ea typeface="SimSun" charset="-122"/>
                <a:cs typeface="Arial" charset="0"/>
              </a:rPr>
              <a:t> </a:t>
            </a:r>
            <a:r>
              <a:rPr lang="en-US" altLang="zh-CN" sz="2400" b="1" i="1" baseline="-30000" dirty="0">
                <a:ea typeface="SimSun" charset="-122"/>
                <a:cs typeface="Arial" charset="0"/>
                <a:sym typeface="Symbol" pitchFamily="18" charset="2"/>
              </a:rPr>
              <a:t>Y </a:t>
            </a:r>
            <a:r>
              <a:rPr lang="en-US" altLang="zh-CN" sz="2400" b="1" baseline="-30000" dirty="0">
                <a:ea typeface="SimSun" charset="-122"/>
                <a:cs typeface="Arial" charset="0"/>
                <a:sym typeface="Symbol" pitchFamily="18" charset="2"/>
              </a:rPr>
              <a:t></a:t>
            </a:r>
            <a:r>
              <a:rPr lang="en-US" altLang="zh-CN" sz="2400" b="1" i="1" baseline="-30000" dirty="0">
                <a:ea typeface="SimSun" charset="-122"/>
                <a:cs typeface="Arial" charset="0"/>
              </a:rPr>
              <a:t>x</a:t>
            </a:r>
            <a:r>
              <a:rPr lang="en-US" altLang="zh-CN" sz="2400" b="1" i="1" dirty="0">
                <a:ea typeface="SimSun" charset="-122"/>
                <a:cs typeface="Arial" charset="0"/>
                <a:sym typeface="Symbol" pitchFamily="18" charset="2"/>
              </a:rPr>
              <a:t> </a:t>
            </a:r>
            <a:r>
              <a:rPr lang="en-US" altLang="zh-CN" sz="2400" b="1" dirty="0">
                <a:ea typeface="SimSun" charset="-122"/>
                <a:cs typeface="Arial" charset="0"/>
                <a:sym typeface="Symbol" pitchFamily="18" charset="2"/>
              </a:rPr>
              <a:t>= </a:t>
            </a:r>
            <a:r>
              <a:rPr lang="en-US" altLang="zh-CN" sz="2400" b="1" i="1" dirty="0">
                <a:ea typeface="SimSun" charset="-122"/>
                <a:cs typeface="Arial" charset="0"/>
                <a:sym typeface="Symbol" pitchFamily="18" charset="2"/>
              </a:rPr>
              <a:t></a:t>
            </a:r>
            <a:r>
              <a:rPr lang="en-US" altLang="zh-CN" sz="2400" b="1" i="1" dirty="0">
                <a:ea typeface="SimSun" charset="-122"/>
                <a:cs typeface="Arial" charset="0"/>
              </a:rPr>
              <a:t> </a:t>
            </a:r>
            <a:r>
              <a:rPr lang="en-US" altLang="zh-CN" sz="2400" dirty="0">
                <a:ea typeface="SimSun" charset="-122"/>
                <a:cs typeface="Arial" charset="0"/>
                <a:sym typeface="Symbol" pitchFamily="18" charset="2"/>
              </a:rPr>
              <a:t>+</a:t>
            </a:r>
            <a:r>
              <a:rPr lang="en-US" altLang="zh-CN" sz="2400" b="1" i="1" dirty="0">
                <a:ea typeface="SimSun" charset="-122"/>
                <a:cs typeface="Arial" charset="0"/>
                <a:sym typeface="Symbol" pitchFamily="18" charset="2"/>
              </a:rPr>
              <a:t> </a:t>
            </a:r>
            <a:r>
              <a:rPr lang="en-US" altLang="zh-CN" sz="2400" b="1" i="1" dirty="0">
                <a:ea typeface="SimSun" charset="-122"/>
                <a:cs typeface="Arial" charset="0"/>
              </a:rPr>
              <a:t> x</a:t>
            </a:r>
            <a:endParaRPr lang="en-US" altLang="zh-CN" sz="2400" b="1" i="1" dirty="0">
              <a:ea typeface="SimSun" charset="-122"/>
              <a:cs typeface="Arial" charset="0"/>
              <a:sym typeface="Symbol" pitchFamily="18" charset="2"/>
            </a:endParaRPr>
          </a:p>
        </p:txBody>
      </p:sp>
      <p:sp>
        <p:nvSpPr>
          <p:cNvPr id="46084" name="Rectangle 4"/>
          <p:cNvSpPr>
            <a:spLocks noChangeArrowheads="1"/>
          </p:cNvSpPr>
          <p:nvPr/>
        </p:nvSpPr>
        <p:spPr bwMode="auto">
          <a:xfrm>
            <a:off x="968375" y="5184775"/>
            <a:ext cx="7153275" cy="457200"/>
          </a:xfrm>
          <a:prstGeom prst="rect">
            <a:avLst/>
          </a:prstGeom>
          <a:noFill/>
          <a:ln w="9525">
            <a:noFill/>
            <a:miter lim="800000"/>
            <a:headEnd/>
            <a:tailEnd/>
          </a:ln>
          <a:effectLst/>
        </p:spPr>
        <p:txBody>
          <a:bodyPr wrap="none" anchor="ctr">
            <a:spAutoFit/>
          </a:bodyPr>
          <a:lstStyle/>
          <a:p>
            <a:pPr algn="ctr"/>
            <a:r>
              <a:rPr lang="en-US" altLang="zh-CN" sz="2400" b="1" i="1">
                <a:ea typeface="SimSun" charset="-122"/>
                <a:cs typeface="Arial" charset="0"/>
              </a:rPr>
              <a:t>t</a:t>
            </a:r>
            <a:r>
              <a:rPr lang="en-US" altLang="zh-CN" sz="2400" b="1" i="1" baseline="-30000">
                <a:ea typeface="SimSun" charset="-122"/>
                <a:cs typeface="Arial" charset="0"/>
                <a:sym typeface="Symbol" pitchFamily="18" charset="2"/>
              </a:rPr>
              <a:t></a:t>
            </a:r>
            <a:r>
              <a:rPr lang="en-US" altLang="zh-CN" sz="2400" b="1" i="1" baseline="-30000">
                <a:ea typeface="SimSun" charset="-122"/>
                <a:cs typeface="Arial" charset="0"/>
              </a:rPr>
              <a:t>/</a:t>
            </a:r>
            <a:r>
              <a:rPr lang="en-US" altLang="zh-CN" sz="2400" b="1" baseline="-30000">
                <a:ea typeface="SimSun" charset="-122"/>
                <a:cs typeface="Arial" charset="0"/>
                <a:sym typeface="Symbol" pitchFamily="18" charset="2"/>
              </a:rPr>
              <a:t>2</a:t>
            </a:r>
            <a:r>
              <a:rPr lang="en-US" altLang="zh-CN" sz="2400" b="1" i="1">
                <a:ea typeface="SimSun" charset="-122"/>
                <a:cs typeface="Arial" charset="0"/>
                <a:sym typeface="Symbol" pitchFamily="18" charset="2"/>
              </a:rPr>
              <a:t> =</a:t>
            </a:r>
            <a:r>
              <a:rPr lang="en-US" altLang="zh-CN" sz="2400">
                <a:ea typeface="SimSun" charset="-122"/>
                <a:cs typeface="Arial" charset="0"/>
                <a:sym typeface="Symbol" pitchFamily="18" charset="2"/>
              </a:rPr>
              <a:t> nilai sebaran</a:t>
            </a:r>
            <a:r>
              <a:rPr lang="en-US" altLang="zh-CN" sz="2400" i="1">
                <a:ea typeface="SimSun" charset="-122"/>
                <a:cs typeface="Arial" charset="0"/>
                <a:sym typeface="Symbol" pitchFamily="18" charset="2"/>
              </a:rPr>
              <a:t> </a:t>
            </a:r>
            <a:r>
              <a:rPr lang="en-US" altLang="zh-CN" sz="2400" b="1" i="1">
                <a:ea typeface="SimSun" charset="-122"/>
                <a:cs typeface="Arial" charset="0"/>
                <a:sym typeface="Symbol" pitchFamily="18" charset="2"/>
              </a:rPr>
              <a:t>t</a:t>
            </a:r>
            <a:r>
              <a:rPr lang="en-US" altLang="zh-CN" sz="2400">
                <a:ea typeface="SimSun" charset="-122"/>
                <a:cs typeface="Arial" charset="0"/>
                <a:sym typeface="Symbol" pitchFamily="18" charset="2"/>
              </a:rPr>
              <a:t> dengan derajat kebebasan </a:t>
            </a:r>
            <a:r>
              <a:rPr lang="en-US" altLang="zh-CN" sz="2400" b="1" i="1">
                <a:ea typeface="SimSun" charset="-122"/>
                <a:cs typeface="Arial" charset="0"/>
                <a:sym typeface="Symbol" pitchFamily="18" charset="2"/>
              </a:rPr>
              <a:t>n</a:t>
            </a:r>
            <a:r>
              <a:rPr lang="en-US" altLang="zh-CN" sz="2400" b="1">
                <a:ea typeface="SimSun" charset="-122"/>
                <a:cs typeface="Arial" charset="0"/>
                <a:sym typeface="Symbol" pitchFamily="18" charset="2"/>
              </a:rPr>
              <a:t>2</a:t>
            </a:r>
            <a:endParaRPr lang="en-US" altLang="zh-CN" sz="2400" b="1" i="1">
              <a:ea typeface="SimSun" charset="-122"/>
              <a:cs typeface="Arial" charset="0"/>
              <a:sym typeface="Symbol" pitchFamily="18" charset="2"/>
            </a:endParaRPr>
          </a:p>
        </p:txBody>
      </p:sp>
      <p:graphicFrame>
        <p:nvGraphicFramePr>
          <p:cNvPr id="21507" name="Object 3"/>
          <p:cNvGraphicFramePr>
            <a:graphicFrameLocks noChangeAspect="1"/>
          </p:cNvGraphicFramePr>
          <p:nvPr/>
        </p:nvGraphicFramePr>
        <p:xfrm>
          <a:off x="2819400" y="4267199"/>
          <a:ext cx="4800600" cy="819615"/>
        </p:xfrm>
        <a:graphic>
          <a:graphicData uri="http://schemas.openxmlformats.org/presentationml/2006/ole">
            <mc:AlternateContent xmlns:mc="http://schemas.openxmlformats.org/markup-compatibility/2006">
              <mc:Choice xmlns:v="urn:schemas-microsoft-com:vml" Requires="v">
                <p:oleObj spid="_x0000_s75802" name="Equation" r:id="rId4" imgW="3124200" imgH="533400" progId="Equation.3">
                  <p:embed/>
                </p:oleObj>
              </mc:Choice>
              <mc:Fallback>
                <p:oleObj name="Equation" r:id="rId4" imgW="3124200" imgH="533400" progId="Equation.3">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267199"/>
                        <a:ext cx="4800600" cy="819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79" name="Object 3"/>
          <p:cNvGraphicFramePr>
            <a:graphicFrameLocks noChangeAspect="1"/>
          </p:cNvGraphicFramePr>
          <p:nvPr/>
        </p:nvGraphicFramePr>
        <p:xfrm>
          <a:off x="2220913" y="3152775"/>
          <a:ext cx="4321175" cy="809625"/>
        </p:xfrm>
        <a:graphic>
          <a:graphicData uri="http://schemas.openxmlformats.org/presentationml/2006/ole">
            <mc:AlternateContent xmlns:mc="http://schemas.openxmlformats.org/markup-compatibility/2006">
              <mc:Choice xmlns:v="urn:schemas-microsoft-com:vml" Requires="v">
                <p:oleObj spid="_x0000_s75803" name="Equation" r:id="rId6" imgW="1828800" imgH="342900" progId="Equation.3">
                  <p:embed/>
                </p:oleObj>
              </mc:Choice>
              <mc:Fallback>
                <p:oleObj name="Equation" r:id="rId6" imgW="1828800" imgH="342900" progId="Equation.3">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0913" y="3152775"/>
                        <a:ext cx="432117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4"/>
          <p:cNvSpPr txBox="1">
            <a:spLocks noChangeArrowheads="1"/>
          </p:cNvSpPr>
          <p:nvPr/>
        </p:nvSpPr>
        <p:spPr bwMode="auto">
          <a:xfrm>
            <a:off x="323850" y="609600"/>
            <a:ext cx="5334000" cy="396875"/>
          </a:xfrm>
          <a:prstGeom prst="rect">
            <a:avLst/>
          </a:prstGeom>
          <a:noFill/>
          <a:ln w="9525">
            <a:noFill/>
            <a:miter lim="800000"/>
            <a:headEnd/>
            <a:tailEnd/>
          </a:ln>
          <a:effectLst/>
        </p:spPr>
        <p:txBody>
          <a:bodyPr>
            <a:spAutoFit/>
          </a:bodyPr>
          <a:lstStyle/>
          <a:p>
            <a:pPr>
              <a:spcBef>
                <a:spcPct val="50000"/>
              </a:spcBef>
            </a:pPr>
            <a:r>
              <a:rPr lang="en-US" sz="2000" b="1">
                <a:solidFill>
                  <a:srgbClr val="0000FF"/>
                </a:solidFill>
                <a:latin typeface="Courier New" pitchFamily="49" charset="0"/>
              </a:rPr>
              <a:t>Tabel Nilai Kritis Sebaran </a:t>
            </a:r>
            <a:r>
              <a:rPr lang="en-US" sz="2000" b="1" i="1">
                <a:solidFill>
                  <a:srgbClr val="0000FF"/>
                </a:solidFill>
                <a:latin typeface="Courier New" pitchFamily="49" charset="0"/>
              </a:rPr>
              <a:t>t</a:t>
            </a:r>
            <a:endParaRPr lang="en-US" sz="2000" b="1">
              <a:solidFill>
                <a:srgbClr val="0000FF"/>
              </a:solidFill>
              <a:latin typeface="Courier New" pitchFamily="49" charset="0"/>
            </a:endParaRPr>
          </a:p>
        </p:txBody>
      </p:sp>
      <p:graphicFrame>
        <p:nvGraphicFramePr>
          <p:cNvPr id="66754" name="Group 194"/>
          <p:cNvGraphicFramePr>
            <a:graphicFrameLocks noGrp="1"/>
          </p:cNvGraphicFramePr>
          <p:nvPr/>
        </p:nvGraphicFramePr>
        <p:xfrm>
          <a:off x="381000" y="1143000"/>
          <a:ext cx="5486400" cy="4476496"/>
        </p:xfrm>
        <a:graphic>
          <a:graphicData uri="http://schemas.openxmlformats.org/drawingml/2006/table">
            <a:tbl>
              <a:tblPr/>
              <a:tblGrid>
                <a:gridCol w="712788">
                  <a:extLst>
                    <a:ext uri="{9D8B030D-6E8A-4147-A177-3AD203B41FA5}">
                      <a16:colId xmlns:a16="http://schemas.microsoft.com/office/drawing/2014/main" val="20000"/>
                    </a:ext>
                  </a:extLst>
                </a:gridCol>
                <a:gridCol w="954087">
                  <a:extLst>
                    <a:ext uri="{9D8B030D-6E8A-4147-A177-3AD203B41FA5}">
                      <a16:colId xmlns:a16="http://schemas.microsoft.com/office/drawing/2014/main" val="20001"/>
                    </a:ext>
                  </a:extLst>
                </a:gridCol>
                <a:gridCol w="955675">
                  <a:extLst>
                    <a:ext uri="{9D8B030D-6E8A-4147-A177-3AD203B41FA5}">
                      <a16:colId xmlns:a16="http://schemas.microsoft.com/office/drawing/2014/main" val="20002"/>
                    </a:ext>
                  </a:extLst>
                </a:gridCol>
                <a:gridCol w="954088">
                  <a:extLst>
                    <a:ext uri="{9D8B030D-6E8A-4147-A177-3AD203B41FA5}">
                      <a16:colId xmlns:a16="http://schemas.microsoft.com/office/drawing/2014/main" val="20003"/>
                    </a:ext>
                  </a:extLst>
                </a:gridCol>
                <a:gridCol w="955675">
                  <a:extLst>
                    <a:ext uri="{9D8B030D-6E8A-4147-A177-3AD203B41FA5}">
                      <a16:colId xmlns:a16="http://schemas.microsoft.com/office/drawing/2014/main" val="20004"/>
                    </a:ext>
                  </a:extLst>
                </a:gridCol>
                <a:gridCol w="954087">
                  <a:extLst>
                    <a:ext uri="{9D8B030D-6E8A-4147-A177-3AD203B41FA5}">
                      <a16:colId xmlns:a16="http://schemas.microsoft.com/office/drawing/2014/main" val="20005"/>
                    </a:ext>
                  </a:extLst>
                </a:gridCol>
              </a:tblGrid>
              <a:tr h="50800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folHlink"/>
                          </a:solidFill>
                          <a:effectLst/>
                          <a:latin typeface="Times New Roman" charset="0"/>
                        </a:rPr>
                        <a:t>v</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FF00FF"/>
                          </a:solidFill>
                          <a:effectLst/>
                          <a:latin typeface="Courier New" pitchFamily="49" charset="0"/>
                          <a:sym typeface="Symbol" pitchFamily="18" charset="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800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FF00FF"/>
                          </a:solidFill>
                          <a:effectLst/>
                          <a:latin typeface="Courier New" pitchFamily="49" charset="0"/>
                        </a:rPr>
                        <a:t>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FF00FF"/>
                          </a:solidFill>
                          <a:effectLst/>
                          <a:latin typeface="Courier New" pitchFamily="49" charset="0"/>
                        </a:rPr>
                        <a:t>0.05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FF00FF"/>
                          </a:solidFill>
                          <a:effectLst/>
                          <a:latin typeface="Courier New" pitchFamily="49" charset="0"/>
                        </a:rPr>
                        <a:t>0.025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FF00FF"/>
                          </a:solidFill>
                          <a:effectLst/>
                          <a:latin typeface="Courier New" pitchFamily="49" charset="0"/>
                        </a:rPr>
                        <a: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FF00FF"/>
                          </a:solidFill>
                          <a:effectLst/>
                          <a:latin typeface="Courier New" pitchFamily="49" charset="0"/>
                        </a:rPr>
                        <a:t>0.005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folHlink"/>
                          </a:solidFill>
                          <a:effectLst/>
                          <a:latin typeface="Courier New" pitchFamily="49"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3.078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6.314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12.706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31.820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63.655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folHlink"/>
                          </a:solidFill>
                          <a:effectLst/>
                          <a:latin typeface="Courier New" pitchFamily="49"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1.886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2.920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4.303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6.965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9.925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folHlink"/>
                          </a:solidFill>
                          <a:effectLst/>
                          <a:latin typeface="Courier New" pitchFamily="49"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1.638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2.353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3.182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4.541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5.841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folHlink"/>
                          </a:solidFill>
                          <a:effectLst/>
                          <a:latin typeface="Courier New" pitchFamily="49"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folHlink"/>
                          </a:solidFill>
                          <a:effectLst/>
                          <a:latin typeface="Courier New" pitchFamily="49"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folHlink"/>
                          </a:solidFill>
                          <a:effectLst/>
                          <a:latin typeface="Courier New" pitchFamily="49"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a:t>
                      </a:r>
                      <a:endParaRPr kumimoji="0" lang="en-US" sz="1600" b="0"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a:t>
                      </a:r>
                      <a:endParaRPr kumimoji="0" lang="en-US" sz="1600" b="0"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a:t>
                      </a:r>
                      <a:endParaRPr kumimoji="0" lang="en-US" sz="1600" b="0"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a:t>
                      </a:r>
                      <a:endParaRPr kumimoji="0" lang="en-US" sz="1600" b="0"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a:t>
                      </a:r>
                      <a:endParaRPr kumimoji="0" lang="en-US" sz="1600" b="0" i="0" u="none" strike="noStrike" cap="none" normalizeH="0" baseline="0" smtClean="0">
                        <a:ln>
                          <a:noFill/>
                        </a:ln>
                        <a:solidFill>
                          <a:schemeClr val="tx1"/>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folHlink"/>
                          </a:solidFill>
                          <a:effectLst/>
                          <a:latin typeface="Courier New" pitchFamily="49" charset="0"/>
                        </a:rPr>
                        <a:t>120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1.289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1.658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1.980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2.358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2.617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folHlink"/>
                          </a:solidFill>
                          <a:effectLst/>
                          <a:latin typeface="Courier New" pitchFamily="49" charset="0"/>
                          <a:sym typeface="Symbol" pitchFamily="18" charset="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1.282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1.645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1.960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2.326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2.576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bl>
          </a:graphicData>
        </a:graphic>
      </p:graphicFrame>
      <p:sp>
        <p:nvSpPr>
          <p:cNvPr id="66734" name="Rectangle 174"/>
          <p:cNvSpPr>
            <a:spLocks noChangeArrowheads="1"/>
          </p:cNvSpPr>
          <p:nvPr/>
        </p:nvSpPr>
        <p:spPr bwMode="auto">
          <a:xfrm>
            <a:off x="0" y="3295650"/>
            <a:ext cx="9144000" cy="0"/>
          </a:xfrm>
          <a:prstGeom prst="rect">
            <a:avLst/>
          </a:prstGeom>
          <a:noFill/>
          <a:ln w="9525">
            <a:noFill/>
            <a:miter lim="800000"/>
            <a:headEnd/>
            <a:tailEnd/>
          </a:ln>
          <a:effectLst/>
        </p:spPr>
        <p:txBody>
          <a:bodyPr wrap="none" anchor="ctr">
            <a:spAutoFit/>
          </a:bodyPr>
          <a:lstStyle/>
          <a:p>
            <a:endParaRPr lang="en-US"/>
          </a:p>
        </p:txBody>
      </p:sp>
      <p:grpSp>
        <p:nvGrpSpPr>
          <p:cNvPr id="2" name="Group 178"/>
          <p:cNvGrpSpPr>
            <a:grpSpLocks/>
          </p:cNvGrpSpPr>
          <p:nvPr/>
        </p:nvGrpSpPr>
        <p:grpSpPr bwMode="auto">
          <a:xfrm>
            <a:off x="5975350" y="1066800"/>
            <a:ext cx="3016250" cy="1962150"/>
            <a:chOff x="3730" y="828"/>
            <a:chExt cx="1900" cy="1236"/>
          </a:xfrm>
        </p:grpSpPr>
        <p:pic>
          <p:nvPicPr>
            <p:cNvPr id="66737" name="Picture 177"/>
            <p:cNvPicPr>
              <a:picLocks noChangeAspect="1" noChangeArrowheads="1"/>
            </p:cNvPicPr>
            <p:nvPr/>
          </p:nvPicPr>
          <p:blipFill>
            <a:blip r:embed="rId4" cstate="print"/>
            <a:srcRect/>
            <a:stretch>
              <a:fillRect/>
            </a:stretch>
          </p:blipFill>
          <p:spPr bwMode="auto">
            <a:xfrm>
              <a:off x="3730" y="828"/>
              <a:ext cx="1900" cy="1112"/>
            </a:xfrm>
            <a:prstGeom prst="rect">
              <a:avLst/>
            </a:prstGeom>
            <a:noFill/>
            <a:ln w="9525">
              <a:noFill/>
              <a:miter lim="800000"/>
              <a:headEnd/>
              <a:tailEnd/>
            </a:ln>
          </p:spPr>
        </p:pic>
        <p:sp>
          <p:nvSpPr>
            <p:cNvPr id="66732" name="Text Box 172"/>
            <p:cNvSpPr txBox="1">
              <a:spLocks noChangeArrowheads="1"/>
            </p:cNvSpPr>
            <p:nvPr/>
          </p:nvSpPr>
          <p:spPr bwMode="auto">
            <a:xfrm>
              <a:off x="4604" y="1884"/>
              <a:ext cx="168" cy="162"/>
            </a:xfrm>
            <a:prstGeom prst="rect">
              <a:avLst/>
            </a:prstGeom>
            <a:noFill/>
            <a:ln w="9525">
              <a:noFill/>
              <a:miter lim="800000"/>
              <a:headEnd/>
              <a:tailEnd/>
            </a:ln>
          </p:spPr>
          <p:txBody>
            <a:bodyPr lIns="0" tIns="0" rIns="0" bIns="0"/>
            <a:lstStyle/>
            <a:p>
              <a:pPr algn="ctr"/>
              <a:r>
                <a:rPr lang="en-US" sz="1600" b="1">
                  <a:latin typeface="Courier New" pitchFamily="49" charset="0"/>
                </a:rPr>
                <a:t>0</a:t>
              </a:r>
              <a:endParaRPr lang="en-US"/>
            </a:p>
          </p:txBody>
        </p:sp>
        <p:graphicFrame>
          <p:nvGraphicFramePr>
            <p:cNvPr id="66733" name="Object 173"/>
            <p:cNvGraphicFramePr>
              <a:graphicFrameLocks noChangeAspect="1"/>
            </p:cNvGraphicFramePr>
            <p:nvPr/>
          </p:nvGraphicFramePr>
          <p:xfrm>
            <a:off x="5102" y="1896"/>
            <a:ext cx="150" cy="168"/>
          </p:xfrm>
          <a:graphic>
            <a:graphicData uri="http://schemas.openxmlformats.org/presentationml/2006/ole">
              <mc:AlternateContent xmlns:mc="http://schemas.openxmlformats.org/markup-compatibility/2006">
                <mc:Choice xmlns:v="urn:schemas-microsoft-com:vml" Requires="v">
                  <p:oleObj spid="_x0000_s22542" name="Equation" r:id="rId5" imgW="279279" imgH="266584" progId="Equation.3">
                    <p:embed/>
                  </p:oleObj>
                </mc:Choice>
                <mc:Fallback>
                  <p:oleObj name="Equation" r:id="rId5" imgW="279279" imgH="266584"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2" y="1896"/>
                          <a:ext cx="150"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735" name="AutoShape 175"/>
            <p:cNvSpPr>
              <a:spLocks noChangeArrowheads="1"/>
            </p:cNvSpPr>
            <p:nvPr/>
          </p:nvSpPr>
          <p:spPr bwMode="auto">
            <a:xfrm>
              <a:off x="5222" y="1524"/>
              <a:ext cx="156" cy="184"/>
            </a:xfrm>
            <a:prstGeom prst="wedgeRectCallout">
              <a:avLst>
                <a:gd name="adj1" fmla="val -44616"/>
                <a:gd name="adj2" fmla="val 131954"/>
              </a:avLst>
            </a:prstGeom>
            <a:solidFill>
              <a:srgbClr val="FFFFFF"/>
            </a:solidFill>
            <a:ln w="9525">
              <a:solidFill>
                <a:srgbClr val="000000"/>
              </a:solidFill>
              <a:miter lim="800000"/>
              <a:headEnd/>
              <a:tailEnd/>
            </a:ln>
          </p:spPr>
          <p:txBody>
            <a:bodyPr lIns="0" tIns="0" rIns="0" bIns="0"/>
            <a:lstStyle/>
            <a:p>
              <a:pPr algn="ctr"/>
              <a:r>
                <a:rPr lang="en-US" sz="2600" b="1" baseline="30000">
                  <a:latin typeface="Courier New" pitchFamily="49" charset="0"/>
                </a:rPr>
                <a:t>α</a:t>
              </a:r>
              <a:endParaRPr lang="en-US"/>
            </a:p>
          </p:txBody>
        </p:sp>
      </p:grpSp>
      <p:sp>
        <p:nvSpPr>
          <p:cNvPr id="66746" name="Text Box 186"/>
          <p:cNvSpPr txBox="1">
            <a:spLocks noChangeArrowheads="1"/>
          </p:cNvSpPr>
          <p:nvPr/>
        </p:nvSpPr>
        <p:spPr bwMode="auto">
          <a:xfrm>
            <a:off x="6477000" y="3352800"/>
            <a:ext cx="2209800" cy="1314450"/>
          </a:xfrm>
          <a:prstGeom prst="rect">
            <a:avLst/>
          </a:prstGeom>
          <a:noFill/>
          <a:ln w="9525">
            <a:noFill/>
            <a:miter lim="800000"/>
            <a:headEnd/>
            <a:tailEnd/>
          </a:ln>
          <a:effectLst/>
        </p:spPr>
        <p:txBody>
          <a:bodyPr>
            <a:spAutoFit/>
          </a:bodyPr>
          <a:lstStyle/>
          <a:p>
            <a:pPr>
              <a:spcBef>
                <a:spcPct val="50000"/>
              </a:spcBef>
              <a:buFont typeface="Symbol" pitchFamily="18" charset="2"/>
              <a:buNone/>
              <a:tabLst>
                <a:tab pos="228600" algn="l"/>
                <a:tab pos="457200" algn="l"/>
              </a:tabLst>
            </a:pPr>
            <a:r>
              <a:rPr lang="en-US" sz="1600">
                <a:latin typeface="Times New Roman" charset="0"/>
                <a:sym typeface="Symbol" pitchFamily="18" charset="2"/>
              </a:rPr>
              <a:t>	=	taraf signifikansi</a:t>
            </a:r>
          </a:p>
          <a:p>
            <a:pPr>
              <a:spcBef>
                <a:spcPct val="50000"/>
              </a:spcBef>
              <a:buFont typeface="Symbol" pitchFamily="18" charset="2"/>
              <a:buNone/>
              <a:tabLst>
                <a:tab pos="228600" algn="l"/>
                <a:tab pos="457200" algn="l"/>
              </a:tabLst>
            </a:pPr>
            <a:r>
              <a:rPr lang="en-US" sz="1600" i="1">
                <a:latin typeface="Times New Roman" charset="0"/>
                <a:sym typeface="Symbol" pitchFamily="18" charset="2"/>
              </a:rPr>
              <a:t>v</a:t>
            </a:r>
            <a:r>
              <a:rPr lang="en-US" sz="1600">
                <a:latin typeface="Times New Roman" charset="0"/>
                <a:sym typeface="Symbol" pitchFamily="18" charset="2"/>
              </a:rPr>
              <a:t>	=	derajat kebebasan</a:t>
            </a:r>
          </a:p>
          <a:p>
            <a:pPr>
              <a:spcBef>
                <a:spcPct val="50000"/>
              </a:spcBef>
              <a:buFont typeface="Symbol" pitchFamily="18" charset="2"/>
              <a:buNone/>
              <a:tabLst>
                <a:tab pos="228600" algn="l"/>
                <a:tab pos="457200" algn="l"/>
              </a:tabLst>
            </a:pPr>
            <a:r>
              <a:rPr lang="en-US" sz="1600" i="1">
                <a:latin typeface="Times New Roman" charset="0"/>
                <a:sym typeface="Symbol" pitchFamily="18" charset="2"/>
              </a:rPr>
              <a:t>t</a:t>
            </a:r>
            <a:r>
              <a:rPr lang="en-US" sz="1600" i="1" baseline="-25000">
                <a:latin typeface="Times New Roman" charset="0"/>
                <a:sym typeface="Symbol" pitchFamily="18" charset="2"/>
              </a:rPr>
              <a:t>	</a:t>
            </a:r>
            <a:r>
              <a:rPr lang="en-US" sz="1600" i="1">
                <a:latin typeface="Times New Roman" charset="0"/>
                <a:sym typeface="Symbol" pitchFamily="18" charset="2"/>
              </a:rPr>
              <a:t>=	</a:t>
            </a:r>
            <a:r>
              <a:rPr lang="en-US" sz="1600">
                <a:latin typeface="Times New Roman" charset="0"/>
                <a:sym typeface="Symbol" pitchFamily="18" charset="2"/>
              </a:rPr>
              <a:t>nilai kritis</a:t>
            </a:r>
            <a:r>
              <a:rPr lang="en-US" sz="1600" i="1">
                <a:latin typeface="Times New Roman" charset="0"/>
                <a:sym typeface="Symbol" pitchFamily="18" charset="2"/>
              </a:rPr>
              <a:t> t </a:t>
            </a:r>
            <a:r>
              <a:rPr lang="en-US" sz="1600">
                <a:latin typeface="Times New Roman" charset="0"/>
                <a:sym typeface="Symbol" pitchFamily="18" charset="2"/>
              </a:rPr>
              <a:t>pada  		dengan d.k. </a:t>
            </a:r>
            <a:r>
              <a:rPr lang="en-US" sz="1600" i="1">
                <a:latin typeface="Times New Roman" charset="0"/>
                <a:sym typeface="Symbol" pitchFamily="18" charset="2"/>
              </a:rPr>
              <a:t>v</a:t>
            </a:r>
            <a:endParaRPr lang="en-US" sz="1600" i="1" baseline="-25000">
              <a:latin typeface="Times New Roman" charset="0"/>
              <a:sym typeface="Symbol" pitchFamily="18" charset="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err="1" smtClean="0"/>
              <a:t>Pendugaan</a:t>
            </a:r>
            <a:r>
              <a:rPr lang="en-US" sz="2800" b="1" dirty="0" smtClean="0"/>
              <a:t> </a:t>
            </a:r>
            <a:r>
              <a:rPr lang="en-US" sz="2800" b="1" dirty="0" err="1" smtClean="0"/>
              <a:t>Selang</a:t>
            </a:r>
            <a:r>
              <a:rPr lang="en-US" sz="2800" b="1" dirty="0" smtClean="0"/>
              <a:t> </a:t>
            </a:r>
            <a:r>
              <a:rPr lang="en-US" sz="2800" b="1" dirty="0" err="1" smtClean="0"/>
              <a:t>bagi</a:t>
            </a:r>
            <a:r>
              <a:rPr lang="en-US" sz="2800" b="1" dirty="0" smtClean="0"/>
              <a:t> </a:t>
            </a:r>
            <a:r>
              <a:rPr lang="en-US" sz="2800" b="1" i="1" dirty="0" smtClean="0"/>
              <a:t>E</a:t>
            </a:r>
            <a:r>
              <a:rPr lang="en-US" sz="2800" b="1" dirty="0" smtClean="0"/>
              <a:t>{</a:t>
            </a:r>
            <a:r>
              <a:rPr lang="en-US" sz="2800" b="1" i="1" dirty="0" err="1" smtClean="0"/>
              <a:t>Y</a:t>
            </a:r>
            <a:r>
              <a:rPr lang="en-US" sz="2800" b="1" i="1" baseline="-25000" dirty="0" err="1" smtClean="0"/>
              <a:t>h</a:t>
            </a:r>
            <a:r>
              <a:rPr lang="en-US" sz="2800" b="1" dirty="0" smtClean="0"/>
              <a:t>} </a:t>
            </a:r>
            <a:r>
              <a:rPr lang="en-US" sz="2800" b="1" dirty="0" err="1" smtClean="0"/>
              <a:t>atau</a:t>
            </a:r>
            <a:r>
              <a:rPr lang="en-US" sz="2800" b="1" dirty="0" smtClean="0"/>
              <a:t> </a:t>
            </a:r>
            <a:r>
              <a:rPr lang="en-US" sz="2800" dirty="0" smtClean="0"/>
              <a:t/>
            </a:r>
            <a:br>
              <a:rPr lang="en-US" sz="2800" dirty="0" smtClean="0"/>
            </a:br>
            <a:endParaRPr lang="en-US" sz="2800" dirty="0"/>
          </a:p>
        </p:txBody>
      </p:sp>
      <p:sp>
        <p:nvSpPr>
          <p:cNvPr id="3" name="Content Placeholder 2"/>
          <p:cNvSpPr>
            <a:spLocks noGrp="1"/>
          </p:cNvSpPr>
          <p:nvPr>
            <p:ph idx="1"/>
          </p:nvPr>
        </p:nvSpPr>
        <p:spPr/>
        <p:txBody>
          <a:bodyPr>
            <a:normAutofit/>
          </a:bodyPr>
          <a:lstStyle/>
          <a:p>
            <a:pPr>
              <a:buNone/>
            </a:pPr>
            <a:r>
              <a:rPr lang="en-US" sz="2800" dirty="0" err="1" smtClean="0"/>
              <a:t>Selang</a:t>
            </a:r>
            <a:r>
              <a:rPr lang="en-US" sz="2800" dirty="0" smtClean="0"/>
              <a:t> </a:t>
            </a:r>
            <a:r>
              <a:rPr lang="en-US" sz="2800" dirty="0" err="1" smtClean="0"/>
              <a:t>kepercayaan</a:t>
            </a:r>
            <a:r>
              <a:rPr lang="en-US" sz="2800" dirty="0" smtClean="0"/>
              <a:t> (1-a)100% </a:t>
            </a:r>
            <a:r>
              <a:rPr lang="en-US" sz="2800" dirty="0" err="1" smtClean="0"/>
              <a:t>bagi</a:t>
            </a:r>
            <a:r>
              <a:rPr lang="en-US" sz="2800" dirty="0" smtClean="0"/>
              <a:t> </a:t>
            </a:r>
            <a:r>
              <a:rPr lang="en-US" sz="2800" i="1" dirty="0" smtClean="0"/>
              <a:t>E(</a:t>
            </a:r>
            <a:r>
              <a:rPr lang="en-US" sz="2800" i="1" dirty="0" err="1" smtClean="0"/>
              <a:t>Y</a:t>
            </a:r>
            <a:r>
              <a:rPr lang="en-US" sz="2800" i="1" baseline="-25000" dirty="0" err="1" smtClean="0"/>
              <a:t>h</a:t>
            </a:r>
            <a:r>
              <a:rPr lang="en-US" sz="2800" i="1" dirty="0" smtClean="0"/>
              <a:t>)</a:t>
            </a:r>
            <a:r>
              <a:rPr lang="en-US" sz="2800" dirty="0" smtClean="0"/>
              <a:t> </a:t>
            </a:r>
            <a:r>
              <a:rPr lang="en-US" sz="2800" dirty="0" err="1" smtClean="0"/>
              <a:t>dapat</a:t>
            </a:r>
            <a:r>
              <a:rPr lang="en-US" sz="2800" dirty="0" smtClean="0"/>
              <a:t> </a:t>
            </a:r>
            <a:r>
              <a:rPr lang="en-US" sz="2800" dirty="0" err="1" smtClean="0"/>
              <a:t>dibuat</a:t>
            </a:r>
            <a:r>
              <a:rPr lang="en-US" sz="2800" dirty="0" smtClean="0"/>
              <a:t> </a:t>
            </a:r>
            <a:r>
              <a:rPr lang="en-US" sz="2800" dirty="0" err="1" smtClean="0"/>
              <a:t>berdasarkan</a:t>
            </a:r>
            <a:r>
              <a:rPr lang="en-US" sz="2800" dirty="0" smtClean="0"/>
              <a:t> </a:t>
            </a:r>
            <a:r>
              <a:rPr lang="en-US" sz="2800" dirty="0" err="1" smtClean="0"/>
              <a:t>sebaran</a:t>
            </a:r>
            <a:r>
              <a:rPr lang="en-US" sz="2800" dirty="0" smtClean="0"/>
              <a:t> t yang </a:t>
            </a:r>
            <a:r>
              <a:rPr lang="en-US" sz="2800" dirty="0" err="1" smtClean="0"/>
              <a:t>diberikan</a:t>
            </a:r>
            <a:r>
              <a:rPr lang="en-US" sz="2800" dirty="0" smtClean="0"/>
              <a:t> </a:t>
            </a:r>
            <a:r>
              <a:rPr lang="en-US" sz="2800" dirty="0" err="1" smtClean="0"/>
              <a:t>oleh</a:t>
            </a:r>
            <a:r>
              <a:rPr lang="en-US" sz="2800" dirty="0" smtClean="0"/>
              <a:t>:</a:t>
            </a:r>
          </a:p>
          <a:p>
            <a:pPr>
              <a:buNone/>
            </a:pPr>
            <a:endParaRPr lang="en-US" sz="2800" dirty="0"/>
          </a:p>
        </p:txBody>
      </p:sp>
      <p:graphicFrame>
        <p:nvGraphicFramePr>
          <p:cNvPr id="89090" name="Object 2"/>
          <p:cNvGraphicFramePr>
            <a:graphicFrameLocks noChangeAspect="1"/>
          </p:cNvGraphicFramePr>
          <p:nvPr/>
        </p:nvGraphicFramePr>
        <p:xfrm>
          <a:off x="1909763" y="2982913"/>
          <a:ext cx="4100512" cy="1165225"/>
        </p:xfrm>
        <a:graphic>
          <a:graphicData uri="http://schemas.openxmlformats.org/presentationml/2006/ole">
            <mc:AlternateContent xmlns:mc="http://schemas.openxmlformats.org/markup-compatibility/2006">
              <mc:Choice xmlns:v="urn:schemas-microsoft-com:vml" Requires="v">
                <p:oleObj spid="_x0000_s89139" name="Equation" r:id="rId3" imgW="2146300" imgH="609600" progId="Equation.3">
                  <p:embed/>
                </p:oleObj>
              </mc:Choice>
              <mc:Fallback>
                <p:oleObj name="Equation" r:id="rId3" imgW="2146300" imgH="609600" progId="Equation.3">
                  <p:embed/>
                  <p:pic>
                    <p:nvPicPr>
                      <p:cNvPr id="0"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763" y="2982913"/>
                        <a:ext cx="4100512"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091" name="Object 3"/>
          <p:cNvGraphicFramePr>
            <a:graphicFrameLocks noChangeAspect="1"/>
          </p:cNvGraphicFramePr>
          <p:nvPr/>
        </p:nvGraphicFramePr>
        <p:xfrm>
          <a:off x="7305675" y="495300"/>
          <a:ext cx="438150" cy="381000"/>
        </p:xfrm>
        <a:graphic>
          <a:graphicData uri="http://schemas.openxmlformats.org/presentationml/2006/ole">
            <mc:AlternateContent xmlns:mc="http://schemas.openxmlformats.org/markup-compatibility/2006">
              <mc:Choice xmlns:v="urn:schemas-microsoft-com:vml" Requires="v">
                <p:oleObj spid="_x0000_s89140" name="Equation" r:id="rId5" imgW="7014600" imgH="6091920" progId="Equation.3">
                  <p:embed/>
                </p:oleObj>
              </mc:Choice>
              <mc:Fallback>
                <p:oleObj name="Equation" r:id="rId5" imgW="7014600" imgH="6091920" progId="Equation.3">
                  <p:embed/>
                  <p:pic>
                    <p:nvPicPr>
                      <p:cNvPr id="0"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5675" y="495300"/>
                        <a:ext cx="4381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2" name="Object 4"/>
          <p:cNvGraphicFramePr>
            <a:graphicFrameLocks noChangeAspect="1"/>
          </p:cNvGraphicFramePr>
          <p:nvPr/>
        </p:nvGraphicFramePr>
        <p:xfrm>
          <a:off x="3400425" y="1066800"/>
          <a:ext cx="1733550" cy="550863"/>
        </p:xfrm>
        <a:graphic>
          <a:graphicData uri="http://schemas.openxmlformats.org/presentationml/2006/ole">
            <mc:AlternateContent xmlns:mc="http://schemas.openxmlformats.org/markup-compatibility/2006">
              <mc:Choice xmlns:v="urn:schemas-microsoft-com:vml" Requires="v">
                <p:oleObj spid="_x0000_s89141" name="Equation" r:id="rId7" imgW="799753" imgH="253890" progId="Equation.3">
                  <p:embed/>
                </p:oleObj>
              </mc:Choice>
              <mc:Fallback>
                <p:oleObj name="Equation" r:id="rId7" imgW="799753" imgH="253890" progId="Equation.3">
                  <p:embed/>
                  <p:pic>
                    <p:nvPicPr>
                      <p:cNvPr id="0" name="Picture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0425" y="1066800"/>
                        <a:ext cx="1733550"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094" name="Object 6"/>
          <p:cNvGraphicFramePr>
            <a:graphicFrameLocks noChangeAspect="1"/>
          </p:cNvGraphicFramePr>
          <p:nvPr/>
        </p:nvGraphicFramePr>
        <p:xfrm>
          <a:off x="2911475" y="4987925"/>
          <a:ext cx="1625600" cy="485775"/>
        </p:xfrm>
        <a:graphic>
          <a:graphicData uri="http://schemas.openxmlformats.org/presentationml/2006/ole">
            <mc:AlternateContent xmlns:mc="http://schemas.openxmlformats.org/markup-compatibility/2006">
              <mc:Choice xmlns:v="urn:schemas-microsoft-com:vml" Requires="v">
                <p:oleObj spid="_x0000_s89142" name="Equation" r:id="rId9" imgW="850531" imgH="253890" progId="Equation.3">
                  <p:embed/>
                </p:oleObj>
              </mc:Choice>
              <mc:Fallback>
                <p:oleObj name="Equation" r:id="rId9" imgW="850531" imgH="253890" progId="Equation.3">
                  <p:embed/>
                  <p:pic>
                    <p:nvPicPr>
                      <p:cNvPr id="0" name="Picture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1475" y="4987925"/>
                        <a:ext cx="16256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20663" y="458643"/>
            <a:ext cx="8650287" cy="2603790"/>
          </a:xfrm>
          <a:prstGeom prst="rect">
            <a:avLst/>
          </a:prstGeom>
          <a:noFill/>
          <a:ln w="9525">
            <a:noFill/>
            <a:miter lim="800000"/>
            <a:headEnd/>
            <a:tailEnd/>
          </a:ln>
        </p:spPr>
        <p:txBody>
          <a:bodyPr anchor="ctr">
            <a:spAutoFit/>
          </a:bodyPr>
          <a:lstStyle/>
          <a:p>
            <a:pPr algn="just">
              <a:lnSpc>
                <a:spcPct val="130000"/>
              </a:lnSpc>
            </a:pPr>
            <a:r>
              <a:rPr lang="en-US" altLang="zh-CN" sz="2400" b="1" u="sng" dirty="0">
                <a:solidFill>
                  <a:srgbClr val="0000FF"/>
                </a:solidFill>
                <a:ea typeface="SimSun" pitchFamily="2" charset="-122"/>
                <a:cs typeface="Arial" pitchFamily="34" charset="0"/>
              </a:rPr>
              <a:t>CONTOH </a:t>
            </a:r>
            <a:r>
              <a:rPr lang="en-US" altLang="zh-CN" sz="2400" b="1" u="sng" dirty="0" smtClean="0">
                <a:solidFill>
                  <a:srgbClr val="0000FF"/>
                </a:solidFill>
                <a:ea typeface="SimSun" pitchFamily="2" charset="-122"/>
                <a:cs typeface="Arial" pitchFamily="34" charset="0"/>
              </a:rPr>
              <a:t>.</a:t>
            </a:r>
            <a:endParaRPr lang="en-US" altLang="zh-CN" sz="2400" dirty="0">
              <a:solidFill>
                <a:srgbClr val="0000FF"/>
              </a:solidFill>
              <a:ea typeface="SimSun" pitchFamily="2" charset="-122"/>
              <a:cs typeface="Arial" pitchFamily="34" charset="0"/>
            </a:endParaRPr>
          </a:p>
          <a:p>
            <a:pPr algn="just" eaLnBrk="0" hangingPunct="0">
              <a:lnSpc>
                <a:spcPct val="130000"/>
              </a:lnSpc>
              <a:spcBef>
                <a:spcPct val="30000"/>
              </a:spcBef>
            </a:pPr>
            <a:r>
              <a:rPr lang="en-US" altLang="zh-CN" sz="2400" dirty="0" err="1">
                <a:ea typeface="SimSun" pitchFamily="2" charset="-122"/>
                <a:cs typeface="Arial" pitchFamily="34" charset="0"/>
              </a:rPr>
              <a:t>Penelitian</a:t>
            </a:r>
            <a:r>
              <a:rPr lang="en-US" altLang="zh-CN" sz="2400" dirty="0">
                <a:ea typeface="SimSun" pitchFamily="2" charset="-122"/>
                <a:cs typeface="Arial" pitchFamily="34" charset="0"/>
              </a:rPr>
              <a:t> </a:t>
            </a:r>
            <a:r>
              <a:rPr lang="en-US" altLang="zh-CN" sz="2400" dirty="0" err="1">
                <a:ea typeface="SimSun" pitchFamily="2" charset="-122"/>
                <a:cs typeface="Arial" pitchFamily="34" charset="0"/>
              </a:rPr>
              <a:t>hubungan</a:t>
            </a:r>
            <a:r>
              <a:rPr lang="en-US" altLang="zh-CN" sz="2400" dirty="0">
                <a:ea typeface="SimSun" pitchFamily="2" charset="-122"/>
                <a:cs typeface="Arial" pitchFamily="34" charset="0"/>
              </a:rPr>
              <a:t> </a:t>
            </a:r>
            <a:r>
              <a:rPr lang="en-US" altLang="zh-CN" sz="2400" dirty="0" err="1">
                <a:ea typeface="SimSun" pitchFamily="2" charset="-122"/>
                <a:cs typeface="Arial" pitchFamily="34" charset="0"/>
              </a:rPr>
              <a:t>antara</a:t>
            </a:r>
            <a:r>
              <a:rPr lang="en-US" altLang="zh-CN" sz="2400" dirty="0">
                <a:ea typeface="SimSun" pitchFamily="2" charset="-122"/>
                <a:cs typeface="Arial" pitchFamily="34" charset="0"/>
              </a:rPr>
              <a:t> </a:t>
            </a:r>
            <a:r>
              <a:rPr lang="en-US" altLang="zh-CN" sz="2400" u="sng" dirty="0" err="1">
                <a:ea typeface="SimSun" pitchFamily="2" charset="-122"/>
                <a:cs typeface="Arial" pitchFamily="34" charset="0"/>
              </a:rPr>
              <a:t>suhu</a:t>
            </a:r>
            <a:r>
              <a:rPr lang="en-US" altLang="zh-CN" sz="2400" u="sng" dirty="0">
                <a:ea typeface="SimSun" pitchFamily="2" charset="-122"/>
                <a:cs typeface="Arial" pitchFamily="34" charset="0"/>
              </a:rPr>
              <a:t> </a:t>
            </a:r>
            <a:r>
              <a:rPr lang="en-US" altLang="zh-CN" sz="2400" u="sng" dirty="0" err="1">
                <a:ea typeface="SimSun" pitchFamily="2" charset="-122"/>
                <a:cs typeface="Arial" pitchFamily="34" charset="0"/>
              </a:rPr>
              <a:t>penyimpanan</a:t>
            </a:r>
            <a:r>
              <a:rPr lang="en-US" altLang="zh-CN" sz="2400" u="sng" dirty="0">
                <a:ea typeface="SimSun" pitchFamily="2" charset="-122"/>
                <a:cs typeface="Arial" pitchFamily="34" charset="0"/>
              </a:rPr>
              <a:t> (</a:t>
            </a:r>
            <a:r>
              <a:rPr lang="en-US" altLang="zh-CN" sz="2400" u="sng" baseline="30000" dirty="0" err="1">
                <a:ea typeface="SimSun" pitchFamily="2" charset="-122"/>
                <a:cs typeface="Arial" pitchFamily="34" charset="0"/>
              </a:rPr>
              <a:t>o</a:t>
            </a:r>
            <a:r>
              <a:rPr lang="en-US" altLang="zh-CN" sz="2400" u="sng" dirty="0" err="1">
                <a:ea typeface="SimSun" pitchFamily="2" charset="-122"/>
                <a:cs typeface="Arial" pitchFamily="34" charset="0"/>
              </a:rPr>
              <a:t>F</a:t>
            </a:r>
            <a:r>
              <a:rPr lang="en-US" altLang="zh-CN" sz="2400" u="sng" dirty="0">
                <a:ea typeface="SimSun" pitchFamily="2" charset="-122"/>
                <a:cs typeface="Arial" pitchFamily="34" charset="0"/>
              </a:rPr>
              <a:t>)</a:t>
            </a:r>
            <a:r>
              <a:rPr lang="en-US" altLang="zh-CN" sz="2400" dirty="0">
                <a:ea typeface="SimSun" pitchFamily="2" charset="-122"/>
                <a:cs typeface="Arial" pitchFamily="34" charset="0"/>
              </a:rPr>
              <a:t> </a:t>
            </a:r>
            <a:r>
              <a:rPr lang="en-US" altLang="zh-CN" sz="2400" dirty="0" err="1">
                <a:ea typeface="SimSun" pitchFamily="2" charset="-122"/>
                <a:cs typeface="Arial" pitchFamily="34" charset="0"/>
              </a:rPr>
              <a:t>dengan</a:t>
            </a:r>
            <a:r>
              <a:rPr lang="en-US" altLang="zh-CN" sz="2400" dirty="0">
                <a:ea typeface="SimSun" pitchFamily="2" charset="-122"/>
                <a:cs typeface="Arial" pitchFamily="34" charset="0"/>
              </a:rPr>
              <a:t> </a:t>
            </a:r>
            <a:r>
              <a:rPr lang="en-US" altLang="zh-CN" sz="2400" u="sng" dirty="0">
                <a:ea typeface="SimSun" pitchFamily="2" charset="-122"/>
                <a:cs typeface="Arial" pitchFamily="34" charset="0"/>
              </a:rPr>
              <a:t>lama </a:t>
            </a:r>
            <a:r>
              <a:rPr lang="en-US" altLang="zh-CN" sz="2400" u="sng" dirty="0" err="1">
                <a:ea typeface="SimSun" pitchFamily="2" charset="-122"/>
                <a:cs typeface="Arial" pitchFamily="34" charset="0"/>
              </a:rPr>
              <a:t>simpan</a:t>
            </a:r>
            <a:r>
              <a:rPr lang="en-US" altLang="zh-CN" sz="2400" u="sng" dirty="0">
                <a:ea typeface="SimSun" pitchFamily="2" charset="-122"/>
                <a:cs typeface="Arial" pitchFamily="34" charset="0"/>
              </a:rPr>
              <a:t> </a:t>
            </a:r>
            <a:r>
              <a:rPr lang="en-US" altLang="zh-CN" sz="2400" u="sng" dirty="0" err="1">
                <a:ea typeface="SimSun" pitchFamily="2" charset="-122"/>
                <a:cs typeface="Arial" pitchFamily="34" charset="0"/>
              </a:rPr>
              <a:t>dimana</a:t>
            </a:r>
            <a:r>
              <a:rPr lang="en-US" altLang="zh-CN" sz="2400" u="sng" dirty="0">
                <a:ea typeface="SimSun" pitchFamily="2" charset="-122"/>
                <a:cs typeface="Arial" pitchFamily="34" charset="0"/>
              </a:rPr>
              <a:t> </a:t>
            </a:r>
            <a:r>
              <a:rPr lang="en-US" altLang="zh-CN" sz="2400" u="sng" dirty="0" err="1">
                <a:ea typeface="SimSun" pitchFamily="2" charset="-122"/>
                <a:cs typeface="Arial" pitchFamily="34" charset="0"/>
              </a:rPr>
              <a:t>warna</a:t>
            </a:r>
            <a:r>
              <a:rPr lang="en-US" altLang="zh-CN" sz="2400" u="sng" dirty="0">
                <a:ea typeface="SimSun" pitchFamily="2" charset="-122"/>
                <a:cs typeface="Arial" pitchFamily="34" charset="0"/>
              </a:rPr>
              <a:t> </a:t>
            </a:r>
            <a:r>
              <a:rPr lang="en-US" altLang="zh-CN" sz="2400" u="sng" dirty="0" err="1">
                <a:ea typeface="SimSun" pitchFamily="2" charset="-122"/>
                <a:cs typeface="Arial" pitchFamily="34" charset="0"/>
              </a:rPr>
              <a:t>masih</a:t>
            </a:r>
            <a:r>
              <a:rPr lang="en-US" altLang="zh-CN" sz="2400" u="sng" dirty="0">
                <a:ea typeface="SimSun" pitchFamily="2" charset="-122"/>
                <a:cs typeface="Arial" pitchFamily="34" charset="0"/>
              </a:rPr>
              <a:t> </a:t>
            </a:r>
            <a:r>
              <a:rPr lang="en-US" altLang="zh-CN" sz="2400" u="sng" dirty="0" err="1">
                <a:ea typeface="SimSun" pitchFamily="2" charset="-122"/>
                <a:cs typeface="Arial" pitchFamily="34" charset="0"/>
              </a:rPr>
              <a:t>dapat</a:t>
            </a:r>
            <a:r>
              <a:rPr lang="en-US" altLang="zh-CN" sz="2400" u="sng" dirty="0">
                <a:ea typeface="SimSun" pitchFamily="2" charset="-122"/>
                <a:cs typeface="Arial" pitchFamily="34" charset="0"/>
              </a:rPr>
              <a:t> </a:t>
            </a:r>
            <a:r>
              <a:rPr lang="en-US" altLang="zh-CN" sz="2400" u="sng" dirty="0" err="1">
                <a:ea typeface="SimSun" pitchFamily="2" charset="-122"/>
                <a:cs typeface="Arial" pitchFamily="34" charset="0"/>
              </a:rPr>
              <a:t>diterima</a:t>
            </a:r>
            <a:r>
              <a:rPr lang="en-US" altLang="zh-CN" sz="2400" u="sng" dirty="0">
                <a:ea typeface="SimSun" pitchFamily="2" charset="-122"/>
                <a:cs typeface="Arial" pitchFamily="34" charset="0"/>
              </a:rPr>
              <a:t> (</a:t>
            </a:r>
            <a:r>
              <a:rPr lang="en-US" altLang="zh-CN" sz="2400" u="sng" dirty="0" err="1">
                <a:ea typeface="SimSun" pitchFamily="2" charset="-122"/>
                <a:cs typeface="Arial" pitchFamily="34" charset="0"/>
              </a:rPr>
              <a:t>hari</a:t>
            </a:r>
            <a:r>
              <a:rPr lang="en-US" altLang="zh-CN" sz="2400" u="sng" dirty="0">
                <a:ea typeface="SimSun" pitchFamily="2" charset="-122"/>
                <a:cs typeface="Arial" pitchFamily="34" charset="0"/>
              </a:rPr>
              <a:t>)</a:t>
            </a:r>
            <a:r>
              <a:rPr lang="en-US" altLang="zh-CN" sz="2400" dirty="0">
                <a:ea typeface="SimSun" pitchFamily="2" charset="-122"/>
                <a:cs typeface="Arial" pitchFamily="34" charset="0"/>
              </a:rPr>
              <a:t> </a:t>
            </a:r>
            <a:r>
              <a:rPr lang="en-US" altLang="zh-CN" sz="2400" dirty="0" err="1">
                <a:ea typeface="SimSun" pitchFamily="2" charset="-122"/>
                <a:cs typeface="Arial" pitchFamily="34" charset="0"/>
              </a:rPr>
              <a:t>dari</a:t>
            </a:r>
            <a:r>
              <a:rPr lang="en-US" altLang="zh-CN" sz="2400" dirty="0">
                <a:ea typeface="SimSun" pitchFamily="2" charset="-122"/>
                <a:cs typeface="Arial" pitchFamily="34" charset="0"/>
              </a:rPr>
              <a:t> </a:t>
            </a:r>
            <a:r>
              <a:rPr lang="en-US" altLang="zh-CN" sz="2400" dirty="0" err="1">
                <a:ea typeface="SimSun" pitchFamily="2" charset="-122"/>
                <a:cs typeface="Arial" pitchFamily="34" charset="0"/>
              </a:rPr>
              <a:t>suatu</a:t>
            </a:r>
            <a:r>
              <a:rPr lang="en-US" altLang="zh-CN" sz="2400" dirty="0">
                <a:ea typeface="SimSun" pitchFamily="2" charset="-122"/>
                <a:cs typeface="Arial" pitchFamily="34" charset="0"/>
              </a:rPr>
              <a:t> </a:t>
            </a:r>
            <a:r>
              <a:rPr lang="en-US" altLang="zh-CN" sz="2400" dirty="0" err="1">
                <a:ea typeface="SimSun" pitchFamily="2" charset="-122"/>
                <a:cs typeface="Arial" pitchFamily="34" charset="0"/>
              </a:rPr>
              <a:t>buah</a:t>
            </a:r>
            <a:r>
              <a:rPr lang="en-US" altLang="zh-CN" sz="2400" dirty="0">
                <a:ea typeface="SimSun" pitchFamily="2" charset="-122"/>
                <a:cs typeface="Arial" pitchFamily="34" charset="0"/>
              </a:rPr>
              <a:t> yang </a:t>
            </a:r>
            <a:r>
              <a:rPr lang="en-US" altLang="zh-CN" sz="2400" dirty="0" err="1">
                <a:ea typeface="SimSun" pitchFamily="2" charset="-122"/>
                <a:cs typeface="Arial" pitchFamily="34" charset="0"/>
              </a:rPr>
              <a:t>dijual</a:t>
            </a:r>
            <a:r>
              <a:rPr lang="en-US" altLang="zh-CN" sz="2400" dirty="0">
                <a:ea typeface="SimSun" pitchFamily="2" charset="-122"/>
                <a:cs typeface="Arial" pitchFamily="34" charset="0"/>
              </a:rPr>
              <a:t> </a:t>
            </a:r>
            <a:r>
              <a:rPr lang="en-US" altLang="zh-CN" sz="2400" dirty="0" err="1">
                <a:ea typeface="SimSun" pitchFamily="2" charset="-122"/>
                <a:cs typeface="Arial" pitchFamily="34" charset="0"/>
              </a:rPr>
              <a:t>eceran</a:t>
            </a:r>
            <a:r>
              <a:rPr lang="en-US" altLang="zh-CN" sz="2400" dirty="0">
                <a:ea typeface="SimSun" pitchFamily="2" charset="-122"/>
                <a:cs typeface="Arial" pitchFamily="34" charset="0"/>
              </a:rPr>
              <a:t>. </a:t>
            </a:r>
            <a:r>
              <a:rPr lang="en-US" altLang="zh-CN" sz="2400" dirty="0" err="1">
                <a:ea typeface="SimSun" pitchFamily="2" charset="-122"/>
                <a:cs typeface="Arial" pitchFamily="34" charset="0"/>
              </a:rPr>
              <a:t>Hasil</a:t>
            </a:r>
            <a:r>
              <a:rPr lang="en-US" altLang="zh-CN" sz="2400" dirty="0">
                <a:ea typeface="SimSun" pitchFamily="2" charset="-122"/>
                <a:cs typeface="Arial" pitchFamily="34" charset="0"/>
              </a:rPr>
              <a:t> </a:t>
            </a:r>
            <a:r>
              <a:rPr lang="en-US" altLang="zh-CN" sz="2400" dirty="0" err="1">
                <a:ea typeface="SimSun" pitchFamily="2" charset="-122"/>
                <a:cs typeface="Arial" pitchFamily="34" charset="0"/>
              </a:rPr>
              <a:t>pengukuran</a:t>
            </a:r>
            <a:r>
              <a:rPr lang="en-US" altLang="zh-CN" sz="2400" dirty="0">
                <a:ea typeface="SimSun" pitchFamily="2" charset="-122"/>
                <a:cs typeface="Arial" pitchFamily="34" charset="0"/>
              </a:rPr>
              <a:t> </a:t>
            </a:r>
            <a:r>
              <a:rPr lang="en-US" altLang="zh-CN" sz="2400" dirty="0" err="1">
                <a:ea typeface="SimSun" pitchFamily="2" charset="-122"/>
                <a:cs typeface="Arial" pitchFamily="34" charset="0"/>
              </a:rPr>
              <a:t>respon</a:t>
            </a:r>
            <a:r>
              <a:rPr lang="en-US" altLang="zh-CN" sz="2400" dirty="0">
                <a:ea typeface="SimSun" pitchFamily="2" charset="-122"/>
                <a:cs typeface="Arial" pitchFamily="34" charset="0"/>
              </a:rPr>
              <a:t> </a:t>
            </a:r>
            <a:r>
              <a:rPr lang="en-US" altLang="zh-CN" sz="2400" dirty="0" err="1">
                <a:ea typeface="SimSun" pitchFamily="2" charset="-122"/>
                <a:cs typeface="Arial" pitchFamily="34" charset="0"/>
              </a:rPr>
              <a:t>pada</a:t>
            </a:r>
            <a:r>
              <a:rPr lang="en-US" altLang="zh-CN" sz="2400" dirty="0">
                <a:ea typeface="SimSun" pitchFamily="2" charset="-122"/>
                <a:cs typeface="Arial" pitchFamily="34" charset="0"/>
              </a:rPr>
              <a:t> 5 </a:t>
            </a:r>
            <a:r>
              <a:rPr lang="en-US" altLang="zh-CN" sz="2400" dirty="0" err="1">
                <a:ea typeface="SimSun" pitchFamily="2" charset="-122"/>
                <a:cs typeface="Arial" pitchFamily="34" charset="0"/>
              </a:rPr>
              <a:t>tingkat</a:t>
            </a:r>
            <a:r>
              <a:rPr lang="en-US" altLang="zh-CN" sz="2400" dirty="0">
                <a:ea typeface="SimSun" pitchFamily="2" charset="-122"/>
                <a:cs typeface="Arial" pitchFamily="34" charset="0"/>
              </a:rPr>
              <a:t> </a:t>
            </a:r>
            <a:r>
              <a:rPr lang="en-US" altLang="zh-CN" sz="2400" dirty="0" err="1">
                <a:ea typeface="SimSun" pitchFamily="2" charset="-122"/>
                <a:cs typeface="Arial" pitchFamily="34" charset="0"/>
              </a:rPr>
              <a:t>suhu</a:t>
            </a:r>
            <a:r>
              <a:rPr lang="en-US" altLang="zh-CN" sz="2400" dirty="0">
                <a:ea typeface="SimSun" pitchFamily="2" charset="-122"/>
                <a:cs typeface="Arial" pitchFamily="34" charset="0"/>
              </a:rPr>
              <a:t> </a:t>
            </a:r>
            <a:r>
              <a:rPr lang="en-US" altLang="zh-CN" sz="2400" dirty="0" err="1">
                <a:ea typeface="SimSun" pitchFamily="2" charset="-122"/>
                <a:cs typeface="Arial" pitchFamily="34" charset="0"/>
              </a:rPr>
              <a:t>adalah</a:t>
            </a:r>
            <a:r>
              <a:rPr lang="en-US" altLang="zh-CN" sz="2400" dirty="0">
                <a:ea typeface="SimSun" pitchFamily="2" charset="-122"/>
                <a:cs typeface="Arial" pitchFamily="34" charset="0"/>
              </a:rPr>
              <a:t> </a:t>
            </a:r>
            <a:r>
              <a:rPr lang="en-US" altLang="zh-CN" sz="2400" dirty="0" err="1">
                <a:ea typeface="SimSun" pitchFamily="2" charset="-122"/>
                <a:cs typeface="Arial" pitchFamily="34" charset="0"/>
              </a:rPr>
              <a:t>sebagai</a:t>
            </a:r>
            <a:r>
              <a:rPr lang="en-US" altLang="zh-CN" sz="2400" dirty="0">
                <a:ea typeface="SimSun" pitchFamily="2" charset="-122"/>
                <a:cs typeface="Arial" pitchFamily="34" charset="0"/>
              </a:rPr>
              <a:t> </a:t>
            </a:r>
            <a:r>
              <a:rPr lang="en-US" altLang="zh-CN" sz="2400" dirty="0" err="1">
                <a:ea typeface="SimSun" pitchFamily="2" charset="-122"/>
                <a:cs typeface="Arial" pitchFamily="34" charset="0"/>
              </a:rPr>
              <a:t>berikut</a:t>
            </a:r>
            <a:r>
              <a:rPr lang="en-US" altLang="zh-CN" sz="2400" dirty="0">
                <a:ea typeface="SimSun" pitchFamily="2" charset="-122"/>
                <a:cs typeface="Arial" pitchFamily="34" charset="0"/>
              </a:rPr>
              <a:t> :</a:t>
            </a:r>
          </a:p>
        </p:txBody>
      </p:sp>
      <p:graphicFrame>
        <p:nvGraphicFramePr>
          <p:cNvPr id="41018" name="Group 58"/>
          <p:cNvGraphicFramePr>
            <a:graphicFrameLocks noGrp="1"/>
          </p:cNvGraphicFramePr>
          <p:nvPr/>
        </p:nvGraphicFramePr>
        <p:xfrm>
          <a:off x="638175" y="3233738"/>
          <a:ext cx="7820025" cy="2176464"/>
        </p:xfrm>
        <a:graphic>
          <a:graphicData uri="http://schemas.openxmlformats.org/drawingml/2006/table">
            <a:tbl>
              <a:tblPr/>
              <a:tblGrid>
                <a:gridCol w="2005013">
                  <a:extLst>
                    <a:ext uri="{9D8B030D-6E8A-4147-A177-3AD203B41FA5}">
                      <a16:colId xmlns:a16="http://schemas.microsoft.com/office/drawing/2014/main" val="20000"/>
                    </a:ext>
                  </a:extLst>
                </a:gridCol>
                <a:gridCol w="1163637">
                  <a:extLst>
                    <a:ext uri="{9D8B030D-6E8A-4147-A177-3AD203B41FA5}">
                      <a16:colId xmlns:a16="http://schemas.microsoft.com/office/drawing/2014/main" val="20001"/>
                    </a:ext>
                  </a:extLst>
                </a:gridCol>
                <a:gridCol w="1163638">
                  <a:extLst>
                    <a:ext uri="{9D8B030D-6E8A-4147-A177-3AD203B41FA5}">
                      <a16:colId xmlns:a16="http://schemas.microsoft.com/office/drawing/2014/main" val="20002"/>
                    </a:ext>
                  </a:extLst>
                </a:gridCol>
                <a:gridCol w="1160462">
                  <a:extLst>
                    <a:ext uri="{9D8B030D-6E8A-4147-A177-3AD203B41FA5}">
                      <a16:colId xmlns:a16="http://schemas.microsoft.com/office/drawing/2014/main" val="20003"/>
                    </a:ext>
                  </a:extLst>
                </a:gridCol>
                <a:gridCol w="1163638">
                  <a:extLst>
                    <a:ext uri="{9D8B030D-6E8A-4147-A177-3AD203B41FA5}">
                      <a16:colId xmlns:a16="http://schemas.microsoft.com/office/drawing/2014/main" val="20004"/>
                    </a:ext>
                  </a:extLst>
                </a:gridCol>
                <a:gridCol w="1163637">
                  <a:extLst>
                    <a:ext uri="{9D8B030D-6E8A-4147-A177-3AD203B41FA5}">
                      <a16:colId xmlns:a16="http://schemas.microsoft.com/office/drawing/2014/main" val="20005"/>
                    </a:ext>
                  </a:extLst>
                </a:gridCol>
              </a:tblGrid>
              <a:tr h="725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rgbClr val="006600"/>
                          </a:solidFill>
                          <a:effectLst/>
                          <a:latin typeface="Arial" charset="0"/>
                          <a:ea typeface="SimSun" charset="-122"/>
                          <a:cs typeface="Arial" charset="0"/>
                        </a:rPr>
                        <a:t>i</a:t>
                      </a:r>
                      <a:endParaRPr kumimoji="0" lang="en-US" altLang="zh-CN" sz="2000" b="1" i="0" u="none" strike="noStrike" cap="none" normalizeH="0" baseline="0" dirty="0" smtClean="0">
                        <a:ln>
                          <a:noFill/>
                        </a:ln>
                        <a:solidFill>
                          <a:srgbClr val="006600"/>
                        </a:solidFill>
                        <a:effectLst/>
                        <a:latin typeface="Arial" charset="0"/>
                        <a:ea typeface="SimSun" charset="-122"/>
                        <a:cs typeface="Arial" charset="0"/>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rgbClr val="FF00FF"/>
                          </a:solidFill>
                          <a:effectLst/>
                          <a:latin typeface="Arial" charset="0"/>
                          <a:ea typeface="SimSun" charset="-122"/>
                          <a:cs typeface="Arial" charset="0"/>
                        </a:rPr>
                        <a:t>1</a:t>
                      </a:r>
                      <a:endParaRPr kumimoji="0" lang="en-US" altLang="zh-CN" sz="2000" b="0" i="0" u="none" strike="noStrike" cap="none" normalizeH="0" baseline="0" smtClean="0">
                        <a:ln>
                          <a:noFill/>
                        </a:ln>
                        <a:solidFill>
                          <a:srgbClr val="FF00FF"/>
                        </a:solidFill>
                        <a:effectLst/>
                        <a:latin typeface="Arial" charset="0"/>
                        <a:ea typeface="SimSun" charset="-122"/>
                        <a:cs typeface="Arial" charset="0"/>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rgbClr val="FF00FF"/>
                          </a:solidFill>
                          <a:effectLst/>
                          <a:latin typeface="Arial" charset="0"/>
                          <a:ea typeface="SimSun" charset="-122"/>
                          <a:cs typeface="Arial" charset="0"/>
                        </a:rPr>
                        <a:t>2</a:t>
                      </a:r>
                      <a:endParaRPr kumimoji="0" lang="en-US" altLang="zh-CN" sz="2000" b="0" i="0" u="none" strike="noStrike" cap="none" normalizeH="0" baseline="0" smtClean="0">
                        <a:ln>
                          <a:noFill/>
                        </a:ln>
                        <a:solidFill>
                          <a:srgbClr val="FF00FF"/>
                        </a:solidFill>
                        <a:effectLst/>
                        <a:latin typeface="Arial" charset="0"/>
                        <a:ea typeface="SimSun" charset="-122"/>
                        <a:cs typeface="Arial" charset="0"/>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rgbClr val="FF00FF"/>
                          </a:solidFill>
                          <a:effectLst/>
                          <a:latin typeface="Arial" charset="0"/>
                          <a:ea typeface="SimSun" charset="-122"/>
                          <a:cs typeface="Arial" charset="0"/>
                        </a:rPr>
                        <a:t>3</a:t>
                      </a:r>
                      <a:endParaRPr kumimoji="0" lang="en-US" altLang="zh-CN" sz="2000" b="0" i="0" u="none" strike="noStrike" cap="none" normalizeH="0" baseline="0" smtClean="0">
                        <a:ln>
                          <a:noFill/>
                        </a:ln>
                        <a:solidFill>
                          <a:srgbClr val="FF00FF"/>
                        </a:solidFill>
                        <a:effectLst/>
                        <a:latin typeface="Arial" charset="0"/>
                        <a:ea typeface="SimSun" charset="-122"/>
                        <a:cs typeface="Arial" charset="0"/>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rgbClr val="FF00FF"/>
                          </a:solidFill>
                          <a:effectLst/>
                          <a:latin typeface="Arial" charset="0"/>
                          <a:ea typeface="SimSun" charset="-122"/>
                          <a:cs typeface="Arial" charset="0"/>
                        </a:rPr>
                        <a:t>4</a:t>
                      </a:r>
                      <a:endParaRPr kumimoji="0" lang="en-US" altLang="zh-CN" sz="2000" b="0" i="0" u="none" strike="noStrike" cap="none" normalizeH="0" baseline="0" smtClean="0">
                        <a:ln>
                          <a:noFill/>
                        </a:ln>
                        <a:solidFill>
                          <a:srgbClr val="FF00FF"/>
                        </a:solidFill>
                        <a:effectLst/>
                        <a:latin typeface="Arial" charset="0"/>
                        <a:ea typeface="SimSun" charset="-122"/>
                        <a:cs typeface="Arial" charset="0"/>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rgbClr val="FF00FF"/>
                          </a:solidFill>
                          <a:effectLst/>
                          <a:latin typeface="Arial" charset="0"/>
                          <a:ea typeface="SimSun" charset="-122"/>
                          <a:cs typeface="Arial" charset="0"/>
                        </a:rPr>
                        <a:t>5</a:t>
                      </a:r>
                      <a:endParaRPr kumimoji="0" lang="en-US" altLang="zh-CN" sz="2000" b="0" i="0" u="none" strike="noStrike" cap="none" normalizeH="0" baseline="0" smtClean="0">
                        <a:ln>
                          <a:noFill/>
                        </a:ln>
                        <a:solidFill>
                          <a:srgbClr val="FF00FF"/>
                        </a:solidFill>
                        <a:effectLst/>
                        <a:latin typeface="Arial" charset="0"/>
                        <a:ea typeface="SimSun" charset="-122"/>
                        <a:cs typeface="Arial" charset="0"/>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725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rgbClr val="006600"/>
                          </a:solidFill>
                          <a:effectLst/>
                          <a:latin typeface="Arial" charset="0"/>
                          <a:ea typeface="SimSun" charset="-122"/>
                          <a:cs typeface="Arial" charset="0"/>
                        </a:rPr>
                        <a:t>x</a:t>
                      </a:r>
                      <a:r>
                        <a:rPr kumimoji="0" lang="en-US" altLang="zh-CN" sz="2000" b="1" i="1" u="none" strike="noStrike" cap="none" normalizeH="0" baseline="-30000" smtClean="0">
                          <a:ln>
                            <a:noFill/>
                          </a:ln>
                          <a:solidFill>
                            <a:srgbClr val="006600"/>
                          </a:solidFill>
                          <a:effectLst/>
                          <a:latin typeface="Arial" charset="0"/>
                          <a:ea typeface="SimSun" charset="-122"/>
                          <a:cs typeface="Arial" charset="0"/>
                        </a:rPr>
                        <a:t>i</a:t>
                      </a:r>
                      <a:r>
                        <a:rPr kumimoji="0" lang="en-US" altLang="zh-CN" sz="2000" b="1" i="1" u="none" strike="noStrike" cap="none" normalizeH="0" baseline="0" smtClean="0">
                          <a:ln>
                            <a:noFill/>
                          </a:ln>
                          <a:solidFill>
                            <a:srgbClr val="006600"/>
                          </a:solidFill>
                          <a:effectLst/>
                          <a:latin typeface="Arial" charset="0"/>
                          <a:ea typeface="SimSun" charset="-122"/>
                          <a:cs typeface="Arial" charset="0"/>
                        </a:rPr>
                        <a:t>  </a:t>
                      </a:r>
                      <a:r>
                        <a:rPr kumimoji="0" lang="en-US" altLang="zh-CN" sz="2000" b="1" i="0" u="none" strike="noStrike" cap="none" normalizeH="0" baseline="0" smtClean="0">
                          <a:ln>
                            <a:noFill/>
                          </a:ln>
                          <a:solidFill>
                            <a:srgbClr val="006600"/>
                          </a:solidFill>
                          <a:effectLst/>
                          <a:latin typeface="Arial" charset="0"/>
                          <a:ea typeface="SimSun" charset="-122"/>
                          <a:cs typeface="Arial" charset="0"/>
                        </a:rPr>
                        <a:t>(</a:t>
                      </a:r>
                      <a:r>
                        <a:rPr kumimoji="0" lang="en-US" altLang="zh-CN" sz="2000" b="1" i="0" u="none" strike="noStrike" cap="none" normalizeH="0" baseline="30000" smtClean="0">
                          <a:ln>
                            <a:noFill/>
                          </a:ln>
                          <a:solidFill>
                            <a:srgbClr val="006600"/>
                          </a:solidFill>
                          <a:effectLst/>
                          <a:latin typeface="Arial" charset="0"/>
                          <a:ea typeface="SimSun" charset="-122"/>
                          <a:cs typeface="Arial" charset="0"/>
                        </a:rPr>
                        <a:t>o</a:t>
                      </a:r>
                      <a:r>
                        <a:rPr kumimoji="0" lang="en-US" altLang="zh-CN" sz="2000" b="1" i="0" u="none" strike="noStrike" cap="none" normalizeH="0" baseline="0" smtClean="0">
                          <a:ln>
                            <a:noFill/>
                          </a:ln>
                          <a:solidFill>
                            <a:srgbClr val="006600"/>
                          </a:solidFill>
                          <a:effectLst/>
                          <a:latin typeface="Arial" charset="0"/>
                          <a:ea typeface="SimSun" charset="-122"/>
                          <a:cs typeface="Arial" charset="0"/>
                        </a:rPr>
                        <a:t>F)</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14.0</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14.9</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15.8</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16.7</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17.6</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725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err="1" smtClean="0">
                          <a:ln>
                            <a:noFill/>
                          </a:ln>
                          <a:solidFill>
                            <a:srgbClr val="006600"/>
                          </a:solidFill>
                          <a:effectLst/>
                          <a:latin typeface="Arial" charset="0"/>
                          <a:ea typeface="SimSun" charset="-122"/>
                          <a:cs typeface="Arial" charset="0"/>
                        </a:rPr>
                        <a:t>y</a:t>
                      </a:r>
                      <a:r>
                        <a:rPr kumimoji="0" lang="en-US" altLang="zh-CN" sz="2000" b="1" i="1" u="none" strike="noStrike" cap="none" normalizeH="0" baseline="-30000" dirty="0" err="1" smtClean="0">
                          <a:ln>
                            <a:noFill/>
                          </a:ln>
                          <a:solidFill>
                            <a:srgbClr val="006600"/>
                          </a:solidFill>
                          <a:effectLst/>
                          <a:latin typeface="Arial" charset="0"/>
                          <a:ea typeface="SimSun" charset="-122"/>
                          <a:cs typeface="Arial" charset="0"/>
                        </a:rPr>
                        <a:t>i</a:t>
                      </a:r>
                      <a:r>
                        <a:rPr kumimoji="0" lang="en-US" altLang="zh-CN" sz="2000" b="1" i="1" u="none" strike="noStrike" cap="none" normalizeH="0" baseline="0" dirty="0" smtClean="0">
                          <a:ln>
                            <a:noFill/>
                          </a:ln>
                          <a:solidFill>
                            <a:srgbClr val="006600"/>
                          </a:solidFill>
                          <a:effectLst/>
                          <a:latin typeface="Arial" charset="0"/>
                          <a:ea typeface="SimSun" charset="-122"/>
                          <a:cs typeface="Arial" charset="0"/>
                        </a:rPr>
                        <a:t>  </a:t>
                      </a:r>
                      <a:r>
                        <a:rPr kumimoji="0" lang="en-US" altLang="zh-CN" sz="2000" b="1" i="0" u="none" strike="noStrike" cap="none" normalizeH="0" baseline="0" dirty="0" smtClean="0">
                          <a:ln>
                            <a:noFill/>
                          </a:ln>
                          <a:solidFill>
                            <a:srgbClr val="006600"/>
                          </a:solidFill>
                          <a:effectLst/>
                          <a:latin typeface="Arial" charset="0"/>
                          <a:ea typeface="SimSun" charset="-122"/>
                          <a:cs typeface="Arial" charset="0"/>
                        </a:rPr>
                        <a:t>(</a:t>
                      </a:r>
                      <a:r>
                        <a:rPr kumimoji="0" lang="en-US" altLang="zh-CN" sz="2000" b="1" i="0" u="none" strike="noStrike" cap="none" normalizeH="0" baseline="0" dirty="0" err="1" smtClean="0">
                          <a:ln>
                            <a:noFill/>
                          </a:ln>
                          <a:solidFill>
                            <a:srgbClr val="006600"/>
                          </a:solidFill>
                          <a:effectLst/>
                          <a:latin typeface="Arial" charset="0"/>
                          <a:ea typeface="SimSun" charset="-122"/>
                          <a:cs typeface="Arial" charset="0"/>
                        </a:rPr>
                        <a:t>hari</a:t>
                      </a:r>
                      <a:r>
                        <a:rPr kumimoji="0" lang="en-US" altLang="zh-CN" sz="2000" b="1" i="0" u="none" strike="noStrike" cap="none" normalizeH="0" baseline="0" dirty="0" smtClean="0">
                          <a:ln>
                            <a:noFill/>
                          </a:ln>
                          <a:solidFill>
                            <a:srgbClr val="006600"/>
                          </a:solidFill>
                          <a:effectLst/>
                          <a:latin typeface="Arial" charset="0"/>
                          <a:ea typeface="SimSun" charset="-122"/>
                          <a:cs typeface="Arial" charset="0"/>
                        </a:rPr>
                        <a:t>)</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67</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50</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36</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18</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
        <p:nvSpPr>
          <p:cNvPr id="2" name="TextBox 1"/>
          <p:cNvSpPr txBox="1"/>
          <p:nvPr/>
        </p:nvSpPr>
        <p:spPr>
          <a:xfrm>
            <a:off x="646043" y="5638800"/>
            <a:ext cx="6324600" cy="646331"/>
          </a:xfrm>
          <a:prstGeom prst="rect">
            <a:avLst/>
          </a:prstGeom>
          <a:noFill/>
        </p:spPr>
        <p:txBody>
          <a:bodyPr wrap="square" rtlCol="0">
            <a:spAutoFit/>
          </a:bodyPr>
          <a:lstStyle/>
          <a:p>
            <a:r>
              <a:rPr lang="id-ID" dirty="0" smtClean="0"/>
              <a:t>Lakukan uji kecocokan model regresi linear sederhana, gunakan taraf nyata 0,05?</a:t>
            </a:r>
            <a:endParaRPr lang="id-ID"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984250" y="788988"/>
          <a:ext cx="7116763" cy="4933950"/>
        </p:xfrm>
        <a:graphic>
          <a:graphicData uri="http://schemas.openxmlformats.org/presentationml/2006/ole">
            <mc:AlternateContent xmlns:mc="http://schemas.openxmlformats.org/markup-compatibility/2006">
              <mc:Choice xmlns:v="urn:schemas-microsoft-com:vml" Requires="v">
                <p:oleObj spid="_x0000_s90138" name="Equation" r:id="rId4" imgW="5473700" imgH="3797300" progId="Equation.3">
                  <p:embed/>
                </p:oleObj>
              </mc:Choice>
              <mc:Fallback>
                <p:oleObj name="Equation" r:id="rId4" imgW="5473700" imgH="3797300" progId="Equation.3">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250" y="788988"/>
                        <a:ext cx="7116763" cy="493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Rectangle 3"/>
          <p:cNvSpPr>
            <a:spLocks noChangeArrowheads="1"/>
          </p:cNvSpPr>
          <p:nvPr/>
        </p:nvSpPr>
        <p:spPr bwMode="auto">
          <a:xfrm>
            <a:off x="1825625" y="5897563"/>
            <a:ext cx="3660775" cy="457200"/>
          </a:xfrm>
          <a:prstGeom prst="rect">
            <a:avLst/>
          </a:prstGeom>
          <a:noFill/>
          <a:ln w="9525">
            <a:noFill/>
            <a:miter lim="800000"/>
            <a:headEnd/>
            <a:tailEnd/>
          </a:ln>
        </p:spPr>
        <p:txBody>
          <a:bodyPr wrap="none" anchor="ctr">
            <a:spAutoFit/>
          </a:bodyPr>
          <a:lstStyle/>
          <a:p>
            <a:pPr algn="just"/>
            <a:r>
              <a:rPr lang="en-US" altLang="zh-CN" sz="2400" b="1" dirty="0" err="1">
                <a:solidFill>
                  <a:srgbClr val="FF00FF"/>
                </a:solidFill>
                <a:latin typeface="Times New Roman" pitchFamily="18" charset="0"/>
                <a:ea typeface="SimSun" pitchFamily="2" charset="-122"/>
                <a:cs typeface="Arial" pitchFamily="34" charset="0"/>
              </a:rPr>
              <a:t>Persamaan</a:t>
            </a:r>
            <a:r>
              <a:rPr lang="en-US" altLang="zh-CN" sz="2400" b="1" dirty="0">
                <a:solidFill>
                  <a:srgbClr val="FF00FF"/>
                </a:solidFill>
                <a:latin typeface="Times New Roman" pitchFamily="18" charset="0"/>
                <a:ea typeface="SimSun" pitchFamily="2" charset="-122"/>
                <a:cs typeface="Arial" pitchFamily="34" charset="0"/>
              </a:rPr>
              <a:t> </a:t>
            </a:r>
            <a:r>
              <a:rPr lang="en-US" altLang="zh-CN" sz="2400" b="1" dirty="0" err="1">
                <a:solidFill>
                  <a:srgbClr val="FF00FF"/>
                </a:solidFill>
                <a:latin typeface="Times New Roman" pitchFamily="18" charset="0"/>
                <a:ea typeface="SimSun" pitchFamily="2" charset="-122"/>
                <a:cs typeface="Arial" pitchFamily="34" charset="0"/>
              </a:rPr>
              <a:t>garis</a:t>
            </a:r>
            <a:r>
              <a:rPr lang="en-US" altLang="zh-CN" sz="2400" b="1" dirty="0">
                <a:solidFill>
                  <a:srgbClr val="FF00FF"/>
                </a:solidFill>
                <a:latin typeface="Times New Roman" pitchFamily="18" charset="0"/>
                <a:ea typeface="SimSun" pitchFamily="2" charset="-122"/>
                <a:cs typeface="Arial" pitchFamily="34" charset="0"/>
              </a:rPr>
              <a:t> </a:t>
            </a:r>
            <a:r>
              <a:rPr lang="en-US" altLang="zh-CN" sz="2400" b="1" dirty="0" err="1">
                <a:solidFill>
                  <a:srgbClr val="FF00FF"/>
                </a:solidFill>
                <a:latin typeface="Times New Roman" pitchFamily="18" charset="0"/>
                <a:ea typeface="SimSun" pitchFamily="2" charset="-122"/>
                <a:cs typeface="Arial" pitchFamily="34" charset="0"/>
              </a:rPr>
              <a:t>regresi</a:t>
            </a:r>
            <a:r>
              <a:rPr lang="en-US" altLang="zh-CN" sz="2400" b="1" dirty="0">
                <a:solidFill>
                  <a:srgbClr val="FF00FF"/>
                </a:solidFill>
                <a:latin typeface="Times New Roman" pitchFamily="18" charset="0"/>
                <a:ea typeface="SimSun" pitchFamily="2" charset="-122"/>
                <a:cs typeface="Arial" pitchFamily="34" charset="0"/>
              </a:rPr>
              <a:t> :  </a:t>
            </a:r>
          </a:p>
        </p:txBody>
      </p:sp>
      <p:graphicFrame>
        <p:nvGraphicFramePr>
          <p:cNvPr id="4099" name="Object 4"/>
          <p:cNvGraphicFramePr>
            <a:graphicFrameLocks noChangeAspect="1"/>
          </p:cNvGraphicFramePr>
          <p:nvPr/>
        </p:nvGraphicFramePr>
        <p:xfrm>
          <a:off x="5334000" y="5997575"/>
          <a:ext cx="1958975" cy="352425"/>
        </p:xfrm>
        <a:graphic>
          <a:graphicData uri="http://schemas.openxmlformats.org/presentationml/2006/ole">
            <mc:AlternateContent xmlns:mc="http://schemas.openxmlformats.org/markup-compatibility/2006">
              <mc:Choice xmlns:v="urn:schemas-microsoft-com:vml" Requires="v">
                <p:oleObj spid="_x0000_s90139" name="Equation" r:id="rId6" imgW="47022120" imgH="8532360" progId="Equation.3">
                  <p:embed/>
                </p:oleObj>
              </mc:Choice>
              <mc:Fallback>
                <p:oleObj name="Equation" r:id="rId6" imgW="47022120" imgH="8532360" progId="Equation.3">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5997575"/>
                        <a:ext cx="195897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Rectangle 5"/>
          <p:cNvSpPr>
            <a:spLocks noChangeArrowheads="1"/>
          </p:cNvSpPr>
          <p:nvPr/>
        </p:nvSpPr>
        <p:spPr bwMode="auto">
          <a:xfrm>
            <a:off x="990600" y="135595"/>
            <a:ext cx="2370138" cy="533672"/>
          </a:xfrm>
          <a:prstGeom prst="rect">
            <a:avLst/>
          </a:prstGeom>
          <a:noFill/>
          <a:ln w="9525">
            <a:noFill/>
            <a:miter lim="800000"/>
            <a:headEnd/>
            <a:tailEnd/>
          </a:ln>
        </p:spPr>
        <p:txBody>
          <a:bodyPr anchor="ctr">
            <a:spAutoFit/>
          </a:bodyPr>
          <a:lstStyle/>
          <a:p>
            <a:pPr algn="just">
              <a:lnSpc>
                <a:spcPct val="130000"/>
              </a:lnSpc>
            </a:pPr>
            <a:r>
              <a:rPr lang="en-US" altLang="zh-CN" sz="2400" b="1" u="sng" dirty="0">
                <a:solidFill>
                  <a:srgbClr val="0000FF"/>
                </a:solidFill>
                <a:ea typeface="SimSun" pitchFamily="2" charset="-122"/>
                <a:cs typeface="Arial" pitchFamily="34" charset="0"/>
              </a:rPr>
              <a:t>CONTOH </a:t>
            </a:r>
            <a:endParaRPr lang="en-US" altLang="zh-CN" sz="2400" u="sng" dirty="0">
              <a:solidFill>
                <a:srgbClr val="0000FF"/>
              </a:solidFill>
              <a:ea typeface="SimSun" pitchFamily="2" charset="-122"/>
              <a:cs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2908300" y="304800"/>
            <a:ext cx="3263900" cy="519113"/>
          </a:xfrm>
          <a:prstGeom prst="rect">
            <a:avLst/>
          </a:prstGeom>
          <a:noFill/>
          <a:ln w="9525">
            <a:noFill/>
            <a:miter lim="800000"/>
            <a:headEnd/>
            <a:tailEnd/>
          </a:ln>
          <a:effectLst/>
        </p:spPr>
        <p:txBody>
          <a:bodyPr wrap="none" anchor="ctr">
            <a:spAutoFit/>
          </a:bodyPr>
          <a:lstStyle/>
          <a:p>
            <a:pPr>
              <a:defRPr/>
            </a:pPr>
            <a:r>
              <a:rPr lang="en-US" altLang="zh-CN" sz="2800" b="1">
                <a:solidFill>
                  <a:srgbClr val="FF00FF"/>
                </a:solidFill>
                <a:effectLst>
                  <a:outerShdw blurRad="38100" dist="38100" dir="2700000" algn="tl">
                    <a:srgbClr val="C0C0C0"/>
                  </a:outerShdw>
                </a:effectLst>
                <a:latin typeface="Arial" charset="0"/>
                <a:ea typeface="SimSun" charset="-122"/>
                <a:cs typeface="Arial" charset="0"/>
              </a:rPr>
              <a:t>Taksiran untuk </a:t>
            </a:r>
            <a:r>
              <a:rPr lang="en-US" altLang="zh-CN" sz="2800" b="1" i="1">
                <a:solidFill>
                  <a:srgbClr val="FF00FF"/>
                </a:solidFill>
                <a:effectLst>
                  <a:outerShdw blurRad="38100" dist="38100" dir="2700000" algn="tl">
                    <a:srgbClr val="C0C0C0"/>
                  </a:outerShdw>
                </a:effectLst>
                <a:latin typeface="Arial" charset="0"/>
                <a:ea typeface="SimSun" charset="-122"/>
                <a:cs typeface="Arial" charset="0"/>
                <a:sym typeface="Symbol" pitchFamily="18" charset="2"/>
              </a:rPr>
              <a:t></a:t>
            </a:r>
            <a:r>
              <a:rPr lang="en-US" altLang="zh-CN" sz="2800" b="1" i="1">
                <a:solidFill>
                  <a:srgbClr val="FF00FF"/>
                </a:solidFill>
                <a:effectLst>
                  <a:outerShdw blurRad="38100" dist="38100" dir="2700000" algn="tl">
                    <a:srgbClr val="C0C0C0"/>
                  </a:outerShdw>
                </a:effectLst>
                <a:latin typeface="Arial" charset="0"/>
                <a:ea typeface="SimSun" charset="-122"/>
                <a:cs typeface="Arial" charset="0"/>
              </a:rPr>
              <a:t> </a:t>
            </a:r>
            <a:r>
              <a:rPr lang="en-US" altLang="zh-CN" sz="2800" b="1" baseline="30000">
                <a:solidFill>
                  <a:srgbClr val="FF00FF"/>
                </a:solidFill>
                <a:effectLst>
                  <a:outerShdw blurRad="38100" dist="38100" dir="2700000" algn="tl">
                    <a:srgbClr val="C0C0C0"/>
                  </a:outerShdw>
                </a:effectLst>
                <a:latin typeface="Arial" charset="0"/>
                <a:ea typeface="SimSun" charset="-122"/>
                <a:cs typeface="Arial" charset="0"/>
                <a:sym typeface="Symbol" pitchFamily="18" charset="2"/>
              </a:rPr>
              <a:t>2</a:t>
            </a:r>
            <a:endParaRPr lang="en-US" altLang="zh-CN" sz="2800" b="1" i="1">
              <a:solidFill>
                <a:srgbClr val="FF00FF"/>
              </a:solidFill>
              <a:effectLst>
                <a:outerShdw blurRad="38100" dist="38100" dir="2700000" algn="tl">
                  <a:srgbClr val="C0C0C0"/>
                </a:outerShdw>
              </a:effectLst>
              <a:latin typeface="Arial" charset="0"/>
              <a:ea typeface="SimSun" charset="-122"/>
              <a:cs typeface="Arial" charset="0"/>
              <a:sym typeface="Symbol" pitchFamily="18" charset="2"/>
            </a:endParaRPr>
          </a:p>
        </p:txBody>
      </p:sp>
      <p:graphicFrame>
        <p:nvGraphicFramePr>
          <p:cNvPr id="5122" name="Object 3"/>
          <p:cNvGraphicFramePr>
            <a:graphicFrameLocks noChangeAspect="1"/>
          </p:cNvGraphicFramePr>
          <p:nvPr>
            <p:extLst>
              <p:ext uri="{D42A27DB-BD31-4B8C-83A1-F6EECF244321}">
                <p14:modId xmlns:p14="http://schemas.microsoft.com/office/powerpoint/2010/main" val="445345831"/>
              </p:ext>
            </p:extLst>
          </p:nvPr>
        </p:nvGraphicFramePr>
        <p:xfrm>
          <a:off x="3386138" y="1246188"/>
          <a:ext cx="2347912" cy="641350"/>
        </p:xfrm>
        <a:graphic>
          <a:graphicData uri="http://schemas.openxmlformats.org/presentationml/2006/ole">
            <mc:AlternateContent xmlns:mc="http://schemas.openxmlformats.org/markup-compatibility/2006">
              <mc:Choice xmlns:v="urn:schemas-microsoft-com:vml" Requires="v">
                <p:oleObj spid="_x0000_s92186" name="Equation" r:id="rId4" imgW="36943920" imgH="10057680" progId="Equation.3">
                  <p:embed/>
                </p:oleObj>
              </mc:Choice>
              <mc:Fallback>
                <p:oleObj name="Equation" r:id="rId4" imgW="36943920" imgH="10057680" progId="Equation.3">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6138" y="1246188"/>
                        <a:ext cx="2347912" cy="641350"/>
                      </a:xfrm>
                      <a:prstGeom prst="rect">
                        <a:avLst/>
                      </a:prstGeom>
                      <a:solidFill>
                        <a:schemeClr val="bg1"/>
                      </a:solidFill>
                    </p:spPr>
                  </p:pic>
                </p:oleObj>
              </mc:Fallback>
            </mc:AlternateContent>
          </a:graphicData>
        </a:graphic>
      </p:graphicFrame>
      <p:sp>
        <p:nvSpPr>
          <p:cNvPr id="5125" name="Rectangle 4"/>
          <p:cNvSpPr>
            <a:spLocks noChangeArrowheads="1"/>
          </p:cNvSpPr>
          <p:nvPr/>
        </p:nvSpPr>
        <p:spPr bwMode="auto">
          <a:xfrm>
            <a:off x="0" y="920750"/>
            <a:ext cx="9144000" cy="0"/>
          </a:xfrm>
          <a:prstGeom prst="rect">
            <a:avLst/>
          </a:prstGeom>
          <a:noFill/>
          <a:ln w="9525">
            <a:noFill/>
            <a:miter lim="800000"/>
            <a:headEnd/>
            <a:tailEnd/>
          </a:ln>
        </p:spPr>
        <p:txBody>
          <a:bodyPr wrap="none" anchor="ctr">
            <a:spAutoFit/>
          </a:bodyPr>
          <a:lstStyle/>
          <a:p>
            <a:endParaRPr lang="en-US"/>
          </a:p>
        </p:txBody>
      </p:sp>
      <p:graphicFrame>
        <p:nvGraphicFramePr>
          <p:cNvPr id="5123" name="Object 5"/>
          <p:cNvGraphicFramePr>
            <a:graphicFrameLocks noChangeAspect="1"/>
          </p:cNvGraphicFramePr>
          <p:nvPr>
            <p:extLst>
              <p:ext uri="{D42A27DB-BD31-4B8C-83A1-F6EECF244321}">
                <p14:modId xmlns:p14="http://schemas.microsoft.com/office/powerpoint/2010/main" val="3425426524"/>
              </p:ext>
            </p:extLst>
          </p:nvPr>
        </p:nvGraphicFramePr>
        <p:xfrm>
          <a:off x="2311400" y="2967038"/>
          <a:ext cx="4481513" cy="2795587"/>
        </p:xfrm>
        <a:graphic>
          <a:graphicData uri="http://schemas.openxmlformats.org/presentationml/2006/ole">
            <mc:AlternateContent xmlns:mc="http://schemas.openxmlformats.org/markup-compatibility/2006">
              <mc:Choice xmlns:v="urn:schemas-microsoft-com:vml" Requires="v">
                <p:oleObj spid="_x0000_s92187" name="Equation" r:id="rId6" imgW="79700040" imgH="49716360" progId="Equation.3">
                  <p:embed/>
                </p:oleObj>
              </mc:Choice>
              <mc:Fallback>
                <p:oleObj name="Equation" r:id="rId6" imgW="79700040" imgH="49716360" progId="Equation.3">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1400" y="2967038"/>
                        <a:ext cx="4481513" cy="2795587"/>
                      </a:xfrm>
                      <a:prstGeom prst="rect">
                        <a:avLst/>
                      </a:prstGeom>
                      <a:solidFill>
                        <a:schemeClr val="bg1"/>
                      </a:solid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1152525" y="1216968"/>
            <a:ext cx="184731" cy="461665"/>
          </a:xfrm>
          <a:prstGeom prst="rect">
            <a:avLst/>
          </a:prstGeom>
          <a:noFill/>
          <a:ln w="9525">
            <a:noFill/>
            <a:miter lim="800000"/>
            <a:headEnd/>
            <a:tailEnd/>
          </a:ln>
        </p:spPr>
        <p:txBody>
          <a:bodyPr wrap="none" anchor="ctr">
            <a:spAutoFit/>
          </a:bodyPr>
          <a:lstStyle/>
          <a:p>
            <a:endParaRPr lang="en-US" altLang="zh-CN" sz="2400" dirty="0">
              <a:ea typeface="SimSun" pitchFamily="2" charset="-122"/>
              <a:cs typeface="Arial" pitchFamily="34" charset="0"/>
            </a:endParaRPr>
          </a:p>
        </p:txBody>
      </p:sp>
      <p:graphicFrame>
        <p:nvGraphicFramePr>
          <p:cNvPr id="6146" name="Object 3"/>
          <p:cNvGraphicFramePr>
            <a:graphicFrameLocks noChangeAspect="1"/>
          </p:cNvGraphicFramePr>
          <p:nvPr/>
        </p:nvGraphicFramePr>
        <p:xfrm>
          <a:off x="1151237" y="1524000"/>
          <a:ext cx="5478163" cy="4655930"/>
        </p:xfrm>
        <a:graphic>
          <a:graphicData uri="http://schemas.openxmlformats.org/presentationml/2006/ole">
            <mc:AlternateContent xmlns:mc="http://schemas.openxmlformats.org/markup-compatibility/2006">
              <mc:Choice xmlns:v="urn:schemas-microsoft-com:vml" Requires="v">
                <p:oleObj spid="_x0000_s91150" name="Equation" r:id="rId4" imgW="2451100" imgH="2184400" progId="Equation.3">
                  <p:embed/>
                </p:oleObj>
              </mc:Choice>
              <mc:Fallback>
                <p:oleObj name="Equation" r:id="rId4" imgW="2451100" imgH="2184400" progId="Equation.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1237" y="1524000"/>
                        <a:ext cx="5478163" cy="46559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8" name="Rectangle 4"/>
          <p:cNvSpPr>
            <a:spLocks noChangeArrowheads="1"/>
          </p:cNvSpPr>
          <p:nvPr/>
        </p:nvSpPr>
        <p:spPr bwMode="auto">
          <a:xfrm>
            <a:off x="990600" y="440395"/>
            <a:ext cx="2370138" cy="533672"/>
          </a:xfrm>
          <a:prstGeom prst="rect">
            <a:avLst/>
          </a:prstGeom>
          <a:noFill/>
          <a:ln w="9525">
            <a:noFill/>
            <a:miter lim="800000"/>
            <a:headEnd/>
            <a:tailEnd/>
          </a:ln>
        </p:spPr>
        <p:txBody>
          <a:bodyPr anchor="ctr">
            <a:spAutoFit/>
          </a:bodyPr>
          <a:lstStyle/>
          <a:p>
            <a:pPr algn="just">
              <a:lnSpc>
                <a:spcPct val="130000"/>
              </a:lnSpc>
            </a:pPr>
            <a:endParaRPr lang="en-US" altLang="zh-CN" sz="2400" u="sng" dirty="0">
              <a:solidFill>
                <a:srgbClr val="0000FF"/>
              </a:solidFill>
              <a:ea typeface="SimSun" pitchFamily="2" charset="-122"/>
              <a:cs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ChangeArrowheads="1"/>
          </p:cNvSpPr>
          <p:nvPr/>
        </p:nvSpPr>
        <p:spPr bwMode="auto">
          <a:xfrm>
            <a:off x="476250" y="798146"/>
            <a:ext cx="8439150" cy="830997"/>
          </a:xfrm>
          <a:prstGeom prst="rect">
            <a:avLst/>
          </a:prstGeom>
          <a:noFill/>
          <a:ln w="9525">
            <a:noFill/>
            <a:miter lim="800000"/>
            <a:headEnd/>
            <a:tailEnd/>
          </a:ln>
        </p:spPr>
        <p:txBody>
          <a:bodyPr anchor="ctr">
            <a:spAutoFit/>
          </a:bodyPr>
          <a:lstStyle/>
          <a:p>
            <a:pPr eaLnBrk="0" hangingPunct="0">
              <a:lnSpc>
                <a:spcPct val="120000"/>
              </a:lnSpc>
              <a:spcBef>
                <a:spcPct val="40000"/>
              </a:spcBef>
            </a:pPr>
            <a:r>
              <a:rPr lang="en-US" altLang="zh-CN" sz="2000" dirty="0" err="1" smtClean="0">
                <a:ea typeface="SimSun" pitchFamily="2" charset="-122"/>
                <a:cs typeface="Arial" pitchFamily="34" charset="0"/>
              </a:rPr>
              <a:t>Dengan</a:t>
            </a:r>
            <a:r>
              <a:rPr lang="en-US" altLang="zh-CN" sz="2000" dirty="0" smtClean="0">
                <a:ea typeface="SimSun" pitchFamily="2" charset="-122"/>
                <a:cs typeface="Arial" pitchFamily="34" charset="0"/>
              </a:rPr>
              <a:t> </a:t>
            </a:r>
            <a:r>
              <a:rPr lang="en-US" altLang="zh-CN" sz="2000" dirty="0">
                <a:ea typeface="SimSun" pitchFamily="2" charset="-122"/>
                <a:cs typeface="Arial" pitchFamily="34" charset="0"/>
              </a:rPr>
              <a:t>data </a:t>
            </a:r>
            <a:r>
              <a:rPr lang="en-US" altLang="zh-CN" sz="2000" dirty="0" err="1">
                <a:ea typeface="SimSun" pitchFamily="2" charset="-122"/>
                <a:cs typeface="Arial" pitchFamily="34" charset="0"/>
              </a:rPr>
              <a:t>Contoh</a:t>
            </a:r>
            <a:r>
              <a:rPr lang="en-US" altLang="zh-CN" sz="2000" dirty="0">
                <a:ea typeface="SimSun" pitchFamily="2" charset="-122"/>
                <a:cs typeface="Arial" pitchFamily="34" charset="0"/>
              </a:rPr>
              <a:t> </a:t>
            </a:r>
            <a:r>
              <a:rPr lang="en-US" altLang="zh-CN" sz="2000" dirty="0" smtClean="0">
                <a:ea typeface="SimSun" pitchFamily="2" charset="-122"/>
                <a:cs typeface="Arial" pitchFamily="34" charset="0"/>
              </a:rPr>
              <a:t> </a:t>
            </a:r>
            <a:r>
              <a:rPr lang="en-US" altLang="zh-CN" sz="2000" dirty="0" err="1">
                <a:ea typeface="SimSun" pitchFamily="2" charset="-122"/>
                <a:cs typeface="Arial" pitchFamily="34" charset="0"/>
              </a:rPr>
              <a:t>utk</a:t>
            </a:r>
            <a:r>
              <a:rPr lang="en-US" altLang="zh-CN" sz="2000" dirty="0">
                <a:ea typeface="SimSun" pitchFamily="2" charset="-122"/>
                <a:cs typeface="Arial" pitchFamily="34" charset="0"/>
              </a:rPr>
              <a:t> </a:t>
            </a:r>
            <a:r>
              <a:rPr lang="en-US" altLang="zh-CN" sz="2000" dirty="0" err="1">
                <a:ea typeface="SimSun" pitchFamily="2" charset="-122"/>
                <a:cs typeface="Arial" pitchFamily="34" charset="0"/>
              </a:rPr>
              <a:t>taraf</a:t>
            </a:r>
            <a:r>
              <a:rPr lang="en-US" altLang="zh-CN" sz="2000" dirty="0">
                <a:ea typeface="SimSun" pitchFamily="2" charset="-122"/>
                <a:cs typeface="Arial" pitchFamily="34" charset="0"/>
              </a:rPr>
              <a:t> </a:t>
            </a:r>
            <a:r>
              <a:rPr lang="en-US" altLang="zh-CN" sz="2000" dirty="0" err="1">
                <a:ea typeface="SimSun" pitchFamily="2" charset="-122"/>
                <a:cs typeface="Arial" pitchFamily="34" charset="0"/>
              </a:rPr>
              <a:t>signifikansi</a:t>
            </a:r>
            <a:r>
              <a:rPr lang="en-US" altLang="zh-CN" sz="2000" dirty="0">
                <a:ea typeface="SimSun" pitchFamily="2" charset="-122"/>
                <a:cs typeface="Arial" pitchFamily="34" charset="0"/>
              </a:rPr>
              <a:t> (</a:t>
            </a:r>
            <a:r>
              <a:rPr lang="en-US" altLang="zh-CN" sz="2000" dirty="0">
                <a:ea typeface="SimSun" pitchFamily="2" charset="-122"/>
                <a:cs typeface="Arial" pitchFamily="34" charset="0"/>
                <a:sym typeface="Symbol" pitchFamily="18" charset="2"/>
              </a:rPr>
              <a:t></a:t>
            </a:r>
            <a:r>
              <a:rPr lang="en-US" altLang="zh-CN" sz="2000" dirty="0">
                <a:ea typeface="SimSun" pitchFamily="2" charset="-122"/>
                <a:cs typeface="Arial" pitchFamily="34" charset="0"/>
              </a:rPr>
              <a:t>) = 0.05 </a:t>
            </a:r>
            <a:r>
              <a:rPr lang="en-US" altLang="zh-CN" sz="2000" dirty="0" err="1">
                <a:ea typeface="SimSun" pitchFamily="2" charset="-122"/>
                <a:cs typeface="Arial" pitchFamily="34" charset="0"/>
              </a:rPr>
              <a:t>dan</a:t>
            </a:r>
            <a:r>
              <a:rPr lang="en-US" altLang="zh-CN" sz="2000" dirty="0">
                <a:ea typeface="SimSun" pitchFamily="2" charset="-122"/>
                <a:cs typeface="Arial" pitchFamily="34" charset="0"/>
              </a:rPr>
              <a:t> </a:t>
            </a:r>
            <a:r>
              <a:rPr lang="en-US" altLang="zh-CN" sz="2000" dirty="0" err="1">
                <a:ea typeface="SimSun" pitchFamily="2" charset="-122"/>
                <a:cs typeface="Arial" pitchFamily="34" charset="0"/>
              </a:rPr>
              <a:t>derajat</a:t>
            </a:r>
            <a:r>
              <a:rPr lang="en-US" altLang="zh-CN" sz="2000" dirty="0">
                <a:ea typeface="SimSun" pitchFamily="2" charset="-122"/>
                <a:cs typeface="Arial" pitchFamily="34" charset="0"/>
              </a:rPr>
              <a:t> </a:t>
            </a:r>
            <a:r>
              <a:rPr lang="en-US" altLang="zh-CN" sz="2000" dirty="0" err="1">
                <a:ea typeface="SimSun" pitchFamily="2" charset="-122"/>
                <a:cs typeface="Arial" pitchFamily="34" charset="0"/>
              </a:rPr>
              <a:t>kebebasan</a:t>
            </a:r>
            <a:r>
              <a:rPr lang="en-US" altLang="zh-CN" sz="2000" dirty="0">
                <a:ea typeface="SimSun" pitchFamily="2" charset="-122"/>
                <a:cs typeface="Arial" pitchFamily="34" charset="0"/>
              </a:rPr>
              <a:t> </a:t>
            </a:r>
            <a:r>
              <a:rPr lang="en-US" altLang="zh-CN" sz="2000" i="1" dirty="0">
                <a:ea typeface="SimSun" pitchFamily="2" charset="-122"/>
                <a:cs typeface="Arial" pitchFamily="34" charset="0"/>
                <a:sym typeface="Symbol" pitchFamily="18" charset="2"/>
              </a:rPr>
              <a:t>n </a:t>
            </a:r>
            <a:r>
              <a:rPr lang="en-US" altLang="zh-CN" sz="2000" dirty="0">
                <a:ea typeface="SimSun" pitchFamily="2" charset="-122"/>
                <a:cs typeface="Arial" pitchFamily="34" charset="0"/>
                <a:sym typeface="Symbol" pitchFamily="18" charset="2"/>
              </a:rPr>
              <a:t> 2 = 3, </a:t>
            </a:r>
            <a:r>
              <a:rPr lang="en-US" altLang="zh-CN" sz="2000" dirty="0" err="1">
                <a:ea typeface="SimSun" pitchFamily="2" charset="-122"/>
                <a:cs typeface="Arial" pitchFamily="34" charset="0"/>
                <a:sym typeface="Symbol" pitchFamily="18" charset="2"/>
              </a:rPr>
              <a:t>maka</a:t>
            </a:r>
            <a:r>
              <a:rPr lang="en-US" altLang="zh-CN" sz="2000" dirty="0">
                <a:ea typeface="SimSun" pitchFamily="2" charset="-122"/>
                <a:cs typeface="Arial" pitchFamily="34" charset="0"/>
                <a:sym typeface="Symbol" pitchFamily="18" charset="2"/>
              </a:rPr>
              <a:t> </a:t>
            </a:r>
            <a:r>
              <a:rPr lang="en-US" altLang="zh-CN" sz="2000" dirty="0" err="1">
                <a:ea typeface="SimSun" pitchFamily="2" charset="-122"/>
                <a:cs typeface="Arial" pitchFamily="34" charset="0"/>
                <a:sym typeface="Symbol" pitchFamily="18" charset="2"/>
              </a:rPr>
              <a:t>dari</a:t>
            </a:r>
            <a:r>
              <a:rPr lang="en-US" altLang="zh-CN" sz="2000" dirty="0">
                <a:ea typeface="SimSun" pitchFamily="2" charset="-122"/>
                <a:cs typeface="Arial" pitchFamily="34" charset="0"/>
                <a:sym typeface="Symbol" pitchFamily="18" charset="2"/>
              </a:rPr>
              <a:t> </a:t>
            </a:r>
            <a:r>
              <a:rPr lang="en-US" altLang="zh-CN" sz="2000" dirty="0" err="1">
                <a:ea typeface="SimSun" pitchFamily="2" charset="-122"/>
                <a:cs typeface="Arial" pitchFamily="34" charset="0"/>
                <a:sym typeface="Symbol" pitchFamily="18" charset="2"/>
              </a:rPr>
              <a:t>tabel</a:t>
            </a:r>
            <a:r>
              <a:rPr lang="en-US" altLang="zh-CN" sz="2000" i="1" dirty="0">
                <a:ea typeface="SimSun" pitchFamily="2" charset="-122"/>
                <a:cs typeface="Arial" pitchFamily="34" charset="0"/>
                <a:sym typeface="Symbol" pitchFamily="18" charset="2"/>
              </a:rPr>
              <a:t> t</a:t>
            </a:r>
            <a:r>
              <a:rPr lang="en-US" altLang="zh-CN" sz="2000" dirty="0">
                <a:ea typeface="SimSun" pitchFamily="2" charset="-122"/>
                <a:cs typeface="Arial" pitchFamily="34" charset="0"/>
                <a:sym typeface="Symbol" pitchFamily="18" charset="2"/>
              </a:rPr>
              <a:t> </a:t>
            </a:r>
            <a:r>
              <a:rPr lang="en-US" altLang="zh-CN" sz="2000" dirty="0" err="1">
                <a:ea typeface="SimSun" pitchFamily="2" charset="-122"/>
                <a:cs typeface="Arial" pitchFamily="34" charset="0"/>
                <a:sym typeface="Symbol" pitchFamily="18" charset="2"/>
              </a:rPr>
              <a:t>diperoleh</a:t>
            </a:r>
            <a:r>
              <a:rPr lang="en-US" altLang="zh-CN" sz="2000" dirty="0">
                <a:ea typeface="SimSun" pitchFamily="2" charset="-122"/>
                <a:cs typeface="Arial" pitchFamily="34" charset="0"/>
                <a:sym typeface="Symbol" pitchFamily="18" charset="2"/>
              </a:rPr>
              <a:t> </a:t>
            </a:r>
            <a:r>
              <a:rPr lang="en-US" altLang="zh-CN" sz="2000" dirty="0" err="1">
                <a:ea typeface="SimSun" pitchFamily="2" charset="-122"/>
                <a:cs typeface="Arial" pitchFamily="34" charset="0"/>
                <a:sym typeface="Symbol" pitchFamily="18" charset="2"/>
              </a:rPr>
              <a:t>nilai</a:t>
            </a:r>
            <a:r>
              <a:rPr lang="en-US" altLang="zh-CN" sz="2000" dirty="0">
                <a:ea typeface="SimSun" pitchFamily="2" charset="-122"/>
                <a:cs typeface="Arial" pitchFamily="34" charset="0"/>
                <a:sym typeface="Symbol" pitchFamily="18" charset="2"/>
              </a:rPr>
              <a:t>  </a:t>
            </a:r>
            <a:r>
              <a:rPr lang="en-US" altLang="zh-CN" sz="2000" i="1" dirty="0">
                <a:ea typeface="SimSun" pitchFamily="2" charset="-122"/>
                <a:cs typeface="Arial" pitchFamily="34" charset="0"/>
                <a:sym typeface="Symbol" pitchFamily="18" charset="2"/>
              </a:rPr>
              <a:t>t</a:t>
            </a:r>
            <a:r>
              <a:rPr lang="en-US" altLang="zh-CN" sz="2000" baseline="-30000" dirty="0">
                <a:ea typeface="SimSun" pitchFamily="2" charset="-122"/>
                <a:cs typeface="Arial" pitchFamily="34" charset="0"/>
                <a:sym typeface="Symbol" pitchFamily="18" charset="2"/>
              </a:rPr>
              <a:t></a:t>
            </a:r>
            <a:r>
              <a:rPr lang="en-US" altLang="zh-CN" sz="2000" baseline="-30000" dirty="0">
                <a:ea typeface="SimSun" pitchFamily="2" charset="-122"/>
                <a:cs typeface="Arial" pitchFamily="34" charset="0"/>
              </a:rPr>
              <a:t>/2</a:t>
            </a:r>
            <a:r>
              <a:rPr lang="en-US" altLang="zh-CN" sz="2000" dirty="0">
                <a:ea typeface="SimSun" pitchFamily="2" charset="-122"/>
                <a:cs typeface="Arial" pitchFamily="34" charset="0"/>
                <a:sym typeface="Symbol" pitchFamily="18" charset="2"/>
              </a:rPr>
              <a:t> = </a:t>
            </a:r>
            <a:r>
              <a:rPr lang="en-US" altLang="zh-CN" sz="2000" i="1" dirty="0">
                <a:ea typeface="SimSun" pitchFamily="2" charset="-122"/>
                <a:cs typeface="Arial" pitchFamily="34" charset="0"/>
                <a:sym typeface="Symbol" pitchFamily="18" charset="2"/>
              </a:rPr>
              <a:t>t</a:t>
            </a:r>
            <a:r>
              <a:rPr lang="en-US" altLang="zh-CN" sz="2000" baseline="-30000" dirty="0">
                <a:ea typeface="SimSun" pitchFamily="2" charset="-122"/>
                <a:cs typeface="Arial" pitchFamily="34" charset="0"/>
                <a:sym typeface="Symbol" pitchFamily="18" charset="2"/>
              </a:rPr>
              <a:t>0.025</a:t>
            </a:r>
            <a:r>
              <a:rPr lang="en-US" altLang="zh-CN" sz="2000" i="1" dirty="0">
                <a:ea typeface="SimSun" pitchFamily="2" charset="-122"/>
                <a:cs typeface="Arial" pitchFamily="34" charset="0"/>
                <a:sym typeface="Symbol" pitchFamily="18" charset="2"/>
              </a:rPr>
              <a:t> </a:t>
            </a:r>
            <a:r>
              <a:rPr lang="en-US" altLang="zh-CN" sz="2000" dirty="0">
                <a:ea typeface="SimSun" pitchFamily="2" charset="-122"/>
                <a:cs typeface="Arial" pitchFamily="34" charset="0"/>
                <a:sym typeface="Symbol" pitchFamily="18" charset="2"/>
              </a:rPr>
              <a:t>= 3.182</a:t>
            </a:r>
            <a:r>
              <a:rPr lang="en-US" altLang="zh-CN" sz="2000" baseline="-30000" dirty="0">
                <a:ea typeface="SimSun" pitchFamily="2" charset="-122"/>
                <a:cs typeface="Arial" pitchFamily="34" charset="0"/>
                <a:sym typeface="Symbol" pitchFamily="18" charset="2"/>
              </a:rPr>
              <a:t>.</a:t>
            </a:r>
          </a:p>
        </p:txBody>
      </p:sp>
      <p:graphicFrame>
        <p:nvGraphicFramePr>
          <p:cNvPr id="10242" name="Object 3"/>
          <p:cNvGraphicFramePr>
            <a:graphicFrameLocks noChangeAspect="1"/>
          </p:cNvGraphicFramePr>
          <p:nvPr/>
        </p:nvGraphicFramePr>
        <p:xfrm>
          <a:off x="1958975" y="2860675"/>
          <a:ext cx="5195888" cy="1071563"/>
        </p:xfrm>
        <a:graphic>
          <a:graphicData uri="http://schemas.openxmlformats.org/presentationml/2006/ole">
            <mc:AlternateContent xmlns:mc="http://schemas.openxmlformats.org/markup-compatibility/2006">
              <mc:Choice xmlns:v="urn:schemas-microsoft-com:vml" Requires="v">
                <p:oleObj spid="_x0000_s93210" name="Equation" r:id="rId4" imgW="5143500" imgH="1066800" progId="Equation.3">
                  <p:embed/>
                </p:oleObj>
              </mc:Choice>
              <mc:Fallback>
                <p:oleObj name="Equation" r:id="rId4" imgW="5143500" imgH="1066800" progId="Equation.3">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8975" y="2860675"/>
                        <a:ext cx="5195888"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5" name="Rectangle 7"/>
          <p:cNvSpPr>
            <a:spLocks noChangeArrowheads="1"/>
          </p:cNvSpPr>
          <p:nvPr/>
        </p:nvSpPr>
        <p:spPr bwMode="auto">
          <a:xfrm>
            <a:off x="474663" y="2101850"/>
            <a:ext cx="4176712" cy="396875"/>
          </a:xfrm>
          <a:prstGeom prst="rect">
            <a:avLst/>
          </a:prstGeom>
          <a:noFill/>
          <a:ln w="9525">
            <a:noFill/>
            <a:miter lim="800000"/>
            <a:headEnd/>
            <a:tailEnd/>
          </a:ln>
        </p:spPr>
        <p:txBody>
          <a:bodyPr wrap="none" anchor="ctr">
            <a:spAutoFit/>
          </a:bodyPr>
          <a:lstStyle/>
          <a:p>
            <a:r>
              <a:rPr lang="en-US" altLang="zh-CN" sz="2000" b="1" u="sng">
                <a:solidFill>
                  <a:srgbClr val="FF00FF"/>
                </a:solidFill>
                <a:ea typeface="SimSun" pitchFamily="2" charset="-122"/>
                <a:cs typeface="Arial" pitchFamily="34" charset="0"/>
                <a:sym typeface="Symbol" pitchFamily="18" charset="2"/>
              </a:rPr>
              <a:t>Selang kepercayaan 95% untuk</a:t>
            </a:r>
            <a:r>
              <a:rPr lang="en-US" altLang="zh-CN" sz="2000" b="1" i="1" u="sng">
                <a:solidFill>
                  <a:srgbClr val="FF00FF"/>
                </a:solidFill>
                <a:ea typeface="SimSun" pitchFamily="2" charset="-122"/>
                <a:cs typeface="Arial" pitchFamily="34" charset="0"/>
                <a:sym typeface="Symbol" pitchFamily="18" charset="2"/>
              </a:rPr>
              <a:t> </a:t>
            </a:r>
          </a:p>
        </p:txBody>
      </p:sp>
      <p:sp>
        <p:nvSpPr>
          <p:cNvPr id="10246" name="Rectangle 8"/>
          <p:cNvSpPr>
            <a:spLocks noChangeArrowheads="1"/>
          </p:cNvSpPr>
          <p:nvPr/>
        </p:nvSpPr>
        <p:spPr bwMode="auto">
          <a:xfrm>
            <a:off x="474663" y="4251325"/>
            <a:ext cx="4267200" cy="396875"/>
          </a:xfrm>
          <a:prstGeom prst="rect">
            <a:avLst/>
          </a:prstGeom>
          <a:noFill/>
          <a:ln w="9525">
            <a:noFill/>
            <a:miter lim="800000"/>
            <a:headEnd/>
            <a:tailEnd/>
          </a:ln>
        </p:spPr>
        <p:txBody>
          <a:bodyPr wrap="none" anchor="ctr">
            <a:spAutoFit/>
          </a:bodyPr>
          <a:lstStyle/>
          <a:p>
            <a:r>
              <a:rPr lang="en-US" altLang="zh-CN" sz="2000" b="1" u="sng">
                <a:solidFill>
                  <a:srgbClr val="FF00FF"/>
                </a:solidFill>
                <a:ea typeface="SimSun" pitchFamily="2" charset="-122"/>
                <a:cs typeface="Arial" pitchFamily="34" charset="0"/>
                <a:sym typeface="Symbol" pitchFamily="18" charset="2"/>
              </a:rPr>
              <a:t>Selang kepercayaan 95% untuk</a:t>
            </a:r>
            <a:r>
              <a:rPr lang="en-US" altLang="zh-CN" sz="2000" b="1" i="1" u="sng">
                <a:solidFill>
                  <a:srgbClr val="FF00FF"/>
                </a:solidFill>
                <a:ea typeface="SimSun" pitchFamily="2" charset="-122"/>
                <a:cs typeface="Arial" pitchFamily="34" charset="0"/>
                <a:sym typeface="Symbol" pitchFamily="18" charset="2"/>
              </a:rPr>
              <a:t> </a:t>
            </a:r>
            <a:r>
              <a:rPr lang="en-US" altLang="zh-CN" sz="2000" b="1" i="1" u="sng">
                <a:solidFill>
                  <a:srgbClr val="FF00FF"/>
                </a:solidFill>
                <a:ea typeface="SimSun" pitchFamily="2" charset="-122"/>
                <a:cs typeface="Arial" pitchFamily="34" charset="0"/>
              </a:rPr>
              <a:t> </a:t>
            </a:r>
            <a:endParaRPr lang="en-US" altLang="zh-CN" sz="2000" b="1" i="1" u="sng">
              <a:solidFill>
                <a:srgbClr val="FF00FF"/>
              </a:solidFill>
              <a:ea typeface="SimSun" pitchFamily="2" charset="-122"/>
              <a:cs typeface="Arial" pitchFamily="34" charset="0"/>
              <a:sym typeface="Symbol" pitchFamily="18" charset="2"/>
            </a:endParaRPr>
          </a:p>
        </p:txBody>
      </p:sp>
      <p:graphicFrame>
        <p:nvGraphicFramePr>
          <p:cNvPr id="10243" name="Object 9"/>
          <p:cNvGraphicFramePr>
            <a:graphicFrameLocks noChangeAspect="1"/>
          </p:cNvGraphicFramePr>
          <p:nvPr/>
        </p:nvGraphicFramePr>
        <p:xfrm>
          <a:off x="1071563" y="5070475"/>
          <a:ext cx="6951662" cy="936625"/>
        </p:xfrm>
        <a:graphic>
          <a:graphicData uri="http://schemas.openxmlformats.org/presentationml/2006/ole">
            <mc:AlternateContent xmlns:mc="http://schemas.openxmlformats.org/markup-compatibility/2006">
              <mc:Choice xmlns:v="urn:schemas-microsoft-com:vml" Requires="v">
                <p:oleObj spid="_x0000_s93211" name="Equation" r:id="rId6" imgW="6972300" imgH="939800" progId="">
                  <p:embed/>
                </p:oleObj>
              </mc:Choice>
              <mc:Fallback>
                <p:oleObj name="Equation" r:id="rId6" imgW="6972300" imgH="939800" progId="">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1563" y="5070475"/>
                        <a:ext cx="6951662"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581400"/>
            <a:ext cx="8229600" cy="609600"/>
          </a:xfrm>
        </p:spPr>
        <p:txBody>
          <a:bodyPr>
            <a:noAutofit/>
          </a:bodyPr>
          <a:lstStyle/>
          <a:p>
            <a:pPr algn="l"/>
            <a:r>
              <a:rPr lang="en-US" altLang="zh-CN" sz="2800" b="1" dirty="0" err="1" smtClean="0">
                <a:solidFill>
                  <a:srgbClr val="FF00FF"/>
                </a:solidFill>
                <a:effectLst>
                  <a:outerShdw blurRad="38100" dist="38100" dir="2700000" algn="tl">
                    <a:srgbClr val="C0C0C0"/>
                  </a:outerShdw>
                </a:effectLst>
                <a:ea typeface="SimSun" charset="-122"/>
                <a:cs typeface="Arial" charset="0"/>
              </a:rPr>
              <a:t>Selang</a:t>
            </a:r>
            <a:r>
              <a:rPr lang="en-US" altLang="zh-CN" sz="2800" b="1" dirty="0" smtClean="0">
                <a:solidFill>
                  <a:srgbClr val="FF00FF"/>
                </a:solidFill>
                <a:effectLst>
                  <a:outerShdw blurRad="38100" dist="38100" dir="2700000" algn="tl">
                    <a:srgbClr val="C0C0C0"/>
                  </a:outerShdw>
                </a:effectLst>
                <a:ea typeface="SimSun" charset="-122"/>
                <a:cs typeface="Arial" charset="0"/>
              </a:rPr>
              <a:t> </a:t>
            </a:r>
            <a:r>
              <a:rPr lang="en-US" altLang="zh-CN" sz="2800" b="1" dirty="0" err="1" smtClean="0">
                <a:solidFill>
                  <a:srgbClr val="FF00FF"/>
                </a:solidFill>
                <a:effectLst>
                  <a:outerShdw blurRad="38100" dist="38100" dir="2700000" algn="tl">
                    <a:srgbClr val="C0C0C0"/>
                  </a:outerShdw>
                </a:effectLst>
                <a:ea typeface="SimSun" charset="-122"/>
                <a:cs typeface="Arial" charset="0"/>
              </a:rPr>
              <a:t>kepercayaan</a:t>
            </a:r>
            <a:r>
              <a:rPr lang="en-US" altLang="zh-CN" sz="2800" b="1" dirty="0" smtClean="0">
                <a:solidFill>
                  <a:srgbClr val="FF00FF"/>
                </a:solidFill>
                <a:effectLst>
                  <a:outerShdw blurRad="38100" dist="38100" dir="2700000" algn="tl">
                    <a:srgbClr val="C0C0C0"/>
                  </a:outerShdw>
                </a:effectLst>
                <a:ea typeface="SimSun" charset="-122"/>
                <a:cs typeface="Arial" charset="0"/>
              </a:rPr>
              <a:t> </a:t>
            </a:r>
            <a:r>
              <a:rPr lang="id-ID" altLang="zh-CN" sz="2800" b="1" dirty="0" smtClean="0">
                <a:solidFill>
                  <a:srgbClr val="FF00FF"/>
                </a:solidFill>
                <a:effectLst>
                  <a:outerShdw blurRad="38100" dist="38100" dir="2700000" algn="tl">
                    <a:srgbClr val="C0C0C0"/>
                  </a:outerShdw>
                </a:effectLst>
                <a:ea typeface="SimSun" charset="-122"/>
                <a:cs typeface="Arial" charset="0"/>
              </a:rPr>
              <a:t> </a:t>
            </a:r>
            <a:r>
              <a:rPr lang="en-US" altLang="zh-CN" sz="2800" b="1" i="1" dirty="0" smtClean="0">
                <a:solidFill>
                  <a:srgbClr val="FF00FF"/>
                </a:solidFill>
                <a:effectLst>
                  <a:outerShdw blurRad="38100" dist="38100" dir="2700000" algn="tl">
                    <a:srgbClr val="C0C0C0"/>
                  </a:outerShdw>
                </a:effectLst>
                <a:ea typeface="SimSun" charset="-122"/>
                <a:cs typeface="Arial" charset="0"/>
                <a:sym typeface="Symbol" pitchFamily="18" charset="2"/>
              </a:rPr>
              <a:t>(1-  ) 100%</a:t>
            </a:r>
            <a:r>
              <a:rPr lang="en-US" altLang="zh-CN" sz="2800" dirty="0" smtClean="0">
                <a:solidFill>
                  <a:srgbClr val="FF00FF"/>
                </a:solidFill>
                <a:effectLst>
                  <a:outerShdw blurRad="38100" dist="38100" dir="2700000" algn="tl">
                    <a:srgbClr val="C0C0C0"/>
                  </a:outerShdw>
                </a:effectLst>
                <a:ea typeface="SimSun" charset="-122"/>
                <a:cs typeface="Arial" charset="0"/>
              </a:rPr>
              <a:t/>
            </a:r>
            <a:br>
              <a:rPr lang="en-US" altLang="zh-CN" sz="2800" dirty="0" smtClean="0">
                <a:solidFill>
                  <a:srgbClr val="FF00FF"/>
                </a:solidFill>
                <a:effectLst>
                  <a:outerShdw blurRad="38100" dist="38100" dir="2700000" algn="tl">
                    <a:srgbClr val="C0C0C0"/>
                  </a:outerShdw>
                </a:effectLst>
                <a:ea typeface="SimSun" charset="-122"/>
                <a:cs typeface="Arial" charset="0"/>
              </a:rPr>
            </a:br>
            <a:endParaRPr lang="en-US" sz="2800" dirty="0"/>
          </a:p>
        </p:txBody>
      </p:sp>
      <p:sp>
        <p:nvSpPr>
          <p:cNvPr id="3" name="Content Placeholder 2"/>
          <p:cNvSpPr>
            <a:spLocks noGrp="1"/>
          </p:cNvSpPr>
          <p:nvPr>
            <p:ph idx="1"/>
          </p:nvPr>
        </p:nvSpPr>
        <p:spPr>
          <a:xfrm>
            <a:off x="533400" y="4476929"/>
            <a:ext cx="2819400" cy="1923871"/>
          </a:xfrm>
        </p:spPr>
        <p:txBody>
          <a:bodyPr>
            <a:normAutofit fontScale="70000" lnSpcReduction="20000"/>
          </a:bodyPr>
          <a:lstStyle/>
          <a:p>
            <a:pPr>
              <a:buNone/>
            </a:pPr>
            <a:r>
              <a:rPr lang="en-US" dirty="0" err="1" smtClean="0"/>
              <a:t>Apakah</a:t>
            </a:r>
            <a:r>
              <a:rPr lang="en-US" dirty="0" smtClean="0"/>
              <a:t> </a:t>
            </a:r>
            <a:r>
              <a:rPr lang="en-US" dirty="0" err="1" smtClean="0"/>
              <a:t>arti</a:t>
            </a:r>
            <a:r>
              <a:rPr lang="en-US" dirty="0" smtClean="0"/>
              <a:t> </a:t>
            </a:r>
            <a:r>
              <a:rPr lang="en-US" dirty="0" err="1" smtClean="0"/>
              <a:t>dari</a:t>
            </a:r>
            <a:r>
              <a:rPr lang="en-US" dirty="0" smtClean="0"/>
              <a:t> </a:t>
            </a:r>
            <a:r>
              <a:rPr lang="en-US" dirty="0" err="1" smtClean="0"/>
              <a:t>selang</a:t>
            </a:r>
            <a:r>
              <a:rPr lang="en-US" dirty="0" smtClean="0"/>
              <a:t> </a:t>
            </a:r>
            <a:r>
              <a:rPr lang="en-US" dirty="0" err="1" smtClean="0"/>
              <a:t>kepercayaan</a:t>
            </a:r>
            <a:r>
              <a:rPr lang="en-US" dirty="0" smtClean="0"/>
              <a:t> 95%?</a:t>
            </a:r>
          </a:p>
          <a:p>
            <a:pPr>
              <a:buNone/>
            </a:pPr>
            <a:r>
              <a:rPr lang="en-US" dirty="0" err="1" smtClean="0"/>
              <a:t>Teori</a:t>
            </a:r>
            <a:r>
              <a:rPr lang="en-US" dirty="0" smtClean="0"/>
              <a:t>:  (1-</a:t>
            </a:r>
            <a:r>
              <a:rPr lang="en-US" altLang="zh-CN" b="1" i="1" dirty="0" smtClean="0">
                <a:solidFill>
                  <a:srgbClr val="FF00FF"/>
                </a:solidFill>
                <a:effectLst>
                  <a:outerShdw blurRad="38100" dist="38100" dir="2700000" algn="tl">
                    <a:srgbClr val="C0C0C0"/>
                  </a:outerShdw>
                </a:effectLst>
                <a:ea typeface="SimSun" charset="-122"/>
                <a:cs typeface="Arial" charset="0"/>
                <a:sym typeface="Symbol" pitchFamily="18" charset="2"/>
              </a:rPr>
              <a:t> )=95%</a:t>
            </a:r>
          </a:p>
          <a:p>
            <a:pPr>
              <a:buNone/>
            </a:pPr>
            <a:r>
              <a:rPr lang="en-US" altLang="zh-CN" b="1" i="1" dirty="0" smtClean="0">
                <a:solidFill>
                  <a:srgbClr val="FF00FF"/>
                </a:solidFill>
                <a:effectLst>
                  <a:outerShdw blurRad="38100" dist="38100" dir="2700000" algn="tl">
                    <a:srgbClr val="C0C0C0"/>
                  </a:outerShdw>
                </a:effectLst>
                <a:ea typeface="SimSun" charset="-122"/>
                <a:cs typeface="Arial" charset="0"/>
                <a:sym typeface="Symbol" pitchFamily="18" charset="2"/>
              </a:rPr>
              <a:t>=1-95%</a:t>
            </a:r>
          </a:p>
          <a:p>
            <a:pPr>
              <a:buNone/>
            </a:pPr>
            <a:r>
              <a:rPr lang="en-US" b="1" i="1" dirty="0" smtClean="0">
                <a:solidFill>
                  <a:srgbClr val="FF00FF"/>
                </a:solidFill>
                <a:effectLst>
                  <a:outerShdw blurRad="38100" dist="38100" dir="2700000" algn="tl">
                    <a:srgbClr val="C0C0C0"/>
                  </a:outerShdw>
                </a:effectLst>
                <a:ea typeface="SimSun" charset="-122"/>
                <a:cs typeface="Arial" charset="0"/>
                <a:sym typeface="Symbol" pitchFamily="18" charset="2"/>
              </a:rPr>
              <a:t>	= 5%=0,05</a:t>
            </a:r>
            <a:endParaRPr lang="en-US" dirty="0"/>
          </a:p>
        </p:txBody>
      </p:sp>
      <p:sp>
        <p:nvSpPr>
          <p:cNvPr id="4" name="TextBox 3"/>
          <p:cNvSpPr txBox="1"/>
          <p:nvPr/>
        </p:nvSpPr>
        <p:spPr>
          <a:xfrm>
            <a:off x="4267200" y="4419600"/>
            <a:ext cx="2971800" cy="1200329"/>
          </a:xfrm>
          <a:prstGeom prst="rect">
            <a:avLst/>
          </a:prstGeom>
          <a:noFill/>
        </p:spPr>
        <p:txBody>
          <a:bodyPr wrap="square" rtlCol="0">
            <a:spAutoFit/>
          </a:bodyPr>
          <a:lstStyle/>
          <a:p>
            <a:r>
              <a:rPr lang="en-US" dirty="0" smtClean="0"/>
              <a:t>S.K.	</a:t>
            </a:r>
            <a:r>
              <a:rPr lang="en-US" altLang="zh-CN" b="1" i="1" dirty="0" smtClean="0">
                <a:solidFill>
                  <a:srgbClr val="FF00FF"/>
                </a:solidFill>
                <a:effectLst>
                  <a:outerShdw blurRad="38100" dist="38100" dir="2700000" algn="tl">
                    <a:srgbClr val="C0C0C0"/>
                  </a:outerShdw>
                </a:effectLst>
                <a:ea typeface="SimSun" charset="-122"/>
                <a:cs typeface="Arial" charset="0"/>
                <a:sym typeface="Symbol" pitchFamily="18" charset="2"/>
              </a:rPr>
              <a:t> </a:t>
            </a:r>
          </a:p>
          <a:p>
            <a:r>
              <a:rPr lang="en-US" b="1" i="1" dirty="0" smtClean="0">
                <a:solidFill>
                  <a:srgbClr val="FF00FF"/>
                </a:solidFill>
                <a:effectLst>
                  <a:outerShdw blurRad="38100" dist="38100" dir="2700000" algn="tl">
                    <a:srgbClr val="C0C0C0"/>
                  </a:outerShdw>
                </a:effectLst>
                <a:ea typeface="SimSun" charset="-122"/>
                <a:cs typeface="Arial" charset="0"/>
                <a:sym typeface="Symbol" pitchFamily="18" charset="2"/>
              </a:rPr>
              <a:t>95%	0.05</a:t>
            </a:r>
          </a:p>
          <a:p>
            <a:r>
              <a:rPr lang="en-US" b="1" i="1" dirty="0" smtClean="0">
                <a:solidFill>
                  <a:srgbClr val="FF00FF"/>
                </a:solidFill>
                <a:effectLst>
                  <a:outerShdw blurRad="38100" dist="38100" dir="2700000" algn="tl">
                    <a:srgbClr val="C0C0C0"/>
                  </a:outerShdw>
                </a:effectLst>
                <a:ea typeface="SimSun" charset="-122"/>
                <a:cs typeface="Arial" charset="0"/>
                <a:sym typeface="Symbol" pitchFamily="18" charset="2"/>
              </a:rPr>
              <a:t>90%	0.10</a:t>
            </a:r>
          </a:p>
          <a:p>
            <a:r>
              <a:rPr lang="en-US" b="1" i="1" dirty="0" smtClean="0">
                <a:solidFill>
                  <a:srgbClr val="FF00FF"/>
                </a:solidFill>
                <a:effectLst>
                  <a:outerShdw blurRad="38100" dist="38100" dir="2700000" algn="tl">
                    <a:srgbClr val="C0C0C0"/>
                  </a:outerShdw>
                </a:effectLst>
                <a:ea typeface="SimSun" charset="-122"/>
                <a:cs typeface="Arial" charset="0"/>
                <a:sym typeface="Symbol" pitchFamily="18" charset="2"/>
              </a:rPr>
              <a:t>98%	0.02</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685800" y="838200"/>
                <a:ext cx="6934200" cy="2461187"/>
              </a:xfrm>
              <a:prstGeom prst="rect">
                <a:avLst/>
              </a:prstGeom>
              <a:noFill/>
            </p:spPr>
            <p:txBody>
              <a:bodyPr wrap="square" rtlCol="0">
                <a:spAutoFit/>
              </a:bodyPr>
              <a:lstStyle/>
              <a:p>
                <a:r>
                  <a:rPr lang="id-ID" dirty="0" smtClean="0"/>
                  <a:t>Jumlah kuadrat ketidakcocokan model (JKKM)</a:t>
                </a:r>
              </a:p>
              <a:p>
                <a:r>
                  <a:rPr lang="id-ID" dirty="0" smtClean="0"/>
                  <a:t>                            JKG=JKGM +JKKM</a:t>
                </a:r>
              </a:p>
              <a:p>
                <a:endParaRPr lang="id-ID" dirty="0"/>
              </a:p>
              <a:p>
                <a:r>
                  <a:rPr lang="id-ID" dirty="0" smtClean="0"/>
                  <a:t>Perhatikan:</a:t>
                </a:r>
              </a:p>
              <a:p>
                <a:r>
                  <a:rPr lang="id-ID" dirty="0" smtClean="0"/>
                  <a:t>		JKG           =  JKGM    +  JKKM</a:t>
                </a:r>
                <a:endParaRPr lang="id-ID" dirty="0"/>
              </a:p>
              <a:p>
                <a:pPr/>
                <a14:m>
                  <m:oMathPara xmlns:m="http://schemas.openxmlformats.org/officeDocument/2006/math">
                    <m:oMathParaPr>
                      <m:jc m:val="centerGroup"/>
                    </m:oMathParaPr>
                    <m:oMath xmlns:m="http://schemas.openxmlformats.org/officeDocument/2006/math">
                      <m:sSub>
                        <m:sSubPr>
                          <m:ctrlPr>
                            <a:rPr lang="id-ID" i="1" smtClean="0">
                              <a:latin typeface="Cambria Math" panose="02040503050406030204" pitchFamily="18" charset="0"/>
                            </a:rPr>
                          </m:ctrlPr>
                        </m:sSubPr>
                        <m:e>
                          <m:r>
                            <a:rPr lang="id-ID" b="0" i="1" smtClean="0">
                              <a:latin typeface="Cambria Math"/>
                            </a:rPr>
                            <m:t>𝑌</m:t>
                          </m:r>
                        </m:e>
                        <m:sub>
                          <m:r>
                            <a:rPr lang="id-ID" b="0" i="1" smtClean="0">
                              <a:latin typeface="Cambria Math"/>
                            </a:rPr>
                            <m:t>𝑖𝑗</m:t>
                          </m:r>
                        </m:sub>
                      </m:sSub>
                      <m:r>
                        <a:rPr lang="id-ID" b="0" i="1" smtClean="0">
                          <a:latin typeface="Cambria Math"/>
                        </a:rPr>
                        <m:t>−</m:t>
                      </m:r>
                      <m:sSub>
                        <m:sSubPr>
                          <m:ctrlPr>
                            <a:rPr lang="id-ID" b="0" i="1" smtClean="0">
                              <a:latin typeface="Cambria Math" panose="02040503050406030204" pitchFamily="18" charset="0"/>
                            </a:rPr>
                          </m:ctrlPr>
                        </m:sSubPr>
                        <m:e>
                          <m:acc>
                            <m:accPr>
                              <m:chr m:val="̂"/>
                              <m:ctrlPr>
                                <a:rPr lang="id-ID" b="0" i="1" smtClean="0">
                                  <a:latin typeface="Cambria Math" panose="02040503050406030204" pitchFamily="18" charset="0"/>
                                </a:rPr>
                              </m:ctrlPr>
                            </m:accPr>
                            <m:e>
                              <m:r>
                                <a:rPr lang="id-ID" b="0" i="1" smtClean="0">
                                  <a:latin typeface="Cambria Math"/>
                                </a:rPr>
                                <m:t>𝑌</m:t>
                              </m:r>
                            </m:e>
                          </m:acc>
                        </m:e>
                        <m:sub>
                          <m:r>
                            <a:rPr lang="id-ID" b="0" i="1" smtClean="0">
                              <a:latin typeface="Cambria Math"/>
                            </a:rPr>
                            <m:t>𝑖𝑗</m:t>
                          </m:r>
                        </m:sub>
                      </m:sSub>
                      <m:r>
                        <a:rPr lang="id-ID" b="0" i="1" smtClean="0">
                          <a:latin typeface="Cambria Math"/>
                        </a:rPr>
                        <m:t>=</m:t>
                      </m:r>
                      <m:sSub>
                        <m:sSubPr>
                          <m:ctrlPr>
                            <a:rPr lang="id-ID" b="0" i="1" smtClean="0">
                              <a:latin typeface="Cambria Math" panose="02040503050406030204" pitchFamily="18" charset="0"/>
                            </a:rPr>
                          </m:ctrlPr>
                        </m:sSubPr>
                        <m:e>
                          <m:r>
                            <a:rPr lang="id-ID" b="0" i="1" smtClean="0">
                              <a:latin typeface="Cambria Math"/>
                            </a:rPr>
                            <m:t>𝑌</m:t>
                          </m:r>
                        </m:e>
                        <m:sub>
                          <m:r>
                            <a:rPr lang="id-ID" b="0" i="1" smtClean="0">
                              <a:latin typeface="Cambria Math"/>
                            </a:rPr>
                            <m:t>𝑖𝑗</m:t>
                          </m:r>
                        </m:sub>
                      </m:sSub>
                      <m:r>
                        <a:rPr lang="id-ID" b="0" i="1" smtClean="0">
                          <a:latin typeface="Cambria Math"/>
                        </a:rPr>
                        <m:t>−</m:t>
                      </m:r>
                      <m:sSub>
                        <m:sSubPr>
                          <m:ctrlPr>
                            <a:rPr lang="id-ID" b="0" i="1" smtClean="0">
                              <a:latin typeface="Cambria Math" panose="02040503050406030204" pitchFamily="18" charset="0"/>
                            </a:rPr>
                          </m:ctrlPr>
                        </m:sSubPr>
                        <m:e>
                          <m:acc>
                            <m:accPr>
                              <m:chr m:val="̅"/>
                              <m:ctrlPr>
                                <a:rPr lang="id-ID" b="0" i="1" smtClean="0">
                                  <a:latin typeface="Cambria Math" panose="02040503050406030204" pitchFamily="18" charset="0"/>
                                </a:rPr>
                              </m:ctrlPr>
                            </m:accPr>
                            <m:e>
                              <m:r>
                                <a:rPr lang="id-ID" b="0" i="1" smtClean="0">
                                  <a:latin typeface="Cambria Math"/>
                                </a:rPr>
                                <m:t>𝑌</m:t>
                              </m:r>
                            </m:e>
                          </m:acc>
                        </m:e>
                        <m:sub>
                          <m:r>
                            <a:rPr lang="id-ID" b="0" i="1" smtClean="0">
                              <a:latin typeface="Cambria Math"/>
                            </a:rPr>
                            <m:t>𝑗</m:t>
                          </m:r>
                        </m:sub>
                      </m:sSub>
                      <m:r>
                        <a:rPr lang="id-ID" b="0" i="1" smtClean="0">
                          <a:latin typeface="Cambria Math"/>
                        </a:rPr>
                        <m:t>+</m:t>
                      </m:r>
                      <m:sSub>
                        <m:sSubPr>
                          <m:ctrlPr>
                            <a:rPr lang="id-ID" b="0" i="1" smtClean="0">
                              <a:latin typeface="Cambria Math" panose="02040503050406030204" pitchFamily="18" charset="0"/>
                            </a:rPr>
                          </m:ctrlPr>
                        </m:sSubPr>
                        <m:e>
                          <m:acc>
                            <m:accPr>
                              <m:chr m:val="̅"/>
                              <m:ctrlPr>
                                <a:rPr lang="id-ID" b="0" i="1" smtClean="0">
                                  <a:latin typeface="Cambria Math" panose="02040503050406030204" pitchFamily="18" charset="0"/>
                                </a:rPr>
                              </m:ctrlPr>
                            </m:accPr>
                            <m:e>
                              <m:r>
                                <a:rPr lang="id-ID" b="0" i="1" smtClean="0">
                                  <a:latin typeface="Cambria Math"/>
                                </a:rPr>
                                <m:t>𝑌</m:t>
                              </m:r>
                            </m:e>
                          </m:acc>
                        </m:e>
                        <m:sub>
                          <m:r>
                            <a:rPr lang="id-ID" b="0" i="1" smtClean="0">
                              <a:latin typeface="Cambria Math"/>
                            </a:rPr>
                            <m:t>𝑗</m:t>
                          </m:r>
                        </m:sub>
                      </m:sSub>
                      <m:r>
                        <a:rPr lang="id-ID" b="0" i="1" smtClean="0">
                          <a:latin typeface="Cambria Math"/>
                        </a:rPr>
                        <m:t>−</m:t>
                      </m:r>
                      <m:sSub>
                        <m:sSubPr>
                          <m:ctrlPr>
                            <a:rPr lang="id-ID" b="0" i="1" smtClean="0">
                              <a:latin typeface="Cambria Math" panose="02040503050406030204" pitchFamily="18" charset="0"/>
                            </a:rPr>
                          </m:ctrlPr>
                        </m:sSubPr>
                        <m:e>
                          <m:acc>
                            <m:accPr>
                              <m:chr m:val="̂"/>
                              <m:ctrlPr>
                                <a:rPr lang="id-ID" b="0" i="1" smtClean="0">
                                  <a:latin typeface="Cambria Math" panose="02040503050406030204" pitchFamily="18" charset="0"/>
                                </a:rPr>
                              </m:ctrlPr>
                            </m:accPr>
                            <m:e>
                              <m:r>
                                <a:rPr lang="id-ID" b="0" i="1" smtClean="0">
                                  <a:latin typeface="Cambria Math"/>
                                </a:rPr>
                                <m:t>𝑌</m:t>
                              </m:r>
                            </m:e>
                          </m:acc>
                        </m:e>
                        <m:sub>
                          <m:r>
                            <a:rPr lang="id-ID" b="0" i="1" smtClean="0">
                              <a:latin typeface="Cambria Math"/>
                            </a:rPr>
                            <m:t>𝑖𝑗</m:t>
                          </m:r>
                        </m:sub>
                      </m:sSub>
                    </m:oMath>
                  </m:oMathPara>
                </a14:m>
                <a:endParaRPr lang="id-ID" dirty="0" smtClean="0"/>
              </a:p>
              <a:p>
                <a:pPr/>
                <a14:m>
                  <m:oMathPara xmlns:m="http://schemas.openxmlformats.org/officeDocument/2006/math">
                    <m:oMathParaPr>
                      <m:jc m:val="centerGroup"/>
                    </m:oMathParaPr>
                    <m:oMath xmlns:m="http://schemas.openxmlformats.org/officeDocument/2006/math">
                      <m:nary>
                        <m:naryPr>
                          <m:chr m:val="∑"/>
                          <m:subHide m:val="on"/>
                          <m:supHide m:val="on"/>
                          <m:ctrlPr>
                            <a:rPr lang="id-ID" i="1" smtClean="0">
                              <a:latin typeface="Cambria Math" panose="02040503050406030204" pitchFamily="18" charset="0"/>
                            </a:rPr>
                          </m:ctrlPr>
                        </m:naryPr>
                        <m:sub/>
                        <m:sup/>
                        <m:e>
                          <m:nary>
                            <m:naryPr>
                              <m:chr m:val="∑"/>
                              <m:subHide m:val="on"/>
                              <m:supHide m:val="on"/>
                              <m:ctrlPr>
                                <a:rPr lang="id-ID" i="1" smtClean="0">
                                  <a:latin typeface="Cambria Math" panose="02040503050406030204" pitchFamily="18" charset="0"/>
                                </a:rPr>
                              </m:ctrlPr>
                            </m:naryPr>
                            <m:sub/>
                            <m:sup/>
                            <m:e>
                              <m:sSup>
                                <m:sSupPr>
                                  <m:ctrlPr>
                                    <a:rPr lang="id-ID" i="1" smtClean="0">
                                      <a:latin typeface="Cambria Math" panose="02040503050406030204" pitchFamily="18" charset="0"/>
                                    </a:rPr>
                                  </m:ctrlPr>
                                </m:sSupPr>
                                <m:e>
                                  <m:r>
                                    <a:rPr lang="id-ID" b="0" i="1" smtClean="0">
                                      <a:latin typeface="Cambria Math"/>
                                    </a:rPr>
                                    <m:t>(</m:t>
                                  </m:r>
                                  <m:sSub>
                                    <m:sSubPr>
                                      <m:ctrlPr>
                                        <a:rPr lang="id-ID" b="0" i="1" smtClean="0">
                                          <a:latin typeface="Cambria Math" panose="02040503050406030204" pitchFamily="18" charset="0"/>
                                        </a:rPr>
                                      </m:ctrlPr>
                                    </m:sSubPr>
                                    <m:e>
                                      <m:r>
                                        <a:rPr lang="id-ID" b="0" i="1" smtClean="0">
                                          <a:latin typeface="Cambria Math"/>
                                        </a:rPr>
                                        <m:t>𝑌</m:t>
                                      </m:r>
                                    </m:e>
                                    <m:sub>
                                      <m:r>
                                        <a:rPr lang="id-ID" b="0" i="1" smtClean="0">
                                          <a:latin typeface="Cambria Math"/>
                                        </a:rPr>
                                        <m:t>𝑖𝑗</m:t>
                                      </m:r>
                                    </m:sub>
                                  </m:sSub>
                                  <m:r>
                                    <a:rPr lang="id-ID" b="0" i="1" smtClean="0">
                                      <a:latin typeface="Cambria Math"/>
                                    </a:rPr>
                                    <m:t>−</m:t>
                                  </m:r>
                                  <m:sSub>
                                    <m:sSubPr>
                                      <m:ctrlPr>
                                        <a:rPr lang="id-ID" b="0" i="1" smtClean="0">
                                          <a:latin typeface="Cambria Math" panose="02040503050406030204" pitchFamily="18" charset="0"/>
                                        </a:rPr>
                                      </m:ctrlPr>
                                    </m:sSubPr>
                                    <m:e>
                                      <m:acc>
                                        <m:accPr>
                                          <m:chr m:val="̂"/>
                                          <m:ctrlPr>
                                            <a:rPr lang="id-ID" b="0" i="1" smtClean="0">
                                              <a:latin typeface="Cambria Math" panose="02040503050406030204" pitchFamily="18" charset="0"/>
                                            </a:rPr>
                                          </m:ctrlPr>
                                        </m:accPr>
                                        <m:e>
                                          <m:r>
                                            <a:rPr lang="id-ID" b="0" i="1" smtClean="0">
                                              <a:latin typeface="Cambria Math"/>
                                            </a:rPr>
                                            <m:t>𝑌</m:t>
                                          </m:r>
                                        </m:e>
                                      </m:acc>
                                    </m:e>
                                    <m:sub>
                                      <m:r>
                                        <a:rPr lang="id-ID" b="0" i="1" smtClean="0">
                                          <a:latin typeface="Cambria Math"/>
                                        </a:rPr>
                                        <m:t>𝑖𝑗</m:t>
                                      </m:r>
                                    </m:sub>
                                  </m:sSub>
                                  <m:r>
                                    <a:rPr lang="id-ID" b="0" i="1" smtClean="0">
                                      <a:latin typeface="Cambria Math"/>
                                    </a:rPr>
                                    <m:t>)</m:t>
                                  </m:r>
                                </m:e>
                                <m:sup>
                                  <m:r>
                                    <a:rPr lang="id-ID" b="0" i="1" smtClean="0">
                                      <a:latin typeface="Cambria Math"/>
                                    </a:rPr>
                                    <m:t>2</m:t>
                                  </m:r>
                                </m:sup>
                              </m:sSup>
                            </m:e>
                          </m:nary>
                        </m:e>
                      </m:nary>
                      <m:r>
                        <a:rPr lang="id-ID" b="0" i="1" smtClean="0">
                          <a:latin typeface="Cambria Math"/>
                        </a:rPr>
                        <m:t>=</m:t>
                      </m:r>
                      <m:nary>
                        <m:naryPr>
                          <m:chr m:val="∑"/>
                          <m:subHide m:val="on"/>
                          <m:supHide m:val="on"/>
                          <m:ctrlPr>
                            <a:rPr lang="id-ID" b="0" i="1" smtClean="0">
                              <a:latin typeface="Cambria Math" panose="02040503050406030204" pitchFamily="18" charset="0"/>
                            </a:rPr>
                          </m:ctrlPr>
                        </m:naryPr>
                        <m:sub/>
                        <m:sup/>
                        <m:e>
                          <m:nary>
                            <m:naryPr>
                              <m:chr m:val="∑"/>
                              <m:subHide m:val="on"/>
                              <m:supHide m:val="on"/>
                              <m:ctrlPr>
                                <a:rPr lang="id-ID" b="0" i="1" smtClean="0">
                                  <a:latin typeface="Cambria Math" panose="02040503050406030204" pitchFamily="18" charset="0"/>
                                </a:rPr>
                              </m:ctrlPr>
                            </m:naryPr>
                            <m:sub/>
                            <m:sup/>
                            <m:e>
                              <m:sSup>
                                <m:sSupPr>
                                  <m:ctrlPr>
                                    <a:rPr lang="id-ID" b="0" i="1" smtClean="0">
                                      <a:latin typeface="Cambria Math" panose="02040503050406030204" pitchFamily="18" charset="0"/>
                                    </a:rPr>
                                  </m:ctrlPr>
                                </m:sSupPr>
                                <m:e>
                                  <m:r>
                                    <a:rPr lang="id-ID" b="0" i="1" smtClean="0">
                                      <a:latin typeface="Cambria Math"/>
                                    </a:rPr>
                                    <m:t>(</m:t>
                                  </m:r>
                                  <m:sSub>
                                    <m:sSubPr>
                                      <m:ctrlPr>
                                        <a:rPr lang="id-ID" b="0" i="1" smtClean="0">
                                          <a:latin typeface="Cambria Math" panose="02040503050406030204" pitchFamily="18" charset="0"/>
                                        </a:rPr>
                                      </m:ctrlPr>
                                    </m:sSubPr>
                                    <m:e>
                                      <m:r>
                                        <a:rPr lang="id-ID" b="0" i="1" smtClean="0">
                                          <a:latin typeface="Cambria Math"/>
                                        </a:rPr>
                                        <m:t>𝑌</m:t>
                                      </m:r>
                                    </m:e>
                                    <m:sub>
                                      <m:r>
                                        <a:rPr lang="id-ID" b="0" i="1" smtClean="0">
                                          <a:latin typeface="Cambria Math"/>
                                        </a:rPr>
                                        <m:t>𝑖𝑗</m:t>
                                      </m:r>
                                    </m:sub>
                                  </m:sSub>
                                  <m:r>
                                    <a:rPr lang="id-ID" b="0" i="1" smtClean="0">
                                      <a:latin typeface="Cambria Math"/>
                                    </a:rPr>
                                    <m:t>−</m:t>
                                  </m:r>
                                  <m:sSubSup>
                                    <m:sSubSupPr>
                                      <m:ctrlPr>
                                        <a:rPr lang="id-ID" b="0" i="1" smtClean="0">
                                          <a:latin typeface="Cambria Math" panose="02040503050406030204" pitchFamily="18" charset="0"/>
                                        </a:rPr>
                                      </m:ctrlPr>
                                    </m:sSubSupPr>
                                    <m:e>
                                      <m:acc>
                                        <m:accPr>
                                          <m:chr m:val="̅"/>
                                          <m:ctrlPr>
                                            <a:rPr lang="id-ID" b="0" i="1" smtClean="0">
                                              <a:latin typeface="Cambria Math" panose="02040503050406030204" pitchFamily="18" charset="0"/>
                                            </a:rPr>
                                          </m:ctrlPr>
                                        </m:accPr>
                                        <m:e>
                                          <m:r>
                                            <a:rPr lang="id-ID" b="0" i="1" smtClean="0">
                                              <a:latin typeface="Cambria Math"/>
                                            </a:rPr>
                                            <m:t>𝑌</m:t>
                                          </m:r>
                                        </m:e>
                                      </m:acc>
                                    </m:e>
                                    <m:sub>
                                      <m:r>
                                        <a:rPr lang="id-ID" b="0" i="1" smtClean="0">
                                          <a:latin typeface="Cambria Math"/>
                                        </a:rPr>
                                        <m:t>𝑖</m:t>
                                      </m:r>
                                    </m:sub>
                                    <m:sup/>
                                  </m:sSubSup>
                                  <m:r>
                                    <a:rPr lang="id-ID" b="0" i="1" smtClean="0">
                                      <a:latin typeface="Cambria Math"/>
                                    </a:rPr>
                                    <m:t>)</m:t>
                                  </m:r>
                                </m:e>
                                <m:sup>
                                  <m:r>
                                    <a:rPr lang="id-ID" b="0" i="1" smtClean="0">
                                      <a:latin typeface="Cambria Math"/>
                                    </a:rPr>
                                    <m:t>2</m:t>
                                  </m:r>
                                </m:sup>
                              </m:sSup>
                            </m:e>
                          </m:nary>
                        </m:e>
                      </m:nary>
                      <m:r>
                        <a:rPr lang="id-ID" b="0" i="1" smtClean="0">
                          <a:latin typeface="Cambria Math"/>
                        </a:rPr>
                        <m:t>+</m:t>
                      </m:r>
                      <m:nary>
                        <m:naryPr>
                          <m:chr m:val="∑"/>
                          <m:subHide m:val="on"/>
                          <m:supHide m:val="on"/>
                          <m:ctrlPr>
                            <a:rPr lang="id-ID" b="0" i="1" smtClean="0">
                              <a:latin typeface="Cambria Math" panose="02040503050406030204" pitchFamily="18" charset="0"/>
                            </a:rPr>
                          </m:ctrlPr>
                        </m:naryPr>
                        <m:sub/>
                        <m:sup/>
                        <m:e>
                          <m:nary>
                            <m:naryPr>
                              <m:chr m:val="∑"/>
                              <m:subHide m:val="on"/>
                              <m:supHide m:val="on"/>
                              <m:ctrlPr>
                                <a:rPr lang="id-ID" b="0" i="1" smtClean="0">
                                  <a:latin typeface="Cambria Math" panose="02040503050406030204" pitchFamily="18" charset="0"/>
                                </a:rPr>
                              </m:ctrlPr>
                            </m:naryPr>
                            <m:sub/>
                            <m:sup/>
                            <m:e>
                              <m:sSup>
                                <m:sSupPr>
                                  <m:ctrlPr>
                                    <a:rPr lang="id-ID" b="0" i="1" smtClean="0">
                                      <a:latin typeface="Cambria Math" panose="02040503050406030204" pitchFamily="18" charset="0"/>
                                    </a:rPr>
                                  </m:ctrlPr>
                                </m:sSupPr>
                                <m:e>
                                  <m:r>
                                    <a:rPr lang="id-ID" b="0" i="1" smtClean="0">
                                      <a:latin typeface="Cambria Math"/>
                                    </a:rPr>
                                    <m:t>(</m:t>
                                  </m:r>
                                  <m:sSub>
                                    <m:sSubPr>
                                      <m:ctrlPr>
                                        <a:rPr lang="id-ID" b="0" i="1" smtClean="0">
                                          <a:latin typeface="Cambria Math" panose="02040503050406030204" pitchFamily="18" charset="0"/>
                                        </a:rPr>
                                      </m:ctrlPr>
                                    </m:sSubPr>
                                    <m:e>
                                      <m:acc>
                                        <m:accPr>
                                          <m:chr m:val="̅"/>
                                          <m:ctrlPr>
                                            <a:rPr lang="id-ID" b="0" i="1" smtClean="0">
                                              <a:latin typeface="Cambria Math" panose="02040503050406030204" pitchFamily="18" charset="0"/>
                                            </a:rPr>
                                          </m:ctrlPr>
                                        </m:accPr>
                                        <m:e>
                                          <m:r>
                                            <a:rPr lang="id-ID" b="0" i="1" smtClean="0">
                                              <a:latin typeface="Cambria Math"/>
                                            </a:rPr>
                                            <m:t>𝑌</m:t>
                                          </m:r>
                                        </m:e>
                                      </m:acc>
                                    </m:e>
                                    <m:sub>
                                      <m:r>
                                        <a:rPr lang="id-ID" b="0" i="1" smtClean="0">
                                          <a:latin typeface="Cambria Math"/>
                                        </a:rPr>
                                        <m:t>𝑗</m:t>
                                      </m:r>
                                    </m:sub>
                                  </m:sSub>
                                  <m:r>
                                    <a:rPr lang="id-ID" b="0" i="1" smtClean="0">
                                      <a:latin typeface="Cambria Math"/>
                                    </a:rPr>
                                    <m:t>−</m:t>
                                  </m:r>
                                  <m:sSub>
                                    <m:sSubPr>
                                      <m:ctrlPr>
                                        <a:rPr lang="id-ID" b="0" i="1" smtClean="0">
                                          <a:latin typeface="Cambria Math" panose="02040503050406030204" pitchFamily="18" charset="0"/>
                                        </a:rPr>
                                      </m:ctrlPr>
                                    </m:sSubPr>
                                    <m:e>
                                      <m:acc>
                                        <m:accPr>
                                          <m:chr m:val="̂"/>
                                          <m:ctrlPr>
                                            <a:rPr lang="id-ID" b="0" i="1" smtClean="0">
                                              <a:latin typeface="Cambria Math" panose="02040503050406030204" pitchFamily="18" charset="0"/>
                                            </a:rPr>
                                          </m:ctrlPr>
                                        </m:accPr>
                                        <m:e>
                                          <m:r>
                                            <a:rPr lang="id-ID" b="0" i="1" smtClean="0">
                                              <a:latin typeface="Cambria Math"/>
                                            </a:rPr>
                                            <m:t>𝑌</m:t>
                                          </m:r>
                                        </m:e>
                                      </m:acc>
                                    </m:e>
                                    <m:sub>
                                      <m:r>
                                        <a:rPr lang="id-ID" b="0" i="1" smtClean="0">
                                          <a:latin typeface="Cambria Math"/>
                                        </a:rPr>
                                        <m:t>𝑖𝑗</m:t>
                                      </m:r>
                                    </m:sub>
                                  </m:sSub>
                                  <m:r>
                                    <a:rPr lang="id-ID" b="0" i="1" smtClean="0">
                                      <a:latin typeface="Cambria Math"/>
                                    </a:rPr>
                                    <m:t>)</m:t>
                                  </m:r>
                                </m:e>
                                <m:sup>
                                  <m:r>
                                    <a:rPr lang="id-ID" b="0" i="1" smtClean="0">
                                      <a:latin typeface="Cambria Math"/>
                                    </a:rPr>
                                    <m:t>2</m:t>
                                  </m:r>
                                </m:sup>
                              </m:sSup>
                            </m:e>
                          </m:nary>
                        </m:e>
                      </m:nary>
                    </m:oMath>
                  </m:oMathPara>
                </a14:m>
                <a:endParaRPr lang="id-ID" dirty="0"/>
              </a:p>
            </p:txBody>
          </p:sp>
        </mc:Choice>
        <mc:Fallback xmlns="">
          <p:sp>
            <p:nvSpPr>
              <p:cNvPr id="5" name="TextBox 4"/>
              <p:cNvSpPr txBox="1">
                <a:spLocks noRot="1" noChangeAspect="1" noMove="1" noResize="1" noEditPoints="1" noAdjustHandles="1" noChangeArrowheads="1" noChangeShapeType="1" noTextEdit="1"/>
              </p:cNvSpPr>
              <p:nvPr/>
            </p:nvSpPr>
            <p:spPr>
              <a:xfrm>
                <a:off x="685800" y="838200"/>
                <a:ext cx="6934200" cy="2461187"/>
              </a:xfrm>
              <a:prstGeom prst="rect">
                <a:avLst/>
              </a:prstGeom>
              <a:blipFill rotWithShape="1">
                <a:blip r:embed="rId2"/>
                <a:stretch>
                  <a:fillRect l="-792" t="-1241"/>
                </a:stretch>
              </a:blipFill>
            </p:spPr>
            <p:txBody>
              <a:bodyPr/>
              <a:lstStyle/>
              <a:p>
                <a:r>
                  <a:rPr lang="id-ID">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917113"/>
            <a:ext cx="7924800" cy="1126462"/>
          </a:xfrm>
          <a:prstGeom prst="rect">
            <a:avLst/>
          </a:prstGeom>
          <a:noFill/>
          <a:ln w="9525">
            <a:noFill/>
            <a:miter lim="800000"/>
            <a:headEnd/>
            <a:tailEnd/>
          </a:ln>
          <a:effectLst/>
        </p:spPr>
        <p:txBody>
          <a:bodyPr anchor="ctr">
            <a:spAutoFit/>
          </a:bodyPr>
          <a:lstStyle/>
          <a:p>
            <a:pPr>
              <a:lnSpc>
                <a:spcPct val="130000"/>
              </a:lnSpc>
            </a:pPr>
            <a:endParaRPr lang="en-US" altLang="zh-CN" sz="2400" dirty="0">
              <a:solidFill>
                <a:srgbClr val="0000FF"/>
              </a:solidFill>
              <a:ea typeface="SimSun" charset="-122"/>
              <a:cs typeface="Arial" charset="0"/>
            </a:endParaRPr>
          </a:p>
          <a:p>
            <a:pPr eaLnBrk="0" hangingPunct="0">
              <a:lnSpc>
                <a:spcPct val="130000"/>
              </a:lnSpc>
              <a:spcBef>
                <a:spcPct val="20000"/>
              </a:spcBef>
            </a:pPr>
            <a:r>
              <a:rPr lang="en-US" altLang="zh-CN" sz="2400" dirty="0" err="1">
                <a:ea typeface="SimSun" charset="-122"/>
                <a:cs typeface="Arial" charset="0"/>
              </a:rPr>
              <a:t>Dengan</a:t>
            </a:r>
            <a:r>
              <a:rPr lang="en-US" altLang="zh-CN" sz="2400" dirty="0">
                <a:ea typeface="SimSun" charset="-122"/>
                <a:cs typeface="Arial" charset="0"/>
              </a:rPr>
              <a:t> </a:t>
            </a:r>
            <a:r>
              <a:rPr lang="en-US" altLang="zh-CN" sz="2400" dirty="0" err="1">
                <a:ea typeface="SimSun" charset="-122"/>
                <a:cs typeface="Arial" charset="0"/>
              </a:rPr>
              <a:t>Contoh</a:t>
            </a:r>
            <a:r>
              <a:rPr lang="en-US" altLang="zh-CN" sz="2400" dirty="0">
                <a:ea typeface="SimSun" charset="-122"/>
                <a:cs typeface="Arial" charset="0"/>
              </a:rPr>
              <a:t> </a:t>
            </a:r>
            <a:r>
              <a:rPr lang="en-US" altLang="zh-CN" sz="2400" dirty="0" smtClean="0">
                <a:ea typeface="SimSun" charset="-122"/>
                <a:cs typeface="Arial" charset="0"/>
              </a:rPr>
              <a:t>, </a:t>
            </a:r>
            <a:r>
              <a:rPr lang="en-US" altLang="zh-CN" sz="2400" dirty="0" err="1">
                <a:ea typeface="SimSun" charset="-122"/>
                <a:cs typeface="Arial" charset="0"/>
              </a:rPr>
              <a:t>misalnya</a:t>
            </a:r>
            <a:r>
              <a:rPr lang="en-US" altLang="zh-CN" sz="2400" dirty="0">
                <a:ea typeface="SimSun" charset="-122"/>
                <a:cs typeface="Arial" charset="0"/>
              </a:rPr>
              <a:t> </a:t>
            </a:r>
            <a:r>
              <a:rPr lang="en-US" altLang="zh-CN" sz="2400" dirty="0" err="1">
                <a:ea typeface="SimSun" charset="-122"/>
                <a:cs typeface="Arial" charset="0"/>
              </a:rPr>
              <a:t>untuk</a:t>
            </a:r>
            <a:r>
              <a:rPr lang="en-US" altLang="zh-CN" sz="2400" dirty="0">
                <a:ea typeface="SimSun" charset="-122"/>
                <a:cs typeface="Arial" charset="0"/>
              </a:rPr>
              <a:t> </a:t>
            </a:r>
            <a:r>
              <a:rPr lang="en-US" altLang="zh-CN" sz="2400" i="1" dirty="0">
                <a:ea typeface="SimSun" charset="-122"/>
                <a:cs typeface="Arial" charset="0"/>
              </a:rPr>
              <a:t>x</a:t>
            </a:r>
            <a:r>
              <a:rPr lang="en-US" altLang="zh-CN" sz="2400" baseline="-30000" dirty="0">
                <a:ea typeface="SimSun" charset="-122"/>
                <a:cs typeface="Arial" charset="0"/>
              </a:rPr>
              <a:t>0</a:t>
            </a:r>
            <a:r>
              <a:rPr lang="en-US" altLang="zh-CN" sz="2400" dirty="0">
                <a:ea typeface="SimSun" charset="-122"/>
                <a:cs typeface="Arial" charset="0"/>
              </a:rPr>
              <a:t> = 17 </a:t>
            </a:r>
            <a:r>
              <a:rPr lang="en-US" altLang="zh-CN" sz="2400" baseline="30000" dirty="0" err="1">
                <a:ea typeface="SimSun" charset="-122"/>
                <a:cs typeface="Arial" charset="0"/>
              </a:rPr>
              <a:t>o</a:t>
            </a:r>
            <a:r>
              <a:rPr lang="en-US" altLang="zh-CN" sz="2400" dirty="0" err="1">
                <a:ea typeface="SimSun" charset="-122"/>
                <a:cs typeface="Arial" charset="0"/>
              </a:rPr>
              <a:t>F</a:t>
            </a:r>
            <a:r>
              <a:rPr lang="en-US" altLang="zh-CN" sz="2400" dirty="0">
                <a:ea typeface="SimSun" charset="-122"/>
                <a:cs typeface="Arial" charset="0"/>
              </a:rPr>
              <a:t>      </a:t>
            </a:r>
            <a:r>
              <a:rPr lang="en-US" altLang="zh-CN" sz="2400" dirty="0" err="1">
                <a:ea typeface="SimSun" charset="-122"/>
                <a:cs typeface="Arial" charset="0"/>
              </a:rPr>
              <a:t>maka</a:t>
            </a:r>
            <a:r>
              <a:rPr lang="en-US" altLang="zh-CN" sz="2400" dirty="0">
                <a:ea typeface="SimSun" charset="-122"/>
                <a:cs typeface="Arial" charset="0"/>
              </a:rPr>
              <a:t> </a:t>
            </a:r>
            <a:r>
              <a:rPr lang="en-US" altLang="zh-CN" sz="2400" dirty="0" err="1">
                <a:ea typeface="SimSun" charset="-122"/>
                <a:cs typeface="Arial" charset="0"/>
              </a:rPr>
              <a:t>diperoleh</a:t>
            </a:r>
            <a:r>
              <a:rPr lang="en-US" altLang="zh-CN" sz="2400" dirty="0">
                <a:ea typeface="SimSun" charset="-122"/>
                <a:cs typeface="Arial" charset="0"/>
              </a:rPr>
              <a:t> :</a:t>
            </a:r>
          </a:p>
        </p:txBody>
      </p:sp>
      <p:graphicFrame>
        <p:nvGraphicFramePr>
          <p:cNvPr id="51203" name="Object 3"/>
          <p:cNvGraphicFramePr>
            <a:graphicFrameLocks noChangeAspect="1"/>
          </p:cNvGraphicFramePr>
          <p:nvPr/>
        </p:nvGraphicFramePr>
        <p:xfrm>
          <a:off x="1697038" y="2566988"/>
          <a:ext cx="2597150" cy="328612"/>
        </p:xfrm>
        <a:graphic>
          <a:graphicData uri="http://schemas.openxmlformats.org/presentationml/2006/ole">
            <mc:AlternateContent xmlns:mc="http://schemas.openxmlformats.org/markup-compatibility/2006">
              <mc:Choice xmlns:v="urn:schemas-microsoft-com:vml" Requires="v">
                <p:oleObj spid="_x0000_s25638" name="Equation" r:id="rId4" imgW="61986600" imgH="7922160" progId="Equation.3">
                  <p:embed/>
                </p:oleObj>
              </mc:Choice>
              <mc:Fallback>
                <p:oleObj name="Equation" r:id="rId4" imgW="61986600" imgH="7922160" progId="Equation.3">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7038" y="2566988"/>
                        <a:ext cx="2597150"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4" name="Rectangle 4"/>
          <p:cNvSpPr>
            <a:spLocks noChangeArrowheads="1"/>
          </p:cNvSpPr>
          <p:nvPr/>
        </p:nvSpPr>
        <p:spPr bwMode="auto">
          <a:xfrm>
            <a:off x="631825" y="3352800"/>
            <a:ext cx="7848600" cy="457200"/>
          </a:xfrm>
          <a:prstGeom prst="rect">
            <a:avLst/>
          </a:prstGeom>
          <a:noFill/>
          <a:ln w="9525">
            <a:noFill/>
            <a:miter lim="800000"/>
            <a:headEnd/>
            <a:tailEnd/>
          </a:ln>
          <a:effectLst/>
        </p:spPr>
        <p:txBody>
          <a:bodyPr anchor="ctr">
            <a:spAutoFit/>
          </a:bodyPr>
          <a:lstStyle/>
          <a:p>
            <a:r>
              <a:rPr lang="en-US" altLang="zh-CN" sz="2400" b="1">
                <a:solidFill>
                  <a:srgbClr val="FF00FF"/>
                </a:solidFill>
                <a:ea typeface="SimSun" charset="-122"/>
                <a:cs typeface="Arial" charset="0"/>
              </a:rPr>
              <a:t>Selang kepercayaan</a:t>
            </a:r>
            <a:r>
              <a:rPr lang="en-US" altLang="zh-CN" sz="2400" b="1" i="1">
                <a:solidFill>
                  <a:srgbClr val="FF00FF"/>
                </a:solidFill>
                <a:ea typeface="SimSun" charset="-122"/>
                <a:cs typeface="Arial" charset="0"/>
              </a:rPr>
              <a:t> </a:t>
            </a:r>
            <a:r>
              <a:rPr lang="en-US" altLang="zh-CN" sz="2400" b="1">
                <a:solidFill>
                  <a:srgbClr val="FF00FF"/>
                </a:solidFill>
                <a:ea typeface="SimSun" charset="-122"/>
                <a:cs typeface="Arial" charset="0"/>
              </a:rPr>
              <a:t>95%</a:t>
            </a:r>
            <a:r>
              <a:rPr lang="en-US" altLang="zh-CN" sz="2400" b="1" i="1">
                <a:solidFill>
                  <a:srgbClr val="FF00FF"/>
                </a:solidFill>
                <a:ea typeface="SimSun" charset="-122"/>
                <a:cs typeface="Arial" charset="0"/>
              </a:rPr>
              <a:t> </a:t>
            </a:r>
            <a:r>
              <a:rPr lang="en-US" altLang="zh-CN" sz="2400" b="1">
                <a:solidFill>
                  <a:srgbClr val="FF00FF"/>
                </a:solidFill>
                <a:ea typeface="SimSun" charset="-122"/>
                <a:cs typeface="Arial" charset="0"/>
              </a:rPr>
              <a:t>untuk rataan respon        </a:t>
            </a:r>
            <a:endParaRPr lang="en-US" altLang="zh-CN" sz="2400">
              <a:solidFill>
                <a:srgbClr val="FF00FF"/>
              </a:solidFill>
              <a:ea typeface="SimSun" charset="-122"/>
              <a:cs typeface="Arial" charset="0"/>
            </a:endParaRPr>
          </a:p>
        </p:txBody>
      </p:sp>
      <p:graphicFrame>
        <p:nvGraphicFramePr>
          <p:cNvPr id="51205" name="Object 5"/>
          <p:cNvGraphicFramePr>
            <a:graphicFrameLocks noChangeAspect="1"/>
          </p:cNvGraphicFramePr>
          <p:nvPr/>
        </p:nvGraphicFramePr>
        <p:xfrm>
          <a:off x="6772275" y="3314700"/>
          <a:ext cx="438150" cy="381000"/>
        </p:xfrm>
        <a:graphic>
          <a:graphicData uri="http://schemas.openxmlformats.org/presentationml/2006/ole">
            <mc:AlternateContent xmlns:mc="http://schemas.openxmlformats.org/markup-compatibility/2006">
              <mc:Choice xmlns:v="urn:schemas-microsoft-com:vml" Requires="v">
                <p:oleObj spid="_x0000_s25639" name="Equation" r:id="rId6" imgW="7014600" imgH="6091920" progId="Equation.3">
                  <p:embed/>
                </p:oleObj>
              </mc:Choice>
              <mc:Fallback>
                <p:oleObj name="Equation" r:id="rId6" imgW="7014600" imgH="6091920" progId="Equation.3">
                  <p:embed/>
                  <p:pic>
                    <p:nvPicPr>
                      <p:cNvPr id="0"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72275" y="3314700"/>
                        <a:ext cx="4381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6" name="Object 6"/>
          <p:cNvGraphicFramePr>
            <a:graphicFrameLocks noChangeAspect="1"/>
          </p:cNvGraphicFramePr>
          <p:nvPr/>
        </p:nvGraphicFramePr>
        <p:xfrm>
          <a:off x="1231900" y="4368800"/>
          <a:ext cx="7096125" cy="1435100"/>
        </p:xfrm>
        <a:graphic>
          <a:graphicData uri="http://schemas.openxmlformats.org/presentationml/2006/ole">
            <mc:AlternateContent xmlns:mc="http://schemas.openxmlformats.org/markup-compatibility/2006">
              <mc:Choice xmlns:v="urn:schemas-microsoft-com:vml" Requires="v">
                <p:oleObj spid="_x0000_s25640" name="Equation" r:id="rId8" imgW="7086600" imgH="1435100" progId="Equation.3">
                  <p:embed/>
                </p:oleObj>
              </mc:Choice>
              <mc:Fallback>
                <p:oleObj name="Equation" r:id="rId8" imgW="7086600" imgH="1435100" progId="Equation.3">
                  <p:embed/>
                  <p:pic>
                    <p:nvPicPr>
                      <p:cNvPr id="0"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31900" y="4368800"/>
                        <a:ext cx="7096125" cy="143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9" name="Rectangle 9"/>
          <p:cNvSpPr>
            <a:spLocks noChangeArrowheads="1"/>
          </p:cNvSpPr>
          <p:nvPr/>
        </p:nvSpPr>
        <p:spPr bwMode="auto">
          <a:xfrm>
            <a:off x="0" y="5884863"/>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371600" y="381000"/>
            <a:ext cx="4038600" cy="457200"/>
          </a:xfrm>
          <a:prstGeom prst="rect">
            <a:avLst/>
          </a:prstGeom>
          <a:noFill/>
          <a:ln w="9525">
            <a:noFill/>
            <a:miter lim="800000"/>
            <a:headEnd/>
            <a:tailEnd/>
          </a:ln>
          <a:effectLst/>
        </p:spPr>
        <p:txBody>
          <a:bodyPr>
            <a:spAutoFit/>
          </a:bodyPr>
          <a:lstStyle/>
          <a:p>
            <a:pPr>
              <a:spcBef>
                <a:spcPct val="50000"/>
              </a:spcBef>
              <a:buFontTx/>
              <a:buChar char="•"/>
            </a:pPr>
            <a:r>
              <a:rPr lang="en-US" dirty="0">
                <a:solidFill>
                  <a:srgbClr val="08080C"/>
                </a:solidFill>
              </a:rPr>
              <a:t> </a:t>
            </a:r>
            <a:r>
              <a:rPr lang="en-US" dirty="0" err="1">
                <a:solidFill>
                  <a:srgbClr val="08080C"/>
                </a:solidFill>
              </a:rPr>
              <a:t>inferensi</a:t>
            </a:r>
            <a:r>
              <a:rPr lang="en-US" dirty="0">
                <a:solidFill>
                  <a:srgbClr val="08080C"/>
                </a:solidFill>
              </a:rPr>
              <a:t> </a:t>
            </a:r>
            <a:r>
              <a:rPr lang="en-US" dirty="0" err="1">
                <a:solidFill>
                  <a:srgbClr val="08080C"/>
                </a:solidFill>
              </a:rPr>
              <a:t>untuk</a:t>
            </a:r>
            <a:r>
              <a:rPr lang="en-US" dirty="0">
                <a:solidFill>
                  <a:srgbClr val="08080C"/>
                </a:solidFill>
              </a:rPr>
              <a:t> parameter </a:t>
            </a:r>
            <a:r>
              <a:rPr lang="en-US" dirty="0">
                <a:solidFill>
                  <a:srgbClr val="08080C"/>
                </a:solidFill>
                <a:sym typeface="Symbol" pitchFamily="18" charset="2"/>
              </a:rPr>
              <a:t> :</a:t>
            </a:r>
            <a:endParaRPr lang="en-GB" dirty="0">
              <a:solidFill>
                <a:srgbClr val="08080C"/>
              </a:solidFill>
            </a:endParaRPr>
          </a:p>
        </p:txBody>
      </p:sp>
      <p:graphicFrame>
        <p:nvGraphicFramePr>
          <p:cNvPr id="98304" name="Object 0"/>
          <p:cNvGraphicFramePr>
            <a:graphicFrameLocks noChangeAspect="1"/>
          </p:cNvGraphicFramePr>
          <p:nvPr/>
        </p:nvGraphicFramePr>
        <p:xfrm>
          <a:off x="1676400" y="1066800"/>
          <a:ext cx="2619375" cy="364007"/>
        </p:xfrm>
        <a:graphic>
          <a:graphicData uri="http://schemas.openxmlformats.org/presentationml/2006/ole">
            <mc:AlternateContent xmlns:mc="http://schemas.openxmlformats.org/markup-compatibility/2006">
              <mc:Choice xmlns:v="urn:schemas-microsoft-com:vml" Requires="v">
                <p:oleObj spid="_x0000_s52313" name="Equation" r:id="rId3" imgW="1459866" imgH="203112" progId="Equation.3">
                  <p:embed/>
                </p:oleObj>
              </mc:Choice>
              <mc:Fallback>
                <p:oleObj name="Equation" r:id="rId3" imgW="1459866" imgH="203112" progId="Equation.3">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066800"/>
                        <a:ext cx="2619375" cy="3640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5" name="Object 1"/>
          <p:cNvGraphicFramePr>
            <a:graphicFrameLocks noChangeAspect="1"/>
          </p:cNvGraphicFramePr>
          <p:nvPr/>
        </p:nvGraphicFramePr>
        <p:xfrm>
          <a:off x="5562600" y="990600"/>
          <a:ext cx="1765300" cy="1207767"/>
        </p:xfrm>
        <a:graphic>
          <a:graphicData uri="http://schemas.openxmlformats.org/presentationml/2006/ole">
            <mc:AlternateContent xmlns:mc="http://schemas.openxmlformats.org/markup-compatibility/2006">
              <mc:Choice xmlns:v="urn:schemas-microsoft-com:vml" Requires="v">
                <p:oleObj spid="_x0000_s52314" name="Equation" r:id="rId5" imgW="926698" imgH="634725" progId="Equation.3">
                  <p:embed/>
                </p:oleObj>
              </mc:Choice>
              <mc:Fallback>
                <p:oleObj name="Equation" r:id="rId5" imgW="926698" imgH="634725" progId="Equation.3">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990600"/>
                        <a:ext cx="1765300" cy="12077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6" name="Object 2"/>
          <p:cNvGraphicFramePr>
            <a:graphicFrameLocks noChangeAspect="1"/>
          </p:cNvGraphicFramePr>
          <p:nvPr/>
        </p:nvGraphicFramePr>
        <p:xfrm>
          <a:off x="1938338" y="2324100"/>
          <a:ext cx="4737100" cy="925513"/>
        </p:xfrm>
        <a:graphic>
          <a:graphicData uri="http://schemas.openxmlformats.org/presentationml/2006/ole">
            <mc:AlternateContent xmlns:mc="http://schemas.openxmlformats.org/markup-compatibility/2006">
              <mc:Choice xmlns:v="urn:schemas-microsoft-com:vml" Requires="v">
                <p:oleObj spid="_x0000_s52315" name="Equation" r:id="rId7" imgW="2209800" imgH="431800" progId="Equation.3">
                  <p:embed/>
                </p:oleObj>
              </mc:Choice>
              <mc:Fallback>
                <p:oleObj name="Equation" r:id="rId7" imgW="2209800" imgH="431800" progId="Equation.3">
                  <p:embed/>
                  <p:pic>
                    <p:nvPicPr>
                      <p:cNvPr id="0" name="Picture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338" y="2324100"/>
                        <a:ext cx="4737100"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0" name="Text Box 6"/>
          <p:cNvSpPr txBox="1">
            <a:spLocks noChangeArrowheads="1"/>
          </p:cNvSpPr>
          <p:nvPr/>
        </p:nvSpPr>
        <p:spPr bwMode="auto">
          <a:xfrm>
            <a:off x="2057400" y="4267200"/>
            <a:ext cx="2514600" cy="457200"/>
          </a:xfrm>
          <a:prstGeom prst="rect">
            <a:avLst/>
          </a:prstGeom>
          <a:noFill/>
          <a:ln w="9525">
            <a:noFill/>
            <a:miter lim="800000"/>
            <a:headEnd/>
            <a:tailEnd/>
          </a:ln>
          <a:effectLst/>
        </p:spPr>
        <p:txBody>
          <a:bodyPr>
            <a:spAutoFit/>
          </a:bodyPr>
          <a:lstStyle/>
          <a:p>
            <a:pPr>
              <a:spcBef>
                <a:spcPct val="50000"/>
              </a:spcBef>
            </a:pPr>
            <a:r>
              <a:rPr lang="en-US">
                <a:solidFill>
                  <a:srgbClr val="08080C"/>
                </a:solidFill>
              </a:rPr>
              <a:t>A.  H</a:t>
            </a:r>
            <a:r>
              <a:rPr lang="en-US" baseline="-25000">
                <a:solidFill>
                  <a:srgbClr val="08080C"/>
                </a:solidFill>
              </a:rPr>
              <a:t>o</a:t>
            </a:r>
            <a:r>
              <a:rPr lang="en-US">
                <a:solidFill>
                  <a:srgbClr val="08080C"/>
                </a:solidFill>
              </a:rPr>
              <a:t> ditolak jika</a:t>
            </a:r>
            <a:endParaRPr lang="en-GB">
              <a:solidFill>
                <a:srgbClr val="08080C"/>
              </a:solidFill>
            </a:endParaRPr>
          </a:p>
        </p:txBody>
      </p:sp>
      <p:graphicFrame>
        <p:nvGraphicFramePr>
          <p:cNvPr id="98307" name="Object 3"/>
          <p:cNvGraphicFramePr>
            <a:graphicFrameLocks noChangeAspect="1"/>
          </p:cNvGraphicFramePr>
          <p:nvPr/>
        </p:nvGraphicFramePr>
        <p:xfrm>
          <a:off x="4724400" y="4267200"/>
          <a:ext cx="3921125" cy="836613"/>
        </p:xfrm>
        <a:graphic>
          <a:graphicData uri="http://schemas.openxmlformats.org/presentationml/2006/ole">
            <mc:AlternateContent xmlns:mc="http://schemas.openxmlformats.org/markup-compatibility/2006">
              <mc:Choice xmlns:v="urn:schemas-microsoft-com:vml" Requires="v">
                <p:oleObj spid="_x0000_s52316" name="Equation" r:id="rId9" imgW="1549400" imgH="330200" progId="Equation.3">
                  <p:embed/>
                </p:oleObj>
              </mc:Choice>
              <mc:Fallback>
                <p:oleObj name="Equation" r:id="rId9" imgW="1549400" imgH="330200" progId="Equation.3">
                  <p:embed/>
                  <p:pic>
                    <p:nvPicPr>
                      <p:cNvPr id="0" name="Picture 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4267200"/>
                        <a:ext cx="3921125"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2" name="Text Box 8"/>
          <p:cNvSpPr txBox="1">
            <a:spLocks noChangeArrowheads="1"/>
          </p:cNvSpPr>
          <p:nvPr/>
        </p:nvSpPr>
        <p:spPr bwMode="auto">
          <a:xfrm>
            <a:off x="2057400" y="5181600"/>
            <a:ext cx="2514600" cy="457200"/>
          </a:xfrm>
          <a:prstGeom prst="rect">
            <a:avLst/>
          </a:prstGeom>
          <a:noFill/>
          <a:ln w="9525">
            <a:noFill/>
            <a:miter lim="800000"/>
            <a:headEnd/>
            <a:tailEnd/>
          </a:ln>
          <a:effectLst/>
        </p:spPr>
        <p:txBody>
          <a:bodyPr>
            <a:spAutoFit/>
          </a:bodyPr>
          <a:lstStyle/>
          <a:p>
            <a:pPr>
              <a:spcBef>
                <a:spcPct val="50000"/>
              </a:spcBef>
            </a:pPr>
            <a:r>
              <a:rPr lang="en-US">
                <a:solidFill>
                  <a:srgbClr val="08080C"/>
                </a:solidFill>
              </a:rPr>
              <a:t>B.  H</a:t>
            </a:r>
            <a:r>
              <a:rPr lang="en-US" baseline="-25000">
                <a:solidFill>
                  <a:srgbClr val="08080C"/>
                </a:solidFill>
              </a:rPr>
              <a:t>o</a:t>
            </a:r>
            <a:r>
              <a:rPr lang="en-US">
                <a:solidFill>
                  <a:srgbClr val="08080C"/>
                </a:solidFill>
              </a:rPr>
              <a:t> ditolak jika</a:t>
            </a:r>
            <a:endParaRPr lang="en-GB">
              <a:solidFill>
                <a:srgbClr val="08080C"/>
              </a:solidFill>
            </a:endParaRPr>
          </a:p>
        </p:txBody>
      </p:sp>
      <p:graphicFrame>
        <p:nvGraphicFramePr>
          <p:cNvPr id="98308" name="Object 4"/>
          <p:cNvGraphicFramePr>
            <a:graphicFrameLocks noChangeAspect="1"/>
          </p:cNvGraphicFramePr>
          <p:nvPr/>
        </p:nvGraphicFramePr>
        <p:xfrm>
          <a:off x="4735513" y="5181600"/>
          <a:ext cx="1512887" cy="579438"/>
        </p:xfrm>
        <a:graphic>
          <a:graphicData uri="http://schemas.openxmlformats.org/presentationml/2006/ole">
            <mc:AlternateContent xmlns:mc="http://schemas.openxmlformats.org/markup-compatibility/2006">
              <mc:Choice xmlns:v="urn:schemas-microsoft-com:vml" Requires="v">
                <p:oleObj spid="_x0000_s52317" name="Equation" r:id="rId11" imgW="596900" imgH="228600" progId="Equation.3">
                  <p:embed/>
                </p:oleObj>
              </mc:Choice>
              <mc:Fallback>
                <p:oleObj name="Equation" r:id="rId11" imgW="596900" imgH="228600" progId="Equation.3">
                  <p:embed/>
                  <p:pic>
                    <p:nvPicPr>
                      <p:cNvPr id="0" name="Picture 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35513" y="5181600"/>
                        <a:ext cx="1512887"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4" name="Text Box 10"/>
          <p:cNvSpPr txBox="1">
            <a:spLocks noChangeArrowheads="1"/>
          </p:cNvSpPr>
          <p:nvPr/>
        </p:nvSpPr>
        <p:spPr bwMode="auto">
          <a:xfrm>
            <a:off x="2057400" y="5867400"/>
            <a:ext cx="2514600" cy="457200"/>
          </a:xfrm>
          <a:prstGeom prst="rect">
            <a:avLst/>
          </a:prstGeom>
          <a:noFill/>
          <a:ln w="9525">
            <a:noFill/>
            <a:miter lim="800000"/>
            <a:headEnd/>
            <a:tailEnd/>
          </a:ln>
          <a:effectLst/>
        </p:spPr>
        <p:txBody>
          <a:bodyPr>
            <a:spAutoFit/>
          </a:bodyPr>
          <a:lstStyle/>
          <a:p>
            <a:pPr>
              <a:spcBef>
                <a:spcPct val="50000"/>
              </a:spcBef>
            </a:pPr>
            <a:r>
              <a:rPr lang="en-US">
                <a:solidFill>
                  <a:srgbClr val="08080C"/>
                </a:solidFill>
              </a:rPr>
              <a:t>C.  H</a:t>
            </a:r>
            <a:r>
              <a:rPr lang="en-US" baseline="-25000">
                <a:solidFill>
                  <a:srgbClr val="08080C"/>
                </a:solidFill>
              </a:rPr>
              <a:t>o</a:t>
            </a:r>
            <a:r>
              <a:rPr lang="en-US">
                <a:solidFill>
                  <a:srgbClr val="08080C"/>
                </a:solidFill>
              </a:rPr>
              <a:t> ditolak jika</a:t>
            </a:r>
            <a:endParaRPr lang="en-GB">
              <a:solidFill>
                <a:srgbClr val="08080C"/>
              </a:solidFill>
            </a:endParaRPr>
          </a:p>
        </p:txBody>
      </p:sp>
      <p:graphicFrame>
        <p:nvGraphicFramePr>
          <p:cNvPr id="98309" name="Object 5"/>
          <p:cNvGraphicFramePr>
            <a:graphicFrameLocks noChangeAspect="1"/>
          </p:cNvGraphicFramePr>
          <p:nvPr/>
        </p:nvGraphicFramePr>
        <p:xfrm>
          <a:off x="4724400" y="5867400"/>
          <a:ext cx="1704975" cy="579438"/>
        </p:xfrm>
        <a:graphic>
          <a:graphicData uri="http://schemas.openxmlformats.org/presentationml/2006/ole">
            <mc:AlternateContent xmlns:mc="http://schemas.openxmlformats.org/markup-compatibility/2006">
              <mc:Choice xmlns:v="urn:schemas-microsoft-com:vml" Requires="v">
                <p:oleObj spid="_x0000_s52318" name="Equation" r:id="rId13" imgW="672808" imgH="228501" progId="Equation.3">
                  <p:embed/>
                </p:oleObj>
              </mc:Choice>
              <mc:Fallback>
                <p:oleObj name="Equation" r:id="rId13" imgW="672808" imgH="228501" progId="Equation.3">
                  <p:embed/>
                  <p:pic>
                    <p:nvPicPr>
                      <p:cNvPr id="0" name="Picture 7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4400" y="5867400"/>
                        <a:ext cx="1704975"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4" name="Rectangle 10"/>
          <p:cNvSpPr>
            <a:spLocks noChangeArrowheads="1"/>
          </p:cNvSpPr>
          <p:nvPr/>
        </p:nvSpPr>
        <p:spPr bwMode="auto">
          <a:xfrm>
            <a:off x="0" y="495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2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2235" name="Object 11"/>
          <p:cNvGraphicFramePr>
            <a:graphicFrameLocks noChangeAspect="1"/>
          </p:cNvGraphicFramePr>
          <p:nvPr/>
        </p:nvGraphicFramePr>
        <p:xfrm>
          <a:off x="2362200" y="3276600"/>
          <a:ext cx="4876800" cy="832624"/>
        </p:xfrm>
        <a:graphic>
          <a:graphicData uri="http://schemas.openxmlformats.org/presentationml/2006/ole">
            <mc:AlternateContent xmlns:mc="http://schemas.openxmlformats.org/markup-compatibility/2006">
              <mc:Choice xmlns:v="urn:schemas-microsoft-com:vml" Requires="v">
                <p:oleObj spid="_x0000_s52319" name="Equation" r:id="rId15" imgW="3124200" imgH="533400" progId="Equation.3">
                  <p:embed/>
                </p:oleObj>
              </mc:Choice>
              <mc:Fallback>
                <p:oleObj name="Equation" r:id="rId15" imgW="3124200" imgH="533400" progId="Equation.3">
                  <p:embed/>
                  <p:pic>
                    <p:nvPicPr>
                      <p:cNvPr id="0" name="Picture 7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3276600"/>
                        <a:ext cx="4876800" cy="832624"/>
                      </a:xfrm>
                      <a:prstGeom prst="rect">
                        <a:avLst/>
                      </a:prstGeom>
                      <a:solidFill>
                        <a:srgbClr val="FFFFFF"/>
                      </a:solidFill>
                    </p:spPr>
                  </p:pic>
                </p:oleObj>
              </mc:Fallback>
            </mc:AlternateContent>
          </a:graphicData>
        </a:graphic>
      </p:graphicFrame>
      <p:sp>
        <p:nvSpPr>
          <p:cNvPr id="52237" name="Rectangle 13"/>
          <p:cNvSpPr>
            <a:spLocks noChangeArrowheads="1"/>
          </p:cNvSpPr>
          <p:nvPr/>
        </p:nvSpPr>
        <p:spPr bwMode="auto">
          <a:xfrm>
            <a:off x="0" y="533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04800" y="228600"/>
            <a:ext cx="4038600" cy="457200"/>
          </a:xfrm>
          <a:prstGeom prst="rect">
            <a:avLst/>
          </a:prstGeom>
          <a:noFill/>
          <a:ln w="9525">
            <a:noFill/>
            <a:miter lim="800000"/>
            <a:headEnd/>
            <a:tailEnd/>
          </a:ln>
          <a:effectLst/>
        </p:spPr>
        <p:txBody>
          <a:bodyPr>
            <a:spAutoFit/>
          </a:bodyPr>
          <a:lstStyle/>
          <a:p>
            <a:pPr>
              <a:spcBef>
                <a:spcPct val="50000"/>
              </a:spcBef>
              <a:buFontTx/>
              <a:buChar char="•"/>
            </a:pPr>
            <a:r>
              <a:rPr lang="en-US" dirty="0">
                <a:solidFill>
                  <a:srgbClr val="08080C"/>
                </a:solidFill>
              </a:rPr>
              <a:t> </a:t>
            </a:r>
            <a:r>
              <a:rPr lang="en-US" dirty="0" err="1">
                <a:solidFill>
                  <a:srgbClr val="08080C"/>
                </a:solidFill>
              </a:rPr>
              <a:t>inferensi</a:t>
            </a:r>
            <a:r>
              <a:rPr lang="en-US" dirty="0">
                <a:solidFill>
                  <a:srgbClr val="08080C"/>
                </a:solidFill>
              </a:rPr>
              <a:t> </a:t>
            </a:r>
            <a:r>
              <a:rPr lang="en-US" dirty="0" err="1">
                <a:solidFill>
                  <a:srgbClr val="08080C"/>
                </a:solidFill>
              </a:rPr>
              <a:t>untuk</a:t>
            </a:r>
            <a:r>
              <a:rPr lang="en-US" dirty="0">
                <a:solidFill>
                  <a:srgbClr val="08080C"/>
                </a:solidFill>
              </a:rPr>
              <a:t> parameter </a:t>
            </a:r>
            <a:r>
              <a:rPr lang="en-US" dirty="0">
                <a:solidFill>
                  <a:srgbClr val="08080C"/>
                </a:solidFill>
                <a:sym typeface="Symbol" pitchFamily="18" charset="2"/>
              </a:rPr>
              <a:t> :</a:t>
            </a:r>
            <a:endParaRPr lang="en-GB" dirty="0">
              <a:solidFill>
                <a:srgbClr val="08080C"/>
              </a:solidFill>
            </a:endParaRPr>
          </a:p>
        </p:txBody>
      </p:sp>
      <p:graphicFrame>
        <p:nvGraphicFramePr>
          <p:cNvPr id="92163" name="Object 3"/>
          <p:cNvGraphicFramePr>
            <a:graphicFrameLocks noChangeAspect="1"/>
          </p:cNvGraphicFramePr>
          <p:nvPr/>
        </p:nvGraphicFramePr>
        <p:xfrm>
          <a:off x="381000" y="838200"/>
          <a:ext cx="3352800" cy="469900"/>
        </p:xfrm>
        <a:graphic>
          <a:graphicData uri="http://schemas.openxmlformats.org/presentationml/2006/ole">
            <mc:AlternateContent xmlns:mc="http://schemas.openxmlformats.org/markup-compatibility/2006">
              <mc:Choice xmlns:v="urn:schemas-microsoft-com:vml" Requires="v">
                <p:oleObj spid="_x0000_s53348" name="Equation" r:id="rId3" imgW="1447172" imgH="203112" progId="Equation.3">
                  <p:embed/>
                </p:oleObj>
              </mc:Choice>
              <mc:Fallback>
                <p:oleObj name="Equation" r:id="rId3" imgW="1447172" imgH="203112" progId="Equation.3">
                  <p:embed/>
                  <p:pic>
                    <p:nvPicPr>
                      <p:cNvPr id="0"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838200"/>
                        <a:ext cx="3352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4" name="Object 4"/>
          <p:cNvGraphicFramePr>
            <a:graphicFrameLocks noChangeAspect="1"/>
          </p:cNvGraphicFramePr>
          <p:nvPr/>
        </p:nvGraphicFramePr>
        <p:xfrm>
          <a:off x="3962401" y="457200"/>
          <a:ext cx="1600200" cy="1109584"/>
        </p:xfrm>
        <a:graphic>
          <a:graphicData uri="http://schemas.openxmlformats.org/presentationml/2006/ole">
            <mc:AlternateContent xmlns:mc="http://schemas.openxmlformats.org/markup-compatibility/2006">
              <mc:Choice xmlns:v="urn:schemas-microsoft-com:vml" Requires="v">
                <p:oleObj spid="_x0000_s53349" name="Equation" r:id="rId5" imgW="914400" imgH="635000" progId="Equation.3">
                  <p:embed/>
                </p:oleObj>
              </mc:Choice>
              <mc:Fallback>
                <p:oleObj name="Equation" r:id="rId5" imgW="914400" imgH="635000" progId="Equation.3">
                  <p:embed/>
                  <p:pic>
                    <p:nvPicPr>
                      <p:cNvPr id="0" name="Picture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1" y="457200"/>
                        <a:ext cx="1600200" cy="1109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5" name="Object 5"/>
          <p:cNvGraphicFramePr>
            <a:graphicFrameLocks noChangeAspect="1"/>
          </p:cNvGraphicFramePr>
          <p:nvPr/>
        </p:nvGraphicFramePr>
        <p:xfrm>
          <a:off x="381000" y="1508125"/>
          <a:ext cx="8247063" cy="2166938"/>
        </p:xfrm>
        <a:graphic>
          <a:graphicData uri="http://schemas.openxmlformats.org/presentationml/2006/ole">
            <mc:AlternateContent xmlns:mc="http://schemas.openxmlformats.org/markup-compatibility/2006">
              <mc:Choice xmlns:v="urn:schemas-microsoft-com:vml" Requires="v">
                <p:oleObj spid="_x0000_s53350" name="Equation" r:id="rId7" imgW="3619500" imgH="952500" progId="Equation.3">
                  <p:embed/>
                </p:oleObj>
              </mc:Choice>
              <mc:Fallback>
                <p:oleObj name="Equation" r:id="rId7" imgW="3619500" imgH="952500" progId="Equation.3">
                  <p:embed/>
                  <p:pic>
                    <p:nvPicPr>
                      <p:cNvPr id="0" name="Picture 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1508125"/>
                        <a:ext cx="8247063" cy="216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66" name="Text Box 6"/>
          <p:cNvSpPr txBox="1">
            <a:spLocks noChangeArrowheads="1"/>
          </p:cNvSpPr>
          <p:nvPr/>
        </p:nvSpPr>
        <p:spPr bwMode="auto">
          <a:xfrm>
            <a:off x="2057400" y="4267200"/>
            <a:ext cx="2514600" cy="457200"/>
          </a:xfrm>
          <a:prstGeom prst="rect">
            <a:avLst/>
          </a:prstGeom>
          <a:noFill/>
          <a:ln w="9525">
            <a:noFill/>
            <a:miter lim="800000"/>
            <a:headEnd/>
            <a:tailEnd/>
          </a:ln>
          <a:effectLst/>
        </p:spPr>
        <p:txBody>
          <a:bodyPr>
            <a:spAutoFit/>
          </a:bodyPr>
          <a:lstStyle/>
          <a:p>
            <a:pPr>
              <a:spcBef>
                <a:spcPct val="50000"/>
              </a:spcBef>
            </a:pPr>
            <a:r>
              <a:rPr lang="en-US">
                <a:solidFill>
                  <a:srgbClr val="08080C"/>
                </a:solidFill>
              </a:rPr>
              <a:t>A.  H</a:t>
            </a:r>
            <a:r>
              <a:rPr lang="en-US" baseline="-25000">
                <a:solidFill>
                  <a:srgbClr val="08080C"/>
                </a:solidFill>
              </a:rPr>
              <a:t>o</a:t>
            </a:r>
            <a:r>
              <a:rPr lang="en-US">
                <a:solidFill>
                  <a:srgbClr val="08080C"/>
                </a:solidFill>
              </a:rPr>
              <a:t> ditolak jika</a:t>
            </a:r>
            <a:endParaRPr lang="en-GB">
              <a:solidFill>
                <a:srgbClr val="08080C"/>
              </a:solidFill>
            </a:endParaRPr>
          </a:p>
        </p:txBody>
      </p:sp>
      <p:graphicFrame>
        <p:nvGraphicFramePr>
          <p:cNvPr id="92167" name="Object 7"/>
          <p:cNvGraphicFramePr>
            <a:graphicFrameLocks noChangeAspect="1"/>
          </p:cNvGraphicFramePr>
          <p:nvPr/>
        </p:nvGraphicFramePr>
        <p:xfrm>
          <a:off x="4648200" y="4267200"/>
          <a:ext cx="3921125" cy="836613"/>
        </p:xfrm>
        <a:graphic>
          <a:graphicData uri="http://schemas.openxmlformats.org/presentationml/2006/ole">
            <mc:AlternateContent xmlns:mc="http://schemas.openxmlformats.org/markup-compatibility/2006">
              <mc:Choice xmlns:v="urn:schemas-microsoft-com:vml" Requires="v">
                <p:oleObj spid="_x0000_s53351" name="Equation" r:id="rId9" imgW="1549400" imgH="330200" progId="Equation.3">
                  <p:embed/>
                </p:oleObj>
              </mc:Choice>
              <mc:Fallback>
                <p:oleObj name="Equation" r:id="rId9" imgW="1549400" imgH="330200" progId="Equation.3">
                  <p:embed/>
                  <p:pic>
                    <p:nvPicPr>
                      <p:cNvPr id="0" name="Picture 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4267200"/>
                        <a:ext cx="3921125"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68" name="Text Box 8"/>
          <p:cNvSpPr txBox="1">
            <a:spLocks noChangeArrowheads="1"/>
          </p:cNvSpPr>
          <p:nvPr/>
        </p:nvSpPr>
        <p:spPr bwMode="auto">
          <a:xfrm>
            <a:off x="2057400" y="5181600"/>
            <a:ext cx="2514600" cy="457200"/>
          </a:xfrm>
          <a:prstGeom prst="rect">
            <a:avLst/>
          </a:prstGeom>
          <a:noFill/>
          <a:ln w="9525">
            <a:noFill/>
            <a:miter lim="800000"/>
            <a:headEnd/>
            <a:tailEnd/>
          </a:ln>
          <a:effectLst/>
        </p:spPr>
        <p:txBody>
          <a:bodyPr>
            <a:spAutoFit/>
          </a:bodyPr>
          <a:lstStyle/>
          <a:p>
            <a:pPr>
              <a:spcBef>
                <a:spcPct val="50000"/>
              </a:spcBef>
            </a:pPr>
            <a:r>
              <a:rPr lang="en-US">
                <a:solidFill>
                  <a:srgbClr val="08080C"/>
                </a:solidFill>
              </a:rPr>
              <a:t>B.  H</a:t>
            </a:r>
            <a:r>
              <a:rPr lang="en-US" baseline="-25000">
                <a:solidFill>
                  <a:srgbClr val="08080C"/>
                </a:solidFill>
              </a:rPr>
              <a:t>o</a:t>
            </a:r>
            <a:r>
              <a:rPr lang="en-US">
                <a:solidFill>
                  <a:srgbClr val="08080C"/>
                </a:solidFill>
              </a:rPr>
              <a:t> ditolak jika</a:t>
            </a:r>
            <a:endParaRPr lang="en-GB">
              <a:solidFill>
                <a:srgbClr val="08080C"/>
              </a:solidFill>
            </a:endParaRPr>
          </a:p>
        </p:txBody>
      </p:sp>
      <p:graphicFrame>
        <p:nvGraphicFramePr>
          <p:cNvPr id="92169" name="Object 9"/>
          <p:cNvGraphicFramePr>
            <a:graphicFrameLocks noChangeAspect="1"/>
          </p:cNvGraphicFramePr>
          <p:nvPr/>
        </p:nvGraphicFramePr>
        <p:xfrm>
          <a:off x="4659313" y="5181600"/>
          <a:ext cx="1512887" cy="579438"/>
        </p:xfrm>
        <a:graphic>
          <a:graphicData uri="http://schemas.openxmlformats.org/presentationml/2006/ole">
            <mc:AlternateContent xmlns:mc="http://schemas.openxmlformats.org/markup-compatibility/2006">
              <mc:Choice xmlns:v="urn:schemas-microsoft-com:vml" Requires="v">
                <p:oleObj spid="_x0000_s53352" name="Equation" r:id="rId11" imgW="596900" imgH="228600" progId="Equation.3">
                  <p:embed/>
                </p:oleObj>
              </mc:Choice>
              <mc:Fallback>
                <p:oleObj name="Equation" r:id="rId11" imgW="596900" imgH="228600" progId="Equation.3">
                  <p:embed/>
                  <p:pic>
                    <p:nvPicPr>
                      <p:cNvPr id="0" name="Picture 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59313" y="5181600"/>
                        <a:ext cx="1512887"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70" name="Text Box 10"/>
          <p:cNvSpPr txBox="1">
            <a:spLocks noChangeArrowheads="1"/>
          </p:cNvSpPr>
          <p:nvPr/>
        </p:nvSpPr>
        <p:spPr bwMode="auto">
          <a:xfrm>
            <a:off x="2057400" y="5867400"/>
            <a:ext cx="2514600" cy="457200"/>
          </a:xfrm>
          <a:prstGeom prst="rect">
            <a:avLst/>
          </a:prstGeom>
          <a:noFill/>
          <a:ln w="9525">
            <a:noFill/>
            <a:miter lim="800000"/>
            <a:headEnd/>
            <a:tailEnd/>
          </a:ln>
          <a:effectLst/>
        </p:spPr>
        <p:txBody>
          <a:bodyPr>
            <a:spAutoFit/>
          </a:bodyPr>
          <a:lstStyle/>
          <a:p>
            <a:pPr>
              <a:spcBef>
                <a:spcPct val="50000"/>
              </a:spcBef>
            </a:pPr>
            <a:r>
              <a:rPr lang="en-US">
                <a:solidFill>
                  <a:srgbClr val="08080C"/>
                </a:solidFill>
              </a:rPr>
              <a:t>C.  H</a:t>
            </a:r>
            <a:r>
              <a:rPr lang="en-US" baseline="-25000">
                <a:solidFill>
                  <a:srgbClr val="08080C"/>
                </a:solidFill>
              </a:rPr>
              <a:t>o</a:t>
            </a:r>
            <a:r>
              <a:rPr lang="en-US">
                <a:solidFill>
                  <a:srgbClr val="08080C"/>
                </a:solidFill>
              </a:rPr>
              <a:t> ditolak jika</a:t>
            </a:r>
            <a:endParaRPr lang="en-GB">
              <a:solidFill>
                <a:srgbClr val="08080C"/>
              </a:solidFill>
            </a:endParaRPr>
          </a:p>
        </p:txBody>
      </p:sp>
      <p:graphicFrame>
        <p:nvGraphicFramePr>
          <p:cNvPr id="92171" name="Object 11"/>
          <p:cNvGraphicFramePr>
            <a:graphicFrameLocks noChangeAspect="1"/>
          </p:cNvGraphicFramePr>
          <p:nvPr/>
        </p:nvGraphicFramePr>
        <p:xfrm>
          <a:off x="4695825" y="5867400"/>
          <a:ext cx="1704975" cy="579438"/>
        </p:xfrm>
        <a:graphic>
          <a:graphicData uri="http://schemas.openxmlformats.org/presentationml/2006/ole">
            <mc:AlternateContent xmlns:mc="http://schemas.openxmlformats.org/markup-compatibility/2006">
              <mc:Choice xmlns:v="urn:schemas-microsoft-com:vml" Requires="v">
                <p:oleObj spid="_x0000_s53353" name="Equation" r:id="rId13" imgW="672808" imgH="228501" progId="Equation.3">
                  <p:embed/>
                </p:oleObj>
              </mc:Choice>
              <mc:Fallback>
                <p:oleObj name="Equation" r:id="rId13" imgW="672808" imgH="228501" progId="Equation.3">
                  <p:embed/>
                  <p:pic>
                    <p:nvPicPr>
                      <p:cNvPr id="0" name="Picture 8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95825" y="5867400"/>
                        <a:ext cx="1704975"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6" name="Object 8"/>
          <p:cNvGraphicFramePr>
            <a:graphicFrameLocks noChangeAspect="1"/>
          </p:cNvGraphicFramePr>
          <p:nvPr/>
        </p:nvGraphicFramePr>
        <p:xfrm>
          <a:off x="3048000" y="1676400"/>
          <a:ext cx="1228725" cy="687387"/>
        </p:xfrm>
        <a:graphic>
          <a:graphicData uri="http://schemas.openxmlformats.org/presentationml/2006/ole">
            <mc:AlternateContent xmlns:mc="http://schemas.openxmlformats.org/markup-compatibility/2006">
              <mc:Choice xmlns:v="urn:schemas-microsoft-com:vml" Requires="v">
                <p:oleObj spid="_x0000_s53354" name="Equation" r:id="rId15" imgW="596900" imgH="419100" progId="Equation.3">
                  <p:embed/>
                </p:oleObj>
              </mc:Choice>
              <mc:Fallback>
                <p:oleObj name="Equation" r:id="rId15" imgW="596900" imgH="419100" progId="Equation.3">
                  <p:embed/>
                  <p:pic>
                    <p:nvPicPr>
                      <p:cNvPr id="0" name="Picture 8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0" y="1676400"/>
                        <a:ext cx="1228725"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9" name="Object 11"/>
          <p:cNvGraphicFramePr>
            <a:graphicFrameLocks noChangeAspect="1"/>
          </p:cNvGraphicFramePr>
          <p:nvPr/>
        </p:nvGraphicFramePr>
        <p:xfrm>
          <a:off x="4870450" y="1684338"/>
          <a:ext cx="3135313" cy="768350"/>
        </p:xfrm>
        <a:graphic>
          <a:graphicData uri="http://schemas.openxmlformats.org/presentationml/2006/ole">
            <mc:AlternateContent xmlns:mc="http://schemas.openxmlformats.org/markup-compatibility/2006">
              <mc:Choice xmlns:v="urn:schemas-microsoft-com:vml" Requires="v">
                <p:oleObj spid="_x0000_s53355" name="Equation" r:id="rId17" imgW="2540000" imgH="622300" progId="Equation.3">
                  <p:embed/>
                </p:oleObj>
              </mc:Choice>
              <mc:Fallback>
                <p:oleObj name="Equation" r:id="rId17" imgW="2540000" imgH="622300" progId="Equation.3">
                  <p:embed/>
                  <p:pic>
                    <p:nvPicPr>
                      <p:cNvPr id="0" name="Picture 8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70450" y="1684338"/>
                        <a:ext cx="3135313"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202362"/>
          </a:xfrm>
        </p:spPr>
        <p:txBody>
          <a:bodyPr>
            <a:normAutofit fontScale="90000"/>
          </a:bodyPr>
          <a:lstStyle/>
          <a:p>
            <a:pPr algn="l"/>
            <a:r>
              <a:rPr lang="en-US" sz="2400" b="1" dirty="0" err="1" smtClean="0"/>
              <a:t>Beberapa</a:t>
            </a:r>
            <a:r>
              <a:rPr lang="en-US" sz="2400" b="1" dirty="0" smtClean="0"/>
              <a:t> </a:t>
            </a:r>
            <a:r>
              <a:rPr lang="en-US" sz="2400" b="1" dirty="0" err="1" smtClean="0"/>
              <a:t>Pertimbangan</a:t>
            </a:r>
            <a:r>
              <a:rPr lang="en-US" sz="2400" b="1" dirty="0" smtClean="0"/>
              <a:t> </a:t>
            </a:r>
            <a:r>
              <a:rPr lang="en-US" sz="2400" b="1" dirty="0" err="1" smtClean="0"/>
              <a:t>Ketika</a:t>
            </a:r>
            <a:r>
              <a:rPr lang="en-US" sz="2400" b="1" dirty="0" smtClean="0"/>
              <a:t> </a:t>
            </a:r>
            <a:r>
              <a:rPr lang="en-US" sz="2400" b="1" dirty="0" err="1" smtClean="0"/>
              <a:t>Melakukan</a:t>
            </a:r>
            <a:r>
              <a:rPr lang="en-US" sz="2400" b="1" dirty="0" smtClean="0"/>
              <a:t> </a:t>
            </a:r>
            <a:r>
              <a:rPr lang="en-US" sz="2400" b="1" dirty="0" err="1" smtClean="0"/>
              <a:t>Inferensi</a:t>
            </a:r>
            <a:r>
              <a:rPr lang="en-US" sz="2400" b="1" dirty="0" smtClean="0"/>
              <a:t> </a:t>
            </a:r>
            <a:r>
              <a:rPr lang="en-US" sz="2400" b="1" dirty="0" err="1" smtClean="0"/>
              <a:t>Tentang</a:t>
            </a:r>
            <a:r>
              <a:rPr lang="en-US" sz="2400" b="1" dirty="0" smtClean="0"/>
              <a:t> b</a:t>
            </a:r>
            <a:r>
              <a:rPr lang="en-US" sz="2400" b="1" baseline="-25000" dirty="0" smtClean="0"/>
              <a:t>0 </a:t>
            </a:r>
            <a:r>
              <a:rPr lang="en-US" sz="2400" b="1" dirty="0" err="1" smtClean="0"/>
              <a:t>dan</a:t>
            </a:r>
            <a:r>
              <a:rPr lang="en-US" sz="2400" b="1" dirty="0" smtClean="0"/>
              <a:t> b</a:t>
            </a:r>
            <a:r>
              <a:rPr lang="en-US" sz="2400" b="1" baseline="-25000" dirty="0" smtClean="0"/>
              <a:t>1</a:t>
            </a:r>
            <a:r>
              <a:rPr lang="en-US" sz="2400" baseline="-25000" dirty="0" smtClean="0"/>
              <a:t> </a:t>
            </a:r>
            <a:r>
              <a:rPr lang="en-US" sz="2400" dirty="0" smtClean="0"/>
              <a:t/>
            </a:r>
            <a:br>
              <a:rPr lang="en-US" sz="2400" dirty="0" smtClean="0"/>
            </a:br>
            <a:r>
              <a:rPr lang="en-US" sz="2400" dirty="0" smtClean="0"/>
              <a:t>	</a:t>
            </a:r>
            <a:r>
              <a:rPr lang="en-US" sz="2400" b="1" dirty="0" err="1" smtClean="0"/>
              <a:t>Akibat</a:t>
            </a:r>
            <a:r>
              <a:rPr lang="en-US" sz="2400" b="1" dirty="0" smtClean="0"/>
              <a:t> </a:t>
            </a:r>
            <a:r>
              <a:rPr lang="en-US" sz="2400" b="1" dirty="0" err="1" smtClean="0"/>
              <a:t>Penyimpangan</a:t>
            </a:r>
            <a:r>
              <a:rPr lang="en-US" sz="2400" b="1" dirty="0" smtClean="0"/>
              <a:t> </a:t>
            </a:r>
            <a:r>
              <a:rPr lang="en-US" sz="2400" b="1" dirty="0" err="1" smtClean="0"/>
              <a:t>terhadap</a:t>
            </a:r>
            <a:r>
              <a:rPr lang="en-US" sz="2400" b="1" dirty="0" smtClean="0"/>
              <a:t> </a:t>
            </a:r>
            <a:r>
              <a:rPr lang="en-US" sz="2400" b="1" dirty="0" err="1" smtClean="0"/>
              <a:t>Asumsi</a:t>
            </a:r>
            <a:r>
              <a:rPr lang="en-US" sz="2400" b="1" dirty="0" smtClean="0"/>
              <a:t> </a:t>
            </a:r>
            <a:r>
              <a:rPr lang="en-US" sz="2400" b="1" dirty="0" err="1" smtClean="0"/>
              <a:t>Kenormalan</a:t>
            </a:r>
            <a:r>
              <a:rPr lang="en-US" sz="2400" b="1" dirty="0" smtClean="0"/>
              <a:t/>
            </a:r>
            <a:br>
              <a:rPr lang="en-US" sz="2400" b="1" dirty="0" smtClean="0"/>
            </a:br>
            <a:r>
              <a:rPr lang="en-US" sz="2400" dirty="0" smtClean="0"/>
              <a:t/>
            </a:r>
            <a:br>
              <a:rPr lang="en-US" sz="2400" dirty="0" smtClean="0"/>
            </a:br>
            <a:r>
              <a:rPr lang="en-US" sz="2400" dirty="0" smtClean="0"/>
              <a:t>	</a:t>
            </a:r>
            <a:r>
              <a:rPr lang="en-US" sz="2400" dirty="0" err="1" smtClean="0"/>
              <a:t>Jika</a:t>
            </a:r>
            <a:r>
              <a:rPr lang="en-US" sz="2400" dirty="0" smtClean="0"/>
              <a:t> </a:t>
            </a:r>
            <a:r>
              <a:rPr lang="en-US" sz="2400" dirty="0" err="1" smtClean="0"/>
              <a:t>sebaran</a:t>
            </a:r>
            <a:r>
              <a:rPr lang="en-US" sz="2400" dirty="0" smtClean="0"/>
              <a:t> </a:t>
            </a:r>
            <a:r>
              <a:rPr lang="en-US" sz="2400" dirty="0" err="1" smtClean="0"/>
              <a:t>peluang</a:t>
            </a:r>
            <a:r>
              <a:rPr lang="en-US" sz="2400" dirty="0" smtClean="0"/>
              <a:t> </a:t>
            </a:r>
            <a:r>
              <a:rPr lang="en-US" sz="2400" i="1" dirty="0" smtClean="0"/>
              <a:t>Y</a:t>
            </a:r>
            <a:r>
              <a:rPr lang="en-US" sz="2400" dirty="0" smtClean="0"/>
              <a:t> </a:t>
            </a:r>
            <a:r>
              <a:rPr lang="en-US" sz="2400" dirty="0" err="1" smtClean="0"/>
              <a:t>tidak</a:t>
            </a:r>
            <a:r>
              <a:rPr lang="en-US" sz="2400" dirty="0" smtClean="0"/>
              <a:t> </a:t>
            </a:r>
            <a:r>
              <a:rPr lang="en-US" sz="2400" dirty="0" err="1" smtClean="0"/>
              <a:t>persis</a:t>
            </a:r>
            <a:r>
              <a:rPr lang="en-US" sz="2400" dirty="0" smtClean="0"/>
              <a:t> normal </a:t>
            </a:r>
            <a:r>
              <a:rPr lang="en-US" sz="2400" dirty="0" err="1" smtClean="0"/>
              <a:t>namun</a:t>
            </a:r>
            <a:r>
              <a:rPr lang="en-US" sz="2400" dirty="0" smtClean="0"/>
              <a:t> </a:t>
            </a:r>
            <a:r>
              <a:rPr lang="en-US" sz="2400" dirty="0" err="1" smtClean="0"/>
              <a:t>tidak</a:t>
            </a:r>
            <a:r>
              <a:rPr lang="en-US" sz="2400" dirty="0" smtClean="0"/>
              <a:t> </a:t>
            </a:r>
            <a:r>
              <a:rPr lang="en-US" sz="2400" dirty="0" err="1" smtClean="0"/>
              <a:t>menyimpang</a:t>
            </a:r>
            <a:r>
              <a:rPr lang="en-US" sz="2400" dirty="0" smtClean="0"/>
              <a:t> </a:t>
            </a:r>
            <a:r>
              <a:rPr lang="en-US" sz="2400" dirty="0" err="1" smtClean="0"/>
              <a:t>terlalu</a:t>
            </a:r>
            <a:r>
              <a:rPr lang="en-US" sz="2400" dirty="0" smtClean="0"/>
              <a:t> </a:t>
            </a:r>
            <a:r>
              <a:rPr lang="en-US" sz="2400" dirty="0" err="1" smtClean="0"/>
              <a:t>serius</a:t>
            </a:r>
            <a:r>
              <a:rPr lang="en-US" sz="2400" dirty="0" smtClean="0"/>
              <a:t>, </a:t>
            </a:r>
            <a:r>
              <a:rPr lang="en-US" sz="2400" dirty="0" err="1" smtClean="0"/>
              <a:t>maka</a:t>
            </a:r>
            <a:r>
              <a:rPr lang="en-US" sz="2400" dirty="0" smtClean="0"/>
              <a:t> </a:t>
            </a:r>
            <a:r>
              <a:rPr lang="en-US" sz="2400" dirty="0" err="1" smtClean="0"/>
              <a:t>sebaran</a:t>
            </a:r>
            <a:r>
              <a:rPr lang="en-US" sz="2400" dirty="0" smtClean="0"/>
              <a:t> </a:t>
            </a:r>
            <a:r>
              <a:rPr lang="en-US" sz="2400" dirty="0" err="1" smtClean="0"/>
              <a:t>penarikan</a:t>
            </a:r>
            <a:r>
              <a:rPr lang="en-US" sz="2400" dirty="0" smtClean="0"/>
              <a:t> </a:t>
            </a:r>
            <a:r>
              <a:rPr lang="en-US" sz="2400" dirty="0" err="1" smtClean="0"/>
              <a:t>sampel</a:t>
            </a:r>
            <a:r>
              <a:rPr lang="en-US" sz="2400" dirty="0" smtClean="0"/>
              <a:t> </a:t>
            </a:r>
            <a:r>
              <a:rPr lang="en-US" sz="2400" dirty="0" err="1" smtClean="0"/>
              <a:t>bagi</a:t>
            </a:r>
            <a:r>
              <a:rPr lang="en-US" sz="2400" dirty="0" smtClean="0"/>
              <a:t> </a:t>
            </a:r>
            <a:r>
              <a:rPr lang="en-US" sz="2400" i="1" dirty="0" smtClean="0"/>
              <a:t>a</a:t>
            </a:r>
            <a:r>
              <a:rPr lang="en-US" sz="2400" dirty="0" smtClean="0"/>
              <a:t> </a:t>
            </a:r>
            <a:r>
              <a:rPr lang="en-US" sz="2400" dirty="0" err="1" smtClean="0"/>
              <a:t>dan</a:t>
            </a:r>
            <a:r>
              <a:rPr lang="en-US" sz="2400" dirty="0" smtClean="0"/>
              <a:t> </a:t>
            </a:r>
            <a:r>
              <a:rPr lang="en-US" sz="2400" i="1" dirty="0" smtClean="0"/>
              <a:t>b</a:t>
            </a:r>
            <a:r>
              <a:rPr lang="en-US" sz="2400" baseline="-25000" dirty="0" smtClean="0"/>
              <a:t> </a:t>
            </a:r>
            <a:r>
              <a:rPr lang="en-US" sz="2400" dirty="0" smtClean="0"/>
              <a:t> </a:t>
            </a:r>
            <a:r>
              <a:rPr lang="en-US" sz="2400" dirty="0" err="1" smtClean="0"/>
              <a:t>akan</a:t>
            </a:r>
            <a:r>
              <a:rPr lang="en-US" sz="2400" dirty="0" smtClean="0"/>
              <a:t> </a:t>
            </a:r>
            <a:r>
              <a:rPr lang="en-US" sz="2400" dirty="0" err="1" smtClean="0"/>
              <a:t>menghampiri</a:t>
            </a:r>
            <a:r>
              <a:rPr lang="en-US" sz="2400" dirty="0" smtClean="0"/>
              <a:t> normal, </a:t>
            </a:r>
            <a:r>
              <a:rPr lang="en-US" sz="2400" dirty="0" err="1" smtClean="0"/>
              <a:t>sehingga</a:t>
            </a:r>
            <a:r>
              <a:rPr lang="en-US" sz="2400" dirty="0" smtClean="0"/>
              <a:t> </a:t>
            </a:r>
            <a:r>
              <a:rPr lang="en-US" sz="2400" dirty="0" err="1" smtClean="0"/>
              <a:t>penggunaan</a:t>
            </a:r>
            <a:r>
              <a:rPr lang="en-US" sz="2400" dirty="0" smtClean="0"/>
              <a:t> </a:t>
            </a:r>
            <a:r>
              <a:rPr lang="en-US" sz="2400" dirty="0" err="1" smtClean="0"/>
              <a:t>sebaran</a:t>
            </a:r>
            <a:r>
              <a:rPr lang="en-US" sz="2400" dirty="0" smtClean="0"/>
              <a:t> </a:t>
            </a:r>
            <a:r>
              <a:rPr lang="en-US" sz="2400" i="1" dirty="0" smtClean="0"/>
              <a:t>t</a:t>
            </a:r>
            <a:r>
              <a:rPr lang="en-US" sz="2400" dirty="0" smtClean="0"/>
              <a:t> </a:t>
            </a:r>
            <a:r>
              <a:rPr lang="en-US" sz="2400" dirty="0" err="1" smtClean="0"/>
              <a:t>akan</a:t>
            </a:r>
            <a:r>
              <a:rPr lang="en-US" sz="2400" dirty="0" smtClean="0"/>
              <a:t> </a:t>
            </a:r>
            <a:r>
              <a:rPr lang="en-US" sz="2400" dirty="0" err="1" smtClean="0"/>
              <a:t>menghasilkan</a:t>
            </a:r>
            <a:r>
              <a:rPr lang="en-US" sz="2400" dirty="0" smtClean="0"/>
              <a:t> </a:t>
            </a:r>
            <a:r>
              <a:rPr lang="en-US" sz="2400" dirty="0" err="1" smtClean="0"/>
              <a:t>taraf</a:t>
            </a:r>
            <a:r>
              <a:rPr lang="en-US" sz="2400" dirty="0" smtClean="0"/>
              <a:t> </a:t>
            </a:r>
            <a:r>
              <a:rPr lang="en-US" sz="2400" dirty="0" err="1" smtClean="0"/>
              <a:t>kepercayaan</a:t>
            </a:r>
            <a:r>
              <a:rPr lang="en-US" sz="2400" dirty="0" smtClean="0"/>
              <a:t> </a:t>
            </a:r>
            <a:r>
              <a:rPr lang="en-US" sz="2400" dirty="0" err="1" smtClean="0"/>
              <a:t>ataupun</a:t>
            </a:r>
            <a:r>
              <a:rPr lang="en-US" sz="2400" dirty="0" smtClean="0"/>
              <a:t> </a:t>
            </a:r>
            <a:r>
              <a:rPr lang="en-US" sz="2400" dirty="0" err="1" smtClean="0"/>
              <a:t>taraf</a:t>
            </a:r>
            <a:r>
              <a:rPr lang="en-US" sz="2400" dirty="0" smtClean="0"/>
              <a:t> </a:t>
            </a:r>
            <a:r>
              <a:rPr lang="en-US" sz="2400" dirty="0" err="1" smtClean="0"/>
              <a:t>nyata</a:t>
            </a:r>
            <a:r>
              <a:rPr lang="en-US" sz="2400" dirty="0" smtClean="0"/>
              <a:t> yang </a:t>
            </a:r>
            <a:r>
              <a:rPr lang="en-US" sz="2400" dirty="0" err="1" smtClean="0"/>
              <a:t>ditetapkan</a:t>
            </a:r>
            <a:r>
              <a:rPr lang="en-US" sz="2400" dirty="0" smtClean="0"/>
              <a:t>. </a:t>
            </a:r>
            <a:r>
              <a:rPr lang="en-US" sz="2400" dirty="0" err="1" smtClean="0"/>
              <a:t>Bahkan</a:t>
            </a:r>
            <a:r>
              <a:rPr lang="en-US" sz="2400" dirty="0" smtClean="0"/>
              <a:t> </a:t>
            </a:r>
            <a:r>
              <a:rPr lang="en-US" sz="2400" dirty="0" err="1" smtClean="0"/>
              <a:t>meskipun</a:t>
            </a:r>
            <a:r>
              <a:rPr lang="en-US" sz="2400" dirty="0" smtClean="0"/>
              <a:t> </a:t>
            </a:r>
            <a:r>
              <a:rPr lang="en-US" sz="2400" i="1" dirty="0" smtClean="0"/>
              <a:t>Y</a:t>
            </a:r>
            <a:r>
              <a:rPr lang="en-US" sz="2400" dirty="0" smtClean="0"/>
              <a:t> </a:t>
            </a:r>
            <a:r>
              <a:rPr lang="en-US" sz="2400" dirty="0" err="1" smtClean="0"/>
              <a:t>sangat</a:t>
            </a:r>
            <a:r>
              <a:rPr lang="en-US" sz="2400" dirty="0" smtClean="0"/>
              <a:t> </a:t>
            </a:r>
            <a:r>
              <a:rPr lang="en-US" sz="2400" dirty="0" err="1" smtClean="0"/>
              <a:t>tidak</a:t>
            </a:r>
            <a:r>
              <a:rPr lang="en-US" sz="2400" dirty="0" smtClean="0"/>
              <a:t> normal, </a:t>
            </a:r>
            <a:r>
              <a:rPr lang="en-US" sz="2400" dirty="0" err="1" smtClean="0"/>
              <a:t>penduga</a:t>
            </a:r>
            <a:r>
              <a:rPr lang="en-US" sz="2400" dirty="0" smtClean="0"/>
              <a:t> </a:t>
            </a:r>
            <a:r>
              <a:rPr lang="en-US" sz="2400" i="1" dirty="0" smtClean="0"/>
              <a:t>a</a:t>
            </a:r>
            <a:r>
              <a:rPr lang="en-US" sz="2400" dirty="0" smtClean="0"/>
              <a:t> </a:t>
            </a:r>
            <a:r>
              <a:rPr lang="en-US" sz="2400" dirty="0" err="1" smtClean="0"/>
              <a:t>dan</a:t>
            </a:r>
            <a:r>
              <a:rPr lang="en-US" sz="2400" dirty="0" smtClean="0"/>
              <a:t> </a:t>
            </a:r>
            <a:r>
              <a:rPr lang="en-US" sz="2400" i="1" dirty="0" smtClean="0"/>
              <a:t>b</a:t>
            </a:r>
            <a:r>
              <a:rPr lang="en-US" sz="2400" baseline="-25000" dirty="0" smtClean="0"/>
              <a:t> </a:t>
            </a:r>
            <a:r>
              <a:rPr lang="en-US" sz="2400" dirty="0" smtClean="0"/>
              <a:t> </a:t>
            </a:r>
            <a:r>
              <a:rPr lang="en-US" sz="2400" dirty="0" err="1" smtClean="0"/>
              <a:t>memiliki</a:t>
            </a:r>
            <a:r>
              <a:rPr lang="en-US" sz="2400" dirty="0" smtClean="0"/>
              <a:t> </a:t>
            </a:r>
            <a:r>
              <a:rPr lang="en-US" sz="2400" dirty="0" err="1" smtClean="0"/>
              <a:t>sifat</a:t>
            </a:r>
            <a:r>
              <a:rPr lang="en-US" sz="2400" dirty="0" smtClean="0"/>
              <a:t> </a:t>
            </a:r>
            <a:r>
              <a:rPr lang="en-US" sz="2400" i="1" dirty="0" err="1" smtClean="0"/>
              <a:t>kenormalan</a:t>
            </a:r>
            <a:r>
              <a:rPr lang="en-US" sz="2400" i="1" dirty="0" smtClean="0"/>
              <a:t> </a:t>
            </a:r>
            <a:r>
              <a:rPr lang="en-US" sz="2400" i="1" dirty="0" err="1" smtClean="0"/>
              <a:t>asimtotik</a:t>
            </a:r>
            <a:r>
              <a:rPr lang="en-US" sz="2400" dirty="0" err="1" smtClean="0"/>
              <a:t>-artinya</a:t>
            </a:r>
            <a:r>
              <a:rPr lang="en-US" sz="2400" dirty="0" smtClean="0"/>
              <a:t> </a:t>
            </a:r>
            <a:r>
              <a:rPr lang="en-US" sz="2400" dirty="0" err="1" smtClean="0"/>
              <a:t>di</a:t>
            </a:r>
            <a:r>
              <a:rPr lang="en-US" sz="2400" dirty="0" smtClean="0"/>
              <a:t> </a:t>
            </a:r>
            <a:r>
              <a:rPr lang="en-US" sz="2400" dirty="0" err="1" smtClean="0"/>
              <a:t>bawah</a:t>
            </a:r>
            <a:r>
              <a:rPr lang="en-US" sz="2400" dirty="0" smtClean="0"/>
              <a:t> </a:t>
            </a:r>
            <a:r>
              <a:rPr lang="en-US" sz="2400" dirty="0" err="1" smtClean="0"/>
              <a:t>kondisi</a:t>
            </a:r>
            <a:r>
              <a:rPr lang="en-US" sz="2400" dirty="0" smtClean="0"/>
              <a:t> yang </a:t>
            </a:r>
            <a:r>
              <a:rPr lang="en-US" sz="2400" dirty="0" err="1" smtClean="0"/>
              <a:t>sangat</a:t>
            </a:r>
            <a:r>
              <a:rPr lang="en-US" sz="2400" dirty="0" smtClean="0"/>
              <a:t> </a:t>
            </a:r>
            <a:r>
              <a:rPr lang="en-US" sz="2400" dirty="0" err="1" smtClean="0"/>
              <a:t>umum</a:t>
            </a:r>
            <a:r>
              <a:rPr lang="en-US" sz="2400" dirty="0" smtClean="0"/>
              <a:t> </a:t>
            </a:r>
            <a:r>
              <a:rPr lang="en-US" sz="2400" dirty="0" err="1" smtClean="0"/>
              <a:t>sebarannya</a:t>
            </a:r>
            <a:r>
              <a:rPr lang="en-US" sz="2400" dirty="0" smtClean="0"/>
              <a:t> </a:t>
            </a:r>
            <a:r>
              <a:rPr lang="en-US" sz="2400" dirty="0" err="1" smtClean="0"/>
              <a:t>menghampiri</a:t>
            </a:r>
            <a:r>
              <a:rPr lang="en-US" sz="2400" dirty="0" smtClean="0"/>
              <a:t> normal </a:t>
            </a:r>
            <a:r>
              <a:rPr lang="en-US" sz="2400" dirty="0" err="1" smtClean="0"/>
              <a:t>jika</a:t>
            </a:r>
            <a:r>
              <a:rPr lang="en-US" sz="2400" dirty="0" smtClean="0"/>
              <a:t> </a:t>
            </a:r>
            <a:r>
              <a:rPr lang="en-US" sz="2400" dirty="0" err="1" smtClean="0"/>
              <a:t>ukuran</a:t>
            </a:r>
            <a:r>
              <a:rPr lang="en-US" sz="2400" dirty="0" smtClean="0"/>
              <a:t> </a:t>
            </a:r>
            <a:r>
              <a:rPr lang="en-US" sz="2400" dirty="0" err="1" smtClean="0"/>
              <a:t>sampel</a:t>
            </a:r>
            <a:r>
              <a:rPr lang="en-US" sz="2400" dirty="0" smtClean="0"/>
              <a:t> </a:t>
            </a:r>
            <a:r>
              <a:rPr lang="en-US" sz="2400" dirty="0" err="1" smtClean="0"/>
              <a:t>semakin</a:t>
            </a:r>
            <a:r>
              <a:rPr lang="en-US" sz="2400" dirty="0" smtClean="0"/>
              <a:t> </a:t>
            </a:r>
            <a:r>
              <a:rPr lang="en-US" sz="2400" dirty="0" err="1" smtClean="0"/>
              <a:t>besar</a:t>
            </a:r>
            <a:r>
              <a:rPr lang="en-US" sz="2400" dirty="0" smtClean="0"/>
              <a:t>. </a:t>
            </a:r>
            <a:r>
              <a:rPr lang="en-US" sz="2400" dirty="0" err="1" smtClean="0"/>
              <a:t>Jadi</a:t>
            </a:r>
            <a:r>
              <a:rPr lang="en-US" sz="2400" dirty="0" smtClean="0"/>
              <a:t> </a:t>
            </a:r>
            <a:r>
              <a:rPr lang="en-US" sz="2400" dirty="0" err="1" smtClean="0"/>
              <a:t>dengan</a:t>
            </a:r>
            <a:r>
              <a:rPr lang="en-US" sz="2400" dirty="0" smtClean="0"/>
              <a:t> </a:t>
            </a:r>
            <a:r>
              <a:rPr lang="en-US" sz="2400" dirty="0" err="1" smtClean="0"/>
              <a:t>ukuran</a:t>
            </a:r>
            <a:r>
              <a:rPr lang="en-US" sz="2400" dirty="0" smtClean="0"/>
              <a:t> </a:t>
            </a:r>
            <a:r>
              <a:rPr lang="en-US" sz="2400" dirty="0" err="1" smtClean="0"/>
              <a:t>sampel</a:t>
            </a:r>
            <a:r>
              <a:rPr lang="en-US" sz="2400" dirty="0" smtClean="0"/>
              <a:t> yang </a:t>
            </a:r>
            <a:r>
              <a:rPr lang="en-US" sz="2400" dirty="0" err="1" smtClean="0"/>
              <a:t>cukup</a:t>
            </a:r>
            <a:r>
              <a:rPr lang="en-US" sz="2400" dirty="0" smtClean="0"/>
              <a:t> </a:t>
            </a:r>
            <a:r>
              <a:rPr lang="en-US" sz="2400" dirty="0" err="1" smtClean="0"/>
              <a:t>besar</a:t>
            </a:r>
            <a:r>
              <a:rPr lang="en-US" sz="2400" dirty="0" smtClean="0"/>
              <a:t>, </a:t>
            </a:r>
            <a:r>
              <a:rPr lang="en-US" sz="2400" dirty="0" err="1" smtClean="0"/>
              <a:t>selang</a:t>
            </a:r>
            <a:r>
              <a:rPr lang="en-US" sz="2400" dirty="0" smtClean="0"/>
              <a:t> </a:t>
            </a:r>
            <a:r>
              <a:rPr lang="en-US" sz="2400" dirty="0" err="1" smtClean="0"/>
              <a:t>kepercayaan</a:t>
            </a:r>
            <a:r>
              <a:rPr lang="en-US" sz="2400" dirty="0" smtClean="0"/>
              <a:t> </a:t>
            </a:r>
            <a:r>
              <a:rPr lang="en-US" sz="2400" dirty="0" err="1" smtClean="0"/>
              <a:t>dan</a:t>
            </a:r>
            <a:r>
              <a:rPr lang="en-US" sz="2400" dirty="0" smtClean="0"/>
              <a:t> </a:t>
            </a:r>
            <a:r>
              <a:rPr lang="en-US" sz="2400" dirty="0" err="1" smtClean="0"/>
              <a:t>kaidah</a:t>
            </a:r>
            <a:r>
              <a:rPr lang="en-US" sz="2400" dirty="0" smtClean="0"/>
              <a:t> </a:t>
            </a:r>
            <a:r>
              <a:rPr lang="en-US" sz="2400" dirty="0" err="1" smtClean="0"/>
              <a:t>keputusan</a:t>
            </a:r>
            <a:r>
              <a:rPr lang="en-US" sz="2400" dirty="0" smtClean="0"/>
              <a:t> yang </a:t>
            </a:r>
            <a:r>
              <a:rPr lang="en-US" sz="2400" dirty="0" err="1" smtClean="0"/>
              <a:t>telah</a:t>
            </a:r>
            <a:r>
              <a:rPr lang="en-US" sz="2400" dirty="0" smtClean="0"/>
              <a:t> </a:t>
            </a:r>
            <a:r>
              <a:rPr lang="en-US" sz="2400" dirty="0" err="1" smtClean="0"/>
              <a:t>diberikan</a:t>
            </a:r>
            <a:r>
              <a:rPr lang="en-US" sz="2400" dirty="0" smtClean="0"/>
              <a:t> </a:t>
            </a:r>
            <a:r>
              <a:rPr lang="en-US" sz="2400" dirty="0" err="1" smtClean="0"/>
              <a:t>sebelumnya</a:t>
            </a:r>
            <a:r>
              <a:rPr lang="en-US" sz="2400" dirty="0" smtClean="0"/>
              <a:t> </a:t>
            </a:r>
            <a:r>
              <a:rPr lang="en-US" sz="2400" dirty="0" err="1" smtClean="0"/>
              <a:t>masih</a:t>
            </a:r>
            <a:r>
              <a:rPr lang="en-US" sz="2400" dirty="0" smtClean="0"/>
              <a:t> </a:t>
            </a:r>
            <a:r>
              <a:rPr lang="en-US" sz="2400" dirty="0" err="1" smtClean="0"/>
              <a:t>tetap</a:t>
            </a:r>
            <a:r>
              <a:rPr lang="en-US" sz="2400" dirty="0" smtClean="0"/>
              <a:t> </a:t>
            </a:r>
            <a:r>
              <a:rPr lang="en-US" sz="2400" dirty="0" err="1" smtClean="0"/>
              <a:t>berlaku</a:t>
            </a:r>
            <a:r>
              <a:rPr lang="en-US" sz="2400" dirty="0" smtClean="0"/>
              <a:t> </a:t>
            </a:r>
            <a:r>
              <a:rPr lang="en-US" sz="2400" dirty="0" err="1" smtClean="0"/>
              <a:t>meskipun</a:t>
            </a:r>
            <a:r>
              <a:rPr lang="en-US" sz="2400" dirty="0" smtClean="0"/>
              <a:t> </a:t>
            </a:r>
            <a:r>
              <a:rPr lang="en-US" sz="2400" dirty="0" err="1" smtClean="0"/>
              <a:t>sebaran</a:t>
            </a:r>
            <a:r>
              <a:rPr lang="en-US" sz="2400" dirty="0" smtClean="0"/>
              <a:t> </a:t>
            </a:r>
            <a:r>
              <a:rPr lang="en-US" sz="2400" dirty="0" err="1" smtClean="0"/>
              <a:t>peluang</a:t>
            </a:r>
            <a:r>
              <a:rPr lang="en-US" sz="2400" dirty="0" smtClean="0"/>
              <a:t> </a:t>
            </a:r>
            <a:r>
              <a:rPr lang="en-US" sz="2400" i="1" dirty="0" smtClean="0"/>
              <a:t>Y</a:t>
            </a:r>
            <a:r>
              <a:rPr lang="en-US" sz="2400" dirty="0" smtClean="0"/>
              <a:t> </a:t>
            </a:r>
            <a:r>
              <a:rPr lang="en-US" sz="2400" dirty="0" err="1" smtClean="0"/>
              <a:t>menyimpang</a:t>
            </a:r>
            <a:r>
              <a:rPr lang="en-US" sz="2400" dirty="0" smtClean="0"/>
              <a:t> </a:t>
            </a:r>
            <a:r>
              <a:rPr lang="en-US" sz="2400" dirty="0" err="1" smtClean="0"/>
              <a:t>jaugh</a:t>
            </a:r>
            <a:r>
              <a:rPr lang="en-US" sz="2400" dirty="0" smtClean="0"/>
              <a:t> </a:t>
            </a:r>
            <a:r>
              <a:rPr lang="en-US" sz="2400" dirty="0" err="1" smtClean="0"/>
              <a:t>dari</a:t>
            </a:r>
            <a:r>
              <a:rPr lang="en-US" sz="2400" dirty="0" smtClean="0"/>
              <a:t> normal. </a:t>
            </a:r>
            <a:r>
              <a:rPr lang="en-US" sz="2400" dirty="0" err="1" smtClean="0"/>
              <a:t>Untuk</a:t>
            </a:r>
            <a:r>
              <a:rPr lang="en-US" sz="2400" dirty="0" smtClean="0"/>
              <a:t> </a:t>
            </a:r>
            <a:r>
              <a:rPr lang="en-US" sz="2400" dirty="0" err="1" smtClean="0"/>
              <a:t>ukuran</a:t>
            </a:r>
            <a:r>
              <a:rPr lang="en-US" sz="2400" dirty="0" smtClean="0"/>
              <a:t> </a:t>
            </a:r>
            <a:r>
              <a:rPr lang="en-US" sz="2400" dirty="0" err="1" smtClean="0"/>
              <a:t>sampel</a:t>
            </a:r>
            <a:r>
              <a:rPr lang="en-US" sz="2400" dirty="0" smtClean="0"/>
              <a:t> </a:t>
            </a:r>
            <a:r>
              <a:rPr lang="en-US" sz="2400" dirty="0" err="1" smtClean="0"/>
              <a:t>besar</a:t>
            </a:r>
            <a:r>
              <a:rPr lang="en-US" sz="2400" dirty="0" smtClean="0"/>
              <a:t>, </a:t>
            </a:r>
            <a:r>
              <a:rPr lang="en-US" sz="2400" dirty="0" err="1" smtClean="0"/>
              <a:t>nilai</a:t>
            </a:r>
            <a:r>
              <a:rPr lang="en-US" sz="2400" dirty="0" smtClean="0"/>
              <a:t> </a:t>
            </a:r>
            <a:r>
              <a:rPr lang="en-US" sz="2400" i="1" dirty="0" smtClean="0"/>
              <a:t>t</a:t>
            </a:r>
            <a:r>
              <a:rPr lang="en-US" sz="2400" dirty="0" smtClean="0"/>
              <a:t> </a:t>
            </a:r>
            <a:r>
              <a:rPr lang="en-US" sz="2400" dirty="0" err="1" smtClean="0"/>
              <a:t>tentu</a:t>
            </a:r>
            <a:r>
              <a:rPr lang="en-US" sz="2400" dirty="0" smtClean="0"/>
              <a:t> </a:t>
            </a:r>
            <a:r>
              <a:rPr lang="en-US" sz="2400" dirty="0" err="1" smtClean="0"/>
              <a:t>saja</a:t>
            </a:r>
            <a:r>
              <a:rPr lang="en-US" sz="2400" dirty="0" smtClean="0"/>
              <a:t> </a:t>
            </a:r>
            <a:r>
              <a:rPr lang="en-US" sz="2400" dirty="0" err="1" smtClean="0"/>
              <a:t>bisa</a:t>
            </a:r>
            <a:r>
              <a:rPr lang="en-US" sz="2400" dirty="0" smtClean="0"/>
              <a:t> </a:t>
            </a:r>
            <a:r>
              <a:rPr lang="en-US" sz="2400" dirty="0" err="1" smtClean="0"/>
              <a:t>diganti</a:t>
            </a:r>
            <a:r>
              <a:rPr lang="en-US" sz="2400" dirty="0" smtClean="0"/>
              <a:t> </a:t>
            </a:r>
            <a:r>
              <a:rPr lang="en-US" sz="2400" dirty="0" err="1" smtClean="0"/>
              <a:t>oleh</a:t>
            </a:r>
            <a:r>
              <a:rPr lang="en-US" sz="2400" dirty="0" smtClean="0"/>
              <a:t> </a:t>
            </a:r>
            <a:r>
              <a:rPr lang="en-US" sz="2400" dirty="0" err="1" smtClean="0"/>
              <a:t>nilai</a:t>
            </a:r>
            <a:r>
              <a:rPr lang="en-US" sz="2400" dirty="0" smtClean="0"/>
              <a:t> z </a:t>
            </a:r>
            <a:r>
              <a:rPr lang="en-US" sz="2400" dirty="0" err="1" smtClean="0"/>
              <a:t>untuk</a:t>
            </a:r>
            <a:r>
              <a:rPr lang="en-US" sz="2400" dirty="0" smtClean="0"/>
              <a:t> normal </a:t>
            </a:r>
            <a:r>
              <a:rPr lang="en-US" sz="2400" dirty="0" err="1" smtClean="0"/>
              <a:t>baku</a:t>
            </a:r>
            <a:r>
              <a:rPr lang="en-US" sz="2400" dirty="0" smtClean="0"/>
              <a:t>.</a:t>
            </a:r>
            <a:br>
              <a:rPr lang="en-US" sz="2400" dirty="0" smtClean="0"/>
            </a:br>
            <a:endParaRPr lang="en-US"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88641"/>
            <a:ext cx="7848872" cy="720080"/>
          </a:xfrm>
        </p:spPr>
        <p:txBody>
          <a:bodyPr/>
          <a:lstStyle/>
          <a:p>
            <a:r>
              <a:rPr lang="id-ID" sz="2400" dirty="0" smtClean="0"/>
              <a:t>Soal</a:t>
            </a:r>
            <a:endParaRPr lang="en-US" sz="2400" dirty="0"/>
          </a:p>
        </p:txBody>
      </p:sp>
      <p:sp>
        <p:nvSpPr>
          <p:cNvPr id="3" name="Subtitle 2"/>
          <p:cNvSpPr>
            <a:spLocks noGrp="1"/>
          </p:cNvSpPr>
          <p:nvPr>
            <p:ph type="subTitle" idx="1"/>
          </p:nvPr>
        </p:nvSpPr>
        <p:spPr>
          <a:xfrm>
            <a:off x="611560" y="1052736"/>
            <a:ext cx="8280920" cy="5472608"/>
          </a:xfrm>
        </p:spPr>
        <p:txBody>
          <a:bodyPr/>
          <a:lstStyle/>
          <a:p>
            <a:r>
              <a:rPr lang="id-ID" dirty="0" smtClean="0">
                <a:solidFill>
                  <a:srgbClr val="000000"/>
                </a:solidFill>
              </a:rPr>
              <a:t>Lihat data </a:t>
            </a:r>
            <a:endParaRPr lang="en-US" dirty="0" smtClean="0">
              <a:solidFill>
                <a:srgbClr val="000000"/>
              </a:solidFill>
            </a:endParaRPr>
          </a:p>
          <a:p>
            <a:endParaRPr lang="en-US" dirty="0" smtClean="0">
              <a:solidFill>
                <a:srgbClr val="000000"/>
              </a:solidFill>
            </a:endParaRPr>
          </a:p>
          <a:p>
            <a:endParaRPr lang="en-US" dirty="0" smtClean="0">
              <a:solidFill>
                <a:srgbClr val="000000"/>
              </a:solidFill>
            </a:endParaRPr>
          </a:p>
          <a:p>
            <a:pPr algn="just"/>
            <a:r>
              <a:rPr lang="en-US" dirty="0" err="1" smtClean="0">
                <a:solidFill>
                  <a:srgbClr val="000000"/>
                </a:solidFill>
              </a:rPr>
              <a:t>Berdasarkan</a:t>
            </a:r>
            <a:r>
              <a:rPr lang="en-US" dirty="0" smtClean="0">
                <a:solidFill>
                  <a:srgbClr val="000000"/>
                </a:solidFill>
              </a:rPr>
              <a:t> data </a:t>
            </a:r>
            <a:r>
              <a:rPr lang="en-US" dirty="0" err="1" smtClean="0">
                <a:solidFill>
                  <a:srgbClr val="000000"/>
                </a:solidFill>
              </a:rPr>
              <a:t>tersebut</a:t>
            </a:r>
            <a:r>
              <a:rPr lang="en-US" dirty="0" smtClean="0">
                <a:solidFill>
                  <a:srgbClr val="000000"/>
                </a:solidFill>
              </a:rPr>
              <a:t> </a:t>
            </a:r>
            <a:r>
              <a:rPr lang="en-US" dirty="0" err="1" smtClean="0">
                <a:solidFill>
                  <a:srgbClr val="000000"/>
                </a:solidFill>
              </a:rPr>
              <a:t>hitung</a:t>
            </a:r>
            <a:r>
              <a:rPr lang="en-US" dirty="0" smtClean="0">
                <a:solidFill>
                  <a:srgbClr val="000000"/>
                </a:solidFill>
              </a:rPr>
              <a:t> </a:t>
            </a:r>
            <a:r>
              <a:rPr lang="en-US" dirty="0" err="1" smtClean="0">
                <a:solidFill>
                  <a:srgbClr val="000000"/>
                </a:solidFill>
              </a:rPr>
              <a:t>sela</a:t>
            </a:r>
            <a:r>
              <a:rPr lang="id-ID" dirty="0" smtClean="0">
                <a:solidFill>
                  <a:srgbClr val="000000"/>
                </a:solidFill>
              </a:rPr>
              <a:t>n</a:t>
            </a:r>
            <a:r>
              <a:rPr lang="en-US" dirty="0" smtClean="0">
                <a:solidFill>
                  <a:srgbClr val="000000"/>
                </a:solidFill>
              </a:rPr>
              <a:t>g </a:t>
            </a:r>
            <a:r>
              <a:rPr lang="en-US" dirty="0" err="1" smtClean="0">
                <a:solidFill>
                  <a:srgbClr val="000000"/>
                </a:solidFill>
              </a:rPr>
              <a:t>kepercayaan</a:t>
            </a:r>
            <a:r>
              <a:rPr lang="en-US" dirty="0" smtClean="0">
                <a:solidFill>
                  <a:srgbClr val="000000"/>
                </a:solidFill>
              </a:rPr>
              <a:t> </a:t>
            </a:r>
            <a:r>
              <a:rPr lang="en-US" dirty="0" err="1" smtClean="0">
                <a:solidFill>
                  <a:srgbClr val="000000"/>
                </a:solidFill>
              </a:rPr>
              <a:t>bagi</a:t>
            </a:r>
            <a:r>
              <a:rPr lang="en-US" dirty="0" smtClean="0">
                <a:solidFill>
                  <a:srgbClr val="000000"/>
                </a:solidFill>
              </a:rPr>
              <a:t> a </a:t>
            </a:r>
            <a:r>
              <a:rPr lang="en-US" dirty="0" err="1" smtClean="0">
                <a:solidFill>
                  <a:srgbClr val="000000"/>
                </a:solidFill>
              </a:rPr>
              <a:t>dan</a:t>
            </a:r>
            <a:r>
              <a:rPr lang="en-US" dirty="0" smtClean="0">
                <a:solidFill>
                  <a:srgbClr val="000000"/>
                </a:solidFill>
              </a:rPr>
              <a:t> b </a:t>
            </a:r>
            <a:r>
              <a:rPr lang="en-US" dirty="0" err="1" smtClean="0">
                <a:solidFill>
                  <a:srgbClr val="000000"/>
                </a:solidFill>
              </a:rPr>
              <a:t>serta</a:t>
            </a:r>
            <a:r>
              <a:rPr lang="en-US" dirty="0" smtClean="0">
                <a:solidFill>
                  <a:srgbClr val="000000"/>
                </a:solidFill>
              </a:rPr>
              <a:t> </a:t>
            </a:r>
            <a:r>
              <a:rPr lang="en-US" dirty="0" err="1" smtClean="0">
                <a:solidFill>
                  <a:srgbClr val="000000"/>
                </a:solidFill>
              </a:rPr>
              <a:t>uji</a:t>
            </a:r>
            <a:r>
              <a:rPr lang="en-US" dirty="0" smtClean="0">
                <a:solidFill>
                  <a:srgbClr val="000000"/>
                </a:solidFill>
              </a:rPr>
              <a:t> </a:t>
            </a:r>
            <a:r>
              <a:rPr lang="id-ID" dirty="0" smtClean="0">
                <a:solidFill>
                  <a:srgbClr val="000000"/>
                </a:solidFill>
              </a:rPr>
              <a:t>h</a:t>
            </a:r>
            <a:r>
              <a:rPr lang="en-US" dirty="0" err="1" smtClean="0">
                <a:solidFill>
                  <a:srgbClr val="000000"/>
                </a:solidFill>
              </a:rPr>
              <a:t>ip</a:t>
            </a:r>
            <a:r>
              <a:rPr lang="id-ID" dirty="0" smtClean="0">
                <a:solidFill>
                  <a:srgbClr val="000000"/>
                </a:solidFill>
              </a:rPr>
              <a:t>o</a:t>
            </a:r>
            <a:r>
              <a:rPr lang="en-US" dirty="0" err="1" smtClean="0">
                <a:solidFill>
                  <a:srgbClr val="000000"/>
                </a:solidFill>
              </a:rPr>
              <a:t>tesis</a:t>
            </a:r>
            <a:r>
              <a:rPr lang="en-US" dirty="0" smtClean="0">
                <a:solidFill>
                  <a:srgbClr val="000000"/>
                </a:solidFill>
              </a:rPr>
              <a:t> </a:t>
            </a:r>
            <a:r>
              <a:rPr lang="en-US" dirty="0" err="1" smtClean="0">
                <a:solidFill>
                  <a:srgbClr val="000000"/>
                </a:solidFill>
              </a:rPr>
              <a:t>untuk</a:t>
            </a:r>
            <a:r>
              <a:rPr lang="en-US" dirty="0" smtClean="0">
                <a:solidFill>
                  <a:srgbClr val="000000"/>
                </a:solidFill>
              </a:rPr>
              <a:t> </a:t>
            </a:r>
            <a:r>
              <a:rPr lang="en-US" dirty="0" err="1" smtClean="0">
                <a:solidFill>
                  <a:srgbClr val="000000"/>
                </a:solidFill>
              </a:rPr>
              <a:t>koefisien</a:t>
            </a:r>
            <a:r>
              <a:rPr lang="en-US" dirty="0" smtClean="0">
                <a:solidFill>
                  <a:srgbClr val="000000"/>
                </a:solidFill>
              </a:rPr>
              <a:t> </a:t>
            </a:r>
            <a:r>
              <a:rPr lang="en-US" dirty="0" err="1" smtClean="0">
                <a:solidFill>
                  <a:srgbClr val="000000"/>
                </a:solidFill>
              </a:rPr>
              <a:t>regresi</a:t>
            </a:r>
            <a:r>
              <a:rPr lang="en-US" dirty="0" smtClean="0">
                <a:solidFill>
                  <a:srgbClr val="000000"/>
                </a:solidFill>
              </a:rPr>
              <a:t>.</a:t>
            </a:r>
          </a:p>
          <a:p>
            <a:pPr algn="just"/>
            <a:endParaRPr lang="en-US" dirty="0" smtClean="0">
              <a:solidFill>
                <a:srgbClr val="000000"/>
              </a:solidFill>
            </a:endParaRPr>
          </a:p>
          <a:p>
            <a:pPr algn="l"/>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33171452"/>
              </p:ext>
            </p:extLst>
          </p:nvPr>
        </p:nvGraphicFramePr>
        <p:xfrm>
          <a:off x="1547664" y="1772816"/>
          <a:ext cx="6096002" cy="858768"/>
        </p:xfrm>
        <a:graphic>
          <a:graphicData uri="http://schemas.openxmlformats.org/drawingml/2006/table">
            <a:tbl>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60040">
                <a:tc>
                  <a:txBody>
                    <a:bodyPr/>
                    <a:lstStyle/>
                    <a:p>
                      <a:pPr algn="ctr" fontAlgn="b"/>
                      <a:r>
                        <a:rPr lang="en-US" sz="2800" b="1" i="0" u="none" strike="noStrike" dirty="0">
                          <a:solidFill>
                            <a:srgbClr val="000000"/>
                          </a:solidFill>
                          <a:latin typeface="Calibri"/>
                        </a:rPr>
                        <a:t>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dirty="0" smtClean="0">
                          <a:solidFill>
                            <a:srgbClr val="000000"/>
                          </a:solidFill>
                          <a:latin typeface="Calibri"/>
                        </a:rPr>
                        <a:t>3</a:t>
                      </a:r>
                      <a:endParaRPr lang="en-US" sz="28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dirty="0" smtClean="0">
                          <a:solidFill>
                            <a:srgbClr val="000000"/>
                          </a:solidFill>
                          <a:latin typeface="Calibri"/>
                        </a:rPr>
                        <a:t>4</a:t>
                      </a:r>
                      <a:endParaRPr lang="en-US" sz="28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dirty="0">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dirty="0">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dirty="0">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dirty="0">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432048">
                <a:tc>
                  <a:txBody>
                    <a:bodyPr/>
                    <a:lstStyle/>
                    <a:p>
                      <a:pPr algn="ctr" fontAlgn="b"/>
                      <a:r>
                        <a:rPr lang="en-US" sz="2800" b="1" i="0" u="none" strike="noStrike" dirty="0">
                          <a:solidFill>
                            <a:srgbClr val="000000"/>
                          </a:solidFill>
                          <a:latin typeface="Calibri"/>
                        </a:rPr>
                        <a: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dirty="0">
                          <a:solidFill>
                            <a:srgbClr val="000000"/>
                          </a:solidFill>
                          <a:latin typeface="Calibri"/>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dirty="0">
                          <a:solidFill>
                            <a:srgbClr val="000000"/>
                          </a:solidFill>
                          <a:latin typeface="Calibri"/>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dirty="0">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dirty="0">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dirty="0">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dirty="0">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dirty="0">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dirty="0">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2800" b="1" i="0" u="none" strike="noStrike" dirty="0">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8"/>
          <p:cNvSpPr>
            <a:spLocks noGrp="1" noChangeArrowheads="1"/>
          </p:cNvSpPr>
          <p:nvPr>
            <p:ph type="title"/>
          </p:nvPr>
        </p:nvSpPr>
        <p:spPr/>
        <p:txBody>
          <a:bodyPr/>
          <a:lstStyle/>
          <a:p>
            <a:r>
              <a:rPr lang="en-US" smtClean="0"/>
              <a:t>KORELASI</a:t>
            </a:r>
          </a:p>
        </p:txBody>
      </p:sp>
      <p:sp>
        <p:nvSpPr>
          <p:cNvPr id="10245" name="Rectangle 3"/>
          <p:cNvSpPr>
            <a:spLocks noGrp="1" noChangeArrowheads="1"/>
          </p:cNvSpPr>
          <p:nvPr>
            <p:ph type="body" sz="half" idx="1"/>
          </p:nvPr>
        </p:nvSpPr>
        <p:spPr>
          <a:xfrm>
            <a:off x="395536" y="1340769"/>
            <a:ext cx="8462744" cy="5088628"/>
          </a:xfrm>
        </p:spPr>
        <p:txBody>
          <a:bodyPr/>
          <a:lstStyle/>
          <a:p>
            <a:pPr>
              <a:lnSpc>
                <a:spcPct val="80000"/>
              </a:lnSpc>
            </a:pPr>
            <a:r>
              <a:rPr lang="id-ID" sz="1800" dirty="0" smtClean="0"/>
              <a:t>Korelasi (</a:t>
            </a:r>
            <a:r>
              <a:rPr lang="en-US" sz="1800" dirty="0" smtClean="0"/>
              <a:t>  r</a:t>
            </a:r>
            <a:r>
              <a:rPr lang="id-ID" sz="1800" dirty="0" smtClean="0"/>
              <a:t>) mengukur kekuatan hubungan antara  dua peubah </a:t>
            </a:r>
            <a:r>
              <a:rPr lang="en-US" sz="1800" dirty="0" smtClean="0"/>
              <a:t>X </a:t>
            </a:r>
            <a:r>
              <a:rPr lang="id-ID" sz="1800" dirty="0" smtClean="0"/>
              <a:t> dan </a:t>
            </a:r>
            <a:r>
              <a:rPr lang="en-US" sz="1800" dirty="0" smtClean="0"/>
              <a:t> Y</a:t>
            </a:r>
            <a:r>
              <a:rPr lang="id-ID" sz="1800" dirty="0" smtClean="0"/>
              <a:t>. </a:t>
            </a:r>
            <a:endParaRPr lang="en-US" sz="1800" dirty="0" smtClean="0"/>
          </a:p>
          <a:p>
            <a:pPr>
              <a:lnSpc>
                <a:spcPct val="80000"/>
              </a:lnSpc>
              <a:buFont typeface="Wingdings" pitchFamily="2" charset="2"/>
              <a:buNone/>
            </a:pPr>
            <a:endParaRPr lang="en-US" sz="1800" dirty="0" smtClean="0"/>
          </a:p>
          <a:p>
            <a:pPr>
              <a:lnSpc>
                <a:spcPct val="80000"/>
              </a:lnSpc>
              <a:buFont typeface="Wingdings" pitchFamily="2" charset="2"/>
              <a:buNone/>
            </a:pPr>
            <a:endParaRPr lang="en-US" sz="1800" dirty="0" smtClean="0"/>
          </a:p>
          <a:p>
            <a:pPr>
              <a:lnSpc>
                <a:spcPct val="80000"/>
              </a:lnSpc>
              <a:buFont typeface="Wingdings" pitchFamily="2" charset="2"/>
              <a:buNone/>
            </a:pPr>
            <a:endParaRPr lang="en-US" sz="1800" dirty="0" smtClean="0"/>
          </a:p>
          <a:p>
            <a:pPr>
              <a:lnSpc>
                <a:spcPct val="80000"/>
              </a:lnSpc>
              <a:buFont typeface="Wingdings" pitchFamily="2" charset="2"/>
              <a:buNone/>
            </a:pPr>
            <a:endParaRPr lang="en-US" sz="1800" dirty="0" smtClean="0"/>
          </a:p>
          <a:p>
            <a:pPr>
              <a:lnSpc>
                <a:spcPct val="80000"/>
              </a:lnSpc>
              <a:buFont typeface="Wingdings" pitchFamily="2" charset="2"/>
              <a:buNone/>
            </a:pPr>
            <a:endParaRPr lang="en-US" sz="1800" dirty="0" smtClean="0"/>
          </a:p>
          <a:p>
            <a:pPr>
              <a:lnSpc>
                <a:spcPct val="80000"/>
              </a:lnSpc>
              <a:buFont typeface="Wingdings" pitchFamily="2" charset="2"/>
              <a:buNone/>
            </a:pPr>
            <a:r>
              <a:rPr lang="en-US" sz="1800" dirty="0" smtClean="0"/>
              <a:t>            </a:t>
            </a:r>
            <a:endParaRPr lang="id-ID" sz="1800" dirty="0" smtClean="0"/>
          </a:p>
          <a:p>
            <a:pPr>
              <a:lnSpc>
                <a:spcPct val="80000"/>
              </a:lnSpc>
              <a:buFont typeface="Wingdings" pitchFamily="2" charset="2"/>
              <a:buNone/>
            </a:pPr>
            <a:r>
              <a:rPr lang="id-ID" sz="1800" dirty="0" smtClean="0"/>
              <a:t>Tiga Hal penting mengenai </a:t>
            </a:r>
            <a:r>
              <a:rPr lang="en-US" sz="1800" dirty="0" smtClean="0"/>
              <a:t>r  </a:t>
            </a:r>
            <a:r>
              <a:rPr lang="id-ID" sz="1800" dirty="0" smtClean="0"/>
              <a:t>adalah</a:t>
            </a:r>
            <a:r>
              <a:rPr lang="en-US" sz="1800" dirty="0" smtClean="0"/>
              <a:t>:</a:t>
            </a:r>
          </a:p>
          <a:p>
            <a:pPr>
              <a:lnSpc>
                <a:spcPct val="80000"/>
              </a:lnSpc>
              <a:buFont typeface="Wingdings" pitchFamily="2" charset="2"/>
              <a:buNone/>
            </a:pPr>
            <a:r>
              <a:rPr lang="en-US" sz="1800" dirty="0" smtClean="0"/>
              <a:t>      1.  </a:t>
            </a:r>
            <a:r>
              <a:rPr lang="id-ID" sz="1800" dirty="0" smtClean="0"/>
              <a:t>Nilai  </a:t>
            </a:r>
            <a:r>
              <a:rPr lang="en-US" sz="1800" dirty="0" smtClean="0"/>
              <a:t>r  </a:t>
            </a:r>
            <a:r>
              <a:rPr lang="id-ID" sz="1800" dirty="0" smtClean="0"/>
              <a:t>berkisar antara </a:t>
            </a:r>
            <a:r>
              <a:rPr lang="en-US" sz="1800" dirty="0" smtClean="0"/>
              <a:t>-1  </a:t>
            </a:r>
            <a:r>
              <a:rPr lang="id-ID" sz="1800" dirty="0" smtClean="0"/>
              <a:t>dan</a:t>
            </a:r>
            <a:r>
              <a:rPr lang="en-US" sz="1800" dirty="0" smtClean="0"/>
              <a:t>  1</a:t>
            </a:r>
            <a:r>
              <a:rPr lang="id-ID" sz="1800" dirty="0" smtClean="0"/>
              <a:t> (-1&lt;r&lt;1)</a:t>
            </a:r>
            <a:r>
              <a:rPr lang="en-US" sz="1800" dirty="0" smtClean="0"/>
              <a:t>.</a:t>
            </a:r>
          </a:p>
          <a:p>
            <a:pPr>
              <a:lnSpc>
                <a:spcPct val="80000"/>
              </a:lnSpc>
              <a:buFont typeface="Wingdings" pitchFamily="2" charset="2"/>
              <a:buNone/>
            </a:pPr>
            <a:r>
              <a:rPr lang="en-US" sz="1800" dirty="0" smtClean="0"/>
              <a:t>      2.   r  </a:t>
            </a:r>
            <a:r>
              <a:rPr lang="id-ID" sz="1800" dirty="0" smtClean="0"/>
              <a:t>merupakan nilai tidak berdimensi sehingga </a:t>
            </a:r>
            <a:r>
              <a:rPr lang="en-US" sz="1800" dirty="0" smtClean="0"/>
              <a:t> r </a:t>
            </a:r>
            <a:r>
              <a:rPr lang="id-ID" sz="1800" dirty="0" smtClean="0"/>
              <a:t> unit perngukur bebas dari</a:t>
            </a:r>
            <a:r>
              <a:rPr lang="en-US" sz="1800" dirty="0" smtClean="0"/>
              <a:t>  X </a:t>
            </a:r>
            <a:r>
              <a:rPr lang="id-ID" sz="1800" dirty="0" smtClean="0"/>
              <a:t>dan </a:t>
            </a:r>
            <a:r>
              <a:rPr lang="en-US" sz="1800" dirty="0" smtClean="0"/>
              <a:t> Y.</a:t>
            </a:r>
          </a:p>
          <a:p>
            <a:pPr>
              <a:lnSpc>
                <a:spcPct val="80000"/>
              </a:lnSpc>
              <a:buFont typeface="Wingdings" pitchFamily="2" charset="2"/>
              <a:buNone/>
            </a:pPr>
            <a:r>
              <a:rPr lang="en-US" sz="1800" dirty="0" smtClean="0"/>
              <a:t>      3.   r </a:t>
            </a:r>
            <a:r>
              <a:rPr lang="id-ID" sz="1800" dirty="0" smtClean="0"/>
              <a:t> bernilai </a:t>
            </a:r>
            <a:r>
              <a:rPr lang="en-US" sz="1800" dirty="0" smtClean="0"/>
              <a:t> </a:t>
            </a:r>
            <a:r>
              <a:rPr lang="en-US" sz="1800" dirty="0" err="1" smtClean="0"/>
              <a:t>positi</a:t>
            </a:r>
            <a:r>
              <a:rPr lang="id-ID" sz="1800" dirty="0" smtClean="0"/>
              <a:t>f</a:t>
            </a:r>
            <a:r>
              <a:rPr lang="en-US" sz="1800" dirty="0" smtClean="0"/>
              <a:t>, </a:t>
            </a:r>
            <a:r>
              <a:rPr lang="en-US" sz="1800" dirty="0" err="1" smtClean="0"/>
              <a:t>negati</a:t>
            </a:r>
            <a:r>
              <a:rPr lang="id-ID" sz="1800" dirty="0" smtClean="0"/>
              <a:t>f</a:t>
            </a:r>
            <a:r>
              <a:rPr lang="en-US" sz="1800" dirty="0" smtClean="0"/>
              <a:t> </a:t>
            </a:r>
            <a:r>
              <a:rPr lang="id-ID" sz="1800" dirty="0" smtClean="0"/>
              <a:t> atau nol bila  nilai </a:t>
            </a:r>
            <a:r>
              <a:rPr lang="el-GR" sz="1800" dirty="0" smtClean="0">
                <a:cs typeface="Arial" charset="0"/>
              </a:rPr>
              <a:t>β</a:t>
            </a:r>
            <a:r>
              <a:rPr lang="en-US" sz="1800" baseline="-25000" dirty="0" smtClean="0">
                <a:cs typeface="Arial" charset="0"/>
              </a:rPr>
              <a:t>1</a:t>
            </a:r>
            <a:r>
              <a:rPr lang="en-US" sz="1800" dirty="0" smtClean="0">
                <a:cs typeface="Arial" charset="0"/>
              </a:rPr>
              <a:t> </a:t>
            </a:r>
            <a:r>
              <a:rPr lang="id-ID" sz="1800" dirty="0" smtClean="0">
                <a:cs typeface="Arial" charset="0"/>
              </a:rPr>
              <a:t>duga bernilai </a:t>
            </a:r>
            <a:r>
              <a:rPr lang="en-US" sz="1800" dirty="0" smtClean="0">
                <a:cs typeface="Arial" charset="0"/>
              </a:rPr>
              <a:t> </a:t>
            </a:r>
            <a:r>
              <a:rPr lang="en-US" sz="1800" dirty="0" err="1" smtClean="0">
                <a:cs typeface="Arial" charset="0"/>
              </a:rPr>
              <a:t>positi</a:t>
            </a:r>
            <a:r>
              <a:rPr lang="id-ID" sz="1800" dirty="0" smtClean="0">
                <a:cs typeface="Arial" charset="0"/>
              </a:rPr>
              <a:t>f</a:t>
            </a:r>
            <a:r>
              <a:rPr lang="en-US" sz="1800" dirty="0" smtClean="0">
                <a:cs typeface="Arial" charset="0"/>
              </a:rPr>
              <a:t>, </a:t>
            </a:r>
            <a:r>
              <a:rPr lang="en-US" sz="1800" dirty="0" err="1" smtClean="0">
                <a:cs typeface="Arial" charset="0"/>
              </a:rPr>
              <a:t>negati</a:t>
            </a:r>
            <a:r>
              <a:rPr lang="id-ID" sz="1800" dirty="0" smtClean="0">
                <a:cs typeface="Arial" charset="0"/>
              </a:rPr>
              <a:t>f</a:t>
            </a:r>
            <a:r>
              <a:rPr lang="en-US" sz="1800" dirty="0" smtClean="0">
                <a:cs typeface="Arial" charset="0"/>
              </a:rPr>
              <a:t>,  </a:t>
            </a:r>
            <a:r>
              <a:rPr lang="id-ID" sz="1800" dirty="0" smtClean="0">
                <a:cs typeface="Arial" charset="0"/>
              </a:rPr>
              <a:t>atau nol dan sebaliknya</a:t>
            </a:r>
            <a:r>
              <a:rPr lang="en-US" sz="1800" dirty="0" smtClean="0">
                <a:cs typeface="Arial" charset="0"/>
              </a:rPr>
              <a:t>.</a:t>
            </a:r>
            <a:endParaRPr lang="el-GR" sz="1800" baseline="-25000" dirty="0" smtClean="0">
              <a:cs typeface="Arial" charset="0"/>
            </a:endParaRPr>
          </a:p>
          <a:p>
            <a:pPr>
              <a:lnSpc>
                <a:spcPct val="80000"/>
              </a:lnSpc>
            </a:pPr>
            <a:endParaRPr lang="en-US" sz="1800" dirty="0" smtClean="0"/>
          </a:p>
        </p:txBody>
      </p:sp>
      <p:graphicFrame>
        <p:nvGraphicFramePr>
          <p:cNvPr id="10243" name="Object 7"/>
          <p:cNvGraphicFramePr>
            <a:graphicFrameLocks noGrp="1" noChangeAspect="1"/>
          </p:cNvGraphicFramePr>
          <p:nvPr>
            <p:ph sz="quarter" idx="3"/>
          </p:nvPr>
        </p:nvGraphicFramePr>
        <p:xfrm>
          <a:off x="4716016" y="2060848"/>
          <a:ext cx="1080120" cy="726288"/>
        </p:xfrm>
        <a:graphic>
          <a:graphicData uri="http://schemas.openxmlformats.org/presentationml/2006/ole">
            <mc:AlternateContent xmlns:mc="http://schemas.openxmlformats.org/markup-compatibility/2006">
              <mc:Choice xmlns:v="urn:schemas-microsoft-com:vml" Requires="v">
                <p:oleObj spid="_x0000_s112644" name="Equation" r:id="rId3" imgW="736560" imgH="495000" progId="Equation.3">
                  <p:embed/>
                </p:oleObj>
              </mc:Choice>
              <mc:Fallback>
                <p:oleObj name="Equation" r:id="rId3" imgW="736560" imgH="49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060848"/>
                        <a:ext cx="1080120" cy="726288"/>
                      </a:xfrm>
                      <a:prstGeom prst="rect">
                        <a:avLst/>
                      </a:prstGeom>
                      <a:solidFill>
                        <a:schemeClr val="accent1"/>
                      </a:solidFill>
                    </p:spPr>
                  </p:pic>
                </p:oleObj>
              </mc:Fallback>
            </mc:AlternateContent>
          </a:graphicData>
        </a:graphic>
      </p:graphicFrame>
      <p:pic>
        <p:nvPicPr>
          <p:cNvPr id="6" name="Picture 6"/>
          <p:cNvPicPr>
            <a:picLocks noChangeAspect="1" noChangeArrowheads="1"/>
          </p:cNvPicPr>
          <p:nvPr/>
        </p:nvPicPr>
        <p:blipFill>
          <a:blip r:embed="rId5" cstate="print"/>
          <a:srcRect/>
          <a:stretch>
            <a:fillRect/>
          </a:stretch>
        </p:blipFill>
        <p:spPr bwMode="auto">
          <a:xfrm>
            <a:off x="3214678" y="4800600"/>
            <a:ext cx="4267200" cy="2057400"/>
          </a:xfrm>
          <a:prstGeom prst="rect">
            <a:avLst/>
          </a:prstGeom>
          <a:noFill/>
          <a:ln w="9525">
            <a:noFill/>
            <a:miter lim="800000"/>
            <a:headEnd/>
            <a:tailEnd/>
          </a:ln>
        </p:spPr>
      </p:pic>
      <p:graphicFrame>
        <p:nvGraphicFramePr>
          <p:cNvPr id="2" name="Object 4"/>
          <p:cNvGraphicFramePr>
            <a:graphicFrameLocks noChangeAspect="1"/>
          </p:cNvGraphicFramePr>
          <p:nvPr/>
        </p:nvGraphicFramePr>
        <p:xfrm>
          <a:off x="1541463" y="1658938"/>
          <a:ext cx="2892425" cy="1339850"/>
        </p:xfrm>
        <a:graphic>
          <a:graphicData uri="http://schemas.openxmlformats.org/presentationml/2006/ole">
            <mc:AlternateContent xmlns:mc="http://schemas.openxmlformats.org/markup-compatibility/2006">
              <mc:Choice xmlns:v="urn:schemas-microsoft-com:vml" Requires="v">
                <p:oleObj spid="_x0000_s112645" name="Equation" r:id="rId6" imgW="1892160" imgH="876240" progId="Equation.3">
                  <p:embed/>
                </p:oleObj>
              </mc:Choice>
              <mc:Fallback>
                <p:oleObj name="Equation" r:id="rId6" imgW="1892160" imgH="876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1463" y="1658938"/>
                        <a:ext cx="2892425" cy="1339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58828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1368412"/>
          </a:xfrm>
        </p:spPr>
        <p:txBody>
          <a:bodyPr>
            <a:normAutofit fontScale="90000"/>
          </a:bodyPr>
          <a:lstStyle/>
          <a:p>
            <a:pPr algn="l">
              <a:spcBef>
                <a:spcPct val="50000"/>
              </a:spcBef>
            </a:pPr>
            <a:r>
              <a:rPr lang="en-US" sz="2400" dirty="0" smtClean="0"/>
              <a:t>AWAS!!</a:t>
            </a:r>
            <a:br>
              <a:rPr lang="en-US" sz="2400" dirty="0" smtClean="0"/>
            </a:br>
            <a:r>
              <a:rPr lang="en-US" sz="2400" dirty="0" smtClean="0"/>
              <a:t>1.  </a:t>
            </a:r>
            <a:r>
              <a:rPr lang="en-US" sz="2400" dirty="0" err="1" smtClean="0">
                <a:solidFill>
                  <a:srgbClr val="08080C"/>
                </a:solidFill>
                <a:cs typeface="Times New Roman" charset="0"/>
              </a:rPr>
              <a:t>jika</a:t>
            </a:r>
            <a:r>
              <a:rPr lang="en-US" sz="2400" dirty="0" smtClean="0">
                <a:solidFill>
                  <a:srgbClr val="08080C"/>
                </a:solidFill>
                <a:cs typeface="Times New Roman" charset="0"/>
              </a:rPr>
              <a:t> r = 0 </a:t>
            </a:r>
            <a:r>
              <a:rPr lang="en-US" sz="2400" dirty="0" err="1" smtClean="0">
                <a:solidFill>
                  <a:srgbClr val="08080C"/>
                </a:solidFill>
                <a:cs typeface="Times New Roman" charset="0"/>
              </a:rPr>
              <a:t>artinya</a:t>
            </a:r>
            <a:r>
              <a:rPr lang="en-US" sz="2400" dirty="0" smtClean="0">
                <a:solidFill>
                  <a:srgbClr val="08080C"/>
                </a:solidFill>
                <a:cs typeface="Times New Roman" charset="0"/>
              </a:rPr>
              <a:t> </a:t>
            </a:r>
            <a:r>
              <a:rPr lang="en-US" sz="2400" dirty="0" err="1" smtClean="0">
                <a:solidFill>
                  <a:srgbClr val="08080C"/>
                </a:solidFill>
                <a:cs typeface="Times New Roman" charset="0"/>
              </a:rPr>
              <a:t>tidak</a:t>
            </a:r>
            <a:r>
              <a:rPr lang="en-US" sz="2400" dirty="0" smtClean="0">
                <a:solidFill>
                  <a:srgbClr val="08080C"/>
                </a:solidFill>
                <a:cs typeface="Times New Roman" charset="0"/>
              </a:rPr>
              <a:t> </a:t>
            </a:r>
            <a:r>
              <a:rPr lang="en-US" sz="2400" dirty="0" err="1" smtClean="0">
                <a:solidFill>
                  <a:srgbClr val="08080C"/>
                </a:solidFill>
                <a:cs typeface="Times New Roman" charset="0"/>
              </a:rPr>
              <a:t>ada</a:t>
            </a:r>
            <a:r>
              <a:rPr lang="en-US" sz="2400" dirty="0" smtClean="0">
                <a:solidFill>
                  <a:srgbClr val="08080C"/>
                </a:solidFill>
                <a:cs typeface="Times New Roman" charset="0"/>
              </a:rPr>
              <a:t> </a:t>
            </a:r>
            <a:r>
              <a:rPr lang="en-US" sz="2400" dirty="0" err="1" smtClean="0">
                <a:solidFill>
                  <a:srgbClr val="08080C"/>
                </a:solidFill>
                <a:cs typeface="Times New Roman" charset="0"/>
              </a:rPr>
              <a:t>hubungan</a:t>
            </a:r>
            <a:r>
              <a:rPr lang="en-US" sz="2400" dirty="0" smtClean="0">
                <a:solidFill>
                  <a:srgbClr val="08080C"/>
                </a:solidFill>
                <a:cs typeface="Times New Roman" charset="0"/>
              </a:rPr>
              <a:t> </a:t>
            </a:r>
            <a:r>
              <a:rPr lang="en-US" sz="2400" dirty="0" smtClean="0">
                <a:solidFill>
                  <a:srgbClr val="F62502"/>
                </a:solidFill>
                <a:cs typeface="Times New Roman" charset="0"/>
              </a:rPr>
              <a:t>linear</a:t>
            </a:r>
            <a:r>
              <a:rPr lang="en-US" sz="2400" dirty="0" smtClean="0">
                <a:solidFill>
                  <a:srgbClr val="08080C"/>
                </a:solidFill>
                <a:cs typeface="Times New Roman" charset="0"/>
              </a:rPr>
              <a:t> </a:t>
            </a:r>
            <a:r>
              <a:rPr lang="en-US" sz="2400" dirty="0" err="1" smtClean="0">
                <a:solidFill>
                  <a:srgbClr val="08080C"/>
                </a:solidFill>
                <a:cs typeface="Times New Roman" charset="0"/>
              </a:rPr>
              <a:t>antara</a:t>
            </a:r>
            <a:r>
              <a:rPr lang="en-US" sz="2400" dirty="0" smtClean="0">
                <a:solidFill>
                  <a:srgbClr val="08080C"/>
                </a:solidFill>
                <a:cs typeface="Times New Roman" charset="0"/>
              </a:rPr>
              <a:t> X </a:t>
            </a:r>
            <a:r>
              <a:rPr lang="en-US" sz="2400" dirty="0" err="1" smtClean="0">
                <a:solidFill>
                  <a:srgbClr val="08080C"/>
                </a:solidFill>
                <a:cs typeface="Times New Roman" charset="0"/>
              </a:rPr>
              <a:t>dan</a:t>
            </a:r>
            <a:r>
              <a:rPr lang="en-US" sz="2400" dirty="0" smtClean="0">
                <a:solidFill>
                  <a:srgbClr val="08080C"/>
                </a:solidFill>
                <a:cs typeface="Times New Roman" charset="0"/>
              </a:rPr>
              <a:t> Y</a:t>
            </a:r>
            <a:br>
              <a:rPr lang="en-US" sz="2400" dirty="0" smtClean="0">
                <a:solidFill>
                  <a:srgbClr val="08080C"/>
                </a:solidFill>
                <a:cs typeface="Times New Roman" charset="0"/>
              </a:rPr>
            </a:br>
            <a:r>
              <a:rPr lang="en-US" sz="2400" dirty="0" smtClean="0">
                <a:solidFill>
                  <a:srgbClr val="08080C"/>
                </a:solidFill>
                <a:cs typeface="Times New Roman" charset="0"/>
              </a:rPr>
              <a:t>2. </a:t>
            </a:r>
            <a:r>
              <a:rPr lang="en-US" sz="2400" dirty="0" err="1" smtClean="0">
                <a:solidFill>
                  <a:srgbClr val="08080C"/>
                </a:solidFill>
                <a:cs typeface="Times New Roman" charset="0"/>
              </a:rPr>
              <a:t>keeratan</a:t>
            </a:r>
            <a:r>
              <a:rPr lang="en-US" sz="2400" dirty="0" smtClean="0">
                <a:solidFill>
                  <a:srgbClr val="08080C"/>
                </a:solidFill>
                <a:cs typeface="Times New Roman" charset="0"/>
              </a:rPr>
              <a:t> </a:t>
            </a:r>
            <a:r>
              <a:rPr lang="en-US" sz="2400" dirty="0" err="1" smtClean="0">
                <a:solidFill>
                  <a:srgbClr val="08080C"/>
                </a:solidFill>
                <a:cs typeface="Times New Roman" charset="0"/>
              </a:rPr>
              <a:t>hubungan</a:t>
            </a:r>
            <a:r>
              <a:rPr lang="en-US" sz="2400" dirty="0" smtClean="0">
                <a:solidFill>
                  <a:srgbClr val="08080C"/>
                </a:solidFill>
                <a:cs typeface="Times New Roman" charset="0"/>
              </a:rPr>
              <a:t> yang </a:t>
            </a:r>
            <a:r>
              <a:rPr lang="en-US" sz="2400" dirty="0" err="1" smtClean="0">
                <a:solidFill>
                  <a:srgbClr val="08080C"/>
                </a:solidFill>
                <a:cs typeface="Times New Roman" charset="0"/>
              </a:rPr>
              <a:t>ditunjukkan</a:t>
            </a:r>
            <a:r>
              <a:rPr lang="en-US" sz="2400" dirty="0" smtClean="0">
                <a:solidFill>
                  <a:srgbClr val="08080C"/>
                </a:solidFill>
                <a:cs typeface="Times New Roman" charset="0"/>
              </a:rPr>
              <a:t> </a:t>
            </a:r>
            <a:r>
              <a:rPr lang="en-US" sz="2400" dirty="0" err="1" smtClean="0">
                <a:solidFill>
                  <a:srgbClr val="08080C"/>
                </a:solidFill>
                <a:cs typeface="Times New Roman" charset="0"/>
              </a:rPr>
              <a:t>adalah</a:t>
            </a:r>
            <a:r>
              <a:rPr lang="en-US" sz="2400" dirty="0" smtClean="0">
                <a:solidFill>
                  <a:srgbClr val="08080C"/>
                </a:solidFill>
                <a:cs typeface="Times New Roman" charset="0"/>
              </a:rPr>
              <a:t> </a:t>
            </a:r>
            <a:r>
              <a:rPr lang="en-US" sz="2400" dirty="0" err="1" smtClean="0">
                <a:solidFill>
                  <a:srgbClr val="08080C"/>
                </a:solidFill>
                <a:cs typeface="Times New Roman" charset="0"/>
              </a:rPr>
              <a:t>keeratan</a:t>
            </a:r>
            <a:r>
              <a:rPr lang="en-US" sz="2400" dirty="0" smtClean="0">
                <a:solidFill>
                  <a:srgbClr val="08080C"/>
                </a:solidFill>
                <a:cs typeface="Times New Roman" charset="0"/>
              </a:rPr>
              <a:t> </a:t>
            </a:r>
            <a:br>
              <a:rPr lang="en-US" sz="2400" dirty="0" smtClean="0">
                <a:solidFill>
                  <a:srgbClr val="08080C"/>
                </a:solidFill>
                <a:cs typeface="Times New Roman" charset="0"/>
              </a:rPr>
            </a:br>
            <a:r>
              <a:rPr lang="en-US" sz="2400" dirty="0" smtClean="0">
                <a:solidFill>
                  <a:srgbClr val="08080C"/>
                </a:solidFill>
                <a:cs typeface="Times New Roman" charset="0"/>
              </a:rPr>
              <a:t>  </a:t>
            </a:r>
            <a:r>
              <a:rPr lang="en-US" sz="2400" dirty="0" err="1" smtClean="0">
                <a:solidFill>
                  <a:srgbClr val="08080C"/>
                </a:solidFill>
                <a:cs typeface="Times New Roman" charset="0"/>
              </a:rPr>
              <a:t>hubungan</a:t>
            </a:r>
            <a:r>
              <a:rPr lang="en-US" sz="2400" dirty="0" smtClean="0">
                <a:solidFill>
                  <a:srgbClr val="08080C"/>
                </a:solidFill>
                <a:cs typeface="Times New Roman" charset="0"/>
              </a:rPr>
              <a:t> linear</a:t>
            </a:r>
            <a:endParaRPr lang="en-US" sz="2400" dirty="0"/>
          </a:p>
        </p:txBody>
      </p:sp>
      <p:pic>
        <p:nvPicPr>
          <p:cNvPr id="3" name="Picture 1029" descr="C:\WINDOWS\TEMP\\msotw9_temp0.jpg"/>
          <p:cNvPicPr>
            <a:picLocks noChangeAspect="1" noChangeArrowheads="1"/>
          </p:cNvPicPr>
          <p:nvPr/>
        </p:nvPicPr>
        <p:blipFill>
          <a:blip r:embed="rId2" cstate="print">
            <a:lum contrast="36000"/>
          </a:blip>
          <a:srcRect b="2914"/>
          <a:stretch>
            <a:fillRect/>
          </a:stretch>
        </p:blipFill>
        <p:spPr bwMode="auto">
          <a:xfrm>
            <a:off x="1943100" y="1981200"/>
            <a:ext cx="5448300" cy="4648200"/>
          </a:xfrm>
          <a:prstGeom prst="rect">
            <a:avLst/>
          </a:prstGeom>
          <a:noFill/>
          <a:ln w="12700" cap="sq">
            <a:noFill/>
            <a:miter lim="800000"/>
            <a:headEnd type="none" w="sm" len="sm"/>
            <a:tailEnd type="none" w="sm" len="sm"/>
          </a:ln>
          <a:effectLst/>
        </p:spPr>
      </p:pic>
    </p:spTree>
    <p:extLst>
      <p:ext uri="{BB962C8B-B14F-4D97-AF65-F5344CB8AC3E}">
        <p14:creationId xmlns:p14="http://schemas.microsoft.com/office/powerpoint/2010/main" val="25024878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1026" descr="C:\WINDOWS\TEMP\\msotw9_temp0.jpg"/>
          <p:cNvPicPr>
            <a:picLocks noChangeAspect="1" noChangeArrowheads="1"/>
          </p:cNvPicPr>
          <p:nvPr/>
        </p:nvPicPr>
        <p:blipFill>
          <a:blip r:embed="rId2" cstate="print">
            <a:lum contrast="42000"/>
          </a:blip>
          <a:srcRect b="2740"/>
          <a:stretch>
            <a:fillRect/>
          </a:stretch>
        </p:blipFill>
        <p:spPr bwMode="auto">
          <a:xfrm>
            <a:off x="1600200" y="762000"/>
            <a:ext cx="6134100" cy="5791200"/>
          </a:xfrm>
          <a:prstGeom prst="rect">
            <a:avLst/>
          </a:prstGeom>
          <a:noFill/>
          <a:ln w="12700" cap="sq">
            <a:noFill/>
            <a:miter lim="800000"/>
            <a:headEnd type="none" w="sm" len="sm"/>
            <a:tailEnd type="none" w="sm" len="sm"/>
          </a:ln>
          <a:effectLst/>
        </p:spPr>
      </p:pic>
    </p:spTree>
    <p:extLst>
      <p:ext uri="{BB962C8B-B14F-4D97-AF65-F5344CB8AC3E}">
        <p14:creationId xmlns:p14="http://schemas.microsoft.com/office/powerpoint/2010/main" val="39851329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29642" cy="6226196"/>
          </a:xfrm>
        </p:spPr>
        <p:txBody>
          <a:bodyPr/>
          <a:lstStyle/>
          <a:p>
            <a:endParaRPr lang="en-US" sz="1400" dirty="0"/>
          </a:p>
        </p:txBody>
      </p:sp>
      <p:pic>
        <p:nvPicPr>
          <p:cNvPr id="3" name="Picture 3"/>
          <p:cNvPicPr>
            <a:picLocks noChangeAspect="1" noChangeArrowheads="1"/>
          </p:cNvPicPr>
          <p:nvPr/>
        </p:nvPicPr>
        <p:blipFill>
          <a:blip r:embed="rId2" cstate="print"/>
          <a:srcRect/>
          <a:stretch>
            <a:fillRect/>
          </a:stretch>
        </p:blipFill>
        <p:spPr bwMode="auto">
          <a:xfrm>
            <a:off x="-304800" y="0"/>
            <a:ext cx="9753600" cy="7315200"/>
          </a:xfrm>
          <a:prstGeom prst="rect">
            <a:avLst/>
          </a:prstGeom>
          <a:noFill/>
          <a:ln w="9525">
            <a:noFill/>
            <a:miter lim="800000"/>
            <a:headEnd/>
            <a:tailEnd/>
          </a:ln>
        </p:spPr>
      </p:pic>
    </p:spTree>
    <p:extLst>
      <p:ext uri="{BB962C8B-B14F-4D97-AF65-F5344CB8AC3E}">
        <p14:creationId xmlns:p14="http://schemas.microsoft.com/office/powerpoint/2010/main" val="4742628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990600"/>
            <a:ext cx="7467600" cy="762000"/>
          </a:xfrm>
        </p:spPr>
        <p:txBody>
          <a:bodyPr/>
          <a:lstStyle/>
          <a:p>
            <a:pPr eaLnBrk="1" hangingPunct="1"/>
            <a:r>
              <a:rPr lang="en-US" smtClean="0"/>
              <a:t>Korelasi</a:t>
            </a:r>
          </a:p>
        </p:txBody>
      </p:sp>
      <p:pic>
        <p:nvPicPr>
          <p:cNvPr id="11267" name="Picture 3"/>
          <p:cNvPicPr>
            <a:picLocks noChangeAspect="1" noChangeArrowheads="1"/>
          </p:cNvPicPr>
          <p:nvPr/>
        </p:nvPicPr>
        <p:blipFill>
          <a:blip r:embed="rId3" cstate="print"/>
          <a:srcRect/>
          <a:stretch>
            <a:fillRect/>
          </a:stretch>
        </p:blipFill>
        <p:spPr bwMode="auto">
          <a:xfrm>
            <a:off x="-304800" y="-228600"/>
            <a:ext cx="9753600" cy="7315200"/>
          </a:xfrm>
          <a:prstGeom prst="rect">
            <a:avLst/>
          </a:prstGeom>
          <a:noFill/>
          <a:ln w="9525">
            <a:noFill/>
            <a:miter lim="800000"/>
            <a:headEnd/>
            <a:tailEnd/>
          </a:ln>
        </p:spPr>
      </p:pic>
    </p:spTree>
    <p:extLst>
      <p:ext uri="{BB962C8B-B14F-4D97-AF65-F5344CB8AC3E}">
        <p14:creationId xmlns:p14="http://schemas.microsoft.com/office/powerpoint/2010/main" val="12901195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114800"/>
            <a:ext cx="8229600" cy="609600"/>
          </a:xfrm>
        </p:spPr>
        <p:txBody>
          <a:bodyPr>
            <a:noAutofit/>
          </a:bodyPr>
          <a:lstStyle/>
          <a:p>
            <a:pPr algn="l"/>
            <a:r>
              <a:rPr lang="en-US" altLang="zh-CN" sz="2800" b="1" dirty="0" err="1" smtClean="0">
                <a:solidFill>
                  <a:srgbClr val="FF00FF"/>
                </a:solidFill>
                <a:effectLst>
                  <a:outerShdw blurRad="38100" dist="38100" dir="2700000" algn="tl">
                    <a:srgbClr val="C0C0C0"/>
                  </a:outerShdw>
                </a:effectLst>
                <a:ea typeface="SimSun" charset="-122"/>
                <a:cs typeface="Arial" charset="0"/>
              </a:rPr>
              <a:t>Selang</a:t>
            </a:r>
            <a:r>
              <a:rPr lang="en-US" altLang="zh-CN" sz="2800" b="1" dirty="0" smtClean="0">
                <a:solidFill>
                  <a:srgbClr val="FF00FF"/>
                </a:solidFill>
                <a:effectLst>
                  <a:outerShdw blurRad="38100" dist="38100" dir="2700000" algn="tl">
                    <a:srgbClr val="C0C0C0"/>
                  </a:outerShdw>
                </a:effectLst>
                <a:ea typeface="SimSun" charset="-122"/>
                <a:cs typeface="Arial" charset="0"/>
              </a:rPr>
              <a:t> </a:t>
            </a:r>
            <a:r>
              <a:rPr lang="en-US" altLang="zh-CN" sz="2800" b="1" dirty="0" err="1" smtClean="0">
                <a:solidFill>
                  <a:srgbClr val="FF00FF"/>
                </a:solidFill>
                <a:effectLst>
                  <a:outerShdw blurRad="38100" dist="38100" dir="2700000" algn="tl">
                    <a:srgbClr val="C0C0C0"/>
                  </a:outerShdw>
                </a:effectLst>
                <a:ea typeface="SimSun" charset="-122"/>
                <a:cs typeface="Arial" charset="0"/>
              </a:rPr>
              <a:t>kepercayaan</a:t>
            </a:r>
            <a:r>
              <a:rPr lang="en-US" altLang="zh-CN" sz="2800" b="1" dirty="0" smtClean="0">
                <a:solidFill>
                  <a:srgbClr val="FF00FF"/>
                </a:solidFill>
                <a:effectLst>
                  <a:outerShdw blurRad="38100" dist="38100" dir="2700000" algn="tl">
                    <a:srgbClr val="C0C0C0"/>
                  </a:outerShdw>
                </a:effectLst>
                <a:ea typeface="SimSun" charset="-122"/>
                <a:cs typeface="Arial" charset="0"/>
              </a:rPr>
              <a:t> </a:t>
            </a:r>
            <a:r>
              <a:rPr lang="id-ID" altLang="zh-CN" sz="2800" b="1" dirty="0" smtClean="0">
                <a:solidFill>
                  <a:srgbClr val="FF00FF"/>
                </a:solidFill>
                <a:effectLst>
                  <a:outerShdw blurRad="38100" dist="38100" dir="2700000" algn="tl">
                    <a:srgbClr val="C0C0C0"/>
                  </a:outerShdw>
                </a:effectLst>
                <a:ea typeface="SimSun" charset="-122"/>
                <a:cs typeface="Arial" charset="0"/>
              </a:rPr>
              <a:t> </a:t>
            </a:r>
            <a:r>
              <a:rPr lang="en-US" altLang="zh-CN" sz="2800" b="1" i="1" dirty="0" smtClean="0">
                <a:solidFill>
                  <a:srgbClr val="FF00FF"/>
                </a:solidFill>
                <a:effectLst>
                  <a:outerShdw blurRad="38100" dist="38100" dir="2700000" algn="tl">
                    <a:srgbClr val="C0C0C0"/>
                  </a:outerShdw>
                </a:effectLst>
                <a:ea typeface="SimSun" charset="-122"/>
                <a:cs typeface="Arial" charset="0"/>
                <a:sym typeface="Symbol" pitchFamily="18" charset="2"/>
              </a:rPr>
              <a:t>(1-  ) 100%</a:t>
            </a:r>
            <a:r>
              <a:rPr lang="en-US" altLang="zh-CN" sz="2800" dirty="0" smtClean="0">
                <a:solidFill>
                  <a:srgbClr val="FF00FF"/>
                </a:solidFill>
                <a:effectLst>
                  <a:outerShdw blurRad="38100" dist="38100" dir="2700000" algn="tl">
                    <a:srgbClr val="C0C0C0"/>
                  </a:outerShdw>
                </a:effectLst>
                <a:ea typeface="SimSun" charset="-122"/>
                <a:cs typeface="Arial" charset="0"/>
              </a:rPr>
              <a:t/>
            </a:r>
            <a:br>
              <a:rPr lang="en-US" altLang="zh-CN" sz="2800" dirty="0" smtClean="0">
                <a:solidFill>
                  <a:srgbClr val="FF00FF"/>
                </a:solidFill>
                <a:effectLst>
                  <a:outerShdw blurRad="38100" dist="38100" dir="2700000" algn="tl">
                    <a:srgbClr val="C0C0C0"/>
                  </a:outerShdw>
                </a:effectLst>
                <a:ea typeface="SimSun" charset="-122"/>
                <a:cs typeface="Arial" charset="0"/>
              </a:rPr>
            </a:br>
            <a:endParaRPr lang="en-US" sz="2800" dirty="0"/>
          </a:p>
        </p:txBody>
      </p:sp>
      <p:sp>
        <p:nvSpPr>
          <p:cNvPr id="3" name="Content Placeholder 2"/>
          <p:cNvSpPr>
            <a:spLocks noGrp="1"/>
          </p:cNvSpPr>
          <p:nvPr>
            <p:ph idx="1"/>
          </p:nvPr>
        </p:nvSpPr>
        <p:spPr>
          <a:xfrm>
            <a:off x="533400" y="4476929"/>
            <a:ext cx="2819400" cy="1923871"/>
          </a:xfrm>
        </p:spPr>
        <p:txBody>
          <a:bodyPr>
            <a:normAutofit fontScale="70000" lnSpcReduction="20000"/>
          </a:bodyPr>
          <a:lstStyle/>
          <a:p>
            <a:pPr>
              <a:buNone/>
            </a:pPr>
            <a:r>
              <a:rPr lang="en-US" dirty="0" err="1" smtClean="0"/>
              <a:t>Apakah</a:t>
            </a:r>
            <a:r>
              <a:rPr lang="en-US" dirty="0" smtClean="0"/>
              <a:t> </a:t>
            </a:r>
            <a:r>
              <a:rPr lang="en-US" dirty="0" err="1" smtClean="0"/>
              <a:t>arti</a:t>
            </a:r>
            <a:r>
              <a:rPr lang="en-US" dirty="0" smtClean="0"/>
              <a:t> </a:t>
            </a:r>
            <a:r>
              <a:rPr lang="en-US" dirty="0" err="1" smtClean="0"/>
              <a:t>dari</a:t>
            </a:r>
            <a:r>
              <a:rPr lang="en-US" dirty="0" smtClean="0"/>
              <a:t> </a:t>
            </a:r>
            <a:r>
              <a:rPr lang="en-US" dirty="0" err="1" smtClean="0"/>
              <a:t>selang</a:t>
            </a:r>
            <a:r>
              <a:rPr lang="en-US" dirty="0" smtClean="0"/>
              <a:t> </a:t>
            </a:r>
            <a:r>
              <a:rPr lang="en-US" dirty="0" err="1" smtClean="0"/>
              <a:t>kepercayaan</a:t>
            </a:r>
            <a:r>
              <a:rPr lang="en-US" dirty="0" smtClean="0"/>
              <a:t> 95%?</a:t>
            </a:r>
          </a:p>
          <a:p>
            <a:pPr>
              <a:buNone/>
            </a:pPr>
            <a:r>
              <a:rPr lang="en-US" dirty="0" err="1" smtClean="0"/>
              <a:t>Teori</a:t>
            </a:r>
            <a:r>
              <a:rPr lang="en-US" dirty="0" smtClean="0"/>
              <a:t>:  (1-</a:t>
            </a:r>
            <a:r>
              <a:rPr lang="en-US" altLang="zh-CN" b="1" i="1" dirty="0" smtClean="0">
                <a:solidFill>
                  <a:srgbClr val="FF00FF"/>
                </a:solidFill>
                <a:effectLst>
                  <a:outerShdw blurRad="38100" dist="38100" dir="2700000" algn="tl">
                    <a:srgbClr val="C0C0C0"/>
                  </a:outerShdw>
                </a:effectLst>
                <a:ea typeface="SimSun" charset="-122"/>
                <a:cs typeface="Arial" charset="0"/>
                <a:sym typeface="Symbol" pitchFamily="18" charset="2"/>
              </a:rPr>
              <a:t> )=95%</a:t>
            </a:r>
          </a:p>
          <a:p>
            <a:pPr>
              <a:buNone/>
            </a:pPr>
            <a:r>
              <a:rPr lang="en-US" altLang="zh-CN" b="1" i="1" dirty="0" smtClean="0">
                <a:solidFill>
                  <a:srgbClr val="FF00FF"/>
                </a:solidFill>
                <a:effectLst>
                  <a:outerShdw blurRad="38100" dist="38100" dir="2700000" algn="tl">
                    <a:srgbClr val="C0C0C0"/>
                  </a:outerShdw>
                </a:effectLst>
                <a:ea typeface="SimSun" charset="-122"/>
                <a:cs typeface="Arial" charset="0"/>
                <a:sym typeface="Symbol" pitchFamily="18" charset="2"/>
              </a:rPr>
              <a:t>=1-95%</a:t>
            </a:r>
          </a:p>
          <a:p>
            <a:pPr>
              <a:buNone/>
            </a:pPr>
            <a:r>
              <a:rPr lang="en-US" b="1" i="1" dirty="0" smtClean="0">
                <a:solidFill>
                  <a:srgbClr val="FF00FF"/>
                </a:solidFill>
                <a:effectLst>
                  <a:outerShdw blurRad="38100" dist="38100" dir="2700000" algn="tl">
                    <a:srgbClr val="C0C0C0"/>
                  </a:outerShdw>
                </a:effectLst>
                <a:ea typeface="SimSun" charset="-122"/>
                <a:cs typeface="Arial" charset="0"/>
                <a:sym typeface="Symbol" pitchFamily="18" charset="2"/>
              </a:rPr>
              <a:t>	= 5%=0,05</a:t>
            </a:r>
            <a:endParaRPr lang="en-US" dirty="0"/>
          </a:p>
        </p:txBody>
      </p:sp>
      <p:sp>
        <p:nvSpPr>
          <p:cNvPr id="4" name="TextBox 3"/>
          <p:cNvSpPr txBox="1"/>
          <p:nvPr/>
        </p:nvSpPr>
        <p:spPr>
          <a:xfrm>
            <a:off x="4267200" y="4419600"/>
            <a:ext cx="2971800" cy="1200329"/>
          </a:xfrm>
          <a:prstGeom prst="rect">
            <a:avLst/>
          </a:prstGeom>
          <a:noFill/>
        </p:spPr>
        <p:txBody>
          <a:bodyPr wrap="square" rtlCol="0">
            <a:spAutoFit/>
          </a:bodyPr>
          <a:lstStyle/>
          <a:p>
            <a:r>
              <a:rPr lang="en-US" dirty="0" smtClean="0"/>
              <a:t>S.K.	</a:t>
            </a:r>
            <a:r>
              <a:rPr lang="en-US" altLang="zh-CN" b="1" i="1" dirty="0" smtClean="0">
                <a:solidFill>
                  <a:srgbClr val="FF00FF"/>
                </a:solidFill>
                <a:effectLst>
                  <a:outerShdw blurRad="38100" dist="38100" dir="2700000" algn="tl">
                    <a:srgbClr val="C0C0C0"/>
                  </a:outerShdw>
                </a:effectLst>
                <a:ea typeface="SimSun" charset="-122"/>
                <a:cs typeface="Arial" charset="0"/>
                <a:sym typeface="Symbol" pitchFamily="18" charset="2"/>
              </a:rPr>
              <a:t> </a:t>
            </a:r>
          </a:p>
          <a:p>
            <a:r>
              <a:rPr lang="en-US" b="1" i="1" dirty="0" smtClean="0">
                <a:solidFill>
                  <a:srgbClr val="FF00FF"/>
                </a:solidFill>
                <a:effectLst>
                  <a:outerShdw blurRad="38100" dist="38100" dir="2700000" algn="tl">
                    <a:srgbClr val="C0C0C0"/>
                  </a:outerShdw>
                </a:effectLst>
                <a:ea typeface="SimSun" charset="-122"/>
                <a:cs typeface="Arial" charset="0"/>
                <a:sym typeface="Symbol" pitchFamily="18" charset="2"/>
              </a:rPr>
              <a:t>95%	0.05</a:t>
            </a:r>
          </a:p>
          <a:p>
            <a:r>
              <a:rPr lang="en-US" b="1" i="1" dirty="0" smtClean="0">
                <a:solidFill>
                  <a:srgbClr val="FF00FF"/>
                </a:solidFill>
                <a:effectLst>
                  <a:outerShdw blurRad="38100" dist="38100" dir="2700000" algn="tl">
                    <a:srgbClr val="C0C0C0"/>
                  </a:outerShdw>
                </a:effectLst>
                <a:ea typeface="SimSun" charset="-122"/>
                <a:cs typeface="Arial" charset="0"/>
                <a:sym typeface="Symbol" pitchFamily="18" charset="2"/>
              </a:rPr>
              <a:t>90%	0.10</a:t>
            </a:r>
          </a:p>
          <a:p>
            <a:r>
              <a:rPr lang="en-US" b="1" i="1" dirty="0" smtClean="0">
                <a:solidFill>
                  <a:srgbClr val="FF00FF"/>
                </a:solidFill>
                <a:effectLst>
                  <a:outerShdw blurRad="38100" dist="38100" dir="2700000" algn="tl">
                    <a:srgbClr val="C0C0C0"/>
                  </a:outerShdw>
                </a:effectLst>
                <a:ea typeface="SimSun" charset="-122"/>
                <a:cs typeface="Arial" charset="0"/>
                <a:sym typeface="Symbol" pitchFamily="18" charset="2"/>
              </a:rPr>
              <a:t>98%	0.02</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838200" y="533401"/>
                <a:ext cx="7239000" cy="3448123"/>
              </a:xfrm>
              <a:prstGeom prst="rect">
                <a:avLst/>
              </a:prstGeom>
              <a:noFill/>
            </p:spPr>
            <p:txBody>
              <a:bodyPr wrap="square" rtlCol="0">
                <a:spAutoFit/>
              </a:bodyPr>
              <a:lstStyle/>
              <a:p>
                <a:r>
                  <a:rPr lang="id-ID" dirty="0" smtClean="0"/>
                  <a:t>Statistik Uji:   </a:t>
                </a:r>
                <a14:m>
                  <m:oMath xmlns:m="http://schemas.openxmlformats.org/officeDocument/2006/math">
                    <m:r>
                      <a:rPr lang="id-ID" b="0" i="1" smtClean="0">
                        <a:latin typeface="Cambria Math"/>
                      </a:rPr>
                      <m:t>𝐹</m:t>
                    </m:r>
                    <m:r>
                      <a:rPr lang="id-ID" b="0" i="1" smtClean="0">
                        <a:latin typeface="Cambria Math"/>
                      </a:rPr>
                      <m:t>=</m:t>
                    </m:r>
                    <m:f>
                      <m:fPr>
                        <m:ctrlPr>
                          <a:rPr lang="id-ID" b="0" i="1" smtClean="0">
                            <a:latin typeface="Cambria Math" panose="02040503050406030204" pitchFamily="18" charset="0"/>
                          </a:rPr>
                        </m:ctrlPr>
                      </m:fPr>
                      <m:num>
                        <m:r>
                          <a:rPr lang="id-ID" b="0" i="1" smtClean="0">
                            <a:latin typeface="Cambria Math"/>
                          </a:rPr>
                          <m:t>𝐽𝐾𝐾𝑀</m:t>
                        </m:r>
                        <m:r>
                          <a:rPr lang="id-ID" b="0" i="1" smtClean="0">
                            <a:latin typeface="Cambria Math"/>
                          </a:rPr>
                          <m:t>/(</m:t>
                        </m:r>
                        <m:r>
                          <a:rPr lang="id-ID" b="0" i="1" smtClean="0">
                            <a:latin typeface="Cambria Math"/>
                          </a:rPr>
                          <m:t>𝑘</m:t>
                        </m:r>
                        <m:r>
                          <a:rPr lang="id-ID" b="0" i="1" smtClean="0">
                            <a:latin typeface="Cambria Math"/>
                          </a:rPr>
                          <m:t>−2)</m:t>
                        </m:r>
                      </m:num>
                      <m:den>
                        <m:r>
                          <a:rPr lang="id-ID" b="0" i="1" smtClean="0">
                            <a:latin typeface="Cambria Math"/>
                          </a:rPr>
                          <m:t>𝐽𝐾𝐺𝑀</m:t>
                        </m:r>
                        <m:r>
                          <a:rPr lang="id-ID" b="0" i="1" smtClean="0">
                            <a:latin typeface="Cambria Math"/>
                          </a:rPr>
                          <m:t>/(</m:t>
                        </m:r>
                        <m:r>
                          <a:rPr lang="id-ID" b="0" i="1" smtClean="0">
                            <a:latin typeface="Cambria Math"/>
                          </a:rPr>
                          <m:t>𝑛</m:t>
                        </m:r>
                        <m:r>
                          <a:rPr lang="id-ID" b="0" i="1" smtClean="0">
                            <a:latin typeface="Cambria Math"/>
                          </a:rPr>
                          <m:t>−</m:t>
                        </m:r>
                        <m:r>
                          <a:rPr lang="id-ID" b="0" i="1" smtClean="0">
                            <a:latin typeface="Cambria Math"/>
                          </a:rPr>
                          <m:t>𝑘</m:t>
                        </m:r>
                        <m:r>
                          <a:rPr lang="id-ID" b="0" i="1" smtClean="0">
                            <a:latin typeface="Cambria Math"/>
                          </a:rPr>
                          <m:t>)</m:t>
                        </m:r>
                      </m:den>
                    </m:f>
                  </m:oMath>
                </a14:m>
                <a:endParaRPr lang="id-ID" dirty="0" smtClean="0"/>
              </a:p>
              <a:p>
                <a:endParaRPr lang="id-ID" dirty="0"/>
              </a:p>
              <a:p>
                <a:r>
                  <a:rPr lang="id-ID" dirty="0" smtClean="0"/>
                  <a:t>Perhatikan: 	 </a:t>
                </a:r>
                <a14:m>
                  <m:oMath xmlns:m="http://schemas.openxmlformats.org/officeDocument/2006/math">
                    <m:r>
                      <m:rPr>
                        <m:sty m:val="p"/>
                      </m:rPr>
                      <a:rPr lang="id-ID" b="0" i="0" smtClean="0">
                        <a:latin typeface="Cambria Math"/>
                      </a:rPr>
                      <m:t>JKGM</m:t>
                    </m:r>
                    <m:r>
                      <a:rPr lang="id-ID" b="0" i="0" smtClean="0">
                        <a:latin typeface="Cambria Math"/>
                      </a:rPr>
                      <m:t>=</m:t>
                    </m:r>
                    <m:nary>
                      <m:naryPr>
                        <m:chr m:val="∑"/>
                        <m:subHide m:val="on"/>
                        <m:supHide m:val="on"/>
                        <m:ctrlPr>
                          <a:rPr lang="id-ID" i="1">
                            <a:latin typeface="Cambria Math" panose="02040503050406030204" pitchFamily="18" charset="0"/>
                          </a:rPr>
                        </m:ctrlPr>
                      </m:naryPr>
                      <m:sub/>
                      <m:sup/>
                      <m:e>
                        <m:nary>
                          <m:naryPr>
                            <m:chr m:val="∑"/>
                            <m:subHide m:val="on"/>
                            <m:supHide m:val="on"/>
                            <m:ctrlPr>
                              <a:rPr lang="id-ID" i="1">
                                <a:latin typeface="Cambria Math" panose="02040503050406030204" pitchFamily="18" charset="0"/>
                              </a:rPr>
                            </m:ctrlPr>
                          </m:naryPr>
                          <m:sub/>
                          <m:sup/>
                          <m:e>
                            <m:sSup>
                              <m:sSupPr>
                                <m:ctrlPr>
                                  <a:rPr lang="id-ID" i="1">
                                    <a:latin typeface="Cambria Math" panose="02040503050406030204" pitchFamily="18" charset="0"/>
                                  </a:rPr>
                                </m:ctrlPr>
                              </m:sSupPr>
                              <m:e>
                                <m:r>
                                  <a:rPr lang="id-ID" i="1">
                                    <a:latin typeface="Cambria Math"/>
                                  </a:rPr>
                                  <m:t>(</m:t>
                                </m:r>
                                <m:sSub>
                                  <m:sSubPr>
                                    <m:ctrlPr>
                                      <a:rPr lang="id-ID" i="1">
                                        <a:latin typeface="Cambria Math" panose="02040503050406030204" pitchFamily="18" charset="0"/>
                                      </a:rPr>
                                    </m:ctrlPr>
                                  </m:sSubPr>
                                  <m:e>
                                    <m:r>
                                      <a:rPr lang="id-ID" i="1">
                                        <a:latin typeface="Cambria Math"/>
                                      </a:rPr>
                                      <m:t>𝑌</m:t>
                                    </m:r>
                                  </m:e>
                                  <m:sub>
                                    <m:r>
                                      <a:rPr lang="id-ID" i="1">
                                        <a:latin typeface="Cambria Math"/>
                                      </a:rPr>
                                      <m:t>𝑖𝑗</m:t>
                                    </m:r>
                                  </m:sub>
                                </m:sSub>
                                <m:r>
                                  <a:rPr lang="id-ID" i="1">
                                    <a:latin typeface="Cambria Math"/>
                                  </a:rPr>
                                  <m:t>−</m:t>
                                </m:r>
                                <m:sSubSup>
                                  <m:sSubSupPr>
                                    <m:ctrlPr>
                                      <a:rPr lang="id-ID" i="1">
                                        <a:latin typeface="Cambria Math" panose="02040503050406030204" pitchFamily="18" charset="0"/>
                                      </a:rPr>
                                    </m:ctrlPr>
                                  </m:sSubSupPr>
                                  <m:e>
                                    <m:acc>
                                      <m:accPr>
                                        <m:chr m:val="̅"/>
                                        <m:ctrlPr>
                                          <a:rPr lang="id-ID" i="1">
                                            <a:latin typeface="Cambria Math" panose="02040503050406030204" pitchFamily="18" charset="0"/>
                                          </a:rPr>
                                        </m:ctrlPr>
                                      </m:accPr>
                                      <m:e>
                                        <m:r>
                                          <a:rPr lang="id-ID" i="1">
                                            <a:latin typeface="Cambria Math"/>
                                          </a:rPr>
                                          <m:t>𝑌</m:t>
                                        </m:r>
                                      </m:e>
                                    </m:acc>
                                  </m:e>
                                  <m:sub>
                                    <m:r>
                                      <a:rPr lang="id-ID" i="1">
                                        <a:latin typeface="Cambria Math"/>
                                      </a:rPr>
                                      <m:t>𝑖</m:t>
                                    </m:r>
                                  </m:sub>
                                  <m:sup/>
                                </m:sSubSup>
                                <m:r>
                                  <a:rPr lang="id-ID" i="1">
                                    <a:latin typeface="Cambria Math"/>
                                  </a:rPr>
                                  <m:t>)</m:t>
                                </m:r>
                              </m:e>
                              <m:sup>
                                <m:r>
                                  <a:rPr lang="id-ID" i="1">
                                    <a:latin typeface="Cambria Math"/>
                                  </a:rPr>
                                  <m:t>2</m:t>
                                </m:r>
                              </m:sup>
                            </m:sSup>
                          </m:e>
                        </m:nary>
                      </m:e>
                    </m:nary>
                  </m:oMath>
                </a14:m>
                <a:endParaRPr lang="id-ID" dirty="0" smtClean="0"/>
              </a:p>
              <a:p>
                <a:pPr/>
                <a14:m>
                  <m:oMathPara xmlns:m="http://schemas.openxmlformats.org/officeDocument/2006/math">
                    <m:oMathParaPr>
                      <m:jc m:val="centerGroup"/>
                    </m:oMathParaPr>
                    <m:oMath xmlns:m="http://schemas.openxmlformats.org/officeDocument/2006/math">
                      <m:r>
                        <a:rPr lang="id-ID" b="0" i="1" dirty="0" smtClean="0">
                          <a:latin typeface="Cambria Math"/>
                        </a:rPr>
                        <m:t>𝐽𝐾𝐺</m:t>
                      </m:r>
                      <m:r>
                        <a:rPr lang="id-ID" b="0" i="1" dirty="0" smtClean="0">
                          <a:latin typeface="Cambria Math"/>
                        </a:rPr>
                        <m:t>=</m:t>
                      </m:r>
                      <m:nary>
                        <m:naryPr>
                          <m:chr m:val="∑"/>
                          <m:subHide m:val="on"/>
                          <m:supHide m:val="on"/>
                          <m:ctrlPr>
                            <a:rPr lang="id-ID" i="1">
                              <a:latin typeface="Cambria Math" panose="02040503050406030204" pitchFamily="18" charset="0"/>
                            </a:rPr>
                          </m:ctrlPr>
                        </m:naryPr>
                        <m:sub/>
                        <m:sup/>
                        <m:e>
                          <m:nary>
                            <m:naryPr>
                              <m:chr m:val="∑"/>
                              <m:subHide m:val="on"/>
                              <m:supHide m:val="on"/>
                              <m:ctrlPr>
                                <a:rPr lang="id-ID" i="1">
                                  <a:latin typeface="Cambria Math" panose="02040503050406030204" pitchFamily="18" charset="0"/>
                                </a:rPr>
                              </m:ctrlPr>
                            </m:naryPr>
                            <m:sub/>
                            <m:sup/>
                            <m:e>
                              <m:sSup>
                                <m:sSupPr>
                                  <m:ctrlPr>
                                    <a:rPr lang="id-ID" i="1">
                                      <a:latin typeface="Cambria Math" panose="02040503050406030204" pitchFamily="18" charset="0"/>
                                    </a:rPr>
                                  </m:ctrlPr>
                                </m:sSupPr>
                                <m:e>
                                  <m:r>
                                    <a:rPr lang="id-ID" i="1">
                                      <a:latin typeface="Cambria Math"/>
                                    </a:rPr>
                                    <m:t>(</m:t>
                                  </m:r>
                                  <m:sSub>
                                    <m:sSubPr>
                                      <m:ctrlPr>
                                        <a:rPr lang="id-ID" i="1">
                                          <a:latin typeface="Cambria Math" panose="02040503050406030204" pitchFamily="18" charset="0"/>
                                        </a:rPr>
                                      </m:ctrlPr>
                                    </m:sSubPr>
                                    <m:e>
                                      <m:r>
                                        <a:rPr lang="id-ID" i="1">
                                          <a:latin typeface="Cambria Math"/>
                                        </a:rPr>
                                        <m:t>𝑌</m:t>
                                      </m:r>
                                    </m:e>
                                    <m:sub>
                                      <m:r>
                                        <a:rPr lang="id-ID" i="1">
                                          <a:latin typeface="Cambria Math"/>
                                        </a:rPr>
                                        <m:t>𝑖𝑗</m:t>
                                      </m:r>
                                    </m:sub>
                                  </m:sSub>
                                  <m:r>
                                    <a:rPr lang="id-ID" i="1">
                                      <a:latin typeface="Cambria Math"/>
                                    </a:rPr>
                                    <m:t>−</m:t>
                                  </m:r>
                                  <m:sSub>
                                    <m:sSubPr>
                                      <m:ctrlPr>
                                        <a:rPr lang="id-ID" i="1">
                                          <a:latin typeface="Cambria Math" panose="02040503050406030204" pitchFamily="18" charset="0"/>
                                        </a:rPr>
                                      </m:ctrlPr>
                                    </m:sSubPr>
                                    <m:e>
                                      <m:acc>
                                        <m:accPr>
                                          <m:chr m:val="̂"/>
                                          <m:ctrlPr>
                                            <a:rPr lang="id-ID" i="1">
                                              <a:latin typeface="Cambria Math" panose="02040503050406030204" pitchFamily="18" charset="0"/>
                                            </a:rPr>
                                          </m:ctrlPr>
                                        </m:accPr>
                                        <m:e>
                                          <m:r>
                                            <a:rPr lang="id-ID" i="1">
                                              <a:latin typeface="Cambria Math"/>
                                            </a:rPr>
                                            <m:t>𝑌</m:t>
                                          </m:r>
                                        </m:e>
                                      </m:acc>
                                    </m:e>
                                    <m:sub>
                                      <m:r>
                                        <a:rPr lang="id-ID" i="1">
                                          <a:latin typeface="Cambria Math"/>
                                        </a:rPr>
                                        <m:t>𝑖𝑗</m:t>
                                      </m:r>
                                    </m:sub>
                                  </m:sSub>
                                  <m:r>
                                    <a:rPr lang="id-ID" i="1">
                                      <a:latin typeface="Cambria Math"/>
                                    </a:rPr>
                                    <m:t>)</m:t>
                                  </m:r>
                                </m:e>
                                <m:sup>
                                  <m:r>
                                    <a:rPr lang="id-ID" i="1">
                                      <a:latin typeface="Cambria Math"/>
                                    </a:rPr>
                                    <m:t>2</m:t>
                                  </m:r>
                                </m:sup>
                              </m:sSup>
                            </m:e>
                          </m:nary>
                        </m:e>
                      </m:nary>
                      <m:r>
                        <a:rPr lang="id-ID" b="0" i="1" dirty="0" smtClean="0">
                          <a:latin typeface="Cambria Math"/>
                        </a:rPr>
                        <m:t>=</m:t>
                      </m:r>
                      <m:nary>
                        <m:naryPr>
                          <m:chr m:val="∑"/>
                          <m:subHide m:val="on"/>
                          <m:supHide m:val="on"/>
                          <m:ctrlPr>
                            <a:rPr lang="id-ID" b="0" i="1" dirty="0" smtClean="0">
                              <a:latin typeface="Cambria Math" panose="02040503050406030204" pitchFamily="18" charset="0"/>
                            </a:rPr>
                          </m:ctrlPr>
                        </m:naryPr>
                        <m:sub/>
                        <m:sup/>
                        <m:e>
                          <m:sSubSup>
                            <m:sSubSupPr>
                              <m:ctrlPr>
                                <a:rPr lang="id-ID" b="0" i="1" dirty="0" smtClean="0">
                                  <a:latin typeface="Cambria Math" panose="02040503050406030204" pitchFamily="18" charset="0"/>
                                </a:rPr>
                              </m:ctrlPr>
                            </m:sSubSupPr>
                            <m:e>
                              <m:sSup>
                                <m:sSupPr>
                                  <m:ctrlPr>
                                    <a:rPr lang="id-ID" b="0" i="1" dirty="0" smtClean="0">
                                      <a:latin typeface="Cambria Math" panose="02040503050406030204" pitchFamily="18" charset="0"/>
                                    </a:rPr>
                                  </m:ctrlPr>
                                </m:sSupPr>
                                <m:e>
                                  <m:r>
                                    <a:rPr lang="id-ID" b="0" i="1" dirty="0" smtClean="0">
                                      <a:latin typeface="Cambria Math"/>
                                    </a:rPr>
                                    <m:t>𝑌</m:t>
                                  </m:r>
                                </m:e>
                                <m:sup>
                                  <m:r>
                                    <a:rPr lang="id-ID" b="0" i="1" dirty="0" smtClean="0">
                                      <a:latin typeface="Cambria Math"/>
                                    </a:rPr>
                                    <m:t>2</m:t>
                                  </m:r>
                                </m:sup>
                              </m:sSup>
                            </m:e>
                            <m:sub>
                              <m:r>
                                <a:rPr lang="id-ID" b="0" i="1" dirty="0" smtClean="0">
                                  <a:latin typeface="Cambria Math"/>
                                </a:rPr>
                                <m:t>𝑖</m:t>
                              </m:r>
                            </m:sub>
                            <m:sup/>
                          </m:sSubSup>
                        </m:e>
                      </m:nary>
                      <m:r>
                        <a:rPr lang="id-ID" b="0" i="1" dirty="0" smtClean="0">
                          <a:latin typeface="Cambria Math"/>
                        </a:rPr>
                        <m:t>−</m:t>
                      </m:r>
                      <m:sSub>
                        <m:sSubPr>
                          <m:ctrlPr>
                            <a:rPr lang="id-ID" b="0" i="1" dirty="0" smtClean="0">
                              <a:latin typeface="Cambria Math" panose="02040503050406030204" pitchFamily="18" charset="0"/>
                            </a:rPr>
                          </m:ctrlPr>
                        </m:sSubPr>
                        <m:e>
                          <m:r>
                            <a:rPr lang="id-ID" b="0" i="1" dirty="0" smtClean="0">
                              <a:latin typeface="Cambria Math"/>
                            </a:rPr>
                            <m:t>𝑏</m:t>
                          </m:r>
                        </m:e>
                        <m:sub>
                          <m:r>
                            <a:rPr lang="id-ID" b="0" i="1" dirty="0" smtClean="0">
                              <a:latin typeface="Cambria Math"/>
                            </a:rPr>
                            <m:t>0</m:t>
                          </m:r>
                        </m:sub>
                      </m:sSub>
                      <m:nary>
                        <m:naryPr>
                          <m:chr m:val="∑"/>
                          <m:subHide m:val="on"/>
                          <m:supHide m:val="on"/>
                          <m:ctrlPr>
                            <a:rPr lang="id-ID" b="0" i="1" dirty="0" smtClean="0">
                              <a:latin typeface="Cambria Math" panose="02040503050406030204" pitchFamily="18" charset="0"/>
                            </a:rPr>
                          </m:ctrlPr>
                        </m:naryPr>
                        <m:sub/>
                        <m:sup/>
                        <m:e>
                          <m:sSub>
                            <m:sSubPr>
                              <m:ctrlPr>
                                <a:rPr lang="id-ID" b="0" i="1" dirty="0" smtClean="0">
                                  <a:latin typeface="Cambria Math" panose="02040503050406030204" pitchFamily="18" charset="0"/>
                                </a:rPr>
                              </m:ctrlPr>
                            </m:sSubPr>
                            <m:e>
                              <m:r>
                                <a:rPr lang="id-ID" b="0" i="1" dirty="0" smtClean="0">
                                  <a:latin typeface="Cambria Math"/>
                                </a:rPr>
                                <m:t>𝑌</m:t>
                              </m:r>
                            </m:e>
                            <m:sub>
                              <m:r>
                                <a:rPr lang="id-ID" b="0" i="1" dirty="0" smtClean="0">
                                  <a:latin typeface="Cambria Math"/>
                                </a:rPr>
                                <m:t>𝑖</m:t>
                              </m:r>
                            </m:sub>
                          </m:sSub>
                        </m:e>
                      </m:nary>
                      <m:r>
                        <a:rPr lang="id-ID" b="0" i="1" dirty="0" smtClean="0">
                          <a:latin typeface="Cambria Math"/>
                        </a:rPr>
                        <m:t>−</m:t>
                      </m:r>
                      <m:sSub>
                        <m:sSubPr>
                          <m:ctrlPr>
                            <a:rPr lang="id-ID" b="0" i="1" dirty="0" smtClean="0">
                              <a:latin typeface="Cambria Math" panose="02040503050406030204" pitchFamily="18" charset="0"/>
                            </a:rPr>
                          </m:ctrlPr>
                        </m:sSubPr>
                        <m:e>
                          <m:r>
                            <a:rPr lang="id-ID" b="0" i="1" dirty="0" smtClean="0">
                              <a:latin typeface="Cambria Math"/>
                            </a:rPr>
                            <m:t>𝑏</m:t>
                          </m:r>
                        </m:e>
                        <m:sub>
                          <m:r>
                            <a:rPr lang="id-ID" b="0" i="1" dirty="0" smtClean="0">
                              <a:latin typeface="Cambria Math"/>
                            </a:rPr>
                            <m:t>1</m:t>
                          </m:r>
                        </m:sub>
                      </m:sSub>
                      <m:nary>
                        <m:naryPr>
                          <m:chr m:val="∑"/>
                          <m:subHide m:val="on"/>
                          <m:supHide m:val="on"/>
                          <m:ctrlPr>
                            <a:rPr lang="id-ID" b="0" i="1" dirty="0" smtClean="0">
                              <a:latin typeface="Cambria Math" panose="02040503050406030204" pitchFamily="18" charset="0"/>
                            </a:rPr>
                          </m:ctrlPr>
                        </m:naryPr>
                        <m:sub/>
                        <m:sup/>
                        <m:e>
                          <m:sSub>
                            <m:sSubPr>
                              <m:ctrlPr>
                                <a:rPr lang="id-ID" b="0" i="1" dirty="0" smtClean="0">
                                  <a:latin typeface="Cambria Math" panose="02040503050406030204" pitchFamily="18" charset="0"/>
                                </a:rPr>
                              </m:ctrlPr>
                            </m:sSubPr>
                            <m:e>
                              <m:r>
                                <a:rPr lang="id-ID" b="0" i="1" dirty="0" smtClean="0">
                                  <a:latin typeface="Cambria Math"/>
                                </a:rPr>
                                <m:t>𝑋</m:t>
                              </m:r>
                            </m:e>
                            <m:sub>
                              <m:r>
                                <a:rPr lang="id-ID" b="0" i="1" dirty="0" smtClean="0">
                                  <a:latin typeface="Cambria Math"/>
                                </a:rPr>
                                <m:t>𝑖</m:t>
                              </m:r>
                            </m:sub>
                          </m:sSub>
                        </m:e>
                      </m:nary>
                      <m:sSub>
                        <m:sSubPr>
                          <m:ctrlPr>
                            <a:rPr lang="id-ID" b="0" i="1" dirty="0" smtClean="0">
                              <a:latin typeface="Cambria Math" panose="02040503050406030204" pitchFamily="18" charset="0"/>
                            </a:rPr>
                          </m:ctrlPr>
                        </m:sSubPr>
                        <m:e>
                          <m:r>
                            <a:rPr lang="id-ID" b="0" i="1" dirty="0" smtClean="0">
                              <a:latin typeface="Cambria Math"/>
                            </a:rPr>
                            <m:t>𝑌</m:t>
                          </m:r>
                        </m:e>
                        <m:sub>
                          <m:r>
                            <a:rPr lang="id-ID" b="0" i="1" dirty="0" smtClean="0">
                              <a:latin typeface="Cambria Math"/>
                            </a:rPr>
                            <m:t>𝑖</m:t>
                          </m:r>
                        </m:sub>
                      </m:sSub>
                    </m:oMath>
                  </m:oMathPara>
                </a14:m>
                <a:endParaRPr lang="id-ID" dirty="0" smtClean="0"/>
              </a:p>
              <a:p>
                <a:endParaRPr lang="id-ID" dirty="0"/>
              </a:p>
              <a:p>
                <a:r>
                  <a:rPr lang="id-ID" dirty="0" smtClean="0"/>
                  <a:t>	JKKM = JKG – JKGM</a:t>
                </a:r>
              </a:p>
              <a:p>
                <a:r>
                  <a:rPr lang="id-ID" dirty="0" smtClean="0"/>
                  <a:t>DB (G) = n-2</a:t>
                </a:r>
              </a:p>
              <a:p>
                <a:r>
                  <a:rPr lang="id-ID" dirty="0" smtClean="0"/>
                  <a:t>Db (GM) = N-K</a:t>
                </a:r>
              </a:p>
              <a:p>
                <a:r>
                  <a:rPr lang="id-ID" dirty="0" smtClean="0"/>
                  <a:t>DB (KM) = K-2</a:t>
                </a:r>
              </a:p>
              <a:p>
                <a:endParaRPr lang="id-ID" dirty="0"/>
              </a:p>
            </p:txBody>
          </p:sp>
        </mc:Choice>
        <mc:Fallback xmlns="">
          <p:sp>
            <p:nvSpPr>
              <p:cNvPr id="5" name="TextBox 4"/>
              <p:cNvSpPr txBox="1">
                <a:spLocks noRot="1" noChangeAspect="1" noMove="1" noResize="1" noEditPoints="1" noAdjustHandles="1" noChangeArrowheads="1" noChangeShapeType="1" noTextEdit="1"/>
              </p:cNvSpPr>
              <p:nvPr/>
            </p:nvSpPr>
            <p:spPr>
              <a:xfrm>
                <a:off x="838200" y="533401"/>
                <a:ext cx="7239000" cy="3448123"/>
              </a:xfrm>
              <a:prstGeom prst="rect">
                <a:avLst/>
              </a:prstGeom>
              <a:blipFill rotWithShape="1">
                <a:blip r:embed="rId2"/>
                <a:stretch>
                  <a:fillRect l="-758" b="-1770"/>
                </a:stretch>
              </a:blipFill>
            </p:spPr>
            <p:txBody>
              <a:bodyPr/>
              <a:lstStyle/>
              <a:p>
                <a:r>
                  <a:rPr lang="id-ID">
                    <a:noFill/>
                  </a:rPr>
                  <a:t> </a:t>
                </a:r>
              </a:p>
            </p:txBody>
          </p:sp>
        </mc:Fallback>
      </mc:AlternateContent>
    </p:spTree>
    <p:extLst>
      <p:ext uri="{BB962C8B-B14F-4D97-AF65-F5344CB8AC3E}">
        <p14:creationId xmlns:p14="http://schemas.microsoft.com/office/powerpoint/2010/main" val="7775472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00034" y="285728"/>
            <a:ext cx="6700854" cy="509574"/>
          </a:xfrm>
        </p:spPr>
        <p:txBody>
          <a:bodyPr>
            <a:normAutofit fontScale="90000"/>
          </a:bodyPr>
          <a:lstStyle/>
          <a:p>
            <a:pPr eaLnBrk="1" hangingPunct="1"/>
            <a:r>
              <a:rPr lang="en-US" dirty="0" err="1" smtClean="0"/>
              <a:t>Korelasi</a:t>
            </a:r>
            <a:endParaRPr lang="en-US" dirty="0" smtClean="0"/>
          </a:p>
        </p:txBody>
      </p:sp>
      <p:pic>
        <p:nvPicPr>
          <p:cNvPr id="6" name="Picture 4"/>
          <p:cNvPicPr>
            <a:picLocks noChangeAspect="1" noChangeArrowheads="1"/>
          </p:cNvPicPr>
          <p:nvPr/>
        </p:nvPicPr>
        <p:blipFill>
          <a:blip r:embed="rId3" cstate="print"/>
          <a:srcRect/>
          <a:stretch>
            <a:fillRect/>
          </a:stretch>
        </p:blipFill>
        <p:spPr bwMode="auto">
          <a:xfrm>
            <a:off x="1214414" y="1357298"/>
            <a:ext cx="6786586" cy="5008156"/>
          </a:xfrm>
          <a:prstGeom prst="rect">
            <a:avLst/>
          </a:prstGeom>
          <a:noFill/>
          <a:ln w="9525">
            <a:noFill/>
            <a:miter lim="800000"/>
            <a:headEnd/>
            <a:tailEnd/>
          </a:ln>
        </p:spPr>
      </p:pic>
    </p:spTree>
    <p:extLst>
      <p:ext uri="{BB962C8B-B14F-4D97-AF65-F5344CB8AC3E}">
        <p14:creationId xmlns:p14="http://schemas.microsoft.com/office/powerpoint/2010/main" val="42723379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757478" cy="1296974"/>
          </a:xfrm>
        </p:spPr>
        <p:txBody>
          <a:bodyPr/>
          <a:lstStyle/>
          <a:p>
            <a:r>
              <a:rPr lang="en-US" dirty="0" err="1" smtClean="0"/>
              <a:t>Korelasi</a:t>
            </a:r>
            <a:r>
              <a:rPr lang="en-US" dirty="0" smtClean="0"/>
              <a:t>!!</a:t>
            </a:r>
            <a:endParaRPr lang="en-US" dirty="0"/>
          </a:p>
        </p:txBody>
      </p:sp>
      <p:pic>
        <p:nvPicPr>
          <p:cNvPr id="3" name="Picture 3"/>
          <p:cNvPicPr>
            <a:picLocks noChangeAspect="1" noChangeArrowheads="1"/>
          </p:cNvPicPr>
          <p:nvPr/>
        </p:nvPicPr>
        <p:blipFill>
          <a:blip r:embed="rId2" cstate="print"/>
          <a:srcRect/>
          <a:stretch>
            <a:fillRect/>
          </a:stretch>
        </p:blipFill>
        <p:spPr bwMode="auto">
          <a:xfrm>
            <a:off x="0" y="2743200"/>
            <a:ext cx="4343400" cy="4114800"/>
          </a:xfrm>
          <a:prstGeom prst="rect">
            <a:avLst/>
          </a:prstGeom>
          <a:noFill/>
          <a:ln w="9525">
            <a:noFill/>
            <a:miter lim="800000"/>
            <a:headEnd/>
            <a:tailEnd/>
          </a:ln>
        </p:spPr>
      </p:pic>
      <p:pic>
        <p:nvPicPr>
          <p:cNvPr id="4" name="Picture 4"/>
          <p:cNvPicPr>
            <a:picLocks noChangeAspect="1" noChangeArrowheads="1"/>
          </p:cNvPicPr>
          <p:nvPr/>
        </p:nvPicPr>
        <p:blipFill>
          <a:blip r:embed="rId3" cstate="print"/>
          <a:srcRect/>
          <a:stretch>
            <a:fillRect/>
          </a:stretch>
        </p:blipFill>
        <p:spPr bwMode="auto">
          <a:xfrm>
            <a:off x="4191000" y="3200400"/>
            <a:ext cx="4953000" cy="3657600"/>
          </a:xfrm>
          <a:prstGeom prst="rect">
            <a:avLst/>
          </a:prstGeom>
          <a:noFill/>
          <a:ln w="9525">
            <a:noFill/>
            <a:miter lim="800000"/>
            <a:headEnd/>
            <a:tailEnd/>
          </a:ln>
        </p:spPr>
      </p:pic>
      <p:pic>
        <p:nvPicPr>
          <p:cNvPr id="5" name="Picture 5"/>
          <p:cNvPicPr>
            <a:picLocks noChangeAspect="1" noChangeArrowheads="1"/>
          </p:cNvPicPr>
          <p:nvPr/>
        </p:nvPicPr>
        <p:blipFill>
          <a:blip r:embed="rId4" cstate="print"/>
          <a:srcRect/>
          <a:stretch>
            <a:fillRect/>
          </a:stretch>
        </p:blipFill>
        <p:spPr bwMode="auto">
          <a:xfrm>
            <a:off x="5000628" y="214290"/>
            <a:ext cx="3857652" cy="2630217"/>
          </a:xfrm>
          <a:prstGeom prst="rect">
            <a:avLst/>
          </a:prstGeom>
          <a:solidFill>
            <a:srgbClr val="FFFFFF"/>
          </a:solidFill>
          <a:ln w="9525">
            <a:noFill/>
            <a:miter lim="800000"/>
            <a:headEnd/>
            <a:tailEnd/>
          </a:ln>
        </p:spPr>
      </p:pic>
    </p:spTree>
    <p:extLst>
      <p:ext uri="{BB962C8B-B14F-4D97-AF65-F5344CB8AC3E}">
        <p14:creationId xmlns:p14="http://schemas.microsoft.com/office/powerpoint/2010/main" val="253977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29642" cy="6226196"/>
          </a:xfrm>
        </p:spPr>
        <p:txBody>
          <a:bodyPr/>
          <a:lstStyle/>
          <a:p>
            <a:pPr algn="l"/>
            <a:r>
              <a:rPr lang="en-US" sz="2000" dirty="0" smtClean="0">
                <a:solidFill>
                  <a:srgbClr val="08080C"/>
                </a:solidFill>
                <a:cs typeface="Times New Roman" charset="0"/>
              </a:rPr>
              <a:t>H</a:t>
            </a:r>
            <a:r>
              <a:rPr lang="en-US" sz="2000" baseline="-25000" dirty="0" smtClean="0">
                <a:solidFill>
                  <a:srgbClr val="08080C"/>
                </a:solidFill>
                <a:cs typeface="Times New Roman" charset="0"/>
              </a:rPr>
              <a:t>1</a:t>
            </a:r>
            <a:r>
              <a:rPr lang="en-US" sz="2000" dirty="0" smtClean="0">
                <a:solidFill>
                  <a:srgbClr val="08080C"/>
                </a:solidFill>
                <a:cs typeface="Times New Roman" charset="0"/>
              </a:rPr>
              <a:t> </a:t>
            </a:r>
            <a:r>
              <a:rPr lang="en-US" sz="2000" dirty="0" smtClean="0">
                <a:solidFill>
                  <a:srgbClr val="08080C"/>
                </a:solidFill>
                <a:cs typeface="Times New Roman" charset="0"/>
                <a:sym typeface="Symbol" pitchFamily="18" charset="2"/>
              </a:rPr>
              <a:t> </a:t>
            </a:r>
            <a:r>
              <a:rPr lang="en-US" sz="2000" dirty="0" smtClean="0">
                <a:solidFill>
                  <a:srgbClr val="F62502"/>
                </a:solidFill>
                <a:cs typeface="Times New Roman" charset="0"/>
                <a:sym typeface="Symbol" pitchFamily="18" charset="2"/>
              </a:rPr>
              <a:t>A.</a:t>
            </a:r>
            <a:r>
              <a:rPr lang="en-US" sz="2000" dirty="0" smtClean="0">
                <a:solidFill>
                  <a:srgbClr val="08080C"/>
                </a:solidFill>
                <a:cs typeface="Times New Roman" charset="0"/>
                <a:sym typeface="Symbol" pitchFamily="18" charset="2"/>
              </a:rPr>
              <a:t>   0; Ho </a:t>
            </a:r>
            <a:r>
              <a:rPr lang="en-US" sz="2000" dirty="0" err="1" smtClean="0">
                <a:solidFill>
                  <a:srgbClr val="08080C"/>
                </a:solidFill>
                <a:cs typeface="Times New Roman" charset="0"/>
                <a:sym typeface="Symbol" pitchFamily="18" charset="2"/>
              </a:rPr>
              <a:t>Ditolak</a:t>
            </a:r>
            <a:r>
              <a:rPr lang="en-US" sz="2000" dirty="0" smtClean="0">
                <a:solidFill>
                  <a:srgbClr val="08080C"/>
                </a:solidFill>
                <a:cs typeface="Times New Roman" charset="0"/>
                <a:sym typeface="Symbol" pitchFamily="18" charset="2"/>
              </a:rPr>
              <a:t> </a:t>
            </a:r>
            <a:r>
              <a:rPr lang="en-US" sz="2000" dirty="0" err="1" smtClean="0">
                <a:solidFill>
                  <a:srgbClr val="08080C"/>
                </a:solidFill>
                <a:cs typeface="Times New Roman" charset="0"/>
                <a:sym typeface="Symbol" pitchFamily="18" charset="2"/>
              </a:rPr>
              <a:t>bila</a:t>
            </a:r>
            <a:r>
              <a:rPr lang="en-US" sz="2000" dirty="0" smtClean="0">
                <a:solidFill>
                  <a:srgbClr val="08080C"/>
                </a:solidFill>
                <a:cs typeface="Times New Roman" charset="0"/>
                <a:sym typeface="Symbol" pitchFamily="18" charset="2"/>
              </a:rPr>
              <a:t/>
            </a:r>
            <a:br>
              <a:rPr lang="en-US" sz="2000" dirty="0" smtClean="0">
                <a:solidFill>
                  <a:srgbClr val="08080C"/>
                </a:solidFill>
                <a:cs typeface="Times New Roman" charset="0"/>
                <a:sym typeface="Symbol" pitchFamily="18" charset="2"/>
              </a:rPr>
            </a:br>
            <a:r>
              <a:rPr lang="en-US" sz="2000" dirty="0" smtClean="0">
                <a:solidFill>
                  <a:srgbClr val="08080C"/>
                </a:solidFill>
                <a:cs typeface="Times New Roman" charset="0"/>
                <a:sym typeface="Symbol" pitchFamily="18" charset="2"/>
              </a:rPr>
              <a:t/>
            </a:r>
            <a:br>
              <a:rPr lang="en-US" sz="2000" dirty="0" smtClean="0">
                <a:solidFill>
                  <a:srgbClr val="08080C"/>
                </a:solidFill>
                <a:cs typeface="Times New Roman" charset="0"/>
                <a:sym typeface="Symbol" pitchFamily="18" charset="2"/>
              </a:rPr>
            </a:br>
            <a:r>
              <a:rPr lang="en-US" sz="2000" dirty="0" smtClean="0">
                <a:solidFill>
                  <a:srgbClr val="08080C"/>
                </a:solidFill>
                <a:cs typeface="Times New Roman" charset="0"/>
                <a:sym typeface="Symbol" pitchFamily="18" charset="2"/>
              </a:rPr>
              <a:t/>
            </a:r>
            <a:br>
              <a:rPr lang="en-US" sz="2000" dirty="0" smtClean="0">
                <a:solidFill>
                  <a:srgbClr val="08080C"/>
                </a:solidFill>
                <a:cs typeface="Times New Roman" charset="0"/>
                <a:sym typeface="Symbol" pitchFamily="18" charset="2"/>
              </a:rPr>
            </a:br>
            <a:r>
              <a:rPr lang="en-US" sz="2000" dirty="0" smtClean="0">
                <a:solidFill>
                  <a:srgbClr val="08080C"/>
                </a:solidFill>
                <a:cs typeface="Times New Roman" charset="0"/>
                <a:sym typeface="Symbol" pitchFamily="18" charset="2"/>
              </a:rPr>
              <a:t> </a:t>
            </a:r>
            <a:br>
              <a:rPr lang="en-US" sz="2000" dirty="0" smtClean="0">
                <a:solidFill>
                  <a:srgbClr val="08080C"/>
                </a:solidFill>
                <a:cs typeface="Times New Roman" charset="0"/>
                <a:sym typeface="Symbol" pitchFamily="18" charset="2"/>
              </a:rPr>
            </a:br>
            <a:r>
              <a:rPr lang="en-US" sz="2000" dirty="0" smtClean="0">
                <a:solidFill>
                  <a:srgbClr val="08080C"/>
                </a:solidFill>
                <a:cs typeface="Times New Roman" charset="0"/>
              </a:rPr>
              <a:t>H</a:t>
            </a:r>
            <a:r>
              <a:rPr lang="en-US" sz="2000" baseline="-25000" dirty="0" smtClean="0">
                <a:solidFill>
                  <a:srgbClr val="08080C"/>
                </a:solidFill>
                <a:cs typeface="Times New Roman" charset="0"/>
              </a:rPr>
              <a:t>1</a:t>
            </a:r>
            <a:r>
              <a:rPr lang="en-US" sz="2000" dirty="0" smtClean="0">
                <a:solidFill>
                  <a:srgbClr val="08080C"/>
                </a:solidFill>
                <a:cs typeface="Times New Roman" charset="0"/>
              </a:rPr>
              <a:t> </a:t>
            </a:r>
            <a:r>
              <a:rPr lang="en-US" sz="2000" dirty="0" smtClean="0">
                <a:solidFill>
                  <a:srgbClr val="08080C"/>
                </a:solidFill>
                <a:cs typeface="Times New Roman" charset="0"/>
                <a:sym typeface="Symbol" pitchFamily="18" charset="2"/>
              </a:rPr>
              <a:t> </a:t>
            </a:r>
            <a:r>
              <a:rPr lang="en-US" sz="2000" dirty="0" smtClean="0">
                <a:solidFill>
                  <a:srgbClr val="F62502"/>
                </a:solidFill>
                <a:cs typeface="Times New Roman" charset="0"/>
                <a:sym typeface="Symbol" pitchFamily="18" charset="2"/>
              </a:rPr>
              <a:t>A.</a:t>
            </a:r>
            <a:r>
              <a:rPr lang="en-US" sz="2000" dirty="0" smtClean="0">
                <a:solidFill>
                  <a:srgbClr val="08080C"/>
                </a:solidFill>
                <a:cs typeface="Times New Roman" charset="0"/>
                <a:sym typeface="Symbol" pitchFamily="18" charset="2"/>
              </a:rPr>
              <a:t>  &gt; 0; Ho </a:t>
            </a:r>
            <a:r>
              <a:rPr lang="en-US" sz="2000" dirty="0" err="1" smtClean="0">
                <a:solidFill>
                  <a:srgbClr val="08080C"/>
                </a:solidFill>
                <a:cs typeface="Times New Roman" charset="0"/>
                <a:sym typeface="Symbol" pitchFamily="18" charset="2"/>
              </a:rPr>
              <a:t>Ditolak</a:t>
            </a:r>
            <a:r>
              <a:rPr lang="en-US" sz="2000" dirty="0" smtClean="0">
                <a:solidFill>
                  <a:srgbClr val="08080C"/>
                </a:solidFill>
                <a:cs typeface="Times New Roman" charset="0"/>
                <a:sym typeface="Symbol" pitchFamily="18" charset="2"/>
              </a:rPr>
              <a:t> </a:t>
            </a:r>
            <a:r>
              <a:rPr lang="en-US" sz="2000" dirty="0" err="1" smtClean="0">
                <a:solidFill>
                  <a:srgbClr val="08080C"/>
                </a:solidFill>
                <a:cs typeface="Times New Roman" charset="0"/>
                <a:sym typeface="Symbol" pitchFamily="18" charset="2"/>
              </a:rPr>
              <a:t>bila</a:t>
            </a:r>
            <a:r>
              <a:rPr lang="en-US" sz="2000" dirty="0" smtClean="0">
                <a:solidFill>
                  <a:srgbClr val="08080C"/>
                </a:solidFill>
                <a:cs typeface="Times New Roman" charset="0"/>
                <a:sym typeface="Symbol" pitchFamily="18" charset="2"/>
              </a:rPr>
              <a:t/>
            </a:r>
            <a:br>
              <a:rPr lang="en-US" sz="2000" dirty="0" smtClean="0">
                <a:solidFill>
                  <a:srgbClr val="08080C"/>
                </a:solidFill>
                <a:cs typeface="Times New Roman" charset="0"/>
                <a:sym typeface="Symbol" pitchFamily="18" charset="2"/>
              </a:rPr>
            </a:br>
            <a:r>
              <a:rPr lang="en-US" sz="2000" dirty="0" smtClean="0">
                <a:solidFill>
                  <a:srgbClr val="08080C"/>
                </a:solidFill>
                <a:cs typeface="Times New Roman" charset="0"/>
                <a:sym typeface="Symbol" pitchFamily="18" charset="2"/>
              </a:rPr>
              <a:t/>
            </a:r>
            <a:br>
              <a:rPr lang="en-US" sz="2000" dirty="0" smtClean="0">
                <a:solidFill>
                  <a:srgbClr val="08080C"/>
                </a:solidFill>
                <a:cs typeface="Times New Roman" charset="0"/>
                <a:sym typeface="Symbol" pitchFamily="18" charset="2"/>
              </a:rPr>
            </a:br>
            <a:r>
              <a:rPr lang="en-US" sz="2000" dirty="0" smtClean="0">
                <a:solidFill>
                  <a:srgbClr val="08080C"/>
                </a:solidFill>
                <a:cs typeface="Times New Roman" charset="0"/>
                <a:sym typeface="Symbol" pitchFamily="18" charset="2"/>
              </a:rPr>
              <a:t/>
            </a:r>
            <a:br>
              <a:rPr lang="en-US" sz="2000" dirty="0" smtClean="0">
                <a:solidFill>
                  <a:srgbClr val="08080C"/>
                </a:solidFill>
                <a:cs typeface="Times New Roman" charset="0"/>
                <a:sym typeface="Symbol" pitchFamily="18" charset="2"/>
              </a:rPr>
            </a:br>
            <a:r>
              <a:rPr lang="en-US" sz="2000" dirty="0" smtClean="0">
                <a:solidFill>
                  <a:srgbClr val="08080C"/>
                </a:solidFill>
                <a:cs typeface="Times New Roman" charset="0"/>
                <a:sym typeface="Symbol" pitchFamily="18" charset="2"/>
              </a:rPr>
              <a:t/>
            </a:r>
            <a:br>
              <a:rPr lang="en-US" sz="2000" dirty="0" smtClean="0">
                <a:solidFill>
                  <a:srgbClr val="08080C"/>
                </a:solidFill>
                <a:cs typeface="Times New Roman" charset="0"/>
                <a:sym typeface="Symbol" pitchFamily="18" charset="2"/>
              </a:rPr>
            </a:br>
            <a:r>
              <a:rPr lang="en-US" sz="2000" dirty="0" smtClean="0">
                <a:solidFill>
                  <a:srgbClr val="08080C"/>
                </a:solidFill>
                <a:cs typeface="Times New Roman" charset="0"/>
                <a:sym typeface="Symbol" pitchFamily="18" charset="2"/>
              </a:rPr>
              <a:t> </a:t>
            </a:r>
            <a:r>
              <a:rPr lang="en-GB" sz="2000" dirty="0" smtClean="0">
                <a:solidFill>
                  <a:srgbClr val="08080C"/>
                </a:solidFill>
              </a:rPr>
              <a:t/>
            </a:r>
            <a:br>
              <a:rPr lang="en-GB" sz="2000" dirty="0" smtClean="0">
                <a:solidFill>
                  <a:srgbClr val="08080C"/>
                </a:solidFill>
              </a:rPr>
            </a:br>
            <a:r>
              <a:rPr lang="en-US" sz="2000" dirty="0" smtClean="0">
                <a:solidFill>
                  <a:srgbClr val="08080C"/>
                </a:solidFill>
                <a:cs typeface="Times New Roman" charset="0"/>
              </a:rPr>
              <a:t>H</a:t>
            </a:r>
            <a:r>
              <a:rPr lang="en-US" sz="2000" baseline="-25000" dirty="0" smtClean="0">
                <a:solidFill>
                  <a:srgbClr val="08080C"/>
                </a:solidFill>
                <a:cs typeface="Times New Roman" charset="0"/>
              </a:rPr>
              <a:t>1</a:t>
            </a:r>
            <a:r>
              <a:rPr lang="en-US" sz="2000" dirty="0" smtClean="0">
                <a:solidFill>
                  <a:srgbClr val="08080C"/>
                </a:solidFill>
                <a:cs typeface="Times New Roman" charset="0"/>
              </a:rPr>
              <a:t> </a:t>
            </a:r>
            <a:r>
              <a:rPr lang="en-US" sz="2000" dirty="0" smtClean="0">
                <a:solidFill>
                  <a:srgbClr val="08080C"/>
                </a:solidFill>
                <a:cs typeface="Times New Roman" charset="0"/>
                <a:sym typeface="Symbol" pitchFamily="18" charset="2"/>
              </a:rPr>
              <a:t> </a:t>
            </a:r>
            <a:r>
              <a:rPr lang="en-US" sz="2000" dirty="0" smtClean="0">
                <a:solidFill>
                  <a:srgbClr val="F62502"/>
                </a:solidFill>
                <a:cs typeface="Times New Roman" charset="0"/>
                <a:sym typeface="Symbol" pitchFamily="18" charset="2"/>
              </a:rPr>
              <a:t>A.</a:t>
            </a:r>
            <a:r>
              <a:rPr lang="en-US" sz="2000" dirty="0" smtClean="0">
                <a:solidFill>
                  <a:srgbClr val="08080C"/>
                </a:solidFill>
                <a:cs typeface="Times New Roman" charset="0"/>
                <a:sym typeface="Symbol" pitchFamily="18" charset="2"/>
              </a:rPr>
              <a:t>  &lt;  0; Ho </a:t>
            </a:r>
            <a:r>
              <a:rPr lang="en-US" sz="2000" dirty="0" err="1" smtClean="0">
                <a:solidFill>
                  <a:srgbClr val="08080C"/>
                </a:solidFill>
                <a:cs typeface="Times New Roman" charset="0"/>
                <a:sym typeface="Symbol" pitchFamily="18" charset="2"/>
              </a:rPr>
              <a:t>Ditolak</a:t>
            </a:r>
            <a:r>
              <a:rPr lang="en-US" sz="2000" dirty="0" smtClean="0">
                <a:solidFill>
                  <a:srgbClr val="08080C"/>
                </a:solidFill>
                <a:cs typeface="Times New Roman" charset="0"/>
                <a:sym typeface="Symbol" pitchFamily="18" charset="2"/>
              </a:rPr>
              <a:t> </a:t>
            </a:r>
            <a:r>
              <a:rPr lang="en-US" sz="2000" dirty="0" err="1" smtClean="0">
                <a:solidFill>
                  <a:srgbClr val="08080C"/>
                </a:solidFill>
                <a:cs typeface="Times New Roman" charset="0"/>
                <a:sym typeface="Symbol" pitchFamily="18" charset="2"/>
              </a:rPr>
              <a:t>bila</a:t>
            </a:r>
            <a:r>
              <a:rPr lang="en-US" sz="2000" dirty="0" smtClean="0">
                <a:solidFill>
                  <a:srgbClr val="08080C"/>
                </a:solidFill>
                <a:cs typeface="Times New Roman" charset="0"/>
                <a:sym typeface="Symbol" pitchFamily="18" charset="2"/>
              </a:rPr>
              <a:t> </a:t>
            </a:r>
            <a:r>
              <a:rPr lang="en-GB" sz="2000" dirty="0" smtClean="0">
                <a:solidFill>
                  <a:srgbClr val="08080C"/>
                </a:solidFill>
              </a:rPr>
              <a:t/>
            </a:r>
            <a:br>
              <a:rPr lang="en-GB" sz="2000" dirty="0" smtClean="0">
                <a:solidFill>
                  <a:srgbClr val="08080C"/>
                </a:solidFill>
              </a:rPr>
            </a:br>
            <a:endParaRPr lang="en-US" sz="2000" dirty="0"/>
          </a:p>
        </p:txBody>
      </p:sp>
      <p:graphicFrame>
        <p:nvGraphicFramePr>
          <p:cNvPr id="64514" name="Object 2"/>
          <p:cNvGraphicFramePr>
            <a:graphicFrameLocks noChangeAspect="1"/>
          </p:cNvGraphicFramePr>
          <p:nvPr/>
        </p:nvGraphicFramePr>
        <p:xfrm>
          <a:off x="857224" y="785794"/>
          <a:ext cx="1565275" cy="500062"/>
        </p:xfrm>
        <a:graphic>
          <a:graphicData uri="http://schemas.openxmlformats.org/presentationml/2006/ole">
            <mc:AlternateContent xmlns:mc="http://schemas.openxmlformats.org/markup-compatibility/2006">
              <mc:Choice xmlns:v="urn:schemas-microsoft-com:vml" Requires="v">
                <p:oleObj spid="_x0000_s113671" name="Equation" r:id="rId3" imgW="634680" imgH="203040" progId="Equation.3">
                  <p:embed/>
                </p:oleObj>
              </mc:Choice>
              <mc:Fallback>
                <p:oleObj name="Equation" r:id="rId3" imgW="634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785794"/>
                        <a:ext cx="15652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7" name="Object 5"/>
          <p:cNvGraphicFramePr>
            <a:graphicFrameLocks noChangeAspect="1"/>
          </p:cNvGraphicFramePr>
          <p:nvPr/>
        </p:nvGraphicFramePr>
        <p:xfrm>
          <a:off x="3929058" y="1428736"/>
          <a:ext cx="1752600" cy="857250"/>
        </p:xfrm>
        <a:graphic>
          <a:graphicData uri="http://schemas.openxmlformats.org/presentationml/2006/ole">
            <mc:AlternateContent xmlns:mc="http://schemas.openxmlformats.org/markup-compatibility/2006">
              <mc:Choice xmlns:v="urn:schemas-microsoft-com:vml" Requires="v">
                <p:oleObj spid="_x0000_s113672" name="Equation" r:id="rId5" imgW="672840" imgH="330120" progId="Equation.3">
                  <p:embed/>
                </p:oleObj>
              </mc:Choice>
              <mc:Fallback>
                <p:oleObj name="Equation" r:id="rId5" imgW="672840" imgH="3301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9058" y="1428736"/>
                        <a:ext cx="17526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8" name="Object 6"/>
          <p:cNvGraphicFramePr>
            <a:graphicFrameLocks noChangeAspect="1"/>
          </p:cNvGraphicFramePr>
          <p:nvPr/>
        </p:nvGraphicFramePr>
        <p:xfrm>
          <a:off x="6643702" y="1142984"/>
          <a:ext cx="1520825" cy="857250"/>
        </p:xfrm>
        <a:graphic>
          <a:graphicData uri="http://schemas.openxmlformats.org/presentationml/2006/ole">
            <mc:AlternateContent xmlns:mc="http://schemas.openxmlformats.org/markup-compatibility/2006">
              <mc:Choice xmlns:v="urn:schemas-microsoft-com:vml" Requires="v">
                <p:oleObj spid="_x0000_s113673" name="Equation" r:id="rId7" imgW="583920" imgH="330120" progId="Equation.3">
                  <p:embed/>
                </p:oleObj>
              </mc:Choice>
              <mc:Fallback>
                <p:oleObj name="Equation" r:id="rId7" imgW="583920" imgH="3301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3702" y="1142984"/>
                        <a:ext cx="152082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9" name="Object 7"/>
          <p:cNvGraphicFramePr>
            <a:graphicFrameLocks noChangeAspect="1"/>
          </p:cNvGraphicFramePr>
          <p:nvPr/>
        </p:nvGraphicFramePr>
        <p:xfrm>
          <a:off x="3929058" y="2643182"/>
          <a:ext cx="1487488" cy="593725"/>
        </p:xfrm>
        <a:graphic>
          <a:graphicData uri="http://schemas.openxmlformats.org/presentationml/2006/ole">
            <mc:AlternateContent xmlns:mc="http://schemas.openxmlformats.org/markup-compatibility/2006">
              <mc:Choice xmlns:v="urn:schemas-microsoft-com:vml" Requires="v">
                <p:oleObj spid="_x0000_s113674" name="Equation" r:id="rId9" imgW="571320" imgH="228600" progId="Equation.3">
                  <p:embed/>
                </p:oleObj>
              </mc:Choice>
              <mc:Fallback>
                <p:oleObj name="Equation" r:id="rId9" imgW="57132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9058" y="2643182"/>
                        <a:ext cx="1487488"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20" name="Object 8"/>
          <p:cNvGraphicFramePr>
            <a:graphicFrameLocks noChangeAspect="1"/>
          </p:cNvGraphicFramePr>
          <p:nvPr/>
        </p:nvGraphicFramePr>
        <p:xfrm>
          <a:off x="4143372" y="4214818"/>
          <a:ext cx="1685925" cy="593725"/>
        </p:xfrm>
        <a:graphic>
          <a:graphicData uri="http://schemas.openxmlformats.org/presentationml/2006/ole">
            <mc:AlternateContent xmlns:mc="http://schemas.openxmlformats.org/markup-compatibility/2006">
              <mc:Choice xmlns:v="urn:schemas-microsoft-com:vml" Requires="v">
                <p:oleObj spid="_x0000_s113675" name="Equation" r:id="rId11" imgW="647640" imgH="228600" progId="Equation.3">
                  <p:embed/>
                </p:oleObj>
              </mc:Choice>
              <mc:Fallback>
                <p:oleObj name="Equation" r:id="rId11" imgW="64764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3372" y="4214818"/>
                        <a:ext cx="168592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459776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174625" y="639763"/>
            <a:ext cx="8794750" cy="5584825"/>
          </a:xfrm>
          <a:prstGeom prst="rect">
            <a:avLst/>
          </a:prstGeom>
          <a:noFill/>
          <a:ln w="9525">
            <a:noFill/>
            <a:miter lim="800000"/>
            <a:headEnd/>
            <a:tailEnd/>
          </a:ln>
        </p:spPr>
        <p:txBody>
          <a:bodyPr wrap="none" anchor="ctr">
            <a:spAutoFit/>
          </a:bodyPr>
          <a:lstStyle/>
          <a:p>
            <a:pPr indent="457200"/>
            <a:r>
              <a:rPr lang="sv-SE" dirty="0"/>
              <a:t>PROC </a:t>
            </a:r>
            <a:r>
              <a:rPr lang="en-US" dirty="0"/>
              <a:t>CORR;</a:t>
            </a:r>
          </a:p>
          <a:p>
            <a:pPr indent="457200"/>
            <a:r>
              <a:rPr lang="en-US" dirty="0"/>
              <a:t>		VAR BERAT SBP;</a:t>
            </a:r>
          </a:p>
          <a:p>
            <a:pPr indent="457200"/>
            <a:r>
              <a:rPr lang="en-US" dirty="0"/>
              <a:t>		RUN;</a:t>
            </a:r>
          </a:p>
          <a:p>
            <a:pPr indent="457200"/>
            <a:endParaRPr lang="sv-SE" dirty="0"/>
          </a:p>
          <a:p>
            <a:pPr indent="457200"/>
            <a:endParaRPr lang="sv-SE" dirty="0"/>
          </a:p>
          <a:p>
            <a:pPr indent="457200"/>
            <a:r>
              <a:rPr lang="sv-SE" dirty="0"/>
              <a:t>Correlation Analysis</a:t>
            </a:r>
            <a:endParaRPr lang="en-US" dirty="0"/>
          </a:p>
          <a:p>
            <a:pPr indent="457200"/>
            <a:r>
              <a:rPr lang="sv-SE" dirty="0"/>
              <a:t>2 ’VAR’ Variables: BERAT SBP</a:t>
            </a:r>
          </a:p>
          <a:p>
            <a:pPr indent="457200"/>
            <a:endParaRPr lang="en-US" dirty="0"/>
          </a:p>
          <a:p>
            <a:pPr indent="457200"/>
            <a:r>
              <a:rPr lang="en-US" dirty="0"/>
              <a:t>Simple Statistics</a:t>
            </a:r>
          </a:p>
          <a:p>
            <a:pPr indent="457200"/>
            <a:endParaRPr lang="en-US" dirty="0"/>
          </a:p>
          <a:p>
            <a:pPr indent="457200"/>
            <a:r>
              <a:rPr lang="en-US" dirty="0"/>
              <a:t>Variable   	N   	Mean    	Std Dev   	Sum    Minimum    Maximum</a:t>
            </a:r>
          </a:p>
          <a:p>
            <a:pPr indent="457200"/>
            <a:r>
              <a:rPr lang="sv-SE" dirty="0"/>
              <a:t>BERAT   	26   	182.423   </a:t>
            </a:r>
            <a:r>
              <a:rPr lang="sv-SE" dirty="0" smtClean="0"/>
              <a:t>24.748   </a:t>
            </a:r>
            <a:r>
              <a:rPr lang="sv-SE" dirty="0"/>
              <a:t>	4743  </a:t>
            </a:r>
            <a:r>
              <a:rPr lang="sv-SE" dirty="0" smtClean="0"/>
              <a:t>	 </a:t>
            </a:r>
            <a:r>
              <a:rPr lang="sv-SE" dirty="0"/>
              <a:t>143   	</a:t>
            </a:r>
            <a:r>
              <a:rPr lang="sv-SE" dirty="0" smtClean="0"/>
              <a:t>240</a:t>
            </a:r>
            <a:endParaRPr lang="en-US" dirty="0"/>
          </a:p>
          <a:p>
            <a:pPr indent="457200"/>
            <a:r>
              <a:rPr lang="sv-SE" dirty="0"/>
              <a:t>SBP	</a:t>
            </a:r>
            <a:r>
              <a:rPr lang="sv-SE" dirty="0" smtClean="0"/>
              <a:t>26</a:t>
            </a:r>
            <a:r>
              <a:rPr lang="sv-SE" dirty="0"/>
              <a:t>	145.615	13.419		</a:t>
            </a:r>
            <a:r>
              <a:rPr lang="sv-SE" dirty="0" smtClean="0"/>
              <a:t>3786	124</a:t>
            </a:r>
            <a:r>
              <a:rPr lang="sv-SE" dirty="0"/>
              <a:t>	</a:t>
            </a:r>
            <a:r>
              <a:rPr lang="sv-SE" dirty="0" smtClean="0"/>
              <a:t>170</a:t>
            </a:r>
            <a:endParaRPr lang="en-US" dirty="0"/>
          </a:p>
          <a:p>
            <a:pPr indent="457200"/>
            <a:endParaRPr lang="en-US" dirty="0"/>
          </a:p>
          <a:p>
            <a:pPr indent="457200"/>
            <a:r>
              <a:rPr lang="en-US" dirty="0"/>
              <a:t>Pearson Correlation Coefficient/ </a:t>
            </a:r>
            <a:r>
              <a:rPr lang="en-US" dirty="0" err="1"/>
              <a:t>Prob</a:t>
            </a:r>
            <a:r>
              <a:rPr lang="en-US" dirty="0"/>
              <a:t> &gt;│R│ Under Ho: Rho=0/N = 26</a:t>
            </a:r>
          </a:p>
          <a:p>
            <a:pPr indent="457200"/>
            <a:r>
              <a:rPr lang="en-US" dirty="0"/>
              <a:t>		BERAT		SBP</a:t>
            </a:r>
          </a:p>
          <a:p>
            <a:pPr indent="457200"/>
            <a:r>
              <a:rPr lang="sv-SE" dirty="0"/>
              <a:t>BERAT	</a:t>
            </a:r>
            <a:r>
              <a:rPr lang="sv-SE" dirty="0" smtClean="0"/>
              <a:t>1.0000</a:t>
            </a:r>
            <a:r>
              <a:rPr lang="sv-SE" dirty="0"/>
              <a:t>		0.77349</a:t>
            </a:r>
            <a:endParaRPr lang="en-US" dirty="0"/>
          </a:p>
          <a:p>
            <a:pPr indent="457200"/>
            <a:r>
              <a:rPr lang="sv-SE" dirty="0"/>
              <a:t>		0.0		0.0001</a:t>
            </a:r>
            <a:endParaRPr lang="en-US" dirty="0"/>
          </a:p>
          <a:p>
            <a:pPr indent="457200"/>
            <a:r>
              <a:rPr lang="sv-SE" dirty="0"/>
              <a:t>SBP	</a:t>
            </a:r>
            <a:r>
              <a:rPr lang="sv-SE" dirty="0" smtClean="0"/>
              <a:t>0.77349</a:t>
            </a:r>
            <a:r>
              <a:rPr lang="sv-SE" dirty="0"/>
              <a:t>		1.0000</a:t>
            </a:r>
            <a:endParaRPr lang="en-US" dirty="0"/>
          </a:p>
          <a:p>
            <a:pPr indent="457200"/>
            <a:r>
              <a:rPr lang="sv-SE" dirty="0"/>
              <a:t>		0.0001		0.0</a:t>
            </a:r>
          </a:p>
        </p:txBody>
      </p:sp>
    </p:spTree>
    <p:extLst>
      <p:ext uri="{BB962C8B-B14F-4D97-AF65-F5344CB8AC3E}">
        <p14:creationId xmlns:p14="http://schemas.microsoft.com/office/powerpoint/2010/main" val="1482115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8D90F438-F3ED-4ED9-83B9-095A3700BB4A}" type="slidenum">
              <a:rPr lang="en-US"/>
              <a:pPr/>
              <a:t>34</a:t>
            </a:fld>
            <a:endParaRPr lang="en-US"/>
          </a:p>
        </p:txBody>
      </p:sp>
      <p:sp>
        <p:nvSpPr>
          <p:cNvPr id="22530" name="Rectangle 2"/>
          <p:cNvSpPr>
            <a:spLocks noGrp="1" noChangeArrowheads="1"/>
          </p:cNvSpPr>
          <p:nvPr>
            <p:ph type="title"/>
          </p:nvPr>
        </p:nvSpPr>
        <p:spPr/>
        <p:txBody>
          <a:bodyPr/>
          <a:lstStyle/>
          <a:p>
            <a:r>
              <a:rPr lang="en-US"/>
              <a:t>Menguji Koeffisien Korelasi</a:t>
            </a:r>
          </a:p>
        </p:txBody>
      </p:sp>
      <p:sp>
        <p:nvSpPr>
          <p:cNvPr id="22531" name="Text Box 3"/>
          <p:cNvSpPr txBox="1">
            <a:spLocks noChangeArrowheads="1"/>
          </p:cNvSpPr>
          <p:nvPr/>
        </p:nvSpPr>
        <p:spPr bwMode="auto">
          <a:xfrm>
            <a:off x="1219200" y="1905000"/>
            <a:ext cx="3962400" cy="369332"/>
          </a:xfrm>
          <a:prstGeom prst="rect">
            <a:avLst/>
          </a:prstGeom>
          <a:noFill/>
          <a:ln w="9525">
            <a:noFill/>
            <a:miter lim="800000"/>
            <a:headEnd/>
            <a:tailEnd/>
          </a:ln>
          <a:effectLst/>
        </p:spPr>
        <p:txBody>
          <a:bodyPr>
            <a:spAutoFit/>
          </a:bodyPr>
          <a:lstStyle/>
          <a:p>
            <a:pPr>
              <a:spcBef>
                <a:spcPct val="50000"/>
              </a:spcBef>
            </a:pPr>
            <a:r>
              <a:rPr lang="en-US" dirty="0"/>
              <a:t>H</a:t>
            </a:r>
            <a:r>
              <a:rPr lang="en-US" baseline="-25000" dirty="0"/>
              <a:t>0</a:t>
            </a:r>
            <a:r>
              <a:rPr lang="en-US" dirty="0"/>
              <a:t> : </a:t>
            </a:r>
            <a:r>
              <a:rPr lang="en-US" dirty="0">
                <a:latin typeface="Symbol" pitchFamily="18" charset="2"/>
              </a:rPr>
              <a:t>r</a:t>
            </a:r>
            <a:r>
              <a:rPr lang="en-US" dirty="0"/>
              <a:t> </a:t>
            </a:r>
            <a:r>
              <a:rPr lang="en-US" dirty="0" smtClean="0"/>
              <a:t>≥ </a:t>
            </a:r>
            <a:r>
              <a:rPr lang="en-US" dirty="0" smtClean="0">
                <a:latin typeface="Symbol" pitchFamily="18" charset="2"/>
              </a:rPr>
              <a:t>k</a:t>
            </a:r>
            <a:r>
              <a:rPr lang="en-US" dirty="0" smtClean="0"/>
              <a:t>  </a:t>
            </a:r>
            <a:r>
              <a:rPr lang="en-US" dirty="0" err="1"/>
              <a:t>vs</a:t>
            </a:r>
            <a:r>
              <a:rPr lang="en-US" dirty="0"/>
              <a:t>  H</a:t>
            </a:r>
            <a:r>
              <a:rPr lang="en-US" baseline="-25000" dirty="0"/>
              <a:t>1</a:t>
            </a:r>
            <a:r>
              <a:rPr lang="en-US" dirty="0"/>
              <a:t> : </a:t>
            </a:r>
            <a:r>
              <a:rPr lang="en-US" dirty="0">
                <a:latin typeface="Symbol" pitchFamily="18" charset="2"/>
              </a:rPr>
              <a:t>r</a:t>
            </a:r>
            <a:r>
              <a:rPr lang="en-US" dirty="0"/>
              <a:t> </a:t>
            </a:r>
            <a:r>
              <a:rPr lang="en-US" dirty="0">
                <a:cs typeface="Times New Roman" pitchFamily="18" charset="0"/>
              </a:rPr>
              <a:t>&lt;</a:t>
            </a:r>
            <a:r>
              <a:rPr lang="en-US" dirty="0" smtClean="0">
                <a:cs typeface="Times New Roman" pitchFamily="18" charset="0"/>
              </a:rPr>
              <a:t> </a:t>
            </a:r>
            <a:r>
              <a:rPr lang="en-US" dirty="0" smtClean="0">
                <a:latin typeface="Symbol" pitchFamily="18" charset="2"/>
                <a:cs typeface="Times New Roman" pitchFamily="18" charset="0"/>
              </a:rPr>
              <a:t>k</a:t>
            </a:r>
            <a:endParaRPr lang="en-US" baseline="-25000" dirty="0">
              <a:cs typeface="Times New Roman" pitchFamily="18" charset="0"/>
            </a:endParaRPr>
          </a:p>
        </p:txBody>
      </p:sp>
      <p:sp>
        <p:nvSpPr>
          <p:cNvPr id="22532" name="Text Box 4"/>
          <p:cNvSpPr txBox="1">
            <a:spLocks noChangeArrowheads="1"/>
          </p:cNvSpPr>
          <p:nvPr/>
        </p:nvSpPr>
        <p:spPr bwMode="auto">
          <a:xfrm>
            <a:off x="1447800" y="3200400"/>
            <a:ext cx="1828800" cy="457200"/>
          </a:xfrm>
          <a:prstGeom prst="rect">
            <a:avLst/>
          </a:prstGeom>
          <a:noFill/>
          <a:ln w="9525">
            <a:noFill/>
            <a:miter lim="800000"/>
            <a:headEnd/>
            <a:tailEnd/>
          </a:ln>
          <a:effectLst/>
        </p:spPr>
        <p:txBody>
          <a:bodyPr>
            <a:spAutoFit/>
          </a:bodyPr>
          <a:lstStyle/>
          <a:p>
            <a:pPr>
              <a:spcBef>
                <a:spcPct val="50000"/>
              </a:spcBef>
            </a:pPr>
            <a:r>
              <a:rPr lang="en-US" dirty="0" err="1"/>
              <a:t>Statistik</a:t>
            </a:r>
            <a:r>
              <a:rPr lang="en-US" dirty="0"/>
              <a:t> </a:t>
            </a:r>
            <a:r>
              <a:rPr lang="en-US" dirty="0" err="1"/>
              <a:t>uji</a:t>
            </a:r>
            <a:endParaRPr lang="en-US" dirty="0"/>
          </a:p>
        </p:txBody>
      </p:sp>
      <p:graphicFrame>
        <p:nvGraphicFramePr>
          <p:cNvPr id="22533" name="Object 5"/>
          <p:cNvGraphicFramePr>
            <a:graphicFrameLocks noGrp="1" noChangeAspect="1"/>
          </p:cNvGraphicFramePr>
          <p:nvPr>
            <p:ph idx="1"/>
          </p:nvPr>
        </p:nvGraphicFramePr>
        <p:xfrm>
          <a:off x="2895600" y="3448050"/>
          <a:ext cx="3810000" cy="920750"/>
        </p:xfrm>
        <a:graphic>
          <a:graphicData uri="http://schemas.openxmlformats.org/presentationml/2006/ole">
            <mc:AlternateContent xmlns:mc="http://schemas.openxmlformats.org/markup-compatibility/2006">
              <mc:Choice xmlns:v="urn:schemas-microsoft-com:vml" Requires="v">
                <p:oleObj spid="_x0000_s111621" name="Equation" r:id="rId3" imgW="1942920" imgH="469800" progId="Equation.3">
                  <p:embed/>
                </p:oleObj>
              </mc:Choice>
              <mc:Fallback>
                <p:oleObj name="Equation" r:id="rId3" imgW="1942920" imgH="469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448050"/>
                        <a:ext cx="381000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5" name="Text Box 7"/>
          <p:cNvSpPr txBox="1">
            <a:spLocks noChangeArrowheads="1"/>
          </p:cNvSpPr>
          <p:nvPr/>
        </p:nvSpPr>
        <p:spPr bwMode="auto">
          <a:xfrm>
            <a:off x="2057400" y="4572000"/>
            <a:ext cx="5791200" cy="1938992"/>
          </a:xfrm>
          <a:prstGeom prst="rect">
            <a:avLst/>
          </a:prstGeom>
          <a:noFill/>
          <a:ln w="9525">
            <a:noFill/>
            <a:miter lim="800000"/>
            <a:headEnd/>
            <a:tailEnd/>
          </a:ln>
          <a:effectLst/>
        </p:spPr>
        <p:txBody>
          <a:bodyPr>
            <a:spAutoFit/>
          </a:bodyPr>
          <a:lstStyle/>
          <a:p>
            <a:pPr>
              <a:spcBef>
                <a:spcPct val="50000"/>
              </a:spcBef>
            </a:pPr>
            <a:r>
              <a:rPr lang="en-US" sz="2000" b="1" dirty="0" err="1"/>
              <a:t>Kriteria</a:t>
            </a:r>
            <a:r>
              <a:rPr lang="en-US" sz="2000" b="1" dirty="0"/>
              <a:t> </a:t>
            </a:r>
            <a:r>
              <a:rPr lang="en-US" sz="2000" b="1" dirty="0" err="1"/>
              <a:t>Penolakan</a:t>
            </a:r>
            <a:r>
              <a:rPr lang="en-US" sz="2000" b="1" dirty="0"/>
              <a:t> </a:t>
            </a:r>
            <a:r>
              <a:rPr lang="en-US" sz="2000" b="1" dirty="0" err="1"/>
              <a:t>Hipotesis</a:t>
            </a:r>
            <a:r>
              <a:rPr lang="en-US" sz="2000" b="1" dirty="0"/>
              <a:t> </a:t>
            </a:r>
            <a:r>
              <a:rPr lang="en-US" sz="2000" b="1" dirty="0" err="1"/>
              <a:t>Nol</a:t>
            </a:r>
            <a:r>
              <a:rPr lang="en-US" sz="2000" dirty="0"/>
              <a:t>: </a:t>
            </a:r>
            <a:r>
              <a:rPr lang="en-US" sz="2000" dirty="0" err="1"/>
              <a:t>Tolak</a:t>
            </a:r>
            <a:r>
              <a:rPr lang="en-US" sz="2000" dirty="0"/>
              <a:t> </a:t>
            </a:r>
            <a:r>
              <a:rPr lang="en-US" sz="2000" dirty="0" err="1"/>
              <a:t>Hipotesis</a:t>
            </a:r>
            <a:r>
              <a:rPr lang="en-US" sz="2000" dirty="0"/>
              <a:t> </a:t>
            </a:r>
            <a:r>
              <a:rPr lang="en-US" sz="2000" dirty="0" err="1"/>
              <a:t>Nol</a:t>
            </a:r>
            <a:r>
              <a:rPr lang="en-US" sz="2000" dirty="0"/>
              <a:t> </a:t>
            </a:r>
            <a:r>
              <a:rPr lang="en-US" sz="2000" dirty="0" smtClean="0"/>
              <a:t>1. </a:t>
            </a:r>
            <a:r>
              <a:rPr lang="en-US" sz="2000" dirty="0" err="1" smtClean="0"/>
              <a:t>jika</a:t>
            </a:r>
            <a:r>
              <a:rPr lang="en-US" sz="2000" dirty="0" smtClean="0"/>
              <a:t> </a:t>
            </a:r>
            <a:r>
              <a:rPr lang="en-US" sz="2000" dirty="0" err="1"/>
              <a:t>z</a:t>
            </a:r>
            <a:r>
              <a:rPr lang="en-US" sz="2000" baseline="-25000" dirty="0" err="1"/>
              <a:t>hit</a:t>
            </a:r>
            <a:r>
              <a:rPr lang="en-US" sz="2000" dirty="0"/>
              <a:t> </a:t>
            </a:r>
            <a:r>
              <a:rPr lang="en-US" sz="2000" dirty="0" smtClean="0"/>
              <a:t>&lt; - </a:t>
            </a:r>
            <a:r>
              <a:rPr lang="en-US" sz="2000" dirty="0" err="1"/>
              <a:t>z</a:t>
            </a:r>
            <a:r>
              <a:rPr lang="en-US" sz="2000" baseline="-25000" dirty="0" err="1">
                <a:latin typeface="Symbol" pitchFamily="18" charset="2"/>
              </a:rPr>
              <a:t>a</a:t>
            </a:r>
            <a:r>
              <a:rPr lang="en-US" sz="2000" baseline="-25000" dirty="0"/>
              <a:t>/2</a:t>
            </a:r>
            <a:r>
              <a:rPr lang="en-US" sz="2000" dirty="0"/>
              <a:t> </a:t>
            </a:r>
            <a:r>
              <a:rPr lang="en-US" sz="2000" dirty="0" err="1"/>
              <a:t>atau</a:t>
            </a:r>
            <a:r>
              <a:rPr lang="en-US" sz="2000" dirty="0"/>
              <a:t> </a:t>
            </a:r>
            <a:r>
              <a:rPr lang="en-US" sz="2000" dirty="0" err="1"/>
              <a:t>z</a:t>
            </a:r>
            <a:r>
              <a:rPr lang="en-US" sz="2000" baseline="-25000" dirty="0" err="1"/>
              <a:t>hit</a:t>
            </a:r>
            <a:r>
              <a:rPr lang="en-US" sz="2000" dirty="0"/>
              <a:t> &gt; </a:t>
            </a:r>
            <a:r>
              <a:rPr lang="en-US" sz="2000" dirty="0" smtClean="0"/>
              <a:t>z</a:t>
            </a:r>
            <a:r>
              <a:rPr lang="en-US" sz="2000" baseline="-25000" dirty="0" smtClean="0"/>
              <a:t>1-</a:t>
            </a:r>
            <a:r>
              <a:rPr lang="en-US" sz="2000" baseline="-25000" dirty="0" smtClean="0">
                <a:latin typeface="Symbol" pitchFamily="18" charset="2"/>
              </a:rPr>
              <a:t>a</a:t>
            </a:r>
            <a:r>
              <a:rPr lang="en-US" sz="2000" baseline="-25000" dirty="0" smtClean="0"/>
              <a:t>/2</a:t>
            </a:r>
          </a:p>
          <a:p>
            <a:pPr>
              <a:spcBef>
                <a:spcPct val="50000"/>
              </a:spcBef>
            </a:pPr>
            <a:r>
              <a:rPr lang="en-US" sz="2000" dirty="0" smtClean="0"/>
              <a:t>2. </a:t>
            </a:r>
            <a:r>
              <a:rPr lang="en-US" sz="2000" dirty="0" err="1" smtClean="0"/>
              <a:t>jika</a:t>
            </a:r>
            <a:r>
              <a:rPr lang="en-US" sz="2000" dirty="0" smtClean="0"/>
              <a:t> </a:t>
            </a:r>
            <a:r>
              <a:rPr lang="en-US" sz="2000" dirty="0" err="1" smtClean="0"/>
              <a:t>z</a:t>
            </a:r>
            <a:r>
              <a:rPr lang="en-US" sz="2000" baseline="-25000" dirty="0" err="1" smtClean="0"/>
              <a:t>hit</a:t>
            </a:r>
            <a:r>
              <a:rPr lang="en-US" sz="2000" dirty="0" smtClean="0"/>
              <a:t> &lt; -</a:t>
            </a:r>
            <a:r>
              <a:rPr lang="en-US" sz="2000" dirty="0" err="1" smtClean="0"/>
              <a:t>z</a:t>
            </a:r>
            <a:r>
              <a:rPr lang="en-US" sz="2000" baseline="-25000" dirty="0" err="1" smtClean="0">
                <a:latin typeface="Symbol" pitchFamily="18" charset="2"/>
              </a:rPr>
              <a:t>a</a:t>
            </a:r>
            <a:r>
              <a:rPr lang="en-US" sz="2000" dirty="0" smtClean="0"/>
              <a:t> </a:t>
            </a:r>
            <a:endParaRPr lang="en-US" sz="2000" baseline="-25000" dirty="0" smtClean="0"/>
          </a:p>
          <a:p>
            <a:pPr>
              <a:spcBef>
                <a:spcPct val="50000"/>
              </a:spcBef>
            </a:pPr>
            <a:r>
              <a:rPr lang="en-US" sz="2000" dirty="0" smtClean="0"/>
              <a:t>3. </a:t>
            </a:r>
            <a:r>
              <a:rPr lang="en-US" sz="2000" dirty="0" err="1" smtClean="0"/>
              <a:t>jika</a:t>
            </a:r>
            <a:r>
              <a:rPr lang="en-US" sz="2000" dirty="0" smtClean="0"/>
              <a:t> </a:t>
            </a:r>
            <a:r>
              <a:rPr lang="en-US" sz="2000" dirty="0" err="1" smtClean="0"/>
              <a:t>z</a:t>
            </a:r>
            <a:r>
              <a:rPr lang="en-US" sz="2000" baseline="-25000" dirty="0" err="1" smtClean="0"/>
              <a:t>hit</a:t>
            </a:r>
            <a:r>
              <a:rPr lang="en-US" sz="2000" dirty="0" smtClean="0"/>
              <a:t>  &gt; </a:t>
            </a:r>
            <a:r>
              <a:rPr lang="en-US" sz="2000" dirty="0" err="1" smtClean="0"/>
              <a:t>z</a:t>
            </a:r>
            <a:r>
              <a:rPr lang="en-US" sz="2000" baseline="-25000" dirty="0" err="1" smtClean="0">
                <a:latin typeface="Symbol" pitchFamily="18" charset="2"/>
              </a:rPr>
              <a:t>a</a:t>
            </a:r>
            <a:endParaRPr lang="en-US" sz="2000" baseline="-25000" dirty="0" smtClean="0"/>
          </a:p>
          <a:p>
            <a:pPr>
              <a:spcBef>
                <a:spcPct val="50000"/>
              </a:spcBef>
            </a:pPr>
            <a:endParaRPr lang="en-US" sz="2000" baseline="-25000" dirty="0"/>
          </a:p>
        </p:txBody>
      </p:sp>
      <p:sp>
        <p:nvSpPr>
          <p:cNvPr id="10" name="Text Box 3"/>
          <p:cNvSpPr txBox="1">
            <a:spLocks noChangeArrowheads="1"/>
          </p:cNvSpPr>
          <p:nvPr/>
        </p:nvSpPr>
        <p:spPr bwMode="auto">
          <a:xfrm>
            <a:off x="1219200" y="2362200"/>
            <a:ext cx="3962400" cy="369332"/>
          </a:xfrm>
          <a:prstGeom prst="rect">
            <a:avLst/>
          </a:prstGeom>
          <a:noFill/>
          <a:ln w="9525">
            <a:noFill/>
            <a:miter lim="800000"/>
            <a:headEnd/>
            <a:tailEnd/>
          </a:ln>
          <a:effectLst/>
        </p:spPr>
        <p:txBody>
          <a:bodyPr>
            <a:spAutoFit/>
          </a:bodyPr>
          <a:lstStyle/>
          <a:p>
            <a:pPr>
              <a:spcBef>
                <a:spcPct val="50000"/>
              </a:spcBef>
            </a:pPr>
            <a:r>
              <a:rPr lang="en-US" dirty="0"/>
              <a:t>H</a:t>
            </a:r>
            <a:r>
              <a:rPr lang="en-US" baseline="-25000" dirty="0"/>
              <a:t>0</a:t>
            </a:r>
            <a:r>
              <a:rPr lang="en-US" dirty="0"/>
              <a:t> : </a:t>
            </a:r>
            <a:r>
              <a:rPr lang="en-US" dirty="0">
                <a:latin typeface="Symbol" pitchFamily="18" charset="2"/>
              </a:rPr>
              <a:t>r</a:t>
            </a:r>
            <a:r>
              <a:rPr lang="en-US" dirty="0"/>
              <a:t> </a:t>
            </a:r>
            <a:r>
              <a:rPr lang="en-US" dirty="0" smtClean="0"/>
              <a:t> ≤  </a:t>
            </a:r>
            <a:r>
              <a:rPr lang="en-US" dirty="0" smtClean="0">
                <a:latin typeface="Symbol" pitchFamily="18" charset="2"/>
              </a:rPr>
              <a:t>k</a:t>
            </a:r>
            <a:r>
              <a:rPr lang="en-US" dirty="0" smtClean="0"/>
              <a:t>  </a:t>
            </a:r>
            <a:r>
              <a:rPr lang="en-US" dirty="0" err="1"/>
              <a:t>vs</a:t>
            </a:r>
            <a:r>
              <a:rPr lang="en-US" dirty="0"/>
              <a:t>  H</a:t>
            </a:r>
            <a:r>
              <a:rPr lang="en-US" baseline="-25000" dirty="0"/>
              <a:t>1</a:t>
            </a:r>
            <a:r>
              <a:rPr lang="en-US" dirty="0"/>
              <a:t> : </a:t>
            </a:r>
            <a:r>
              <a:rPr lang="en-US" dirty="0">
                <a:latin typeface="Symbol" pitchFamily="18" charset="2"/>
              </a:rPr>
              <a:t>r</a:t>
            </a:r>
            <a:r>
              <a:rPr lang="en-US" dirty="0"/>
              <a:t> </a:t>
            </a:r>
            <a:r>
              <a:rPr lang="en-US" dirty="0">
                <a:cs typeface="Times New Roman" pitchFamily="18" charset="0"/>
              </a:rPr>
              <a:t>&gt;</a:t>
            </a:r>
            <a:r>
              <a:rPr lang="en-US" dirty="0" smtClean="0">
                <a:cs typeface="Times New Roman" pitchFamily="18" charset="0"/>
              </a:rPr>
              <a:t> </a:t>
            </a:r>
            <a:r>
              <a:rPr lang="en-US" dirty="0" smtClean="0">
                <a:latin typeface="Symbol" pitchFamily="18" charset="2"/>
                <a:cs typeface="Times New Roman" pitchFamily="18" charset="0"/>
              </a:rPr>
              <a:t>k</a:t>
            </a:r>
            <a:endParaRPr lang="en-US" baseline="-25000" dirty="0">
              <a:cs typeface="Times New Roman" pitchFamily="18" charset="0"/>
            </a:endParaRPr>
          </a:p>
        </p:txBody>
      </p:sp>
      <p:sp>
        <p:nvSpPr>
          <p:cNvPr id="11" name="Text Box 3"/>
          <p:cNvSpPr txBox="1">
            <a:spLocks noChangeArrowheads="1"/>
          </p:cNvSpPr>
          <p:nvPr/>
        </p:nvSpPr>
        <p:spPr bwMode="auto">
          <a:xfrm>
            <a:off x="1219200" y="1447800"/>
            <a:ext cx="3962400" cy="369332"/>
          </a:xfrm>
          <a:prstGeom prst="rect">
            <a:avLst/>
          </a:prstGeom>
          <a:noFill/>
          <a:ln w="9525">
            <a:noFill/>
            <a:miter lim="800000"/>
            <a:headEnd/>
            <a:tailEnd/>
          </a:ln>
          <a:effectLst/>
        </p:spPr>
        <p:txBody>
          <a:bodyPr>
            <a:spAutoFit/>
          </a:bodyPr>
          <a:lstStyle/>
          <a:p>
            <a:pPr>
              <a:spcBef>
                <a:spcPct val="50000"/>
              </a:spcBef>
            </a:pPr>
            <a:r>
              <a:rPr lang="en-US" dirty="0"/>
              <a:t>H</a:t>
            </a:r>
            <a:r>
              <a:rPr lang="en-US" baseline="-25000" dirty="0"/>
              <a:t>0</a:t>
            </a:r>
            <a:r>
              <a:rPr lang="en-US" dirty="0"/>
              <a:t> : </a:t>
            </a:r>
            <a:r>
              <a:rPr lang="en-US" dirty="0">
                <a:latin typeface="Symbol" pitchFamily="18" charset="2"/>
              </a:rPr>
              <a:t>r</a:t>
            </a:r>
            <a:r>
              <a:rPr lang="en-US" dirty="0"/>
              <a:t> = </a:t>
            </a:r>
            <a:r>
              <a:rPr lang="en-US" dirty="0" smtClean="0">
                <a:latin typeface="Symbol" pitchFamily="18" charset="2"/>
              </a:rPr>
              <a:t>k</a:t>
            </a:r>
            <a:r>
              <a:rPr lang="en-US" dirty="0" smtClean="0"/>
              <a:t>  </a:t>
            </a:r>
            <a:r>
              <a:rPr lang="en-US" dirty="0" err="1"/>
              <a:t>vs</a:t>
            </a:r>
            <a:r>
              <a:rPr lang="en-US" dirty="0"/>
              <a:t>  H</a:t>
            </a:r>
            <a:r>
              <a:rPr lang="en-US" baseline="-25000" dirty="0"/>
              <a:t>1</a:t>
            </a:r>
            <a:r>
              <a:rPr lang="en-US" dirty="0"/>
              <a:t> : </a:t>
            </a:r>
            <a:r>
              <a:rPr lang="en-US" dirty="0">
                <a:latin typeface="Symbol" pitchFamily="18" charset="2"/>
              </a:rPr>
              <a:t>r</a:t>
            </a:r>
            <a:r>
              <a:rPr lang="en-US" dirty="0"/>
              <a:t> </a:t>
            </a:r>
            <a:r>
              <a:rPr lang="en-US" dirty="0">
                <a:cs typeface="Times New Roman" pitchFamily="18" charset="0"/>
              </a:rPr>
              <a:t>≠ </a:t>
            </a:r>
            <a:r>
              <a:rPr lang="en-US" dirty="0" smtClean="0">
                <a:latin typeface="Symbol" pitchFamily="18" charset="2"/>
                <a:cs typeface="Times New Roman" pitchFamily="18" charset="0"/>
              </a:rPr>
              <a:t>k</a:t>
            </a:r>
            <a:endParaRPr lang="en-US" baseline="-25000" dirty="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BEA574F2-AC0B-42BE-AEF9-F11E6FB2D792}" type="slidenum">
              <a:rPr lang="en-US"/>
              <a:pPr/>
              <a:t>35</a:t>
            </a:fld>
            <a:endParaRPr lang="en-US"/>
          </a:p>
        </p:txBody>
      </p:sp>
      <p:sp>
        <p:nvSpPr>
          <p:cNvPr id="39938" name="Rectangle 2"/>
          <p:cNvSpPr>
            <a:spLocks noGrp="1" noChangeArrowheads="1"/>
          </p:cNvSpPr>
          <p:nvPr>
            <p:ph type="title"/>
          </p:nvPr>
        </p:nvSpPr>
        <p:spPr/>
        <p:txBody>
          <a:bodyPr/>
          <a:lstStyle/>
          <a:p>
            <a:r>
              <a:rPr lang="en-US"/>
              <a:t>Menguji Koeffisien Korelasi</a:t>
            </a:r>
          </a:p>
        </p:txBody>
      </p:sp>
      <p:sp>
        <p:nvSpPr>
          <p:cNvPr id="39939" name="Text Box 3"/>
          <p:cNvSpPr txBox="1">
            <a:spLocks noChangeArrowheads="1"/>
          </p:cNvSpPr>
          <p:nvPr/>
        </p:nvSpPr>
        <p:spPr bwMode="auto">
          <a:xfrm>
            <a:off x="3048000" y="1981200"/>
            <a:ext cx="3962400" cy="457200"/>
          </a:xfrm>
          <a:prstGeom prst="rect">
            <a:avLst/>
          </a:prstGeom>
          <a:noFill/>
          <a:ln w="9525">
            <a:noFill/>
            <a:miter lim="800000"/>
            <a:headEnd/>
            <a:tailEnd/>
          </a:ln>
          <a:effectLst/>
        </p:spPr>
        <p:txBody>
          <a:bodyPr>
            <a:spAutoFit/>
          </a:bodyPr>
          <a:lstStyle/>
          <a:p>
            <a:pPr>
              <a:spcBef>
                <a:spcPct val="50000"/>
              </a:spcBef>
            </a:pPr>
            <a:r>
              <a:rPr lang="en-US"/>
              <a:t>H</a:t>
            </a:r>
            <a:r>
              <a:rPr lang="en-US" baseline="-25000"/>
              <a:t>0</a:t>
            </a:r>
            <a:r>
              <a:rPr lang="en-US"/>
              <a:t> : </a:t>
            </a:r>
            <a:r>
              <a:rPr lang="en-US">
                <a:latin typeface="Symbol" pitchFamily="18" charset="2"/>
              </a:rPr>
              <a:t>r</a:t>
            </a:r>
            <a:r>
              <a:rPr lang="en-US"/>
              <a:t> = </a:t>
            </a:r>
            <a:r>
              <a:rPr lang="en-US">
                <a:latin typeface="Symbol" pitchFamily="18" charset="2"/>
              </a:rPr>
              <a:t>0</a:t>
            </a:r>
            <a:r>
              <a:rPr lang="en-US"/>
              <a:t>  vs  H</a:t>
            </a:r>
            <a:r>
              <a:rPr lang="en-US" baseline="-25000"/>
              <a:t>1</a:t>
            </a:r>
            <a:r>
              <a:rPr lang="en-US"/>
              <a:t> : </a:t>
            </a:r>
            <a:r>
              <a:rPr lang="en-US">
                <a:latin typeface="Symbol" pitchFamily="18" charset="2"/>
              </a:rPr>
              <a:t>r</a:t>
            </a:r>
            <a:r>
              <a:rPr lang="en-US"/>
              <a:t> </a:t>
            </a:r>
            <a:r>
              <a:rPr lang="en-US">
                <a:cs typeface="Times New Roman" pitchFamily="18" charset="0"/>
              </a:rPr>
              <a:t>≠ </a:t>
            </a:r>
            <a:r>
              <a:rPr lang="en-US">
                <a:latin typeface="Symbol" pitchFamily="18" charset="2"/>
                <a:cs typeface="Times New Roman" pitchFamily="18" charset="0"/>
              </a:rPr>
              <a:t>0</a:t>
            </a:r>
            <a:endParaRPr lang="en-US" baseline="-25000">
              <a:cs typeface="Times New Roman" pitchFamily="18" charset="0"/>
            </a:endParaRPr>
          </a:p>
        </p:txBody>
      </p:sp>
      <p:sp>
        <p:nvSpPr>
          <p:cNvPr id="39940" name="Text Box 4"/>
          <p:cNvSpPr txBox="1">
            <a:spLocks noChangeArrowheads="1"/>
          </p:cNvSpPr>
          <p:nvPr/>
        </p:nvSpPr>
        <p:spPr bwMode="auto">
          <a:xfrm>
            <a:off x="2209800" y="2743200"/>
            <a:ext cx="2895600" cy="457200"/>
          </a:xfrm>
          <a:prstGeom prst="rect">
            <a:avLst/>
          </a:prstGeom>
          <a:noFill/>
          <a:ln w="9525">
            <a:noFill/>
            <a:miter lim="800000"/>
            <a:headEnd/>
            <a:tailEnd/>
          </a:ln>
          <a:effectLst/>
        </p:spPr>
        <p:txBody>
          <a:bodyPr>
            <a:spAutoFit/>
          </a:bodyPr>
          <a:lstStyle/>
          <a:p>
            <a:pPr>
              <a:spcBef>
                <a:spcPct val="50000"/>
              </a:spcBef>
            </a:pPr>
            <a:r>
              <a:rPr lang="en-US"/>
              <a:t>Statistik uji (n &gt; 30)</a:t>
            </a:r>
          </a:p>
        </p:txBody>
      </p:sp>
      <p:graphicFrame>
        <p:nvGraphicFramePr>
          <p:cNvPr id="39941" name="Object 5"/>
          <p:cNvGraphicFramePr>
            <a:graphicFrameLocks noGrp="1" noChangeAspect="1"/>
          </p:cNvGraphicFramePr>
          <p:nvPr>
            <p:ph idx="1"/>
          </p:nvPr>
        </p:nvGraphicFramePr>
        <p:xfrm>
          <a:off x="3892550" y="3429000"/>
          <a:ext cx="1814513" cy="958850"/>
        </p:xfrm>
        <a:graphic>
          <a:graphicData uri="http://schemas.openxmlformats.org/presentationml/2006/ole">
            <mc:AlternateContent xmlns:mc="http://schemas.openxmlformats.org/markup-compatibility/2006">
              <mc:Choice xmlns:v="urn:schemas-microsoft-com:vml" Requires="v">
                <p:oleObj spid="_x0000_s78862" name="Equation" r:id="rId3" imgW="889000" imgH="469900" progId="Equation.3">
                  <p:embed/>
                </p:oleObj>
              </mc:Choice>
              <mc:Fallback>
                <p:oleObj name="Equation" r:id="rId3" imgW="889000" imgH="469900" progId="Equation.3">
                  <p:embed/>
                  <p:pic>
                    <p:nvPicPr>
                      <p:cNvPr id="0" name="Picture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2550" y="3429000"/>
                        <a:ext cx="1814513"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2" name="Text Box 6"/>
          <p:cNvSpPr txBox="1">
            <a:spLocks noChangeArrowheads="1"/>
          </p:cNvSpPr>
          <p:nvPr/>
        </p:nvSpPr>
        <p:spPr bwMode="auto">
          <a:xfrm>
            <a:off x="2133600" y="4876800"/>
            <a:ext cx="5791200" cy="701675"/>
          </a:xfrm>
          <a:prstGeom prst="rect">
            <a:avLst/>
          </a:prstGeom>
          <a:noFill/>
          <a:ln w="9525">
            <a:noFill/>
            <a:miter lim="800000"/>
            <a:headEnd/>
            <a:tailEnd/>
          </a:ln>
          <a:effectLst/>
        </p:spPr>
        <p:txBody>
          <a:bodyPr>
            <a:spAutoFit/>
          </a:bodyPr>
          <a:lstStyle/>
          <a:p>
            <a:pPr>
              <a:spcBef>
                <a:spcPct val="50000"/>
              </a:spcBef>
            </a:pPr>
            <a:r>
              <a:rPr lang="en-US" sz="2000" b="1"/>
              <a:t>Kriteria Penolakan Hipotesis Nol</a:t>
            </a:r>
            <a:r>
              <a:rPr lang="en-US" sz="2000"/>
              <a:t>: Tolak Hipotesis Nol jika z</a:t>
            </a:r>
            <a:r>
              <a:rPr lang="en-US" sz="2000" baseline="-25000"/>
              <a:t>hit</a:t>
            </a:r>
            <a:r>
              <a:rPr lang="en-US" sz="2000"/>
              <a:t> &lt; z</a:t>
            </a:r>
            <a:r>
              <a:rPr lang="en-US" sz="2000" baseline="-25000">
                <a:latin typeface="Symbol" pitchFamily="18" charset="2"/>
              </a:rPr>
              <a:t>a</a:t>
            </a:r>
            <a:r>
              <a:rPr lang="en-US" sz="2000" baseline="-25000"/>
              <a:t>/2</a:t>
            </a:r>
            <a:r>
              <a:rPr lang="en-US" sz="2000"/>
              <a:t> atau z</a:t>
            </a:r>
            <a:r>
              <a:rPr lang="en-US" sz="2000" baseline="-25000"/>
              <a:t>hit</a:t>
            </a:r>
            <a:r>
              <a:rPr lang="en-US" sz="2000"/>
              <a:t> &gt; z</a:t>
            </a:r>
            <a:r>
              <a:rPr lang="en-US" sz="2000" baseline="-25000"/>
              <a:t>1-</a:t>
            </a:r>
            <a:r>
              <a:rPr lang="en-US" sz="2000" baseline="-25000">
                <a:latin typeface="Symbol" pitchFamily="18" charset="2"/>
              </a:rPr>
              <a:t>a</a:t>
            </a:r>
            <a:r>
              <a:rPr lang="en-US" sz="2000" baseline="-25000"/>
              <a:t>/2</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6326C28D-BED6-4C15-A75F-9056ADAF6A47}" type="slidenum">
              <a:rPr lang="en-US"/>
              <a:pPr/>
              <a:t>36</a:t>
            </a:fld>
            <a:endParaRPr lang="en-US"/>
          </a:p>
        </p:txBody>
      </p:sp>
      <p:sp>
        <p:nvSpPr>
          <p:cNvPr id="40962" name="Rectangle 2"/>
          <p:cNvSpPr>
            <a:spLocks noGrp="1" noChangeArrowheads="1"/>
          </p:cNvSpPr>
          <p:nvPr>
            <p:ph type="title"/>
          </p:nvPr>
        </p:nvSpPr>
        <p:spPr/>
        <p:txBody>
          <a:bodyPr/>
          <a:lstStyle/>
          <a:p>
            <a:r>
              <a:rPr lang="en-US"/>
              <a:t>Menguji Koeffisien Korelasi</a:t>
            </a:r>
          </a:p>
        </p:txBody>
      </p:sp>
      <p:sp>
        <p:nvSpPr>
          <p:cNvPr id="40963" name="Text Box 3"/>
          <p:cNvSpPr txBox="1">
            <a:spLocks noChangeArrowheads="1"/>
          </p:cNvSpPr>
          <p:nvPr/>
        </p:nvSpPr>
        <p:spPr bwMode="auto">
          <a:xfrm>
            <a:off x="3048000" y="1981200"/>
            <a:ext cx="3962400" cy="457200"/>
          </a:xfrm>
          <a:prstGeom prst="rect">
            <a:avLst/>
          </a:prstGeom>
          <a:noFill/>
          <a:ln w="9525">
            <a:noFill/>
            <a:miter lim="800000"/>
            <a:headEnd/>
            <a:tailEnd/>
          </a:ln>
          <a:effectLst/>
        </p:spPr>
        <p:txBody>
          <a:bodyPr>
            <a:spAutoFit/>
          </a:bodyPr>
          <a:lstStyle/>
          <a:p>
            <a:pPr>
              <a:spcBef>
                <a:spcPct val="50000"/>
              </a:spcBef>
            </a:pPr>
            <a:r>
              <a:rPr lang="en-US"/>
              <a:t>H</a:t>
            </a:r>
            <a:r>
              <a:rPr lang="en-US" baseline="-25000"/>
              <a:t>0</a:t>
            </a:r>
            <a:r>
              <a:rPr lang="en-US"/>
              <a:t> : </a:t>
            </a:r>
            <a:r>
              <a:rPr lang="en-US">
                <a:latin typeface="Symbol" pitchFamily="18" charset="2"/>
              </a:rPr>
              <a:t>r</a:t>
            </a:r>
            <a:r>
              <a:rPr lang="en-US"/>
              <a:t> = </a:t>
            </a:r>
            <a:r>
              <a:rPr lang="en-US">
                <a:latin typeface="Symbol" pitchFamily="18" charset="2"/>
              </a:rPr>
              <a:t>0</a:t>
            </a:r>
            <a:r>
              <a:rPr lang="en-US"/>
              <a:t>  vs  H</a:t>
            </a:r>
            <a:r>
              <a:rPr lang="en-US" baseline="-25000"/>
              <a:t>1</a:t>
            </a:r>
            <a:r>
              <a:rPr lang="en-US"/>
              <a:t> : </a:t>
            </a:r>
            <a:r>
              <a:rPr lang="en-US">
                <a:latin typeface="Symbol" pitchFamily="18" charset="2"/>
              </a:rPr>
              <a:t>r</a:t>
            </a:r>
            <a:r>
              <a:rPr lang="en-US"/>
              <a:t> </a:t>
            </a:r>
            <a:r>
              <a:rPr lang="en-US">
                <a:cs typeface="Times New Roman" pitchFamily="18" charset="0"/>
              </a:rPr>
              <a:t>≠ </a:t>
            </a:r>
            <a:r>
              <a:rPr lang="en-US">
                <a:latin typeface="Symbol" pitchFamily="18" charset="2"/>
                <a:cs typeface="Times New Roman" pitchFamily="18" charset="0"/>
              </a:rPr>
              <a:t>0</a:t>
            </a:r>
            <a:endParaRPr lang="en-US" baseline="-25000">
              <a:cs typeface="Times New Roman" pitchFamily="18" charset="0"/>
            </a:endParaRPr>
          </a:p>
        </p:txBody>
      </p:sp>
      <p:sp>
        <p:nvSpPr>
          <p:cNvPr id="40964" name="Text Box 4"/>
          <p:cNvSpPr txBox="1">
            <a:spLocks noChangeArrowheads="1"/>
          </p:cNvSpPr>
          <p:nvPr/>
        </p:nvSpPr>
        <p:spPr bwMode="auto">
          <a:xfrm>
            <a:off x="2209800" y="2743200"/>
            <a:ext cx="2895600" cy="457200"/>
          </a:xfrm>
          <a:prstGeom prst="rect">
            <a:avLst/>
          </a:prstGeom>
          <a:noFill/>
          <a:ln w="9525">
            <a:noFill/>
            <a:miter lim="800000"/>
            <a:headEnd/>
            <a:tailEnd/>
          </a:ln>
          <a:effectLst/>
        </p:spPr>
        <p:txBody>
          <a:bodyPr>
            <a:spAutoFit/>
          </a:bodyPr>
          <a:lstStyle/>
          <a:p>
            <a:pPr>
              <a:spcBef>
                <a:spcPct val="50000"/>
              </a:spcBef>
            </a:pPr>
            <a:r>
              <a:rPr lang="en-US"/>
              <a:t>Statistik uji (n </a:t>
            </a:r>
            <a:r>
              <a:rPr lang="en-US">
                <a:cs typeface="Times New Roman" pitchFamily="18" charset="0"/>
              </a:rPr>
              <a:t>≤</a:t>
            </a:r>
            <a:r>
              <a:rPr lang="en-US"/>
              <a:t> 30)</a:t>
            </a:r>
          </a:p>
        </p:txBody>
      </p:sp>
      <p:graphicFrame>
        <p:nvGraphicFramePr>
          <p:cNvPr id="40965" name="Object 5"/>
          <p:cNvGraphicFramePr>
            <a:graphicFrameLocks noGrp="1" noChangeAspect="1"/>
          </p:cNvGraphicFramePr>
          <p:nvPr>
            <p:ph idx="1"/>
          </p:nvPr>
        </p:nvGraphicFramePr>
        <p:xfrm>
          <a:off x="3917950" y="3429000"/>
          <a:ext cx="1762125" cy="958850"/>
        </p:xfrm>
        <a:graphic>
          <a:graphicData uri="http://schemas.openxmlformats.org/presentationml/2006/ole">
            <mc:AlternateContent xmlns:mc="http://schemas.openxmlformats.org/markup-compatibility/2006">
              <mc:Choice xmlns:v="urn:schemas-microsoft-com:vml" Requires="v">
                <p:oleObj spid="_x0000_s79886" name="Equation" r:id="rId3" imgW="863225" imgH="469696" progId="Equation.3">
                  <p:embed/>
                </p:oleObj>
              </mc:Choice>
              <mc:Fallback>
                <p:oleObj name="Equation" r:id="rId3" imgW="863225" imgH="469696" progId="Equation.3">
                  <p:embed/>
                  <p:pic>
                    <p:nvPicPr>
                      <p:cNvPr id="0" name="Picture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7950" y="3429000"/>
                        <a:ext cx="1762125"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6" name="Text Box 6"/>
          <p:cNvSpPr txBox="1">
            <a:spLocks noChangeArrowheads="1"/>
          </p:cNvSpPr>
          <p:nvPr/>
        </p:nvSpPr>
        <p:spPr bwMode="auto">
          <a:xfrm>
            <a:off x="2133600" y="4876800"/>
            <a:ext cx="5791200" cy="701675"/>
          </a:xfrm>
          <a:prstGeom prst="rect">
            <a:avLst/>
          </a:prstGeom>
          <a:noFill/>
          <a:ln w="9525">
            <a:noFill/>
            <a:miter lim="800000"/>
            <a:headEnd/>
            <a:tailEnd/>
          </a:ln>
          <a:effectLst/>
        </p:spPr>
        <p:txBody>
          <a:bodyPr>
            <a:spAutoFit/>
          </a:bodyPr>
          <a:lstStyle/>
          <a:p>
            <a:pPr>
              <a:spcBef>
                <a:spcPct val="50000"/>
              </a:spcBef>
            </a:pPr>
            <a:r>
              <a:rPr lang="en-US" sz="2000" b="1"/>
              <a:t>Kriteria Penolakan Hipotesis Nol</a:t>
            </a:r>
            <a:r>
              <a:rPr lang="en-US" sz="2000"/>
              <a:t>: Tolak Hipotesis Nol jika t</a:t>
            </a:r>
            <a:r>
              <a:rPr lang="en-US" sz="2000" baseline="-25000"/>
              <a:t>hit</a:t>
            </a:r>
            <a:r>
              <a:rPr lang="en-US" sz="2000"/>
              <a:t> &lt; -t</a:t>
            </a:r>
            <a:r>
              <a:rPr lang="en-US" sz="2000" baseline="-25000">
                <a:latin typeface="Symbol" pitchFamily="18" charset="2"/>
              </a:rPr>
              <a:t>a</a:t>
            </a:r>
            <a:r>
              <a:rPr lang="en-US" sz="2000" baseline="-25000"/>
              <a:t>/2;n-2</a:t>
            </a:r>
            <a:r>
              <a:rPr lang="en-US" sz="2000"/>
              <a:t> atau t</a:t>
            </a:r>
            <a:r>
              <a:rPr lang="en-US" sz="2000" baseline="-25000"/>
              <a:t>hit</a:t>
            </a:r>
            <a:r>
              <a:rPr lang="en-US" sz="2000"/>
              <a:t> &gt; t</a:t>
            </a:r>
            <a:r>
              <a:rPr lang="en-US" sz="2000" baseline="-25000">
                <a:latin typeface="Symbol" pitchFamily="18" charset="2"/>
              </a:rPr>
              <a:t>a</a:t>
            </a:r>
            <a:r>
              <a:rPr lang="en-US" sz="2000" baseline="-25000"/>
              <a:t>/2;n-2</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02732"/>
            <a:ext cx="8229600" cy="609600"/>
          </a:xfrm>
        </p:spPr>
        <p:txBody>
          <a:bodyPr>
            <a:noAutofit/>
          </a:bodyPr>
          <a:lstStyle/>
          <a:p>
            <a:pPr algn="l"/>
            <a:r>
              <a:rPr lang="en-US" altLang="zh-CN" sz="2800" b="1" dirty="0" err="1" smtClean="0">
                <a:solidFill>
                  <a:srgbClr val="FF00FF"/>
                </a:solidFill>
                <a:effectLst>
                  <a:outerShdw blurRad="38100" dist="38100" dir="2700000" algn="tl">
                    <a:srgbClr val="C0C0C0"/>
                  </a:outerShdw>
                </a:effectLst>
                <a:ea typeface="SimSun" charset="-122"/>
                <a:cs typeface="Arial" charset="0"/>
              </a:rPr>
              <a:t>Selang</a:t>
            </a:r>
            <a:r>
              <a:rPr lang="en-US" altLang="zh-CN" sz="2800" b="1" dirty="0" smtClean="0">
                <a:solidFill>
                  <a:srgbClr val="FF00FF"/>
                </a:solidFill>
                <a:effectLst>
                  <a:outerShdw blurRad="38100" dist="38100" dir="2700000" algn="tl">
                    <a:srgbClr val="C0C0C0"/>
                  </a:outerShdw>
                </a:effectLst>
                <a:ea typeface="SimSun" charset="-122"/>
                <a:cs typeface="Arial" charset="0"/>
              </a:rPr>
              <a:t> </a:t>
            </a:r>
            <a:r>
              <a:rPr lang="en-US" altLang="zh-CN" sz="2800" b="1" dirty="0" err="1" smtClean="0">
                <a:solidFill>
                  <a:srgbClr val="FF00FF"/>
                </a:solidFill>
                <a:effectLst>
                  <a:outerShdw blurRad="38100" dist="38100" dir="2700000" algn="tl">
                    <a:srgbClr val="C0C0C0"/>
                  </a:outerShdw>
                </a:effectLst>
                <a:ea typeface="SimSun" charset="-122"/>
                <a:cs typeface="Arial" charset="0"/>
              </a:rPr>
              <a:t>kepercayaan</a:t>
            </a:r>
            <a:r>
              <a:rPr lang="en-US" altLang="zh-CN" sz="2800" b="1" dirty="0" smtClean="0">
                <a:solidFill>
                  <a:srgbClr val="FF00FF"/>
                </a:solidFill>
                <a:effectLst>
                  <a:outerShdw blurRad="38100" dist="38100" dir="2700000" algn="tl">
                    <a:srgbClr val="C0C0C0"/>
                  </a:outerShdw>
                </a:effectLst>
                <a:ea typeface="SimSun" charset="-122"/>
                <a:cs typeface="Arial" charset="0"/>
              </a:rPr>
              <a:t> </a:t>
            </a:r>
            <a:r>
              <a:rPr lang="id-ID" altLang="zh-CN" sz="2800" b="1" dirty="0" smtClean="0">
                <a:solidFill>
                  <a:srgbClr val="FF00FF"/>
                </a:solidFill>
                <a:effectLst>
                  <a:outerShdw blurRad="38100" dist="38100" dir="2700000" algn="tl">
                    <a:srgbClr val="C0C0C0"/>
                  </a:outerShdw>
                </a:effectLst>
                <a:ea typeface="SimSun" charset="-122"/>
                <a:cs typeface="Arial" charset="0"/>
              </a:rPr>
              <a:t> </a:t>
            </a:r>
            <a:r>
              <a:rPr lang="en-US" altLang="zh-CN" sz="2800" b="1" i="1" dirty="0" smtClean="0">
                <a:solidFill>
                  <a:srgbClr val="FF00FF"/>
                </a:solidFill>
                <a:effectLst>
                  <a:outerShdw blurRad="38100" dist="38100" dir="2700000" algn="tl">
                    <a:srgbClr val="C0C0C0"/>
                  </a:outerShdw>
                </a:effectLst>
                <a:ea typeface="SimSun" charset="-122"/>
                <a:cs typeface="Arial" charset="0"/>
                <a:sym typeface="Symbol" pitchFamily="18" charset="2"/>
              </a:rPr>
              <a:t>(1-  ) 100%</a:t>
            </a:r>
            <a:r>
              <a:rPr lang="en-US" altLang="zh-CN" sz="2800" dirty="0" smtClean="0">
                <a:solidFill>
                  <a:srgbClr val="FF00FF"/>
                </a:solidFill>
                <a:effectLst>
                  <a:outerShdw blurRad="38100" dist="38100" dir="2700000" algn="tl">
                    <a:srgbClr val="C0C0C0"/>
                  </a:outerShdw>
                </a:effectLst>
                <a:ea typeface="SimSun" charset="-122"/>
                <a:cs typeface="Arial" charset="0"/>
              </a:rPr>
              <a:t/>
            </a:r>
            <a:br>
              <a:rPr lang="en-US" altLang="zh-CN" sz="2800" dirty="0" smtClean="0">
                <a:solidFill>
                  <a:srgbClr val="FF00FF"/>
                </a:solidFill>
                <a:effectLst>
                  <a:outerShdw blurRad="38100" dist="38100" dir="2700000" algn="tl">
                    <a:srgbClr val="C0C0C0"/>
                  </a:outerShdw>
                </a:effectLst>
                <a:ea typeface="SimSun" charset="-122"/>
                <a:cs typeface="Arial" charset="0"/>
              </a:rPr>
            </a:br>
            <a:endParaRPr lang="en-US" sz="2800" dirty="0"/>
          </a:p>
        </p:txBody>
      </p:sp>
      <p:sp>
        <p:nvSpPr>
          <p:cNvPr id="3" name="Content Placeholder 2"/>
          <p:cNvSpPr>
            <a:spLocks noGrp="1"/>
          </p:cNvSpPr>
          <p:nvPr>
            <p:ph idx="1"/>
          </p:nvPr>
        </p:nvSpPr>
        <p:spPr>
          <a:xfrm>
            <a:off x="652670" y="2133600"/>
            <a:ext cx="2819400" cy="1923871"/>
          </a:xfrm>
        </p:spPr>
        <p:txBody>
          <a:bodyPr>
            <a:normAutofit fontScale="70000" lnSpcReduction="20000"/>
          </a:bodyPr>
          <a:lstStyle/>
          <a:p>
            <a:pPr>
              <a:buNone/>
            </a:pPr>
            <a:r>
              <a:rPr lang="en-US" dirty="0" err="1" smtClean="0"/>
              <a:t>Apakah</a:t>
            </a:r>
            <a:r>
              <a:rPr lang="en-US" dirty="0" smtClean="0"/>
              <a:t> </a:t>
            </a:r>
            <a:r>
              <a:rPr lang="en-US" dirty="0" err="1" smtClean="0"/>
              <a:t>arti</a:t>
            </a:r>
            <a:r>
              <a:rPr lang="en-US" dirty="0" smtClean="0"/>
              <a:t> </a:t>
            </a:r>
            <a:r>
              <a:rPr lang="en-US" dirty="0" err="1" smtClean="0"/>
              <a:t>dari</a:t>
            </a:r>
            <a:r>
              <a:rPr lang="en-US" dirty="0" smtClean="0"/>
              <a:t> </a:t>
            </a:r>
            <a:r>
              <a:rPr lang="en-US" dirty="0" err="1" smtClean="0"/>
              <a:t>selang</a:t>
            </a:r>
            <a:r>
              <a:rPr lang="en-US" dirty="0" smtClean="0"/>
              <a:t> </a:t>
            </a:r>
            <a:r>
              <a:rPr lang="en-US" dirty="0" err="1" smtClean="0"/>
              <a:t>kepercayaan</a:t>
            </a:r>
            <a:r>
              <a:rPr lang="en-US" dirty="0" smtClean="0"/>
              <a:t> 95%?</a:t>
            </a:r>
          </a:p>
          <a:p>
            <a:pPr>
              <a:buNone/>
            </a:pPr>
            <a:r>
              <a:rPr lang="en-US" dirty="0" err="1" smtClean="0"/>
              <a:t>Teori</a:t>
            </a:r>
            <a:r>
              <a:rPr lang="en-US" dirty="0" smtClean="0"/>
              <a:t>:  (1-</a:t>
            </a:r>
            <a:r>
              <a:rPr lang="en-US" altLang="zh-CN" b="1" i="1" dirty="0" smtClean="0">
                <a:solidFill>
                  <a:srgbClr val="FF00FF"/>
                </a:solidFill>
                <a:effectLst>
                  <a:outerShdw blurRad="38100" dist="38100" dir="2700000" algn="tl">
                    <a:srgbClr val="C0C0C0"/>
                  </a:outerShdw>
                </a:effectLst>
                <a:ea typeface="SimSun" charset="-122"/>
                <a:cs typeface="Arial" charset="0"/>
                <a:sym typeface="Symbol" pitchFamily="18" charset="2"/>
              </a:rPr>
              <a:t> )=95%</a:t>
            </a:r>
          </a:p>
          <a:p>
            <a:pPr>
              <a:buNone/>
            </a:pPr>
            <a:r>
              <a:rPr lang="en-US" altLang="zh-CN" b="1" i="1" dirty="0" smtClean="0">
                <a:solidFill>
                  <a:srgbClr val="FF00FF"/>
                </a:solidFill>
                <a:effectLst>
                  <a:outerShdw blurRad="38100" dist="38100" dir="2700000" algn="tl">
                    <a:srgbClr val="C0C0C0"/>
                  </a:outerShdw>
                </a:effectLst>
                <a:ea typeface="SimSun" charset="-122"/>
                <a:cs typeface="Arial" charset="0"/>
                <a:sym typeface="Symbol" pitchFamily="18" charset="2"/>
              </a:rPr>
              <a:t>=1-95%</a:t>
            </a:r>
          </a:p>
          <a:p>
            <a:pPr>
              <a:buNone/>
            </a:pPr>
            <a:r>
              <a:rPr lang="en-US" b="1" i="1" dirty="0" smtClean="0">
                <a:solidFill>
                  <a:srgbClr val="FF00FF"/>
                </a:solidFill>
                <a:effectLst>
                  <a:outerShdw blurRad="38100" dist="38100" dir="2700000" algn="tl">
                    <a:srgbClr val="C0C0C0"/>
                  </a:outerShdw>
                </a:effectLst>
                <a:ea typeface="SimSun" charset="-122"/>
                <a:cs typeface="Arial" charset="0"/>
                <a:sym typeface="Symbol" pitchFamily="18" charset="2"/>
              </a:rPr>
              <a:t>	= 5%=0,05</a:t>
            </a:r>
            <a:endParaRPr lang="en-US" dirty="0"/>
          </a:p>
        </p:txBody>
      </p:sp>
      <p:sp>
        <p:nvSpPr>
          <p:cNvPr id="4" name="TextBox 3"/>
          <p:cNvSpPr txBox="1"/>
          <p:nvPr/>
        </p:nvSpPr>
        <p:spPr>
          <a:xfrm>
            <a:off x="4953000" y="2362200"/>
            <a:ext cx="2971800" cy="1200329"/>
          </a:xfrm>
          <a:prstGeom prst="rect">
            <a:avLst/>
          </a:prstGeom>
          <a:noFill/>
        </p:spPr>
        <p:txBody>
          <a:bodyPr wrap="square" rtlCol="0">
            <a:spAutoFit/>
          </a:bodyPr>
          <a:lstStyle/>
          <a:p>
            <a:r>
              <a:rPr lang="en-US" dirty="0" smtClean="0"/>
              <a:t>S.K.	</a:t>
            </a:r>
            <a:r>
              <a:rPr lang="en-US" altLang="zh-CN" b="1" i="1" dirty="0" smtClean="0">
                <a:solidFill>
                  <a:srgbClr val="FF00FF"/>
                </a:solidFill>
                <a:effectLst>
                  <a:outerShdw blurRad="38100" dist="38100" dir="2700000" algn="tl">
                    <a:srgbClr val="C0C0C0"/>
                  </a:outerShdw>
                </a:effectLst>
                <a:ea typeface="SimSun" charset="-122"/>
                <a:cs typeface="Arial" charset="0"/>
                <a:sym typeface="Symbol" pitchFamily="18" charset="2"/>
              </a:rPr>
              <a:t> </a:t>
            </a:r>
          </a:p>
          <a:p>
            <a:r>
              <a:rPr lang="en-US" b="1" i="1" dirty="0" smtClean="0">
                <a:solidFill>
                  <a:srgbClr val="FF00FF"/>
                </a:solidFill>
                <a:effectLst>
                  <a:outerShdw blurRad="38100" dist="38100" dir="2700000" algn="tl">
                    <a:srgbClr val="C0C0C0"/>
                  </a:outerShdw>
                </a:effectLst>
                <a:ea typeface="SimSun" charset="-122"/>
                <a:cs typeface="Arial" charset="0"/>
                <a:sym typeface="Symbol" pitchFamily="18" charset="2"/>
              </a:rPr>
              <a:t>95%	0.05</a:t>
            </a:r>
          </a:p>
          <a:p>
            <a:r>
              <a:rPr lang="en-US" b="1" i="1" dirty="0" smtClean="0">
                <a:solidFill>
                  <a:srgbClr val="FF00FF"/>
                </a:solidFill>
                <a:effectLst>
                  <a:outerShdw blurRad="38100" dist="38100" dir="2700000" algn="tl">
                    <a:srgbClr val="C0C0C0"/>
                  </a:outerShdw>
                </a:effectLst>
                <a:ea typeface="SimSun" charset="-122"/>
                <a:cs typeface="Arial" charset="0"/>
                <a:sym typeface="Symbol" pitchFamily="18" charset="2"/>
              </a:rPr>
              <a:t>90%	0.10</a:t>
            </a:r>
          </a:p>
          <a:p>
            <a:r>
              <a:rPr lang="en-US" b="1" i="1" dirty="0" smtClean="0">
                <a:solidFill>
                  <a:srgbClr val="FF00FF"/>
                </a:solidFill>
                <a:effectLst>
                  <a:outerShdw blurRad="38100" dist="38100" dir="2700000" algn="tl">
                    <a:srgbClr val="C0C0C0"/>
                  </a:outerShdw>
                </a:effectLst>
                <a:ea typeface="SimSun" charset="-122"/>
                <a:cs typeface="Arial" charset="0"/>
                <a:sym typeface="Symbol" pitchFamily="18" charset="2"/>
              </a:rPr>
              <a:t>98%	0.02</a:t>
            </a:r>
            <a:endParaRPr lang="en-US" dirty="0"/>
          </a:p>
        </p:txBody>
      </p:sp>
    </p:spTree>
    <p:extLst>
      <p:ext uri="{BB962C8B-B14F-4D97-AF65-F5344CB8AC3E}">
        <p14:creationId xmlns:p14="http://schemas.microsoft.com/office/powerpoint/2010/main" val="35264824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6202362"/>
          </a:xfrm>
        </p:spPr>
        <p:txBody>
          <a:bodyPr>
            <a:normAutofit/>
          </a:bodyPr>
          <a:lstStyle/>
          <a:p>
            <a:pPr algn="l"/>
            <a:r>
              <a:rPr lang="en-US" sz="2400" dirty="0" err="1" smtClean="0"/>
              <a:t>Dapat</a:t>
            </a:r>
            <a:r>
              <a:rPr lang="en-US" sz="2400" dirty="0" smtClean="0"/>
              <a:t> </a:t>
            </a:r>
            <a:r>
              <a:rPr lang="en-US" sz="2400" dirty="0" err="1" smtClean="0"/>
              <a:t>kita</a:t>
            </a:r>
            <a:r>
              <a:rPr lang="en-US" sz="2400" dirty="0" smtClean="0"/>
              <a:t> </a:t>
            </a:r>
            <a:r>
              <a:rPr lang="en-US" sz="2400" dirty="0" err="1" smtClean="0"/>
              <a:t>tunjukkan</a:t>
            </a:r>
            <a:r>
              <a:rPr lang="en-US" sz="2400" dirty="0" smtClean="0"/>
              <a:t> </a:t>
            </a:r>
            <a:r>
              <a:rPr lang="en-US" sz="2400" dirty="0" err="1" smtClean="0"/>
              <a:t>bahwa</a:t>
            </a:r>
            <a:r>
              <a:rPr lang="en-US" sz="2400" dirty="0" smtClean="0"/>
              <a:t> (</a:t>
            </a:r>
            <a:r>
              <a:rPr lang="en-US" sz="2400" i="1" dirty="0" smtClean="0"/>
              <a:t>b</a:t>
            </a:r>
            <a:r>
              <a:rPr lang="en-US" sz="2400" baseline="-25000" dirty="0" smtClean="0"/>
              <a:t>1</a:t>
            </a:r>
            <a:r>
              <a:rPr lang="en-US" sz="2400" dirty="0" smtClean="0"/>
              <a:t> - b</a:t>
            </a:r>
            <a:r>
              <a:rPr lang="en-US" sz="2400" baseline="-25000" dirty="0" smtClean="0"/>
              <a:t>1</a:t>
            </a:r>
            <a:r>
              <a:rPr lang="en-US" sz="2400" dirty="0" smtClean="0"/>
              <a:t>)/</a:t>
            </a:r>
            <a:r>
              <a:rPr lang="en-US" sz="2400" i="1" dirty="0" smtClean="0"/>
              <a:t>s</a:t>
            </a:r>
            <a:r>
              <a:rPr lang="en-US" sz="2400" dirty="0" smtClean="0"/>
              <a:t>{</a:t>
            </a:r>
            <a:r>
              <a:rPr lang="en-US" sz="2400" i="1" dirty="0" smtClean="0"/>
              <a:t>b</a:t>
            </a:r>
            <a:r>
              <a:rPr lang="en-US" sz="2400" baseline="-25000" dirty="0" smtClean="0"/>
              <a:t>1</a:t>
            </a:r>
            <a:r>
              <a:rPr lang="en-US" sz="2400" dirty="0" smtClean="0"/>
              <a:t>} </a:t>
            </a:r>
            <a:r>
              <a:rPr lang="en-US" sz="2400" dirty="0" err="1" smtClean="0"/>
              <a:t>mengikuti</a:t>
            </a:r>
            <a:r>
              <a:rPr lang="en-US" sz="2400" dirty="0" smtClean="0"/>
              <a:t> </a:t>
            </a:r>
            <a:r>
              <a:rPr lang="en-US" sz="2400" dirty="0" err="1" smtClean="0"/>
              <a:t>sebaran</a:t>
            </a:r>
            <a:r>
              <a:rPr lang="en-US" sz="2400" dirty="0" smtClean="0"/>
              <a:t> </a:t>
            </a:r>
            <a:r>
              <a:rPr lang="en-US" sz="2400" i="1" dirty="0" smtClean="0"/>
              <a:t>t</a:t>
            </a:r>
            <a:r>
              <a:rPr lang="en-US" sz="2400" dirty="0" smtClean="0"/>
              <a:t> </a:t>
            </a:r>
            <a:r>
              <a:rPr lang="en-US" sz="2400" dirty="0" err="1" smtClean="0"/>
              <a:t>dengan</a:t>
            </a:r>
            <a:r>
              <a:rPr lang="en-US" sz="2400" dirty="0" smtClean="0"/>
              <a:t> </a:t>
            </a:r>
            <a:r>
              <a:rPr lang="en-US" sz="2400" i="1" dirty="0" smtClean="0"/>
              <a:t>n</a:t>
            </a:r>
            <a:r>
              <a:rPr lang="en-US" sz="2400" dirty="0" smtClean="0"/>
              <a:t> – 2 </a:t>
            </a:r>
            <a:r>
              <a:rPr lang="en-US" sz="2400" dirty="0" err="1" smtClean="0"/>
              <a:t>derajad</a:t>
            </a:r>
            <a:r>
              <a:rPr lang="en-US" sz="2400" dirty="0" smtClean="0"/>
              <a:t> </a:t>
            </a:r>
            <a:r>
              <a:rPr lang="en-US" sz="2400" dirty="0" err="1" smtClean="0"/>
              <a:t>bebas</a:t>
            </a:r>
            <a:r>
              <a:rPr lang="en-US" sz="2400" dirty="0" smtClean="0"/>
              <a:t> </a:t>
            </a:r>
            <a:r>
              <a:rPr lang="en-US" sz="2400" dirty="0" err="1" smtClean="0"/>
              <a:t>dengan</a:t>
            </a:r>
            <a:r>
              <a:rPr lang="en-US" sz="2400" dirty="0" smtClean="0"/>
              <a:t> </a:t>
            </a:r>
            <a:r>
              <a:rPr lang="en-US" sz="2400" dirty="0" err="1" smtClean="0"/>
              <a:t>menyandarkan</a:t>
            </a:r>
            <a:r>
              <a:rPr lang="en-US" sz="2400" dirty="0" smtClean="0"/>
              <a:t> </a:t>
            </a:r>
            <a:r>
              <a:rPr lang="en-US" sz="2400" dirty="0" err="1" smtClean="0"/>
              <a:t>pada</a:t>
            </a:r>
            <a:r>
              <a:rPr lang="en-US" sz="2400" dirty="0" smtClean="0"/>
              <a:t> </a:t>
            </a:r>
            <a:r>
              <a:rPr lang="en-US" sz="2400" dirty="0" err="1" smtClean="0"/>
              <a:t>teorema</a:t>
            </a:r>
            <a:r>
              <a:rPr lang="en-US" sz="2400" dirty="0" smtClean="0"/>
              <a:t> </a:t>
            </a:r>
            <a:r>
              <a:rPr lang="en-US" sz="2400" dirty="0" err="1" smtClean="0"/>
              <a:t>berikut</a:t>
            </a:r>
            <a:r>
              <a:rPr lang="en-US" sz="2400" dirty="0" smtClean="0"/>
              <a:t> :</a:t>
            </a:r>
            <a:br>
              <a:rPr lang="en-US" sz="2400" dirty="0" smtClean="0"/>
            </a:br>
            <a:r>
              <a:rPr lang="en-US" sz="2400" dirty="0" smtClean="0"/>
              <a:t>	</a:t>
            </a:r>
            <a:r>
              <a:rPr lang="en-US" sz="2400" dirty="0" err="1" smtClean="0"/>
              <a:t>Untuk</a:t>
            </a:r>
            <a:r>
              <a:rPr lang="en-US" sz="2400" dirty="0" smtClean="0"/>
              <a:t> model </a:t>
            </a:r>
            <a:r>
              <a:rPr lang="en-US" sz="2400" dirty="0" err="1" smtClean="0"/>
              <a:t>regresi</a:t>
            </a:r>
            <a:r>
              <a:rPr lang="en-US" sz="2400" dirty="0" smtClean="0"/>
              <a:t> </a:t>
            </a:r>
            <a:r>
              <a:rPr lang="en-US" sz="2400" dirty="0" err="1" smtClean="0"/>
              <a:t>sederhana</a:t>
            </a:r>
            <a:r>
              <a:rPr lang="en-US" sz="2400" dirty="0" smtClean="0"/>
              <a:t>, </a:t>
            </a:r>
            <a:r>
              <a:rPr lang="en-US" sz="2400" dirty="0" err="1" smtClean="0"/>
              <a:t>Jumlah</a:t>
            </a:r>
            <a:r>
              <a:rPr lang="en-US" sz="2400" dirty="0" smtClean="0"/>
              <a:t> </a:t>
            </a:r>
            <a:r>
              <a:rPr lang="en-US" sz="2400" dirty="0" err="1" smtClean="0"/>
              <a:t>Kuadrat</a:t>
            </a:r>
            <a:r>
              <a:rPr lang="en-US" sz="2400" dirty="0" smtClean="0"/>
              <a:t> </a:t>
            </a:r>
            <a:r>
              <a:rPr lang="en-US" sz="2400" dirty="0" err="1" smtClean="0"/>
              <a:t>Galat</a:t>
            </a:r>
            <a:r>
              <a:rPr lang="en-US" sz="2400" dirty="0" smtClean="0"/>
              <a:t> (JKG) </a:t>
            </a:r>
            <a:r>
              <a:rPr lang="en-US" sz="2400" dirty="0" err="1" smtClean="0"/>
              <a:t>dibagi</a:t>
            </a:r>
            <a:r>
              <a:rPr lang="en-US" sz="2400" dirty="0" smtClean="0"/>
              <a:t> </a:t>
            </a:r>
            <a:r>
              <a:rPr lang="en-US" sz="2400" dirty="0" err="1" smtClean="0"/>
              <a:t>dengan</a:t>
            </a:r>
            <a:r>
              <a:rPr lang="en-US" sz="2400" dirty="0" smtClean="0"/>
              <a:t> </a:t>
            </a:r>
            <a:r>
              <a:rPr lang="en-US" sz="2400" dirty="0" err="1" smtClean="0"/>
              <a:t>ragam</a:t>
            </a:r>
            <a:r>
              <a:rPr lang="en-US" sz="2400" dirty="0" smtClean="0"/>
              <a:t> s</a:t>
            </a:r>
            <a:r>
              <a:rPr lang="en-US" sz="2400" baseline="30000" dirty="0" smtClean="0"/>
              <a:t>2</a:t>
            </a:r>
            <a:r>
              <a:rPr lang="en-US" sz="2400" dirty="0" smtClean="0"/>
              <a:t> yang </a:t>
            </a:r>
            <a:r>
              <a:rPr lang="en-US" sz="2400" dirty="0" err="1" smtClean="0"/>
              <a:t>dapat</a:t>
            </a:r>
            <a:r>
              <a:rPr lang="en-US" sz="2400" dirty="0" smtClean="0"/>
              <a:t> </a:t>
            </a:r>
            <a:r>
              <a:rPr lang="en-US" sz="2400" dirty="0" err="1" smtClean="0"/>
              <a:t>kita</a:t>
            </a:r>
            <a:r>
              <a:rPr lang="en-US" sz="2400" dirty="0" smtClean="0"/>
              <a:t> </a:t>
            </a:r>
            <a:r>
              <a:rPr lang="en-US" sz="2400" dirty="0" err="1" smtClean="0"/>
              <a:t>tulis</a:t>
            </a:r>
            <a:r>
              <a:rPr lang="en-US" sz="2400" dirty="0" smtClean="0"/>
              <a:t>:</a:t>
            </a:r>
            <a:br>
              <a:rPr lang="en-US" sz="2400" dirty="0" smtClean="0"/>
            </a:br>
            <a:r>
              <a:rPr lang="en-US" sz="2400" dirty="0" smtClean="0"/>
              <a:t>			</a:t>
            </a:r>
            <a:r>
              <a:rPr lang="en-US" sz="2400" i="1" dirty="0" smtClean="0"/>
              <a:t>JKG</a:t>
            </a:r>
            <a:r>
              <a:rPr lang="en-US" sz="2400" dirty="0" smtClean="0"/>
              <a:t>/s</a:t>
            </a:r>
            <a:r>
              <a:rPr lang="en-US" sz="2400" baseline="30000" dirty="0" smtClean="0"/>
              <a:t>2</a:t>
            </a:r>
            <a:r>
              <a:rPr lang="en-US" sz="2400" dirty="0" smtClean="0"/>
              <a:t> 			</a:t>
            </a:r>
            <a:br>
              <a:rPr lang="en-US" sz="2400" dirty="0" smtClean="0"/>
            </a:br>
            <a:r>
              <a:rPr lang="en-US" sz="2400" dirty="0" smtClean="0"/>
              <a:t/>
            </a:r>
            <a:br>
              <a:rPr lang="en-US" sz="2400" dirty="0" smtClean="0"/>
            </a:br>
            <a:r>
              <a:rPr lang="en-US" sz="2400" dirty="0" err="1" smtClean="0"/>
              <a:t>mengikuti</a:t>
            </a:r>
            <a:r>
              <a:rPr lang="en-US" sz="2400" dirty="0" smtClean="0"/>
              <a:t> </a:t>
            </a:r>
            <a:r>
              <a:rPr lang="en-US" sz="2400" dirty="0" err="1" smtClean="0"/>
              <a:t>sebaran</a:t>
            </a:r>
            <a:r>
              <a:rPr lang="en-US" sz="2400" dirty="0" smtClean="0"/>
              <a:t> χ</a:t>
            </a:r>
            <a:r>
              <a:rPr lang="en-US" sz="2400" baseline="30000" dirty="0" smtClean="0"/>
              <a:t>2</a:t>
            </a:r>
            <a:r>
              <a:rPr lang="en-US" sz="2400" dirty="0" smtClean="0"/>
              <a:t> </a:t>
            </a:r>
            <a:r>
              <a:rPr lang="en-US" sz="2400" dirty="0" err="1" smtClean="0"/>
              <a:t>dengan</a:t>
            </a:r>
            <a:r>
              <a:rPr lang="en-US" sz="2400" dirty="0" smtClean="0"/>
              <a:t> </a:t>
            </a:r>
            <a:r>
              <a:rPr lang="en-US" sz="2400" i="1" dirty="0" smtClean="0"/>
              <a:t>n</a:t>
            </a:r>
            <a:r>
              <a:rPr lang="en-US" sz="2400" dirty="0" smtClean="0"/>
              <a:t> – 2 </a:t>
            </a:r>
            <a:r>
              <a:rPr lang="en-US" sz="2400" dirty="0" err="1" smtClean="0"/>
              <a:t>derajat</a:t>
            </a:r>
            <a:r>
              <a:rPr lang="en-US" sz="2400" dirty="0" smtClean="0"/>
              <a:t> </a:t>
            </a:r>
            <a:r>
              <a:rPr lang="en-US" sz="2400" dirty="0" err="1" smtClean="0"/>
              <a:t>bebas</a:t>
            </a:r>
            <a:r>
              <a:rPr lang="en-US" sz="2400" dirty="0" smtClean="0"/>
              <a:t>, </a:t>
            </a:r>
            <a:r>
              <a:rPr lang="en-US" sz="2400" dirty="0" err="1" smtClean="0"/>
              <a:t>dan</a:t>
            </a:r>
            <a:r>
              <a:rPr lang="en-US" sz="2400" dirty="0" smtClean="0"/>
              <a:t> </a:t>
            </a:r>
            <a:r>
              <a:rPr lang="en-US" sz="2400" dirty="0" err="1" smtClean="0"/>
              <a:t>bebas</a:t>
            </a:r>
            <a:r>
              <a:rPr lang="en-US" sz="2400" dirty="0" smtClean="0"/>
              <a:t> </a:t>
            </a:r>
            <a:r>
              <a:rPr lang="en-US" sz="2400" dirty="0" err="1" smtClean="0"/>
              <a:t>terhadap</a:t>
            </a:r>
            <a:r>
              <a:rPr lang="en-US" sz="2400" dirty="0" smtClean="0"/>
              <a:t> </a:t>
            </a:r>
            <a:r>
              <a:rPr lang="en-US" sz="2400" i="1" dirty="0" smtClean="0"/>
              <a:t>b</a:t>
            </a:r>
            <a:r>
              <a:rPr lang="en-US" sz="2400" baseline="-25000" dirty="0" smtClean="0"/>
              <a:t>0</a:t>
            </a:r>
            <a:r>
              <a:rPr lang="en-US" sz="2400" dirty="0" smtClean="0"/>
              <a:t> </a:t>
            </a:r>
            <a:r>
              <a:rPr lang="en-US" sz="2400" dirty="0" err="1" smtClean="0"/>
              <a:t>dan</a:t>
            </a:r>
            <a:r>
              <a:rPr lang="en-US" sz="2400" dirty="0" smtClean="0"/>
              <a:t> </a:t>
            </a:r>
            <a:r>
              <a:rPr lang="en-US" sz="2400" i="1" dirty="0" smtClean="0"/>
              <a:t>b</a:t>
            </a:r>
            <a:r>
              <a:rPr lang="en-US" sz="2400" baseline="-25000" dirty="0" smtClean="0"/>
              <a:t>1</a:t>
            </a:r>
            <a:r>
              <a:rPr lang="en-US" sz="2400" dirty="0" smtClean="0"/>
              <a:t>.   </a:t>
            </a:r>
            <a:r>
              <a:rPr lang="fi-FI" sz="2400" dirty="0" smtClean="0"/>
              <a:t>Pertama-tama kita tulis kembali (</a:t>
            </a:r>
            <a:r>
              <a:rPr lang="fi-FI" sz="2400" i="1" dirty="0" smtClean="0"/>
              <a:t>b</a:t>
            </a:r>
            <a:r>
              <a:rPr lang="fi-FI" sz="2400" baseline="-25000" dirty="0" smtClean="0"/>
              <a:t>1</a:t>
            </a:r>
            <a:r>
              <a:rPr lang="fi-FI" sz="2400" dirty="0" smtClean="0"/>
              <a:t> - </a:t>
            </a:r>
            <a:r>
              <a:rPr lang="en-US" sz="2400" dirty="0" smtClean="0"/>
              <a:t>b</a:t>
            </a:r>
            <a:r>
              <a:rPr lang="fi-FI" sz="2400" baseline="-25000" dirty="0" smtClean="0"/>
              <a:t>1</a:t>
            </a:r>
            <a:r>
              <a:rPr lang="fi-FI" sz="2400" dirty="0" smtClean="0"/>
              <a:t>)/</a:t>
            </a:r>
            <a:r>
              <a:rPr lang="fi-FI" sz="2400" i="1" dirty="0" smtClean="0"/>
              <a:t>s</a:t>
            </a:r>
            <a:r>
              <a:rPr lang="fi-FI" sz="2400" dirty="0" smtClean="0"/>
              <a:t>{</a:t>
            </a:r>
            <a:r>
              <a:rPr lang="fi-FI" sz="2400" i="1" dirty="0" smtClean="0"/>
              <a:t>b</a:t>
            </a:r>
            <a:r>
              <a:rPr lang="fi-FI" sz="2400" baseline="-25000" dirty="0" smtClean="0"/>
              <a:t>1</a:t>
            </a:r>
            <a:r>
              <a:rPr lang="fi-FI" sz="2400" dirty="0" smtClean="0"/>
              <a:t>} sebagai berikut :</a:t>
            </a:r>
            <a:br>
              <a:rPr lang="fi-FI" sz="2400" dirty="0" smtClean="0"/>
            </a:br>
            <a:r>
              <a:rPr lang="fi-FI" sz="2400" dirty="0" smtClean="0"/>
              <a:t/>
            </a:r>
            <a:br>
              <a:rPr lang="fi-FI" sz="2400" dirty="0" smtClean="0"/>
            </a:br>
            <a:r>
              <a:rPr lang="en-US" sz="2400" dirty="0" smtClean="0"/>
              <a:t/>
            </a:r>
            <a:br>
              <a:rPr lang="en-US" sz="2400" dirty="0" smtClean="0"/>
            </a:br>
            <a:r>
              <a:rPr lang="en-US" sz="2400" dirty="0" smtClean="0"/>
              <a:t/>
            </a:r>
            <a:br>
              <a:rPr lang="en-US" sz="2400" dirty="0" smtClean="0"/>
            </a:br>
            <a:r>
              <a:rPr lang="en-US" sz="2400" dirty="0" err="1" smtClean="0"/>
              <a:t>Pembilang</a:t>
            </a:r>
            <a:r>
              <a:rPr lang="en-US" sz="2400" dirty="0" smtClean="0"/>
              <a:t> </a:t>
            </a:r>
            <a:r>
              <a:rPr lang="en-US" sz="2400" dirty="0" err="1" smtClean="0"/>
              <a:t>di</a:t>
            </a:r>
            <a:r>
              <a:rPr lang="en-US" sz="2400" dirty="0" smtClean="0"/>
              <a:t> </a:t>
            </a:r>
            <a:r>
              <a:rPr lang="en-US" sz="2400" dirty="0" err="1" smtClean="0"/>
              <a:t>atas</a:t>
            </a:r>
            <a:r>
              <a:rPr lang="en-US" sz="2400" dirty="0" smtClean="0"/>
              <a:t> </a:t>
            </a:r>
            <a:r>
              <a:rPr lang="en-US" sz="2400" dirty="0" err="1" smtClean="0"/>
              <a:t>adalah</a:t>
            </a:r>
            <a:r>
              <a:rPr lang="en-US" sz="2400" dirty="0" smtClean="0"/>
              <a:t> </a:t>
            </a:r>
            <a:r>
              <a:rPr lang="en-US" sz="2400" dirty="0" err="1" smtClean="0"/>
              <a:t>peubah</a:t>
            </a:r>
            <a:r>
              <a:rPr lang="en-US" sz="2400" dirty="0" smtClean="0"/>
              <a:t> </a:t>
            </a:r>
            <a:r>
              <a:rPr lang="en-US" sz="2400" dirty="0" err="1" smtClean="0"/>
              <a:t>acak</a:t>
            </a:r>
            <a:r>
              <a:rPr lang="en-US" sz="2400" dirty="0" smtClean="0"/>
              <a:t> normal </a:t>
            </a:r>
            <a:r>
              <a:rPr lang="en-US" sz="2400" dirty="0" err="1" smtClean="0"/>
              <a:t>baku</a:t>
            </a:r>
            <a:r>
              <a:rPr lang="en-US" sz="2400" dirty="0" smtClean="0"/>
              <a:t> z. </a:t>
            </a:r>
            <a:r>
              <a:rPr lang="en-US" sz="2400" dirty="0" err="1" smtClean="0"/>
              <a:t>Sifat</a:t>
            </a:r>
            <a:r>
              <a:rPr lang="en-US" sz="2400" dirty="0" smtClean="0"/>
              <a:t> </a:t>
            </a:r>
            <a:r>
              <a:rPr lang="en-US" sz="2400" dirty="0" err="1" smtClean="0"/>
              <a:t>penyebutnya</a:t>
            </a:r>
            <a:r>
              <a:rPr lang="en-US" sz="2400" dirty="0" smtClean="0"/>
              <a:t> </a:t>
            </a:r>
            <a:r>
              <a:rPr lang="en-US" sz="2400" dirty="0" err="1" smtClean="0"/>
              <a:t>dapat</a:t>
            </a:r>
            <a:r>
              <a:rPr lang="en-US" sz="2400" dirty="0" smtClean="0"/>
              <a:t> </a:t>
            </a:r>
            <a:r>
              <a:rPr lang="en-US" sz="2400" dirty="0" err="1" smtClean="0"/>
              <a:t>dilihat</a:t>
            </a:r>
            <a:r>
              <a:rPr lang="en-US" sz="2400" dirty="0" smtClean="0"/>
              <a:t> </a:t>
            </a:r>
            <a:r>
              <a:rPr lang="en-US" sz="2400" dirty="0" err="1" smtClean="0"/>
              <a:t>dengan</a:t>
            </a:r>
            <a:r>
              <a:rPr lang="en-US" sz="2400" dirty="0" smtClean="0"/>
              <a:t> </a:t>
            </a:r>
            <a:r>
              <a:rPr lang="en-US" sz="2400" dirty="0" err="1" smtClean="0"/>
              <a:t>memperhatikan</a:t>
            </a:r>
            <a:r>
              <a:rPr lang="en-US" sz="2400" dirty="0" smtClean="0"/>
              <a:t> </a:t>
            </a:r>
            <a:r>
              <a:rPr lang="en-US" sz="2400" dirty="0" err="1" smtClean="0"/>
              <a:t>bahwa</a:t>
            </a:r>
            <a:r>
              <a:rPr lang="en-US" sz="2400" dirty="0" smtClean="0"/>
              <a:t> :</a:t>
            </a:r>
            <a:br>
              <a:rPr lang="en-US" sz="2400" dirty="0" smtClean="0"/>
            </a:br>
            <a:endParaRPr lang="en-US" sz="2400" dirty="0"/>
          </a:p>
        </p:txBody>
      </p:sp>
      <p:graphicFrame>
        <p:nvGraphicFramePr>
          <p:cNvPr id="68610" name="Object 2"/>
          <p:cNvGraphicFramePr>
            <a:graphicFrameLocks noChangeAspect="1"/>
          </p:cNvGraphicFramePr>
          <p:nvPr/>
        </p:nvGraphicFramePr>
        <p:xfrm>
          <a:off x="3581400" y="4343399"/>
          <a:ext cx="1371600" cy="613611"/>
        </p:xfrm>
        <a:graphic>
          <a:graphicData uri="http://schemas.openxmlformats.org/presentationml/2006/ole">
            <mc:AlternateContent xmlns:mc="http://schemas.openxmlformats.org/markup-compatibility/2006">
              <mc:Choice xmlns:v="urn:schemas-microsoft-com:vml" Requires="v">
                <p:oleObj spid="_x0000_s68622" name="Equation" r:id="rId3" imgW="965200" imgH="431800" progId="Equation.3">
                  <p:embed/>
                </p:oleObj>
              </mc:Choice>
              <mc:Fallback>
                <p:oleObj name="Equation" r:id="rId3" imgW="965200" imgH="43180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343399"/>
                        <a:ext cx="1371600" cy="613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6202362"/>
          </a:xfrm>
        </p:spPr>
        <p:txBody>
          <a:bodyPr>
            <a:normAutofit fontScale="90000"/>
          </a:bodyPr>
          <a:lstStyle/>
          <a:p>
            <a:pPr algn="l"/>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err="1" smtClean="0"/>
              <a:t>Oleh</a:t>
            </a:r>
            <a:r>
              <a:rPr lang="en-US" sz="2400" dirty="0" smtClean="0"/>
              <a:t> </a:t>
            </a:r>
            <a:r>
              <a:rPr lang="en-US" sz="2400" dirty="0" err="1" smtClean="0"/>
              <a:t>karenanya</a:t>
            </a:r>
            <a:r>
              <a:rPr lang="en-US" sz="2400" dirty="0" smtClean="0"/>
              <a:t> </a:t>
            </a:r>
            <a:r>
              <a:rPr lang="en-US" sz="2400" dirty="0" err="1" smtClean="0"/>
              <a:t>kita</a:t>
            </a:r>
            <a:r>
              <a:rPr lang="en-US" sz="2400" dirty="0" smtClean="0"/>
              <a:t> </a:t>
            </a:r>
            <a:r>
              <a:rPr lang="en-US" sz="2400" dirty="0" err="1" smtClean="0"/>
              <a:t>peroleh</a:t>
            </a:r>
            <a:r>
              <a:rPr lang="en-US" sz="2400" dirty="0" smtClean="0"/>
              <a:t> :</a:t>
            </a:r>
            <a:br>
              <a:rPr lang="en-US" sz="2400" dirty="0" smtClean="0"/>
            </a:br>
            <a:r>
              <a:rPr lang="en-US" sz="2400" dirty="0" smtClean="0"/>
              <a:t> </a:t>
            </a:r>
            <a:br>
              <a:rPr lang="en-US" sz="2400" dirty="0" smtClean="0"/>
            </a:br>
            <a:r>
              <a:rPr lang="en-US" sz="2400" dirty="0" smtClean="0"/>
              <a:t> 		~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t>
            </a:r>
            <a:r>
              <a:rPr lang="en-US" sz="2400" dirty="0" err="1" smtClean="0"/>
              <a:t>Namun</a:t>
            </a:r>
            <a:r>
              <a:rPr lang="en-US" sz="2400" dirty="0" smtClean="0"/>
              <a:t> </a:t>
            </a:r>
            <a:r>
              <a:rPr lang="en-US" sz="2400" dirty="0" err="1" smtClean="0"/>
              <a:t>menurut</a:t>
            </a:r>
            <a:r>
              <a:rPr lang="en-US" sz="2400" dirty="0" smtClean="0"/>
              <a:t> </a:t>
            </a:r>
            <a:r>
              <a:rPr lang="en-US" sz="2400" dirty="0" err="1" smtClean="0"/>
              <a:t>teorema</a:t>
            </a:r>
            <a:r>
              <a:rPr lang="en-US" sz="2400" dirty="0" smtClean="0"/>
              <a:t> , z </a:t>
            </a:r>
            <a:r>
              <a:rPr lang="en-US" sz="2400" dirty="0" err="1" smtClean="0"/>
              <a:t>dan</a:t>
            </a:r>
            <a:r>
              <a:rPr lang="en-US" sz="2400" dirty="0" smtClean="0"/>
              <a:t> χ</a:t>
            </a:r>
            <a:r>
              <a:rPr lang="en-US" sz="2400" baseline="30000" dirty="0" smtClean="0"/>
              <a:t>2</a:t>
            </a:r>
            <a:r>
              <a:rPr lang="en-US" sz="2400" dirty="0" smtClean="0"/>
              <a:t> </a:t>
            </a:r>
            <a:r>
              <a:rPr lang="en-US" sz="2400" dirty="0" err="1" smtClean="0"/>
              <a:t>saling</a:t>
            </a:r>
            <a:r>
              <a:rPr lang="en-US" sz="2400" dirty="0" smtClean="0"/>
              <a:t> </a:t>
            </a:r>
            <a:r>
              <a:rPr lang="en-US" sz="2400" dirty="0" err="1" smtClean="0"/>
              <a:t>bebas</a:t>
            </a:r>
            <a:r>
              <a:rPr lang="en-US" sz="2400" dirty="0" smtClean="0"/>
              <a:t>, </a:t>
            </a:r>
            <a:r>
              <a:rPr lang="en-US" sz="2400" dirty="0" err="1" smtClean="0"/>
              <a:t>karena</a:t>
            </a:r>
            <a:r>
              <a:rPr lang="en-US" sz="2400" dirty="0" smtClean="0"/>
              <a:t> z </a:t>
            </a:r>
            <a:r>
              <a:rPr lang="en-US" sz="2400" dirty="0" err="1" smtClean="0"/>
              <a:t>adalah</a:t>
            </a:r>
            <a:r>
              <a:rPr lang="en-US" sz="2400" dirty="0" smtClean="0"/>
              <a:t> </a:t>
            </a:r>
            <a:r>
              <a:rPr lang="en-US" sz="2400" dirty="0" err="1" smtClean="0"/>
              <a:t>fungsi</a:t>
            </a:r>
            <a:r>
              <a:rPr lang="en-US" sz="2400" dirty="0" smtClean="0"/>
              <a:t> </a:t>
            </a:r>
            <a:r>
              <a:rPr lang="en-US" sz="2400" i="1" dirty="0" smtClean="0"/>
              <a:t>b</a:t>
            </a:r>
            <a:r>
              <a:rPr lang="en-US" sz="2400" baseline="-25000" dirty="0" smtClean="0"/>
              <a:t>1</a:t>
            </a:r>
            <a:r>
              <a:rPr lang="en-US" sz="2400" dirty="0" smtClean="0"/>
              <a:t> </a:t>
            </a:r>
            <a:r>
              <a:rPr lang="en-US" sz="2400" dirty="0" err="1" smtClean="0"/>
              <a:t>tidak</a:t>
            </a:r>
            <a:r>
              <a:rPr lang="en-US" sz="2400" dirty="0" smtClean="0"/>
              <a:t> </a:t>
            </a:r>
            <a:r>
              <a:rPr lang="en-US" sz="2400" dirty="0" err="1" smtClean="0"/>
              <a:t>bergantung</a:t>
            </a:r>
            <a:r>
              <a:rPr lang="en-US" sz="2400" dirty="0" smtClean="0"/>
              <a:t> </a:t>
            </a:r>
            <a:r>
              <a:rPr lang="en-US" sz="2400" dirty="0" err="1" smtClean="0"/>
              <a:t>pada</a:t>
            </a:r>
            <a:r>
              <a:rPr lang="en-US" sz="2400" dirty="0" smtClean="0"/>
              <a:t> </a:t>
            </a:r>
            <a:r>
              <a:rPr lang="en-US" sz="2400" i="1" dirty="0" smtClean="0"/>
              <a:t>JKG/</a:t>
            </a:r>
            <a:r>
              <a:rPr lang="en-US" sz="2400" dirty="0" smtClean="0"/>
              <a:t>s</a:t>
            </a:r>
            <a:r>
              <a:rPr lang="en-US" sz="2400" baseline="30000" dirty="0" smtClean="0"/>
              <a:t>2</a:t>
            </a:r>
            <a:r>
              <a:rPr lang="en-US" sz="2400" dirty="0" smtClean="0"/>
              <a:t> χ</a:t>
            </a:r>
            <a:r>
              <a:rPr lang="en-US" sz="2400" baseline="30000" dirty="0" smtClean="0"/>
              <a:t>2</a:t>
            </a:r>
            <a:r>
              <a:rPr lang="en-US" sz="2400" dirty="0" smtClean="0"/>
              <a:t>. </a:t>
            </a:r>
            <a:r>
              <a:rPr lang="en-US" sz="2400" dirty="0" err="1" smtClean="0"/>
              <a:t>Dengan</a:t>
            </a:r>
            <a:r>
              <a:rPr lang="en-US" sz="2400" dirty="0" smtClean="0"/>
              <a:t> </a:t>
            </a:r>
            <a:r>
              <a:rPr lang="en-US" sz="2400" dirty="0" err="1" smtClean="0"/>
              <a:t>demikian</a:t>
            </a:r>
            <a:r>
              <a:rPr lang="en-US" sz="2400" dirty="0" smtClean="0"/>
              <a:t>, </a:t>
            </a:r>
            <a:r>
              <a:rPr lang="en-US" sz="2400" dirty="0" err="1" smtClean="0"/>
              <a:t>berdasarkan</a:t>
            </a:r>
            <a:r>
              <a:rPr lang="en-US" sz="2400" dirty="0" smtClean="0"/>
              <a:t> </a:t>
            </a:r>
            <a:r>
              <a:rPr lang="en-US" sz="2400" dirty="0" err="1" smtClean="0"/>
              <a:t>definisi</a:t>
            </a:r>
            <a:r>
              <a:rPr lang="en-US" sz="2400" dirty="0" smtClean="0"/>
              <a:t>, </a:t>
            </a:r>
            <a:r>
              <a:rPr lang="en-US" sz="2400" dirty="0" err="1" smtClean="0"/>
              <a:t>kita</a:t>
            </a:r>
            <a:r>
              <a:rPr lang="en-US" sz="2400" dirty="0" smtClean="0"/>
              <a:t> </a:t>
            </a:r>
            <a:r>
              <a:rPr lang="en-US" sz="2400" dirty="0" err="1" smtClean="0"/>
              <a:t>peroleh</a:t>
            </a:r>
            <a:r>
              <a:rPr lang="en-US" sz="2400" dirty="0" smtClean="0"/>
              <a:t>:</a:t>
            </a:r>
            <a:br>
              <a:rPr lang="en-US" sz="2400" dirty="0" smtClean="0"/>
            </a:br>
            <a:r>
              <a:rPr lang="en-US" sz="2400" dirty="0" smtClean="0"/>
              <a:t>		</a:t>
            </a:r>
            <a:br>
              <a:rPr lang="en-US" sz="2400" dirty="0" smtClean="0"/>
            </a:br>
            <a:r>
              <a:rPr lang="en-US" sz="2400" dirty="0" smtClean="0"/>
              <a:t>		~</a:t>
            </a:r>
            <a:r>
              <a:rPr lang="en-US" sz="2400" i="1" dirty="0" smtClean="0"/>
              <a:t>t</a:t>
            </a:r>
            <a:r>
              <a:rPr lang="en-US" sz="2400" dirty="0" smtClean="0"/>
              <a:t>(</a:t>
            </a:r>
            <a:r>
              <a:rPr lang="en-US" sz="2400" i="1" dirty="0" smtClean="0"/>
              <a:t>n</a:t>
            </a:r>
            <a:r>
              <a:rPr lang="en-US" sz="2400" dirty="0" smtClean="0"/>
              <a:t> – 2)</a:t>
            </a:r>
            <a:br>
              <a:rPr lang="en-US" sz="2400" dirty="0" smtClean="0"/>
            </a:br>
            <a:r>
              <a:rPr lang="en-US" sz="2400" dirty="0" smtClean="0"/>
              <a:t/>
            </a:r>
            <a:br>
              <a:rPr lang="en-US" sz="2400" dirty="0" smtClean="0"/>
            </a:br>
            <a:r>
              <a:rPr lang="en-US" sz="2400" dirty="0" smtClean="0"/>
              <a:t/>
            </a:r>
            <a:br>
              <a:rPr lang="en-US" sz="2400" dirty="0" smtClean="0"/>
            </a:br>
            <a:r>
              <a:rPr lang="en-US" sz="2400" dirty="0" err="1" smtClean="0"/>
              <a:t>Hasil</a:t>
            </a:r>
            <a:r>
              <a:rPr lang="en-US" sz="2400" dirty="0" smtClean="0"/>
              <a:t> </a:t>
            </a:r>
            <a:r>
              <a:rPr lang="en-US" sz="2400" dirty="0" err="1" smtClean="0"/>
              <a:t>ini</a:t>
            </a:r>
            <a:r>
              <a:rPr lang="en-US" sz="2400" dirty="0" smtClean="0"/>
              <a:t> </a:t>
            </a:r>
            <a:r>
              <a:rPr lang="en-US" sz="2400" dirty="0" err="1" smtClean="0"/>
              <a:t>memungkinkan</a:t>
            </a:r>
            <a:r>
              <a:rPr lang="en-US" sz="2400" dirty="0" smtClean="0"/>
              <a:t> </a:t>
            </a:r>
            <a:r>
              <a:rPr lang="en-US" sz="2400" dirty="0" err="1" smtClean="0"/>
              <a:t>kita</a:t>
            </a:r>
            <a:r>
              <a:rPr lang="en-US" sz="2400" dirty="0" smtClean="0"/>
              <a:t> </a:t>
            </a:r>
            <a:r>
              <a:rPr lang="en-US" sz="2400" dirty="0" err="1" smtClean="0"/>
              <a:t>melakukan</a:t>
            </a:r>
            <a:r>
              <a:rPr lang="en-US" sz="2400" dirty="0" smtClean="0"/>
              <a:t> </a:t>
            </a:r>
            <a:r>
              <a:rPr lang="en-US" sz="2400" dirty="0" err="1" smtClean="0"/>
              <a:t>inferensi</a:t>
            </a:r>
            <a:r>
              <a:rPr lang="en-US" sz="2400" dirty="0" smtClean="0"/>
              <a:t> </a:t>
            </a:r>
            <a:r>
              <a:rPr lang="en-US" sz="2400" dirty="0" err="1" smtClean="0"/>
              <a:t>terhadap</a:t>
            </a:r>
            <a:r>
              <a:rPr lang="en-US" sz="2400" dirty="0" smtClean="0"/>
              <a:t> b</a:t>
            </a:r>
            <a:r>
              <a:rPr lang="en-US" sz="2400" baseline="-25000" dirty="0" smtClean="0"/>
              <a:t>1</a:t>
            </a:r>
            <a:r>
              <a:rPr lang="en-US" sz="2400" dirty="0" smtClean="0"/>
              <a:t>.</a:t>
            </a:r>
            <a:br>
              <a:rPr lang="en-US" sz="2400" dirty="0" smtClean="0"/>
            </a:br>
            <a:r>
              <a:rPr lang="en-US" sz="2400" dirty="0" smtClean="0"/>
              <a:t/>
            </a:r>
            <a:br>
              <a:rPr lang="en-US" sz="2400" dirty="0" smtClean="0"/>
            </a:br>
            <a:endParaRPr lang="en-US" sz="2400" b="1" dirty="0"/>
          </a:p>
        </p:txBody>
      </p:sp>
      <p:graphicFrame>
        <p:nvGraphicFramePr>
          <p:cNvPr id="67586" name="Object 2"/>
          <p:cNvGraphicFramePr>
            <a:graphicFrameLocks noChangeAspect="1"/>
          </p:cNvGraphicFramePr>
          <p:nvPr/>
        </p:nvGraphicFramePr>
        <p:xfrm>
          <a:off x="1143000" y="2590800"/>
          <a:ext cx="762000" cy="719667"/>
        </p:xfrm>
        <a:graphic>
          <a:graphicData uri="http://schemas.openxmlformats.org/presentationml/2006/ole">
            <mc:AlternateContent xmlns:mc="http://schemas.openxmlformats.org/markup-compatibility/2006">
              <mc:Choice xmlns:v="urn:schemas-microsoft-com:vml" Requires="v">
                <p:oleObj spid="_x0000_s67634" name="Equation" r:id="rId3" imgW="457200" imgH="431800" progId="Equation.3">
                  <p:embed/>
                </p:oleObj>
              </mc:Choice>
              <mc:Fallback>
                <p:oleObj name="Equation" r:id="rId3" imgW="457200" imgH="43180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590800"/>
                        <a:ext cx="762000" cy="719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87" name="Object 3"/>
          <p:cNvGraphicFramePr>
            <a:graphicFrameLocks noChangeAspect="1"/>
          </p:cNvGraphicFramePr>
          <p:nvPr/>
        </p:nvGraphicFramePr>
        <p:xfrm>
          <a:off x="2743200" y="2667000"/>
          <a:ext cx="1032933" cy="609600"/>
        </p:xfrm>
        <a:graphic>
          <a:graphicData uri="http://schemas.openxmlformats.org/presentationml/2006/ole">
            <mc:AlternateContent xmlns:mc="http://schemas.openxmlformats.org/markup-compatibility/2006">
              <mc:Choice xmlns:v="urn:schemas-microsoft-com:vml" Requires="v">
                <p:oleObj spid="_x0000_s67635" name="Equation" r:id="rId5" imgW="774364" imgH="457002" progId="Equation.3">
                  <p:embed/>
                </p:oleObj>
              </mc:Choice>
              <mc:Fallback>
                <p:oleObj name="Equation" r:id="rId5" imgW="774364" imgH="457002"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2667000"/>
                        <a:ext cx="103293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88" name="Object 4"/>
          <p:cNvGraphicFramePr>
            <a:graphicFrameLocks noChangeAspect="1"/>
          </p:cNvGraphicFramePr>
          <p:nvPr/>
        </p:nvGraphicFramePr>
        <p:xfrm>
          <a:off x="1524000" y="4800600"/>
          <a:ext cx="762000" cy="719667"/>
        </p:xfrm>
        <a:graphic>
          <a:graphicData uri="http://schemas.openxmlformats.org/presentationml/2006/ole">
            <mc:AlternateContent xmlns:mc="http://schemas.openxmlformats.org/markup-compatibility/2006">
              <mc:Choice xmlns:v="urn:schemas-microsoft-com:vml" Requires="v">
                <p:oleObj spid="_x0000_s67636" name="Equation" r:id="rId7" imgW="457200" imgH="431800" progId="Equation.3">
                  <p:embed/>
                </p:oleObj>
              </mc:Choice>
              <mc:Fallback>
                <p:oleObj name="Equation" r:id="rId7" imgW="457200" imgH="431800" progId="Equation.3">
                  <p:embed/>
                  <p:pic>
                    <p:nvPicPr>
                      <p:cNvPr id="0"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4800600"/>
                        <a:ext cx="762000" cy="719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89" name="Object 5"/>
          <p:cNvGraphicFramePr>
            <a:graphicFrameLocks noChangeAspect="1"/>
          </p:cNvGraphicFramePr>
          <p:nvPr/>
        </p:nvGraphicFramePr>
        <p:xfrm>
          <a:off x="990600" y="322263"/>
          <a:ext cx="5486400" cy="1254125"/>
        </p:xfrm>
        <a:graphic>
          <a:graphicData uri="http://schemas.openxmlformats.org/presentationml/2006/ole">
            <mc:AlternateContent xmlns:mc="http://schemas.openxmlformats.org/markup-compatibility/2006">
              <mc:Choice xmlns:v="urn:schemas-microsoft-com:vml" Requires="v">
                <p:oleObj spid="_x0000_s67637" name="Equation" r:id="rId9" imgW="3886200" imgH="889000" progId="Equation.3">
                  <p:embed/>
                </p:oleObj>
              </mc:Choice>
              <mc:Fallback>
                <p:oleObj name="Equation" r:id="rId9" imgW="3886200" imgH="889000" progId="Equation.3">
                  <p:embed/>
                  <p:pic>
                    <p:nvPicPr>
                      <p:cNvPr id="0" name="Picture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322263"/>
                        <a:ext cx="548640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354762"/>
          </a:xfrm>
        </p:spPr>
        <p:txBody>
          <a:bodyPr>
            <a:normAutofit fontScale="90000"/>
          </a:bodyPr>
          <a:lstStyle/>
          <a:p>
            <a:pPr algn="l"/>
            <a:r>
              <a:rPr lang="en-US" sz="2400" dirty="0" err="1" smtClean="0"/>
              <a:t>Karena</a:t>
            </a:r>
            <a:r>
              <a:rPr lang="en-US" sz="2400" dirty="0" smtClean="0"/>
              <a:t> (</a:t>
            </a:r>
            <a:r>
              <a:rPr lang="en-US" sz="2400" i="1" dirty="0" smtClean="0"/>
              <a:t>b</a:t>
            </a:r>
            <a:r>
              <a:rPr lang="en-US" sz="2400" baseline="-25000" dirty="0" smtClean="0"/>
              <a:t>1</a:t>
            </a:r>
            <a:r>
              <a:rPr lang="en-US" sz="2400" dirty="0" smtClean="0"/>
              <a:t> - b</a:t>
            </a:r>
            <a:r>
              <a:rPr lang="en-US" sz="2400" baseline="-25000" dirty="0" smtClean="0"/>
              <a:t>1</a:t>
            </a:r>
            <a:r>
              <a:rPr lang="en-US" sz="2400" dirty="0" smtClean="0"/>
              <a:t>)/</a:t>
            </a:r>
            <a:r>
              <a:rPr lang="en-US" sz="2400" i="1" dirty="0" smtClean="0"/>
              <a:t>s</a:t>
            </a:r>
            <a:r>
              <a:rPr lang="en-US" sz="2400" dirty="0" smtClean="0"/>
              <a:t>{</a:t>
            </a:r>
            <a:r>
              <a:rPr lang="en-US" sz="2400" i="1" dirty="0" smtClean="0"/>
              <a:t>b</a:t>
            </a:r>
            <a:r>
              <a:rPr lang="en-US" sz="2400" baseline="-25000" dirty="0" smtClean="0"/>
              <a:t>1</a:t>
            </a:r>
            <a:r>
              <a:rPr lang="en-US" sz="2400" dirty="0" smtClean="0"/>
              <a:t>} </a:t>
            </a:r>
            <a:r>
              <a:rPr lang="en-US" sz="2400" dirty="0" err="1" smtClean="0"/>
              <a:t>mengikuti</a:t>
            </a:r>
            <a:r>
              <a:rPr lang="en-US" sz="2400" dirty="0" smtClean="0"/>
              <a:t> </a:t>
            </a:r>
            <a:r>
              <a:rPr lang="en-US" sz="2400" dirty="0" err="1" smtClean="0"/>
              <a:t>sebaran</a:t>
            </a:r>
            <a:r>
              <a:rPr lang="en-US" sz="2400" dirty="0" smtClean="0"/>
              <a:t> </a:t>
            </a:r>
            <a:r>
              <a:rPr lang="en-US" sz="2400" i="1" dirty="0" smtClean="0"/>
              <a:t>t</a:t>
            </a:r>
            <a:r>
              <a:rPr lang="en-US" sz="2400" dirty="0" smtClean="0"/>
              <a:t>, </a:t>
            </a:r>
            <a:r>
              <a:rPr lang="en-US" sz="2400" dirty="0" err="1" smtClean="0"/>
              <a:t>maka</a:t>
            </a:r>
            <a:r>
              <a:rPr lang="en-US" sz="2400" dirty="0" smtClean="0"/>
              <a:t> </a:t>
            </a:r>
            <a:r>
              <a:rPr lang="en-US" sz="2400" dirty="0" err="1" smtClean="0"/>
              <a:t>kita</a:t>
            </a:r>
            <a:r>
              <a:rPr lang="en-US" sz="2400" dirty="0" smtClean="0"/>
              <a:t> </a:t>
            </a:r>
            <a:r>
              <a:rPr lang="en-US" sz="2400" dirty="0" err="1" smtClean="0"/>
              <a:t>bisa</a:t>
            </a:r>
            <a:r>
              <a:rPr lang="en-US" sz="2400" dirty="0" smtClean="0"/>
              <a:t> </a:t>
            </a:r>
            <a:r>
              <a:rPr lang="en-US" sz="2400" dirty="0" err="1" smtClean="0"/>
              <a:t>membuat</a:t>
            </a:r>
            <a:r>
              <a:rPr lang="en-US" sz="2400" dirty="0" smtClean="0"/>
              <a:t> </a:t>
            </a:r>
            <a:r>
              <a:rPr lang="en-US" sz="2400" dirty="0" err="1" smtClean="0"/>
              <a:t>pernyataan</a:t>
            </a:r>
            <a:r>
              <a:rPr lang="en-US" sz="2400" dirty="0" smtClean="0"/>
              <a:t> </a:t>
            </a:r>
            <a:r>
              <a:rPr lang="en-US" sz="2400" dirty="0" err="1" smtClean="0"/>
              <a:t>peluang</a:t>
            </a:r>
            <a:r>
              <a:rPr lang="en-US" sz="2400" dirty="0" smtClean="0"/>
              <a:t> </a:t>
            </a:r>
            <a:r>
              <a:rPr lang="en-US" sz="2400" dirty="0" err="1" smtClean="0"/>
              <a:t>berikut</a:t>
            </a:r>
            <a:r>
              <a:rPr lang="en-US" sz="2400" dirty="0" smtClean="0"/>
              <a:t> :</a:t>
            </a:r>
            <a:br>
              <a:rPr lang="en-US" sz="2400" dirty="0" smtClean="0"/>
            </a:br>
            <a:r>
              <a:rPr lang="en-US" sz="2400" dirty="0" smtClean="0"/>
              <a:t/>
            </a:r>
            <a:br>
              <a:rPr lang="en-US" sz="2400" dirty="0" smtClean="0"/>
            </a:br>
            <a:r>
              <a:rPr lang="en-US" sz="2400" dirty="0" smtClean="0"/>
              <a:t>	</a:t>
            </a:r>
            <a:r>
              <a:rPr lang="en-US" sz="2400" i="1" dirty="0" smtClean="0"/>
              <a:t>P</a:t>
            </a:r>
            <a:r>
              <a:rPr lang="en-US" sz="2400" dirty="0" smtClean="0"/>
              <a:t>{</a:t>
            </a:r>
            <a:r>
              <a:rPr lang="en-US" sz="2400" i="1" dirty="0" smtClean="0"/>
              <a:t>t</a:t>
            </a:r>
            <a:r>
              <a:rPr lang="en-US" sz="2400" dirty="0" smtClean="0"/>
              <a:t>(</a:t>
            </a:r>
            <a:r>
              <a:rPr lang="el-GR" sz="2400" dirty="0" smtClean="0"/>
              <a:t>α</a:t>
            </a:r>
            <a:r>
              <a:rPr lang="en-US" sz="2400" dirty="0" smtClean="0"/>
              <a:t>/2; </a:t>
            </a:r>
            <a:r>
              <a:rPr lang="en-US" sz="2400" i="1" dirty="0" smtClean="0"/>
              <a:t>n – 2) </a:t>
            </a:r>
            <a:r>
              <a:rPr lang="en-US" sz="2400" u="sng" dirty="0" smtClean="0"/>
              <a:t>&lt;</a:t>
            </a:r>
            <a:r>
              <a:rPr lang="en-US" sz="2400" dirty="0" smtClean="0"/>
              <a:t> (</a:t>
            </a:r>
            <a:r>
              <a:rPr lang="en-US" sz="2400" i="1" dirty="0" smtClean="0"/>
              <a:t>b</a:t>
            </a:r>
            <a:r>
              <a:rPr lang="en-US" sz="2400" baseline="-25000" dirty="0" smtClean="0"/>
              <a:t>1</a:t>
            </a:r>
            <a:r>
              <a:rPr lang="en-US" sz="2400" dirty="0" smtClean="0"/>
              <a:t> - </a:t>
            </a:r>
            <a:r>
              <a:rPr lang="el-GR" sz="2400" dirty="0" smtClean="0"/>
              <a:t>β</a:t>
            </a:r>
            <a:r>
              <a:rPr lang="en-US" sz="2400" baseline="-25000" dirty="0" smtClean="0"/>
              <a:t>1</a:t>
            </a:r>
            <a:r>
              <a:rPr lang="en-US" sz="2400" dirty="0" smtClean="0"/>
              <a:t>)/</a:t>
            </a:r>
            <a:r>
              <a:rPr lang="en-US" sz="2400" i="1" dirty="0" smtClean="0"/>
              <a:t>s</a:t>
            </a:r>
            <a:r>
              <a:rPr lang="en-US" sz="2400" dirty="0" smtClean="0"/>
              <a:t>{</a:t>
            </a:r>
            <a:r>
              <a:rPr lang="en-US" sz="2400" i="1" dirty="0" smtClean="0"/>
              <a:t>b</a:t>
            </a:r>
            <a:r>
              <a:rPr lang="en-US" sz="2400" baseline="-25000" dirty="0" smtClean="0"/>
              <a:t>1</a:t>
            </a:r>
            <a:r>
              <a:rPr lang="en-US" sz="2400" dirty="0" smtClean="0"/>
              <a:t>} </a:t>
            </a:r>
            <a:r>
              <a:rPr lang="en-US" sz="2400" u="sng" dirty="0" smtClean="0"/>
              <a:t>&lt;</a:t>
            </a:r>
            <a:r>
              <a:rPr lang="en-US" sz="2400" dirty="0" smtClean="0"/>
              <a:t> </a:t>
            </a:r>
            <a:r>
              <a:rPr lang="en-US" sz="2400" i="1" dirty="0" smtClean="0"/>
              <a:t>t</a:t>
            </a:r>
            <a:r>
              <a:rPr lang="en-US" sz="2400" dirty="0" smtClean="0"/>
              <a:t>(1 - </a:t>
            </a:r>
            <a:r>
              <a:rPr lang="el-GR" sz="2400" dirty="0" smtClean="0"/>
              <a:t>α </a:t>
            </a:r>
            <a:r>
              <a:rPr lang="en-US" sz="2400" dirty="0" smtClean="0"/>
              <a:t>/2;</a:t>
            </a:r>
            <a:r>
              <a:rPr lang="en-US" sz="2400" i="1" dirty="0" smtClean="0"/>
              <a:t>n</a:t>
            </a:r>
            <a:r>
              <a:rPr lang="en-US" sz="2400" dirty="0" smtClean="0"/>
              <a:t> – 2)} = 1 - </a:t>
            </a:r>
            <a:r>
              <a:rPr lang="el-GR" sz="2400" dirty="0" smtClean="0"/>
              <a:t>α </a:t>
            </a:r>
            <a:r>
              <a:rPr lang="en-US" sz="2400" dirty="0" smtClean="0"/>
              <a:t>		</a:t>
            </a:r>
            <a:br>
              <a:rPr lang="en-US" sz="2400" dirty="0" smtClean="0"/>
            </a:br>
            <a:r>
              <a:rPr lang="en-US" sz="2400" dirty="0" err="1" smtClean="0"/>
              <a:t>Dalam</a:t>
            </a:r>
            <a:r>
              <a:rPr lang="en-US" sz="2400" dirty="0" smtClean="0"/>
              <a:t> </a:t>
            </a:r>
            <a:r>
              <a:rPr lang="en-US" sz="2400" dirty="0" err="1" smtClean="0"/>
              <a:t>hal</a:t>
            </a:r>
            <a:r>
              <a:rPr lang="en-US" sz="2400" dirty="0" smtClean="0"/>
              <a:t> </a:t>
            </a:r>
            <a:r>
              <a:rPr lang="en-US" sz="2400" dirty="0" err="1" smtClean="0"/>
              <a:t>ini</a:t>
            </a:r>
            <a:r>
              <a:rPr lang="en-US" sz="2400" dirty="0" smtClean="0"/>
              <a:t> </a:t>
            </a:r>
            <a:r>
              <a:rPr lang="en-US" sz="2400" i="1" dirty="0" smtClean="0"/>
              <a:t>t</a:t>
            </a:r>
            <a:r>
              <a:rPr lang="en-US" sz="2400" dirty="0" smtClean="0"/>
              <a:t>(</a:t>
            </a:r>
            <a:r>
              <a:rPr lang="el-GR" sz="2400" dirty="0" smtClean="0"/>
              <a:t>α </a:t>
            </a:r>
            <a:r>
              <a:rPr lang="en-US" sz="2400" dirty="0" smtClean="0"/>
              <a:t>/2; </a:t>
            </a:r>
            <a:r>
              <a:rPr lang="en-US" sz="2400" i="1" dirty="0" smtClean="0"/>
              <a:t>n – </a:t>
            </a:r>
            <a:r>
              <a:rPr lang="en-US" sz="2400" dirty="0" smtClean="0"/>
              <a:t>2) </a:t>
            </a:r>
            <a:r>
              <a:rPr lang="en-US" sz="2400" dirty="0" err="1" smtClean="0"/>
              <a:t>menyatakan</a:t>
            </a:r>
            <a:r>
              <a:rPr lang="en-US" sz="2400" dirty="0" smtClean="0"/>
              <a:t> </a:t>
            </a:r>
            <a:r>
              <a:rPr lang="en-US" sz="2400" dirty="0" err="1" smtClean="0"/>
              <a:t>persentil</a:t>
            </a:r>
            <a:r>
              <a:rPr lang="en-US" sz="2400" dirty="0" smtClean="0"/>
              <a:t> (</a:t>
            </a:r>
            <a:r>
              <a:rPr lang="el-GR" sz="2400" dirty="0" smtClean="0"/>
              <a:t>α </a:t>
            </a:r>
            <a:r>
              <a:rPr lang="en-US" sz="2400" dirty="0" smtClean="0"/>
              <a:t>/2)100 </a:t>
            </a:r>
            <a:r>
              <a:rPr lang="en-US" sz="2400" dirty="0" err="1" smtClean="0"/>
              <a:t>dari</a:t>
            </a:r>
            <a:r>
              <a:rPr lang="en-US" sz="2400" dirty="0" smtClean="0"/>
              <a:t> </a:t>
            </a:r>
            <a:r>
              <a:rPr lang="en-US" sz="2400" dirty="0" err="1" smtClean="0"/>
              <a:t>sebaran</a:t>
            </a:r>
            <a:r>
              <a:rPr lang="en-US" sz="2400" dirty="0" smtClean="0"/>
              <a:t> </a:t>
            </a:r>
            <a:r>
              <a:rPr lang="en-US" sz="2400" dirty="0" err="1" smtClean="0"/>
              <a:t>dengan</a:t>
            </a:r>
            <a:r>
              <a:rPr lang="en-US" sz="2400" dirty="0" smtClean="0"/>
              <a:t> </a:t>
            </a:r>
            <a:r>
              <a:rPr lang="en-US" sz="2400" i="1" dirty="0" smtClean="0"/>
              <a:t>n</a:t>
            </a:r>
            <a:r>
              <a:rPr lang="en-US" sz="2400" dirty="0" smtClean="0"/>
              <a:t> – 2 </a:t>
            </a:r>
            <a:r>
              <a:rPr lang="en-US" sz="2400" dirty="0" err="1" smtClean="0"/>
              <a:t>derajad</a:t>
            </a:r>
            <a:r>
              <a:rPr lang="en-US" sz="2400" dirty="0" smtClean="0"/>
              <a:t> </a:t>
            </a:r>
            <a:r>
              <a:rPr lang="en-US" sz="2400" dirty="0" err="1" smtClean="0"/>
              <a:t>bebas</a:t>
            </a:r>
            <a:r>
              <a:rPr lang="en-US" sz="2400" dirty="0" smtClean="0"/>
              <a:t>. </a:t>
            </a:r>
            <a:r>
              <a:rPr lang="en-US" sz="2400" dirty="0" err="1" smtClean="0"/>
              <a:t>Karena</a:t>
            </a:r>
            <a:r>
              <a:rPr lang="en-US" sz="2400" dirty="0" smtClean="0"/>
              <a:t> </a:t>
            </a:r>
            <a:r>
              <a:rPr lang="en-US" sz="2400" dirty="0" err="1" smtClean="0"/>
              <a:t>sebaran</a:t>
            </a:r>
            <a:r>
              <a:rPr lang="en-US" sz="2400" dirty="0" smtClean="0"/>
              <a:t> </a:t>
            </a:r>
            <a:r>
              <a:rPr lang="en-US" sz="2400" i="1" dirty="0" smtClean="0"/>
              <a:t>t</a:t>
            </a:r>
            <a:r>
              <a:rPr lang="en-US" sz="2400" dirty="0" smtClean="0"/>
              <a:t> </a:t>
            </a:r>
            <a:r>
              <a:rPr lang="en-US" sz="2400" dirty="0" err="1" smtClean="0"/>
              <a:t>setangkup</a:t>
            </a:r>
            <a:r>
              <a:rPr lang="en-US" sz="2400" dirty="0" smtClean="0"/>
              <a:t> (</a:t>
            </a:r>
            <a:r>
              <a:rPr lang="en-US" sz="2400" dirty="0" err="1" smtClean="0"/>
              <a:t>simetrik</a:t>
            </a:r>
            <a:r>
              <a:rPr lang="en-US" sz="2400" dirty="0" smtClean="0"/>
              <a:t>) </a:t>
            </a:r>
            <a:r>
              <a:rPr lang="en-US" sz="2400" dirty="0" err="1" smtClean="0"/>
              <a:t>terhadap</a:t>
            </a:r>
            <a:r>
              <a:rPr lang="en-US" sz="2400" dirty="0" smtClean="0"/>
              <a:t> 0, </a:t>
            </a:r>
            <a:r>
              <a:rPr lang="en-US" sz="2400" dirty="0" err="1" smtClean="0"/>
              <a:t>maka</a:t>
            </a:r>
            <a:r>
              <a:rPr lang="en-US" sz="2400" dirty="0" smtClean="0"/>
              <a:t> :</a:t>
            </a:r>
            <a:br>
              <a:rPr lang="en-US" sz="2400" dirty="0" smtClean="0"/>
            </a:br>
            <a:r>
              <a:rPr lang="en-US" sz="2400" dirty="0" smtClean="0"/>
              <a:t/>
            </a:r>
            <a:br>
              <a:rPr lang="en-US" sz="2400" dirty="0" smtClean="0"/>
            </a:br>
            <a:r>
              <a:rPr lang="en-US" sz="2400" dirty="0" smtClean="0"/>
              <a:t>		</a:t>
            </a:r>
            <a:r>
              <a:rPr lang="en-US" sz="2400" i="1" dirty="0" smtClean="0"/>
              <a:t>t</a:t>
            </a:r>
            <a:r>
              <a:rPr lang="en-US" sz="2400" dirty="0" smtClean="0"/>
              <a:t>(</a:t>
            </a:r>
            <a:r>
              <a:rPr lang="el-GR" sz="2400" dirty="0" smtClean="0"/>
              <a:t>α </a:t>
            </a:r>
            <a:r>
              <a:rPr lang="en-US" sz="2400" dirty="0" smtClean="0"/>
              <a:t>/2; </a:t>
            </a:r>
            <a:r>
              <a:rPr lang="en-US" sz="2400" i="1" dirty="0" smtClean="0"/>
              <a:t>n </a:t>
            </a:r>
            <a:r>
              <a:rPr lang="en-US" sz="2400" dirty="0" smtClean="0"/>
              <a:t>– 2) = -</a:t>
            </a:r>
            <a:r>
              <a:rPr lang="en-US" sz="2400" i="1" dirty="0" smtClean="0"/>
              <a:t>t</a:t>
            </a:r>
            <a:r>
              <a:rPr lang="en-US" sz="2400" dirty="0" smtClean="0"/>
              <a:t>(1 - </a:t>
            </a:r>
            <a:r>
              <a:rPr lang="el-GR" sz="2400" dirty="0" smtClean="0"/>
              <a:t>α </a:t>
            </a:r>
            <a:r>
              <a:rPr lang="en-US" sz="2400" dirty="0" smtClean="0"/>
              <a:t>/2; </a:t>
            </a:r>
            <a:r>
              <a:rPr lang="en-US" sz="2400" i="1" dirty="0" smtClean="0"/>
              <a:t>n</a:t>
            </a:r>
            <a:r>
              <a:rPr lang="en-US" sz="2400" dirty="0" smtClean="0"/>
              <a:t> – 2)			</a:t>
            </a:r>
            <a:br>
              <a:rPr lang="en-US" sz="2400" dirty="0" smtClean="0"/>
            </a:br>
            <a:r>
              <a:rPr lang="en-US" sz="2400" i="1" dirty="0" smtClean="0"/>
              <a:t>	</a:t>
            </a:r>
            <a:br>
              <a:rPr lang="en-US" sz="2400" i="1" dirty="0" smtClean="0"/>
            </a:br>
            <a:r>
              <a:rPr lang="en-US" sz="2400" dirty="0" err="1" smtClean="0"/>
              <a:t>Setelah</a:t>
            </a:r>
            <a:r>
              <a:rPr lang="en-US" sz="2400" dirty="0" smtClean="0"/>
              <a:t> </a:t>
            </a:r>
            <a:r>
              <a:rPr lang="en-US" sz="2400" dirty="0" err="1" smtClean="0"/>
              <a:t>menata</a:t>
            </a:r>
            <a:r>
              <a:rPr lang="en-US" sz="2400" dirty="0" smtClean="0"/>
              <a:t> </a:t>
            </a:r>
            <a:r>
              <a:rPr lang="en-US" sz="2400" dirty="0" err="1" smtClean="0"/>
              <a:t>kembali</a:t>
            </a:r>
            <a:r>
              <a:rPr lang="en-US" sz="2400" dirty="0" smtClean="0"/>
              <a:t> </a:t>
            </a:r>
            <a:r>
              <a:rPr lang="en-US" sz="2400" dirty="0" err="1" smtClean="0"/>
              <a:t>dua</a:t>
            </a:r>
            <a:r>
              <a:rPr lang="en-US" sz="2400" dirty="0" smtClean="0"/>
              <a:t> </a:t>
            </a:r>
            <a:r>
              <a:rPr lang="en-US" sz="2400" dirty="0" err="1" smtClean="0"/>
              <a:t>ketidaksamaan</a:t>
            </a:r>
            <a:r>
              <a:rPr lang="en-US" sz="2400" dirty="0" smtClean="0"/>
              <a:t>, </a:t>
            </a:r>
            <a:r>
              <a:rPr lang="en-US" sz="2400" dirty="0" err="1" smtClean="0"/>
              <a:t>maka</a:t>
            </a:r>
            <a:r>
              <a:rPr lang="en-US" sz="2400" dirty="0" smtClean="0"/>
              <a:t> </a:t>
            </a:r>
            <a:r>
              <a:rPr lang="en-US" sz="2400" dirty="0" err="1" smtClean="0"/>
              <a:t>kita</a:t>
            </a:r>
            <a:r>
              <a:rPr lang="en-US" sz="2400" dirty="0" smtClean="0"/>
              <a:t> </a:t>
            </a:r>
            <a:r>
              <a:rPr lang="en-US" sz="2400" dirty="0" err="1" smtClean="0"/>
              <a:t>memperoleh</a:t>
            </a:r>
            <a:r>
              <a:rPr lang="en-US" sz="2400" dirty="0" smtClean="0"/>
              <a:t> :</a:t>
            </a:r>
            <a:br>
              <a:rPr lang="en-US" sz="2400" dirty="0" smtClean="0"/>
            </a:br>
            <a:r>
              <a:rPr lang="en-US" sz="2400" dirty="0" smtClean="0"/>
              <a:t/>
            </a:r>
            <a:br>
              <a:rPr lang="en-US" sz="2400" dirty="0" smtClean="0"/>
            </a:br>
            <a:r>
              <a:rPr lang="en-US" sz="2400" dirty="0" smtClean="0"/>
              <a:t>	</a:t>
            </a:r>
            <a:r>
              <a:rPr lang="en-US" sz="2400" i="1" dirty="0" smtClean="0"/>
              <a:t>P</a:t>
            </a:r>
            <a:r>
              <a:rPr lang="en-US" sz="2400" dirty="0" smtClean="0"/>
              <a:t>{</a:t>
            </a:r>
            <a:r>
              <a:rPr lang="en-US" sz="2400" i="1" dirty="0" smtClean="0"/>
              <a:t>b</a:t>
            </a:r>
            <a:r>
              <a:rPr lang="en-US" sz="2400" baseline="-25000" dirty="0" smtClean="0"/>
              <a:t>1</a:t>
            </a:r>
            <a:r>
              <a:rPr lang="en-US" sz="2400" dirty="0" smtClean="0"/>
              <a:t>-</a:t>
            </a:r>
            <a:r>
              <a:rPr lang="en-US" sz="2400" i="1" dirty="0" smtClean="0"/>
              <a:t>t</a:t>
            </a:r>
            <a:r>
              <a:rPr lang="en-US" sz="2400" dirty="0" smtClean="0"/>
              <a:t>(1 - </a:t>
            </a:r>
            <a:r>
              <a:rPr lang="el-GR" sz="2400" dirty="0" smtClean="0"/>
              <a:t>α </a:t>
            </a:r>
            <a:r>
              <a:rPr lang="en-US" sz="2400" dirty="0" smtClean="0"/>
              <a:t>/2; </a:t>
            </a:r>
            <a:r>
              <a:rPr lang="en-US" sz="2400" i="1" dirty="0" smtClean="0"/>
              <a:t>n</a:t>
            </a:r>
            <a:r>
              <a:rPr lang="en-US" sz="2400" dirty="0" smtClean="0"/>
              <a:t> – 2)</a:t>
            </a:r>
            <a:r>
              <a:rPr lang="en-US" sz="2400" i="1" dirty="0" smtClean="0"/>
              <a:t>s</a:t>
            </a:r>
            <a:r>
              <a:rPr lang="en-US" sz="2400" dirty="0" smtClean="0"/>
              <a:t>{</a:t>
            </a:r>
            <a:r>
              <a:rPr lang="en-US" sz="2400" i="1" dirty="0" smtClean="0"/>
              <a:t>b</a:t>
            </a:r>
            <a:r>
              <a:rPr lang="en-US" sz="2400" baseline="-25000" dirty="0" smtClean="0"/>
              <a:t>1</a:t>
            </a:r>
            <a:r>
              <a:rPr lang="en-US" sz="2400" dirty="0" smtClean="0"/>
              <a:t>}</a:t>
            </a:r>
            <a:r>
              <a:rPr lang="en-US" sz="2400" i="1" dirty="0" smtClean="0"/>
              <a:t> </a:t>
            </a:r>
            <a:r>
              <a:rPr lang="en-US" sz="2400" u="sng" dirty="0" smtClean="0"/>
              <a:t>&lt;</a:t>
            </a:r>
            <a:r>
              <a:rPr lang="en-US" sz="2400" dirty="0" smtClean="0"/>
              <a:t> </a:t>
            </a:r>
            <a:r>
              <a:rPr lang="el-GR" sz="2400" dirty="0" smtClean="0"/>
              <a:t>β </a:t>
            </a:r>
            <a:r>
              <a:rPr lang="en-US" sz="2400" baseline="-25000" dirty="0" smtClean="0"/>
              <a:t>1</a:t>
            </a:r>
            <a:r>
              <a:rPr lang="en-US" sz="2400" dirty="0" smtClean="0"/>
              <a:t> </a:t>
            </a:r>
            <a:r>
              <a:rPr lang="en-US" sz="2400" u="sng" dirty="0" smtClean="0"/>
              <a:t>&lt;</a:t>
            </a:r>
            <a:r>
              <a:rPr lang="en-US" sz="2400" dirty="0" smtClean="0"/>
              <a:t> </a:t>
            </a:r>
            <a:r>
              <a:rPr lang="en-US" sz="2400" i="1" dirty="0" smtClean="0"/>
              <a:t>b</a:t>
            </a:r>
            <a:r>
              <a:rPr lang="en-US" sz="2400" baseline="-25000" dirty="0" smtClean="0"/>
              <a:t>1</a:t>
            </a:r>
            <a:r>
              <a:rPr lang="en-US" sz="2400" dirty="0" smtClean="0"/>
              <a:t> + </a:t>
            </a:r>
            <a:r>
              <a:rPr lang="en-US" sz="2400" i="1" dirty="0" smtClean="0"/>
              <a:t>t</a:t>
            </a:r>
            <a:r>
              <a:rPr lang="en-US" sz="2400" dirty="0" smtClean="0"/>
              <a:t> (1 - </a:t>
            </a:r>
            <a:r>
              <a:rPr lang="el-GR" sz="2400" dirty="0" smtClean="0"/>
              <a:t>α </a:t>
            </a:r>
            <a:r>
              <a:rPr lang="en-US" sz="2400" dirty="0" smtClean="0"/>
              <a:t>/2;</a:t>
            </a:r>
            <a:r>
              <a:rPr lang="en-US" sz="2400" i="1" dirty="0" smtClean="0"/>
              <a:t>n</a:t>
            </a:r>
            <a:r>
              <a:rPr lang="en-US" sz="2400" dirty="0" smtClean="0"/>
              <a:t> – 2)</a:t>
            </a:r>
            <a:r>
              <a:rPr lang="en-US" sz="2400" i="1" dirty="0" smtClean="0"/>
              <a:t>s</a:t>
            </a:r>
            <a:r>
              <a:rPr lang="en-US" sz="2400" dirty="0" smtClean="0"/>
              <a:t>{</a:t>
            </a:r>
            <a:r>
              <a:rPr lang="en-US" sz="2400" i="1" dirty="0" smtClean="0"/>
              <a:t>b</a:t>
            </a:r>
            <a:r>
              <a:rPr lang="en-US" sz="2400" baseline="-25000" dirty="0" smtClean="0"/>
              <a:t>1</a:t>
            </a:r>
            <a:r>
              <a:rPr lang="en-US" sz="2400" dirty="0" smtClean="0"/>
              <a:t>}} = 1 - </a:t>
            </a:r>
            <a:r>
              <a:rPr lang="el-GR" sz="2400" dirty="0" smtClean="0"/>
              <a:t>α </a:t>
            </a:r>
            <a:r>
              <a:rPr lang="en-US" sz="2400" dirty="0" smtClean="0"/>
              <a:t>	</a:t>
            </a:r>
            <a:br>
              <a:rPr lang="en-US" sz="2400" dirty="0" smtClean="0"/>
            </a:br>
            <a:r>
              <a:rPr lang="en-US" sz="2400" dirty="0" err="1" smtClean="0"/>
              <a:t>Karena</a:t>
            </a:r>
            <a:r>
              <a:rPr lang="en-US" sz="2400" dirty="0" smtClean="0"/>
              <a:t>  </a:t>
            </a:r>
            <a:r>
              <a:rPr lang="en-US" sz="2400" dirty="0" err="1" smtClean="0"/>
              <a:t>ini</a:t>
            </a:r>
            <a:r>
              <a:rPr lang="en-US" sz="2400" dirty="0" smtClean="0"/>
              <a:t> </a:t>
            </a:r>
            <a:r>
              <a:rPr lang="en-US" sz="2400" dirty="0" err="1" smtClean="0"/>
              <a:t>berlaku</a:t>
            </a:r>
            <a:r>
              <a:rPr lang="en-US" sz="2400" dirty="0" smtClean="0"/>
              <a:t> </a:t>
            </a:r>
            <a:r>
              <a:rPr lang="en-US" sz="2400" dirty="0" err="1" smtClean="0"/>
              <a:t>untuk</a:t>
            </a:r>
            <a:r>
              <a:rPr lang="en-US" sz="2400" dirty="0" smtClean="0"/>
              <a:t> </a:t>
            </a:r>
            <a:r>
              <a:rPr lang="en-US" sz="2400" dirty="0" err="1" smtClean="0"/>
              <a:t>semua</a:t>
            </a:r>
            <a:r>
              <a:rPr lang="en-US" sz="2400" dirty="0" smtClean="0"/>
              <a:t> </a:t>
            </a:r>
            <a:r>
              <a:rPr lang="en-US" sz="2400" dirty="0" err="1" smtClean="0"/>
              <a:t>kemungkinan</a:t>
            </a:r>
            <a:r>
              <a:rPr lang="en-US" sz="2400" dirty="0" smtClean="0"/>
              <a:t> </a:t>
            </a:r>
            <a:r>
              <a:rPr lang="en-US" sz="2400" dirty="0" err="1" smtClean="0"/>
              <a:t>nilai</a:t>
            </a:r>
            <a:r>
              <a:rPr lang="en-US" sz="2400" dirty="0" smtClean="0"/>
              <a:t> </a:t>
            </a:r>
            <a:r>
              <a:rPr lang="el-GR" sz="2400" dirty="0" smtClean="0"/>
              <a:t>β </a:t>
            </a:r>
            <a:r>
              <a:rPr lang="en-US" sz="2400" baseline="-25000" dirty="0" smtClean="0"/>
              <a:t>1</a:t>
            </a:r>
            <a:r>
              <a:rPr lang="en-US" sz="2400" dirty="0" smtClean="0"/>
              <a:t>, </a:t>
            </a:r>
            <a:r>
              <a:rPr lang="en-US" sz="2400" dirty="0" err="1" smtClean="0"/>
              <a:t>maka</a:t>
            </a:r>
            <a:r>
              <a:rPr lang="en-US" sz="2400" dirty="0" smtClean="0"/>
              <a:t> </a:t>
            </a:r>
            <a:r>
              <a:rPr lang="en-US" sz="2400" dirty="0" err="1" smtClean="0"/>
              <a:t>batas-batas</a:t>
            </a:r>
            <a:r>
              <a:rPr lang="en-US" sz="2400" dirty="0" smtClean="0"/>
              <a:t> </a:t>
            </a:r>
            <a:r>
              <a:rPr lang="en-US" sz="2400" dirty="0" err="1" smtClean="0"/>
              <a:t>kepercayaan</a:t>
            </a:r>
            <a:r>
              <a:rPr lang="en-US" sz="2400" dirty="0" smtClean="0"/>
              <a:t> 1 - </a:t>
            </a:r>
            <a:r>
              <a:rPr lang="el-GR" sz="2400" dirty="0" smtClean="0"/>
              <a:t>α</a:t>
            </a:r>
            <a:r>
              <a:rPr lang="en-US" sz="2400" dirty="0" smtClean="0"/>
              <a:t> </a:t>
            </a:r>
            <a:r>
              <a:rPr lang="en-US" sz="2400" dirty="0" err="1" smtClean="0"/>
              <a:t>bagi</a:t>
            </a:r>
            <a:r>
              <a:rPr lang="en-US" sz="2400" dirty="0" smtClean="0"/>
              <a:t> </a:t>
            </a:r>
            <a:r>
              <a:rPr lang="el-GR" sz="2400" dirty="0" smtClean="0"/>
              <a:t>β </a:t>
            </a:r>
            <a:r>
              <a:rPr lang="en-US" sz="2400" baseline="-25000" dirty="0" smtClean="0"/>
              <a:t>1</a:t>
            </a:r>
            <a:r>
              <a:rPr lang="en-US" sz="2400" dirty="0" smtClean="0"/>
              <a:t> </a:t>
            </a:r>
            <a:r>
              <a:rPr lang="en-US" sz="2400" dirty="0" err="1" smtClean="0"/>
              <a:t>adalah</a:t>
            </a:r>
            <a:r>
              <a:rPr lang="en-US" sz="2400" dirty="0" smtClean="0"/>
              <a:t> :</a:t>
            </a:r>
            <a:br>
              <a:rPr lang="en-US" sz="2400" dirty="0" smtClean="0"/>
            </a:br>
            <a:r>
              <a:rPr lang="en-US" sz="2400" dirty="0" smtClean="0"/>
              <a:t>				</a:t>
            </a:r>
            <a:br>
              <a:rPr lang="en-US" sz="2400" dirty="0" smtClean="0"/>
            </a:br>
            <a:r>
              <a:rPr lang="en-US" sz="2400" dirty="0" smtClean="0"/>
              <a:t>	</a:t>
            </a:r>
            <a:r>
              <a:rPr lang="en-US" sz="2400" i="1" dirty="0" smtClean="0"/>
              <a:t>b</a:t>
            </a:r>
            <a:r>
              <a:rPr lang="en-US" sz="2400" baseline="-25000" dirty="0" smtClean="0"/>
              <a:t>1</a:t>
            </a:r>
            <a:r>
              <a:rPr lang="en-US" sz="2400" dirty="0" smtClean="0"/>
              <a:t> </a:t>
            </a:r>
            <a:r>
              <a:rPr lang="en-US" sz="2400" u="sng" dirty="0" smtClean="0"/>
              <a:t>+</a:t>
            </a:r>
            <a:r>
              <a:rPr lang="en-US" sz="2400" dirty="0" smtClean="0"/>
              <a:t> </a:t>
            </a:r>
            <a:r>
              <a:rPr lang="en-US" sz="2400" i="1" dirty="0" smtClean="0"/>
              <a:t>t</a:t>
            </a:r>
            <a:r>
              <a:rPr lang="en-US" sz="2400" dirty="0" smtClean="0"/>
              <a:t>(1 - </a:t>
            </a:r>
            <a:r>
              <a:rPr lang="el-GR" sz="2400" dirty="0" smtClean="0"/>
              <a:t>α </a:t>
            </a:r>
            <a:r>
              <a:rPr lang="en-US" sz="2400" dirty="0" smtClean="0"/>
              <a:t>/2; </a:t>
            </a:r>
            <a:r>
              <a:rPr lang="en-US" sz="2400" i="1" dirty="0" smtClean="0"/>
              <a:t>n</a:t>
            </a:r>
            <a:r>
              <a:rPr lang="en-US" sz="2400" dirty="0" smtClean="0"/>
              <a:t> – 2)</a:t>
            </a:r>
            <a:r>
              <a:rPr lang="en-US" sz="2400" i="1" dirty="0" smtClean="0"/>
              <a:t>s</a:t>
            </a:r>
            <a:r>
              <a:rPr lang="en-US" sz="2400" dirty="0" smtClean="0"/>
              <a:t>{</a:t>
            </a:r>
            <a:r>
              <a:rPr lang="en-US" sz="2400" i="1" dirty="0" smtClean="0"/>
              <a:t>b</a:t>
            </a:r>
            <a:r>
              <a:rPr lang="en-US" sz="2400" baseline="-25000" dirty="0" smtClean="0"/>
              <a:t>1</a:t>
            </a:r>
            <a:r>
              <a:rPr lang="en-US" sz="2400" dirty="0" smtClean="0"/>
              <a:t>}				</a:t>
            </a:r>
            <a:endParaRPr lang="en-US"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779463" y="1176338"/>
            <a:ext cx="7553325" cy="1743075"/>
          </a:xfrm>
          <a:prstGeom prst="rect">
            <a:avLst/>
          </a:prstGeom>
          <a:noFill/>
          <a:ln w="9525">
            <a:noFill/>
            <a:miter lim="800000"/>
            <a:headEnd/>
            <a:tailEnd/>
          </a:ln>
          <a:effectLst/>
        </p:spPr>
        <p:txBody>
          <a:bodyPr wrap="none" anchor="ctr">
            <a:spAutoFit/>
          </a:bodyPr>
          <a:lstStyle/>
          <a:p>
            <a:pPr algn="ctr">
              <a:lnSpc>
                <a:spcPct val="130000"/>
              </a:lnSpc>
            </a:pPr>
            <a:r>
              <a:rPr lang="en-US" altLang="zh-CN" sz="2800" b="1" dirty="0" err="1">
                <a:solidFill>
                  <a:srgbClr val="FF00FF"/>
                </a:solidFill>
                <a:effectLst>
                  <a:outerShdw blurRad="38100" dist="38100" dir="2700000" algn="tl">
                    <a:srgbClr val="C0C0C0"/>
                  </a:outerShdw>
                </a:effectLst>
                <a:ea typeface="SimSun" charset="-122"/>
                <a:cs typeface="Arial" charset="0"/>
              </a:rPr>
              <a:t>Selang</a:t>
            </a:r>
            <a:r>
              <a:rPr lang="en-US" altLang="zh-CN" sz="2800" b="1" dirty="0">
                <a:solidFill>
                  <a:srgbClr val="FF00FF"/>
                </a:solidFill>
                <a:effectLst>
                  <a:outerShdw blurRad="38100" dist="38100" dir="2700000" algn="tl">
                    <a:srgbClr val="C0C0C0"/>
                  </a:outerShdw>
                </a:effectLst>
                <a:ea typeface="SimSun" charset="-122"/>
                <a:cs typeface="Arial" charset="0"/>
              </a:rPr>
              <a:t> </a:t>
            </a:r>
            <a:r>
              <a:rPr lang="en-US" altLang="zh-CN" sz="2800" b="1" dirty="0" err="1">
                <a:solidFill>
                  <a:srgbClr val="FF00FF"/>
                </a:solidFill>
                <a:effectLst>
                  <a:outerShdw blurRad="38100" dist="38100" dir="2700000" algn="tl">
                    <a:srgbClr val="C0C0C0"/>
                  </a:outerShdw>
                </a:effectLst>
                <a:ea typeface="SimSun" charset="-122"/>
                <a:cs typeface="Arial" charset="0"/>
              </a:rPr>
              <a:t>kepercayaan</a:t>
            </a:r>
            <a:r>
              <a:rPr lang="en-US" altLang="zh-CN" sz="2800" b="1" dirty="0">
                <a:solidFill>
                  <a:srgbClr val="FF00FF"/>
                </a:solidFill>
                <a:effectLst>
                  <a:outerShdw blurRad="38100" dist="38100" dir="2700000" algn="tl">
                    <a:srgbClr val="C0C0C0"/>
                  </a:outerShdw>
                </a:effectLst>
                <a:ea typeface="SimSun" charset="-122"/>
                <a:cs typeface="Arial" charset="0"/>
              </a:rPr>
              <a:t> </a:t>
            </a:r>
            <a:r>
              <a:rPr lang="en-US" altLang="zh-CN" sz="2800" b="1" dirty="0" err="1">
                <a:solidFill>
                  <a:srgbClr val="FF00FF"/>
                </a:solidFill>
                <a:effectLst>
                  <a:outerShdw blurRad="38100" dist="38100" dir="2700000" algn="tl">
                    <a:srgbClr val="C0C0C0"/>
                  </a:outerShdw>
                </a:effectLst>
                <a:ea typeface="SimSun" charset="-122"/>
                <a:cs typeface="Arial" charset="0"/>
              </a:rPr>
              <a:t>untuk</a:t>
            </a:r>
            <a:r>
              <a:rPr lang="en-US" altLang="zh-CN" sz="2800" b="1" dirty="0">
                <a:solidFill>
                  <a:srgbClr val="FF00FF"/>
                </a:solidFill>
                <a:effectLst>
                  <a:outerShdw blurRad="38100" dist="38100" dir="2700000" algn="tl">
                    <a:srgbClr val="C0C0C0"/>
                  </a:outerShdw>
                </a:effectLst>
                <a:ea typeface="SimSun" charset="-122"/>
                <a:cs typeface="Arial" charset="0"/>
              </a:rPr>
              <a:t> </a:t>
            </a:r>
            <a:r>
              <a:rPr lang="en-US" altLang="zh-CN" sz="2800" b="1" i="1" dirty="0">
                <a:solidFill>
                  <a:srgbClr val="FF00FF"/>
                </a:solidFill>
                <a:effectLst>
                  <a:outerShdw blurRad="38100" dist="38100" dir="2700000" algn="tl">
                    <a:srgbClr val="C0C0C0"/>
                  </a:outerShdw>
                </a:effectLst>
                <a:ea typeface="SimSun" charset="-122"/>
                <a:cs typeface="Arial" charset="0"/>
                <a:sym typeface="Symbol" pitchFamily="18" charset="2"/>
              </a:rPr>
              <a:t></a:t>
            </a:r>
            <a:endParaRPr lang="en-US" altLang="zh-CN" sz="2800" dirty="0">
              <a:solidFill>
                <a:srgbClr val="FF00FF"/>
              </a:solidFill>
              <a:effectLst>
                <a:outerShdw blurRad="38100" dist="38100" dir="2700000" algn="tl">
                  <a:srgbClr val="C0C0C0"/>
                </a:outerShdw>
              </a:effectLst>
              <a:ea typeface="SimSun" charset="-122"/>
              <a:cs typeface="Arial" charset="0"/>
            </a:endParaRPr>
          </a:p>
          <a:p>
            <a:pPr algn="ctr" eaLnBrk="0" hangingPunct="0">
              <a:lnSpc>
                <a:spcPct val="130000"/>
              </a:lnSpc>
              <a:spcBef>
                <a:spcPct val="40000"/>
              </a:spcBef>
            </a:pPr>
            <a:r>
              <a:rPr lang="en-US" altLang="zh-CN" sz="2400" dirty="0" err="1">
                <a:ea typeface="SimSun" charset="-122"/>
                <a:cs typeface="Arial" charset="0"/>
                <a:sym typeface="Symbol" pitchFamily="18" charset="2"/>
              </a:rPr>
              <a:t>Suatu</a:t>
            </a:r>
            <a:r>
              <a:rPr lang="en-US" altLang="zh-CN" sz="2400" dirty="0">
                <a:ea typeface="SimSun" charset="-122"/>
                <a:cs typeface="Arial" charset="0"/>
                <a:sym typeface="Symbol" pitchFamily="18" charset="2"/>
              </a:rPr>
              <a:t> </a:t>
            </a:r>
            <a:r>
              <a:rPr lang="en-US" altLang="zh-CN" sz="2400" dirty="0" err="1">
                <a:ea typeface="SimSun" charset="-122"/>
                <a:cs typeface="Arial" charset="0"/>
                <a:sym typeface="Symbol" pitchFamily="18" charset="2"/>
              </a:rPr>
              <a:t>selang</a:t>
            </a:r>
            <a:r>
              <a:rPr lang="en-US" altLang="zh-CN" sz="2400" dirty="0">
                <a:ea typeface="SimSun" charset="-122"/>
                <a:cs typeface="Arial" charset="0"/>
                <a:sym typeface="Symbol" pitchFamily="18" charset="2"/>
              </a:rPr>
              <a:t> </a:t>
            </a:r>
            <a:r>
              <a:rPr lang="en-US" altLang="zh-CN" sz="2400" dirty="0" err="1">
                <a:ea typeface="SimSun" charset="-122"/>
                <a:cs typeface="Arial" charset="0"/>
                <a:sym typeface="Symbol" pitchFamily="18" charset="2"/>
              </a:rPr>
              <a:t>kepercayaan</a:t>
            </a:r>
            <a:r>
              <a:rPr lang="en-US" altLang="zh-CN" sz="2400" b="1" i="1" dirty="0">
                <a:ea typeface="SimSun" charset="-122"/>
                <a:cs typeface="Arial" charset="0"/>
                <a:sym typeface="Symbol" pitchFamily="18" charset="2"/>
              </a:rPr>
              <a:t> </a:t>
            </a:r>
            <a:r>
              <a:rPr lang="en-US" altLang="zh-CN" sz="2400" dirty="0">
                <a:ea typeface="SimSun" charset="-122"/>
                <a:cs typeface="Arial" charset="0"/>
                <a:sym typeface="Symbol" pitchFamily="18" charset="2"/>
              </a:rPr>
              <a:t>(1</a:t>
            </a:r>
            <a:r>
              <a:rPr lang="en-US" altLang="zh-CN" sz="2400" dirty="0">
                <a:ea typeface="SimSun" charset="-122"/>
                <a:cs typeface="Arial" charset="0"/>
              </a:rPr>
              <a:t>)100%</a:t>
            </a:r>
            <a:endParaRPr lang="en-US" altLang="zh-CN" sz="2400" dirty="0">
              <a:ea typeface="SimSun" charset="-122"/>
              <a:cs typeface="Arial" charset="0"/>
              <a:sym typeface="Symbol" pitchFamily="18" charset="2"/>
            </a:endParaRPr>
          </a:p>
          <a:p>
            <a:pPr algn="ctr" eaLnBrk="0" hangingPunct="0">
              <a:lnSpc>
                <a:spcPct val="130000"/>
              </a:lnSpc>
            </a:pPr>
            <a:r>
              <a:rPr lang="en-US" altLang="zh-CN" sz="2400" dirty="0" err="1">
                <a:ea typeface="SimSun" charset="-122"/>
                <a:cs typeface="Arial" charset="0"/>
                <a:sym typeface="Symbol" pitchFamily="18" charset="2"/>
              </a:rPr>
              <a:t>utk</a:t>
            </a:r>
            <a:r>
              <a:rPr lang="en-US" altLang="zh-CN" sz="2400" dirty="0">
                <a:ea typeface="SimSun" charset="-122"/>
                <a:cs typeface="Arial" charset="0"/>
                <a:sym typeface="Symbol" pitchFamily="18" charset="2"/>
              </a:rPr>
              <a:t> parameter</a:t>
            </a:r>
            <a:r>
              <a:rPr lang="en-US" altLang="zh-CN" sz="2400" b="1" i="1" dirty="0">
                <a:ea typeface="SimSun" charset="-122"/>
                <a:cs typeface="Arial" charset="0"/>
                <a:sym typeface="Symbol" pitchFamily="18" charset="2"/>
              </a:rPr>
              <a:t> </a:t>
            </a:r>
            <a:r>
              <a:rPr lang="en-US" altLang="zh-CN" sz="2400" dirty="0">
                <a:ea typeface="SimSun" charset="-122"/>
                <a:cs typeface="Arial" charset="0"/>
              </a:rPr>
              <a:t> </a:t>
            </a:r>
            <a:r>
              <a:rPr lang="en-US" altLang="zh-CN" sz="2400" dirty="0" err="1">
                <a:ea typeface="SimSun" charset="-122"/>
                <a:cs typeface="Arial" charset="0"/>
              </a:rPr>
              <a:t>dlm</a:t>
            </a:r>
            <a:r>
              <a:rPr lang="en-US" altLang="zh-CN" sz="2400" dirty="0">
                <a:ea typeface="SimSun" charset="-122"/>
                <a:cs typeface="Arial" charset="0"/>
              </a:rPr>
              <a:t> </a:t>
            </a:r>
            <a:r>
              <a:rPr lang="en-US" altLang="zh-CN" sz="2400" dirty="0" err="1">
                <a:ea typeface="SimSun" charset="-122"/>
                <a:cs typeface="Arial" charset="0"/>
              </a:rPr>
              <a:t>persamaan</a:t>
            </a:r>
            <a:r>
              <a:rPr lang="en-US" altLang="zh-CN" sz="2400" dirty="0">
                <a:ea typeface="SimSun" charset="-122"/>
                <a:cs typeface="Arial" charset="0"/>
              </a:rPr>
              <a:t> </a:t>
            </a:r>
            <a:r>
              <a:rPr lang="en-US" altLang="zh-CN" sz="2400" dirty="0" err="1">
                <a:ea typeface="SimSun" charset="-122"/>
                <a:cs typeface="Arial" charset="0"/>
              </a:rPr>
              <a:t>regresi</a:t>
            </a:r>
            <a:r>
              <a:rPr lang="en-US" altLang="zh-CN" sz="2400" dirty="0">
                <a:ea typeface="SimSun" charset="-122"/>
                <a:cs typeface="Arial" charset="0"/>
              </a:rPr>
              <a:t> </a:t>
            </a:r>
            <a:r>
              <a:rPr lang="en-US" altLang="zh-CN" sz="2400" b="1" i="1" dirty="0">
                <a:ea typeface="SimSun" charset="-122"/>
                <a:cs typeface="Arial" charset="0"/>
                <a:sym typeface="Symbol" pitchFamily="18" charset="2"/>
              </a:rPr>
              <a:t></a:t>
            </a:r>
            <a:r>
              <a:rPr lang="en-US" altLang="zh-CN" sz="2400" b="1" i="1" dirty="0">
                <a:ea typeface="SimSun" charset="-122"/>
                <a:cs typeface="Arial" charset="0"/>
              </a:rPr>
              <a:t> </a:t>
            </a:r>
            <a:r>
              <a:rPr lang="en-US" altLang="zh-CN" sz="2400" b="1" i="1" baseline="-30000" dirty="0">
                <a:ea typeface="SimSun" charset="-122"/>
                <a:cs typeface="Arial" charset="0"/>
                <a:sym typeface="Symbol" pitchFamily="18" charset="2"/>
              </a:rPr>
              <a:t>Y </a:t>
            </a:r>
            <a:r>
              <a:rPr lang="en-US" altLang="zh-CN" sz="2400" b="1" baseline="-30000" dirty="0">
                <a:ea typeface="SimSun" charset="-122"/>
                <a:cs typeface="Arial" charset="0"/>
                <a:sym typeface="Symbol" pitchFamily="18" charset="2"/>
              </a:rPr>
              <a:t></a:t>
            </a:r>
            <a:r>
              <a:rPr lang="en-US" altLang="zh-CN" sz="2400" b="1" i="1" baseline="-30000" dirty="0">
                <a:ea typeface="SimSun" charset="-122"/>
                <a:cs typeface="Arial" charset="0"/>
              </a:rPr>
              <a:t>x</a:t>
            </a:r>
            <a:r>
              <a:rPr lang="en-US" altLang="zh-CN" sz="2400" b="1" i="1" dirty="0">
                <a:ea typeface="SimSun" charset="-122"/>
                <a:cs typeface="Arial" charset="0"/>
                <a:sym typeface="Symbol" pitchFamily="18" charset="2"/>
              </a:rPr>
              <a:t> </a:t>
            </a:r>
            <a:r>
              <a:rPr lang="en-US" altLang="zh-CN" sz="2400" b="1" dirty="0">
                <a:ea typeface="SimSun" charset="-122"/>
                <a:cs typeface="Arial" charset="0"/>
                <a:sym typeface="Symbol" pitchFamily="18" charset="2"/>
              </a:rPr>
              <a:t>= </a:t>
            </a:r>
            <a:r>
              <a:rPr lang="en-US" altLang="zh-CN" sz="2400" b="1" i="1" dirty="0">
                <a:ea typeface="SimSun" charset="-122"/>
                <a:cs typeface="Arial" charset="0"/>
                <a:sym typeface="Symbol" pitchFamily="18" charset="2"/>
              </a:rPr>
              <a:t></a:t>
            </a:r>
            <a:r>
              <a:rPr lang="en-US" altLang="zh-CN" sz="2400" b="1" i="1" dirty="0">
                <a:ea typeface="SimSun" charset="-122"/>
                <a:cs typeface="Arial" charset="0"/>
              </a:rPr>
              <a:t> </a:t>
            </a:r>
            <a:r>
              <a:rPr lang="en-US" altLang="zh-CN" sz="2400" dirty="0">
                <a:ea typeface="SimSun" charset="-122"/>
                <a:cs typeface="Arial" charset="0"/>
                <a:sym typeface="Symbol" pitchFamily="18" charset="2"/>
              </a:rPr>
              <a:t>+</a:t>
            </a:r>
            <a:r>
              <a:rPr lang="en-US" altLang="zh-CN" sz="2400" b="1" i="1" dirty="0">
                <a:ea typeface="SimSun" charset="-122"/>
                <a:cs typeface="Arial" charset="0"/>
                <a:sym typeface="Symbol" pitchFamily="18" charset="2"/>
              </a:rPr>
              <a:t> </a:t>
            </a:r>
            <a:r>
              <a:rPr lang="en-US" altLang="zh-CN" sz="2400" b="1" i="1" dirty="0">
                <a:ea typeface="SimSun" charset="-122"/>
                <a:cs typeface="Arial" charset="0"/>
              </a:rPr>
              <a:t> x</a:t>
            </a:r>
            <a:endParaRPr lang="en-US" altLang="zh-CN" sz="2400" b="1" i="1" dirty="0">
              <a:ea typeface="SimSun" charset="-122"/>
              <a:cs typeface="Arial" charset="0"/>
              <a:sym typeface="Symbol" pitchFamily="18" charset="2"/>
            </a:endParaRPr>
          </a:p>
        </p:txBody>
      </p:sp>
      <p:sp>
        <p:nvSpPr>
          <p:cNvPr id="45060" name="Rectangle 4"/>
          <p:cNvSpPr>
            <a:spLocks noChangeArrowheads="1"/>
          </p:cNvSpPr>
          <p:nvPr/>
        </p:nvSpPr>
        <p:spPr bwMode="auto">
          <a:xfrm>
            <a:off x="968375" y="4843463"/>
            <a:ext cx="7153275" cy="457200"/>
          </a:xfrm>
          <a:prstGeom prst="rect">
            <a:avLst/>
          </a:prstGeom>
          <a:noFill/>
          <a:ln w="9525">
            <a:noFill/>
            <a:miter lim="800000"/>
            <a:headEnd/>
            <a:tailEnd/>
          </a:ln>
          <a:effectLst/>
        </p:spPr>
        <p:txBody>
          <a:bodyPr wrap="none" anchor="ctr">
            <a:spAutoFit/>
          </a:bodyPr>
          <a:lstStyle/>
          <a:p>
            <a:pPr algn="ctr"/>
            <a:r>
              <a:rPr lang="en-US" altLang="zh-CN" sz="2400" b="1" i="1">
                <a:ea typeface="SimSun" charset="-122"/>
                <a:cs typeface="Arial" charset="0"/>
              </a:rPr>
              <a:t>t</a:t>
            </a:r>
            <a:r>
              <a:rPr lang="en-US" altLang="zh-CN" sz="2400" b="1" i="1" baseline="-25000">
                <a:ea typeface="SimSun" charset="-122"/>
                <a:cs typeface="Arial" charset="0"/>
                <a:sym typeface="Symbol" pitchFamily="18" charset="2"/>
              </a:rPr>
              <a:t></a:t>
            </a:r>
            <a:r>
              <a:rPr lang="en-US" altLang="zh-CN" sz="2400" b="1" i="1" baseline="-25000">
                <a:ea typeface="SimSun" charset="-122"/>
                <a:cs typeface="Arial" charset="0"/>
              </a:rPr>
              <a:t>/</a:t>
            </a:r>
            <a:r>
              <a:rPr lang="en-US" altLang="zh-CN" sz="2400" b="1" baseline="-25000">
                <a:ea typeface="SimSun" charset="-122"/>
                <a:cs typeface="Arial" charset="0"/>
                <a:sym typeface="Symbol" pitchFamily="18" charset="2"/>
              </a:rPr>
              <a:t>2</a:t>
            </a:r>
            <a:r>
              <a:rPr lang="en-US" altLang="zh-CN" sz="2400" b="1" i="1">
                <a:ea typeface="SimSun" charset="-122"/>
                <a:cs typeface="Arial" charset="0"/>
                <a:sym typeface="Symbol" pitchFamily="18" charset="2"/>
              </a:rPr>
              <a:t> =</a:t>
            </a:r>
            <a:r>
              <a:rPr lang="en-US" altLang="zh-CN" sz="2400">
                <a:ea typeface="SimSun" charset="-122"/>
                <a:cs typeface="Arial" charset="0"/>
                <a:sym typeface="Symbol" pitchFamily="18" charset="2"/>
              </a:rPr>
              <a:t> nilai sebaran</a:t>
            </a:r>
            <a:r>
              <a:rPr lang="en-US" altLang="zh-CN" sz="2400" i="1">
                <a:ea typeface="SimSun" charset="-122"/>
                <a:cs typeface="Arial" charset="0"/>
                <a:sym typeface="Symbol" pitchFamily="18" charset="2"/>
              </a:rPr>
              <a:t> </a:t>
            </a:r>
            <a:r>
              <a:rPr lang="en-US" altLang="zh-CN" sz="2400" b="1" i="1">
                <a:ea typeface="SimSun" charset="-122"/>
                <a:cs typeface="Arial" charset="0"/>
                <a:sym typeface="Symbol" pitchFamily="18" charset="2"/>
              </a:rPr>
              <a:t>t</a:t>
            </a:r>
            <a:r>
              <a:rPr lang="en-US" altLang="zh-CN" sz="2400">
                <a:ea typeface="SimSun" charset="-122"/>
                <a:cs typeface="Arial" charset="0"/>
                <a:sym typeface="Symbol" pitchFamily="18" charset="2"/>
              </a:rPr>
              <a:t> dengan derajat kebebasan </a:t>
            </a:r>
            <a:r>
              <a:rPr lang="en-US" altLang="zh-CN" sz="2400" b="1" i="1">
                <a:ea typeface="SimSun" charset="-122"/>
                <a:cs typeface="Arial" charset="0"/>
                <a:sym typeface="Symbol" pitchFamily="18" charset="2"/>
              </a:rPr>
              <a:t>n</a:t>
            </a:r>
            <a:r>
              <a:rPr lang="en-US" altLang="zh-CN" sz="2400" b="1">
                <a:ea typeface="SimSun" charset="-122"/>
                <a:cs typeface="Arial" charset="0"/>
                <a:sym typeface="Symbol" pitchFamily="18" charset="2"/>
              </a:rPr>
              <a:t>2</a:t>
            </a:r>
            <a:endParaRPr lang="en-US" altLang="zh-CN" sz="2400" b="1" i="1">
              <a:ea typeface="SimSun" charset="-122"/>
              <a:cs typeface="Arial" charset="0"/>
              <a:sym typeface="Symbol" pitchFamily="18" charset="2"/>
            </a:endParaRPr>
          </a:p>
        </p:txBody>
      </p:sp>
      <p:graphicFrame>
        <p:nvGraphicFramePr>
          <p:cNvPr id="20483" name="Object 3"/>
          <p:cNvGraphicFramePr>
            <a:graphicFrameLocks noChangeAspect="1"/>
          </p:cNvGraphicFramePr>
          <p:nvPr/>
        </p:nvGraphicFramePr>
        <p:xfrm>
          <a:off x="2514600" y="4038600"/>
          <a:ext cx="3276600" cy="783876"/>
        </p:xfrm>
        <a:graphic>
          <a:graphicData uri="http://schemas.openxmlformats.org/presentationml/2006/ole">
            <mc:AlternateContent xmlns:mc="http://schemas.openxmlformats.org/markup-compatibility/2006">
              <mc:Choice xmlns:v="urn:schemas-microsoft-com:vml" Requires="v">
                <p:oleObj spid="_x0000_s20507" name="Equation" r:id="rId4" imgW="2654300" imgH="635000" progId="Equation.3">
                  <p:embed/>
                </p:oleObj>
              </mc:Choice>
              <mc:Fallback>
                <p:oleObj name="Equation" r:id="rId4" imgW="2654300" imgH="635000" progId="Equation.3">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038600"/>
                        <a:ext cx="3276600" cy="78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1905000" y="2971800"/>
          <a:ext cx="4800600" cy="903288"/>
        </p:xfrm>
        <a:graphic>
          <a:graphicData uri="http://schemas.openxmlformats.org/presentationml/2006/ole">
            <mc:AlternateContent xmlns:mc="http://schemas.openxmlformats.org/markup-compatibility/2006">
              <mc:Choice xmlns:v="urn:schemas-microsoft-com:vml" Requires="v">
                <p:oleObj spid="_x0000_s20508" name="Equation" r:id="rId6" imgW="1955800" imgH="368300" progId="Equation.3">
                  <p:embed/>
                </p:oleObj>
              </mc:Choice>
              <mc:Fallback>
                <p:oleObj name="Equation" r:id="rId6" imgW="1955800" imgH="368300" progId="Equation.3">
                  <p:embed/>
                  <p:pic>
                    <p:nvPicPr>
                      <p:cNvPr id="0"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2971800"/>
                        <a:ext cx="4800600" cy="90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a:bodyPr>
          <a:lstStyle/>
          <a:p>
            <a:pPr algn="l"/>
            <a:r>
              <a:rPr lang="fi-FI" sz="2400" b="1" dirty="0" smtClean="0"/>
              <a:t>Sebaran Penarikan Sampel bagi </a:t>
            </a:r>
            <a:r>
              <a:rPr lang="fi-FI" sz="2400" b="1" i="1" dirty="0" smtClean="0"/>
              <a:t>α</a:t>
            </a:r>
            <a:r>
              <a:rPr lang="en-US" sz="2400" dirty="0" smtClean="0"/>
              <a:t/>
            </a:r>
            <a:br>
              <a:rPr lang="en-US" sz="2400" dirty="0" smtClean="0"/>
            </a:br>
            <a:r>
              <a:rPr lang="fi-FI" sz="2400" dirty="0" smtClean="0"/>
              <a:t/>
            </a:r>
            <a:br>
              <a:rPr lang="fi-FI" sz="2400" dirty="0" smtClean="0"/>
            </a:br>
            <a:r>
              <a:rPr lang="fi-FI" sz="2400" dirty="0" smtClean="0"/>
              <a:t>Penduga titik </a:t>
            </a:r>
            <a:r>
              <a:rPr lang="fi-FI" sz="2400" b="1" i="1" dirty="0" smtClean="0"/>
              <a:t>α</a:t>
            </a:r>
            <a:r>
              <a:rPr lang="fi-FI" sz="2400" dirty="0" smtClean="0"/>
              <a:t> telah diberikan dalam (9.1.10b), yaitu :</a:t>
            </a:r>
            <a:r>
              <a:rPr lang="en-US" sz="2400" dirty="0" smtClean="0"/>
              <a:t/>
            </a:r>
            <a:br>
              <a:rPr lang="en-US" sz="2400" dirty="0" smtClean="0"/>
            </a:br>
            <a:r>
              <a:rPr lang="fi-FI" sz="2400" dirty="0" smtClean="0"/>
              <a:t>				</a:t>
            </a:r>
            <a:r>
              <a:rPr lang="en-US" sz="2400" dirty="0" smtClean="0"/>
              <a:t> 						</a:t>
            </a:r>
            <a:br>
              <a:rPr lang="en-US" sz="2400" dirty="0" smtClean="0"/>
            </a:br>
            <a:r>
              <a:rPr lang="fi-FI" sz="2400" dirty="0" smtClean="0"/>
              <a:t>Sebaran penarikan sampel bagi </a:t>
            </a:r>
            <a:r>
              <a:rPr lang="fi-FI" sz="2400" b="1" i="1" dirty="0" smtClean="0"/>
              <a:t>a</a:t>
            </a:r>
            <a:r>
              <a:rPr lang="fi-FI" sz="2400" dirty="0" smtClean="0"/>
              <a:t> mengacu pada nilai-nilai </a:t>
            </a:r>
            <a:r>
              <a:rPr lang="fi-FI" sz="2400" b="1" i="1" dirty="0" smtClean="0"/>
              <a:t>a</a:t>
            </a:r>
            <a:r>
              <a:rPr lang="fi-FI" sz="2400" dirty="0" smtClean="0"/>
              <a:t> yang berbeda yang akan diperoleh bila penarikan sampel pada taraf-taraf yang sama peubah bebas </a:t>
            </a:r>
            <a:r>
              <a:rPr lang="fi-FI" sz="2400" i="1" dirty="0" smtClean="0"/>
              <a:t>X</a:t>
            </a:r>
            <a:r>
              <a:rPr lang="fi-FI" sz="2400" dirty="0" smtClean="0"/>
              <a:t> diulang-ulang.</a:t>
            </a:r>
            <a:r>
              <a:rPr lang="en-US" sz="2400" dirty="0" smtClean="0"/>
              <a:t/>
            </a:r>
            <a:br>
              <a:rPr lang="en-US" sz="2400" dirty="0" smtClean="0"/>
            </a:br>
            <a:r>
              <a:rPr lang="fi-FI" sz="2400" dirty="0" smtClean="0"/>
              <a:t/>
            </a:r>
            <a:br>
              <a:rPr lang="fi-FI" sz="2400" dirty="0" smtClean="0"/>
            </a:br>
            <a:r>
              <a:rPr lang="fi-FI" sz="2400" dirty="0" smtClean="0"/>
              <a:t>Untuk model regresi sederhana, sebaran penarikan sampel </a:t>
            </a:r>
            <a:r>
              <a:rPr lang="fi-FI" sz="2400" b="1" i="1" dirty="0" smtClean="0"/>
              <a:t>a</a:t>
            </a:r>
            <a:r>
              <a:rPr lang="fi-FI" sz="2400" dirty="0" smtClean="0"/>
              <a:t> adalah sebaran normal dengan rataan dan ragam berturut-turut.</a:t>
            </a:r>
            <a:r>
              <a:rPr lang="en-US" sz="2400" dirty="0" smtClean="0"/>
              <a:t/>
            </a:r>
            <a:br>
              <a:rPr lang="en-US" sz="2400" dirty="0" smtClean="0"/>
            </a:br>
            <a:r>
              <a:rPr lang="fi-FI" sz="2400" dirty="0" smtClean="0"/>
              <a:t>		</a:t>
            </a:r>
            <a:r>
              <a:rPr lang="en-US" sz="2400" dirty="0" smtClean="0"/>
              <a:t>		</a:t>
            </a:r>
            <a:r>
              <a:rPr lang="en-US" sz="2400" i="1" dirty="0" smtClean="0"/>
              <a:t>E</a:t>
            </a:r>
            <a:r>
              <a:rPr lang="en-US" sz="2400" dirty="0" smtClean="0"/>
              <a:t>{</a:t>
            </a:r>
            <a:r>
              <a:rPr lang="fi-FI" sz="2400" b="1" i="1" dirty="0" smtClean="0"/>
              <a:t>a</a:t>
            </a:r>
            <a:r>
              <a:rPr lang="en-US" sz="2400" dirty="0" smtClean="0"/>
              <a:t>} = </a:t>
            </a:r>
            <a:r>
              <a:rPr lang="fi-FI" sz="2400" b="1" i="1" dirty="0" smtClean="0"/>
              <a:t>α </a:t>
            </a:r>
            <a:r>
              <a:rPr lang="en-US" sz="2400" dirty="0" smtClean="0"/>
              <a:t>						</a:t>
            </a:r>
            <a:br>
              <a:rPr lang="en-US" sz="2400" dirty="0" smtClean="0"/>
            </a:br>
            <a:r>
              <a:rPr lang="en-US" sz="2400" dirty="0" smtClean="0"/>
              <a:t>			 	</a:t>
            </a:r>
            <a:br>
              <a:rPr lang="en-US" sz="2400" dirty="0" smtClean="0"/>
            </a:br>
            <a:endParaRPr lang="en-US" sz="2400" dirty="0"/>
          </a:p>
        </p:txBody>
      </p:sp>
      <p:graphicFrame>
        <p:nvGraphicFramePr>
          <p:cNvPr id="69634" name="Object 2"/>
          <p:cNvGraphicFramePr>
            <a:graphicFrameLocks noChangeAspect="1"/>
          </p:cNvGraphicFramePr>
          <p:nvPr/>
        </p:nvGraphicFramePr>
        <p:xfrm>
          <a:off x="2287588" y="1993900"/>
          <a:ext cx="1520825" cy="465138"/>
        </p:xfrm>
        <a:graphic>
          <a:graphicData uri="http://schemas.openxmlformats.org/presentationml/2006/ole">
            <mc:AlternateContent xmlns:mc="http://schemas.openxmlformats.org/markup-compatibility/2006">
              <mc:Choice xmlns:v="urn:schemas-microsoft-com:vml" Requires="v">
                <p:oleObj spid="_x0000_s72730" name="Equation" r:id="rId3" imgW="749300" imgH="228600" progId="Equation.3">
                  <p:embed/>
                </p:oleObj>
              </mc:Choice>
              <mc:Fallback>
                <p:oleObj name="Equation" r:id="rId3" imgW="749300" imgH="22860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7588" y="1993900"/>
                        <a:ext cx="15208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35" name="Object 3"/>
          <p:cNvGraphicFramePr>
            <a:graphicFrameLocks noChangeAspect="1"/>
          </p:cNvGraphicFramePr>
          <p:nvPr/>
        </p:nvGraphicFramePr>
        <p:xfrm>
          <a:off x="2362200" y="5562599"/>
          <a:ext cx="4267200" cy="714033"/>
        </p:xfrm>
        <a:graphic>
          <a:graphicData uri="http://schemas.openxmlformats.org/presentationml/2006/ole">
            <mc:AlternateContent xmlns:mc="http://schemas.openxmlformats.org/markup-compatibility/2006">
              <mc:Choice xmlns:v="urn:schemas-microsoft-com:vml" Requires="v">
                <p:oleObj spid="_x0000_s72731" name="Equation" r:id="rId5" imgW="3187700" imgH="533400" progId="Equation.3">
                  <p:embed/>
                </p:oleObj>
              </mc:Choice>
              <mc:Fallback>
                <p:oleObj name="Equation" r:id="rId5" imgW="3187700" imgH="533400" progId="Equation.3">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5562599"/>
                        <a:ext cx="4267200" cy="714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937</Words>
  <Application>Microsoft Office PowerPoint</Application>
  <PresentationFormat>On-screen Show (4:3)</PresentationFormat>
  <Paragraphs>261</Paragraphs>
  <Slides>36</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SimSun</vt:lpstr>
      <vt:lpstr>Arial</vt:lpstr>
      <vt:lpstr>Calibri</vt:lpstr>
      <vt:lpstr>Cambria Math</vt:lpstr>
      <vt:lpstr>Courier New</vt:lpstr>
      <vt:lpstr>Symbol</vt:lpstr>
      <vt:lpstr>Times New Roman</vt:lpstr>
      <vt:lpstr>Wingdings</vt:lpstr>
      <vt:lpstr>Office Theme</vt:lpstr>
      <vt:lpstr>Equation</vt:lpstr>
      <vt:lpstr>INFERENSIA DALAM ANALISIS REGRESI DAN KORELASI</vt:lpstr>
      <vt:lpstr>Selang kepercayaan  (1-  ) 100% </vt:lpstr>
      <vt:lpstr>Selang kepercayaan  (1-  ) 100% </vt:lpstr>
      <vt:lpstr>Selang kepercayaan  (1-  ) 100% </vt:lpstr>
      <vt:lpstr>Dapat kita tunjukkan bahwa (b1 - b1)/s{b1} mengikuti sebaran t dengan n – 2 derajad bebas dengan menyandarkan pada teorema berikut :  Untuk model regresi sederhana, Jumlah Kuadrat Galat (JKG) dibagi dengan ragam s2 yang dapat kita tulis:    JKG/s2      mengikuti sebaran χ2 dengan n – 2 derajat bebas, dan bebas terhadap b0 dan b1.   Pertama-tama kita tulis kembali (b1 - b1)/s{b1} sebagai berikut :    Pembilang di atas adalah peubah acak normal baku z. Sifat penyebutnya dapat dilihat dengan memperhatikan bahwa : </vt:lpstr>
      <vt:lpstr>       Oleh karenanya kita peroleh :      ~     Namun menurut teorema , z dan χ2 saling bebas, karena z adalah fungsi b1 tidak bergantung pada JKG/s2 χ2. Dengan demikian, berdasarkan definisi, kita peroleh:      ~t(n – 2)   Hasil ini memungkinkan kita melakukan inferensi terhadap b1.  </vt:lpstr>
      <vt:lpstr>Karena (b1 - b1)/s{b1} mengikuti sebaran t, maka kita bisa membuat pernyataan peluang berikut :   P{t(α/2; n – 2) &lt; (b1 - β1)/s{b1} &lt; t(1 - α /2;n – 2)} = 1 - α    Dalam hal ini t(α /2; n – 2) menyatakan persentil (α /2)100 dari sebaran dengan n – 2 derajad bebas. Karena sebaran t setangkup (simetrik) terhadap 0, maka :    t(α /2; n – 2) = -t(1 - α /2; n – 2)      Setelah menata kembali dua ketidaksamaan, maka kita memperoleh :   P{b1-t(1 - α /2; n – 2)s{b1} &lt; β 1 &lt; b1 + t (1 - α /2;n – 2)s{b1}} = 1 - α   Karena  ini berlaku untuk semua kemungkinan nilai β 1, maka batas-batas kepercayaan 1 - α bagi β 1 adalah :       b1 + t(1 - α /2; n – 2)s{b1}    </vt:lpstr>
      <vt:lpstr>PowerPoint Presentation</vt:lpstr>
      <vt:lpstr>Sebaran Penarikan Sampel bagi α  Penduga titik α telah diberikan dalam (9.1.10b), yaitu :             Sebaran penarikan sampel bagi a mengacu pada nilai-nilai a yang berbeda yang akan diperoleh bila penarikan sampel pada taraf-taraf yang sama peubah bebas X diulang-ulang.  Untuk model regresi sederhana, sebaran penarikan sampel a adalah sebaran normal dengan rataan dan ragam berturut-turut.     E{a} = α              </vt:lpstr>
      <vt:lpstr>Kenormalan sebaran penarikan sampel bagi a seperti juga b1 adalah suatu kombinasi linear amatan-amatan Yi­. Rataan dan ragam sebaran penarikan sampel bagi a dapat diperoleh dengan cara serupa seperti untuk b1.  Penduga bagi s2{α} diperoleh cukup dengan mengganti s2 dengan penduga titiknya KTG.          Akar kuadratnya, yaitu s{α}, merupakan penduga bagi s{α}. </vt:lpstr>
      <vt:lpstr>Analog terhadap teorema  bagi b1, ada teorema serupa untuk a yang mengatakan (9.2.22):      mengikuti sebaran t(n – 2)   Oleh karenanya, selang kepercayaan bagi α dan uji-uji mengenai α dapat dilakukan secara biasa dengan menggunakan sebaran t.   Batas-batas kepercayaan 1 - a bagi b0 diperoleh dengan cara yang sama seperti untuk b1 yang telah diuraikan sebelumnya, yaitu :          α + t(1 - α /2;n – 2)s{α}   </vt:lpstr>
      <vt:lpstr>PowerPoint Presentation</vt:lpstr>
      <vt:lpstr>PowerPoint Presentation</vt:lpstr>
      <vt:lpstr>Pendugaan Selang bagi E{Yh} atau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Beberapa Pertimbangan Ketika Melakukan Inferensi Tentang b0 dan b1   Akibat Penyimpangan terhadap Asumsi Kenormalan   Jika sebaran peluang Y tidak persis normal namun tidak menyimpang terlalu serius, maka sebaran penarikan sampel bagi a dan b  akan menghampiri normal, sehingga penggunaan sebaran t akan menghasilkan taraf kepercayaan ataupun taraf nyata yang ditetapkan. Bahkan meskipun Y sangat tidak normal, penduga a dan b  memiliki sifat kenormalan asimtotik-artinya di bawah kondisi yang sangat umum sebarannya menghampiri normal jika ukuran sampel semakin besar. Jadi dengan ukuran sampel yang cukup besar, selang kepercayaan dan kaidah keputusan yang telah diberikan sebelumnya masih tetap berlaku meskipun sebaran peluang Y menyimpang jaugh dari normal. Untuk ukuran sampel besar, nilai t tentu saja bisa diganti oleh nilai z untuk normal baku. </vt:lpstr>
      <vt:lpstr>Soal</vt:lpstr>
      <vt:lpstr>KORELASI</vt:lpstr>
      <vt:lpstr>AWAS!! 1.  jika r = 0 artinya tidak ada hubungan linear antara X dan Y 2. keeratan hubungan yang ditunjukkan adalah keeratan    hubungan linear</vt:lpstr>
      <vt:lpstr>PowerPoint Presentation</vt:lpstr>
      <vt:lpstr>PowerPoint Presentation</vt:lpstr>
      <vt:lpstr>Korelasi</vt:lpstr>
      <vt:lpstr>Korelasi</vt:lpstr>
      <vt:lpstr>Korelasi!!</vt:lpstr>
      <vt:lpstr>H1  A.   0; Ho Ditolak bila     H1  A.  &gt; 0; Ho Ditolak bila      H1  A.  &lt;  0; Ho Ditolak bila  </vt:lpstr>
      <vt:lpstr>PowerPoint Presentation</vt:lpstr>
      <vt:lpstr>Menguji Koeffisien Korelasi</vt:lpstr>
      <vt:lpstr>Menguji Koeffisien Korelasi</vt:lpstr>
      <vt:lpstr>Menguji Koeffisien Korelasi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netti</dc:creator>
  <cp:lastModifiedBy>Ferdy Nanda Riza</cp:lastModifiedBy>
  <cp:revision>76</cp:revision>
  <dcterms:created xsi:type="dcterms:W3CDTF">2012-09-13T17:25:09Z</dcterms:created>
  <dcterms:modified xsi:type="dcterms:W3CDTF">2022-03-09T07:32:43Z</dcterms:modified>
</cp:coreProperties>
</file>