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61163" cy="9942513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9BDFF-800A-437E-8706-6ACF86E7ABA9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C0A9-BCF7-417D-A952-D2CE5752AB5D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9309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EB347-6A6D-45A8-8C42-6364B8DBDF8A}" type="datetimeFigureOut">
              <a:rPr lang="id-ID" smtClean="0"/>
              <a:pPr/>
              <a:t>18/08/2016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F234-CB6B-423B-BCDD-FF010385E3CF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mtClean="0"/>
              <a:t>PENDEKATAN MATRIKS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Lambang matriks akan dinyatakan dalam HURUF TEBAL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603468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p=k+1 = # parameter dlm model,  untuk regresi linier sederhana k=1</a:t>
            </a:r>
            <a:endParaRPr lang="id-ID" sz="2000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548680"/>
            <a:ext cx="3178284" cy="344041"/>
          </a:xfrm>
          <a:prstGeom prst="rect">
            <a:avLst/>
          </a:prstGeom>
          <a:noFill/>
        </p:spPr>
      </p:pic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1052736"/>
            <a:ext cx="3240361" cy="459781"/>
          </a:xfrm>
          <a:prstGeom prst="rect">
            <a:avLst/>
          </a:prstGeom>
          <a:noFill/>
        </p:spPr>
      </p:pic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1916832"/>
            <a:ext cx="4264694" cy="382141"/>
          </a:xfrm>
          <a:prstGeom prst="rect">
            <a:avLst/>
          </a:prstGeom>
          <a:noFill/>
        </p:spPr>
      </p:pic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2348880"/>
            <a:ext cx="5402433" cy="334516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996952"/>
            <a:ext cx="1656184" cy="271718"/>
          </a:xfrm>
          <a:prstGeom prst="rect">
            <a:avLst/>
          </a:prstGeom>
          <a:noFill/>
        </p:spPr>
      </p:pic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68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356992"/>
            <a:ext cx="4483860" cy="353566"/>
          </a:xfrm>
          <a:prstGeom prst="rect">
            <a:avLst/>
          </a:prstGeom>
          <a:noFill/>
        </p:spPr>
      </p:pic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1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717032"/>
            <a:ext cx="3313171" cy="406524"/>
          </a:xfrm>
          <a:prstGeom prst="rect">
            <a:avLst/>
          </a:prstGeom>
          <a:noFill/>
        </p:spPr>
      </p:pic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4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7744" y="4221088"/>
            <a:ext cx="3662950" cy="334516"/>
          </a:xfrm>
          <a:prstGeom prst="rect">
            <a:avLst/>
          </a:prstGeom>
          <a:noFill/>
        </p:spPr>
      </p:pic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77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797152"/>
            <a:ext cx="3653388" cy="344041"/>
          </a:xfrm>
          <a:prstGeom prst="rect">
            <a:avLst/>
          </a:prstGeom>
          <a:noFill/>
        </p:spPr>
      </p:pic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80" name="Picture 2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5229200"/>
            <a:ext cx="6946352" cy="344041"/>
          </a:xfrm>
          <a:prstGeom prst="rect">
            <a:avLst/>
          </a:prstGeom>
          <a:noFill/>
        </p:spPr>
      </p:pic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3583" name="Picture 3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5957865"/>
            <a:ext cx="3096344" cy="325931"/>
          </a:xfrm>
          <a:prstGeom prst="rect">
            <a:avLst/>
          </a:prstGeom>
          <a:noFill/>
        </p:spPr>
      </p:pic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22714"/>
          </a:xfrm>
        </p:spPr>
        <p:txBody>
          <a:bodyPr>
            <a:normAutofit/>
          </a:bodyPr>
          <a:lstStyle/>
          <a:p>
            <a:pPr algn="l"/>
            <a:r>
              <a:rPr lang="el-GR" sz="2000" dirty="0" smtClean="0"/>
              <a:t>Σ</a:t>
            </a:r>
            <a:r>
              <a:rPr lang="id-ID" sz="2000" dirty="0" smtClean="0"/>
              <a:t>e=(I-H) </a:t>
            </a:r>
            <a:r>
              <a:rPr lang="el-GR" sz="2000" dirty="0" smtClean="0"/>
              <a:t>Σ</a:t>
            </a:r>
            <a:r>
              <a:rPr lang="id-ID" sz="2000" dirty="0" smtClean="0"/>
              <a:t>e (I-H)’= </a:t>
            </a:r>
            <a:r>
              <a:rPr lang="el-GR" sz="2000" dirty="0" smtClean="0"/>
              <a:t>σ</a:t>
            </a:r>
            <a:r>
              <a:rPr lang="id-ID" sz="2000" dirty="0" smtClean="0"/>
              <a:t>2 (I-H)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atau Var (eii) = </a:t>
            </a:r>
            <a:r>
              <a:rPr lang="el-GR" sz="2000" dirty="0" smtClean="0"/>
              <a:t>σ</a:t>
            </a:r>
            <a:r>
              <a:rPr lang="id-ID" sz="2000" dirty="0" smtClean="0"/>
              <a:t>2 (I-hii), hii merupakan unsur diagonal dalam matriks</a:t>
            </a:r>
            <a:r>
              <a:rPr lang="id-ID" sz="2000" b="1" dirty="0" smtClean="0"/>
              <a:t> H</a:t>
            </a:r>
            <a:r>
              <a:rPr lang="id-ID" sz="2000" dirty="0" smtClean="0"/>
              <a:t>, dan COV(e1,ej)=  - </a:t>
            </a:r>
            <a:r>
              <a:rPr lang="el-GR" sz="2000" dirty="0" smtClean="0"/>
              <a:t>σ</a:t>
            </a:r>
            <a:r>
              <a:rPr lang="id-ID" sz="2000" dirty="0" smtClean="0"/>
              <a:t>2 hij, hij unsur diluar diagonal </a:t>
            </a:r>
            <a:r>
              <a:rPr lang="id-ID" sz="2000" b="1" dirty="0" smtClean="0"/>
              <a:t>H</a:t>
            </a:r>
            <a:r>
              <a:rPr lang="id-ID" sz="2000" dirty="0" smtClean="0"/>
              <a:t>.</a:t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/>
            </a:r>
            <a:br>
              <a:rPr lang="id-ID" sz="2000" dirty="0" smtClean="0"/>
            </a:br>
            <a:endParaRPr lang="id-ID" sz="2000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2204864"/>
            <a:ext cx="5794930" cy="360040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2780928"/>
            <a:ext cx="2358338" cy="334516"/>
          </a:xfrm>
          <a:prstGeom prst="rect">
            <a:avLst/>
          </a:prstGeom>
          <a:noFill/>
        </p:spPr>
      </p:pic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212976"/>
            <a:ext cx="1728192" cy="323027"/>
          </a:xfrm>
          <a:prstGeom prst="rect">
            <a:avLst/>
          </a:prstGeom>
          <a:noFill/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555110"/>
            <a:ext cx="1800200" cy="308990"/>
          </a:xfrm>
          <a:prstGeom prst="rect">
            <a:avLst/>
          </a:prstGeom>
          <a:noFill/>
        </p:spPr>
      </p:pic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7984" y="3501008"/>
            <a:ext cx="1656184" cy="269298"/>
          </a:xfrm>
          <a:prstGeom prst="rect">
            <a:avLst/>
          </a:prstGeom>
          <a:noFill/>
        </p:spPr>
      </p:pic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3933056"/>
            <a:ext cx="2694490" cy="458341"/>
          </a:xfrm>
          <a:prstGeom prst="rect">
            <a:avLst/>
          </a:prstGeom>
          <a:noFill/>
        </p:spPr>
      </p:pic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437112"/>
            <a:ext cx="3240360" cy="272190"/>
          </a:xfrm>
          <a:prstGeom prst="rect">
            <a:avLst/>
          </a:prstGeom>
          <a:noFill/>
        </p:spPr>
      </p:pic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7" y="5013176"/>
            <a:ext cx="3538707" cy="344041"/>
          </a:xfrm>
          <a:prstGeom prst="rect">
            <a:avLst/>
          </a:prstGeom>
          <a:noFill/>
        </p:spPr>
      </p:pic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4601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5733256"/>
            <a:ext cx="2441053" cy="344041"/>
          </a:xfrm>
          <a:prstGeom prst="rect">
            <a:avLst/>
          </a:prstGeom>
          <a:noFill/>
        </p:spPr>
      </p:pic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Tabel Anara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19255" cy="449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51"/>
                <a:gridCol w="1643851"/>
                <a:gridCol w="1643851"/>
                <a:gridCol w="1643851"/>
                <a:gridCol w="1643851"/>
              </a:tblGrid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Sumber Keragaman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DB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JK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KT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E(KT)</a:t>
                      </a:r>
                      <a:endParaRPr lang="id-ID" dirty="0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Regresi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K+1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b’X’Y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b’X’Y/(k+1)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id-ID" dirty="0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Sisa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n-(k+1)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e’e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e’e/n-(k+1)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</a:tr>
              <a:tr h="1123274">
                <a:tc>
                  <a:txBody>
                    <a:bodyPr/>
                    <a:lstStyle/>
                    <a:p>
                      <a:r>
                        <a:rPr lang="id-ID" dirty="0" smtClean="0"/>
                        <a:t>Total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n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mtClean="0"/>
                        <a:t>Y’Y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2921830"/>
            <a:ext cx="1080120" cy="499556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304" y="4104076"/>
            <a:ext cx="296416" cy="389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404665"/>
            <a:ext cx="7776864" cy="720080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208912" cy="5184576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Dalam bentuk matriks:   </a:t>
            </a: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</a:t>
            </a:r>
            <a:r>
              <a:rPr lang="id-ID" sz="2000" b="1" dirty="0" smtClean="0">
                <a:solidFill>
                  <a:schemeClr val="tx1"/>
                </a:solidFill>
              </a:rPr>
              <a:t>Y </a:t>
            </a:r>
            <a:r>
              <a:rPr lang="id-ID" sz="2000" dirty="0" smtClean="0">
                <a:solidFill>
                  <a:schemeClr val="tx1"/>
                </a:solidFill>
              </a:rPr>
              <a:t>= </a:t>
            </a:r>
            <a:r>
              <a:rPr lang="id-ID" sz="2000" b="1" dirty="0" smtClean="0">
                <a:solidFill>
                  <a:schemeClr val="tx1"/>
                </a:solidFill>
              </a:rPr>
              <a:t>X</a:t>
            </a:r>
            <a:r>
              <a:rPr lang="el-GR" sz="2000" dirty="0" smtClean="0">
                <a:solidFill>
                  <a:schemeClr val="tx1"/>
                </a:solidFill>
              </a:rPr>
              <a:t>β</a:t>
            </a:r>
            <a:r>
              <a:rPr lang="id-ID" sz="2000" dirty="0" smtClean="0">
                <a:solidFill>
                  <a:schemeClr val="tx1"/>
                </a:solidFill>
              </a:rPr>
              <a:t> + </a:t>
            </a:r>
            <a:r>
              <a:rPr lang="el-GR" sz="2000" dirty="0" smtClean="0">
                <a:solidFill>
                  <a:schemeClr val="tx1"/>
                </a:solidFill>
                <a:latin typeface="Times New Roman"/>
                <a:cs typeface="Times New Roman"/>
              </a:rPr>
              <a:t>ε</a:t>
            </a:r>
            <a:endParaRPr lang="id-ID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id-ID" sz="20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8515" y="548680"/>
            <a:ext cx="2584073" cy="478532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2204864"/>
            <a:ext cx="3193467" cy="86409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5" y="3427452"/>
            <a:ext cx="6048671" cy="455276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4581128"/>
            <a:ext cx="1289286" cy="576064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4005065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Dan b penduga </a:t>
            </a:r>
            <a:r>
              <a:rPr lang="el-GR" dirty="0" smtClean="0"/>
              <a:t>β</a:t>
            </a:r>
            <a:r>
              <a:rPr lang="id-ID" dirty="0" smtClean="0"/>
              <a:t> maka penduga kuadrat terkecil dari model di atas:</a:t>
            </a:r>
            <a:endParaRPr lang="id-ID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5517232"/>
            <a:ext cx="3360390" cy="560065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848872" cy="648072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Penduga MKT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052736"/>
            <a:ext cx="8136904" cy="5472608"/>
          </a:xfrm>
        </p:spPr>
        <p:txBody>
          <a:bodyPr>
            <a:normAutofit/>
          </a:bodyPr>
          <a:lstStyle/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B	A (Persamaan normal)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Bila A mempunyai Invers , maka</a:t>
            </a: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980728"/>
            <a:ext cx="3816424" cy="1284863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3573016"/>
            <a:ext cx="4168416" cy="1394073"/>
          </a:xfrm>
          <a:prstGeom prst="rect">
            <a:avLst/>
          </a:prstGeom>
          <a:noFill/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7" y="5301207"/>
            <a:ext cx="3960441" cy="1086493"/>
          </a:xfrm>
          <a:prstGeom prst="rect">
            <a:avLst/>
          </a:prstGeom>
          <a:noFill/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0" y="104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6394722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476672"/>
            <a:ext cx="4443922" cy="648072"/>
          </a:xfrm>
          <a:prstGeom prst="rect">
            <a:avLst/>
          </a:prstGeo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1268760"/>
            <a:ext cx="4169419" cy="697607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866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276871"/>
            <a:ext cx="4262876" cy="1152129"/>
          </a:xfrm>
          <a:prstGeom prst="rect">
            <a:avLst/>
          </a:prstGeom>
          <a:noFill/>
        </p:spPr>
      </p:pic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3861048"/>
            <a:ext cx="1656184" cy="560966"/>
          </a:xfrm>
          <a:prstGeom prst="rect">
            <a:avLst/>
          </a:prstGeom>
          <a:noFill/>
        </p:spPr>
      </p:pic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6322714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908720"/>
            <a:ext cx="5497196" cy="720080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9991" y="2420888"/>
            <a:ext cx="3582837" cy="864096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848872" cy="792088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SIFAT PENDUGA MKT: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280920" cy="5256584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1.  TAK BIAS</a:t>
            </a:r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204864"/>
            <a:ext cx="3024336" cy="483894"/>
          </a:xfrm>
          <a:prstGeom prst="rect">
            <a:avLst/>
          </a:prstGeom>
          <a:noFill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2852936"/>
            <a:ext cx="3650809" cy="432048"/>
          </a:xfrm>
          <a:prstGeom prst="rect">
            <a:avLst/>
          </a:prstGeom>
          <a:noFill/>
        </p:spPr>
      </p:pic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3573016"/>
            <a:ext cx="3740021" cy="406524"/>
          </a:xfrm>
          <a:prstGeom prst="rect">
            <a:avLst/>
          </a:prstGeom>
          <a:noFill/>
        </p:spPr>
      </p:pic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3" name="Picture 1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365104"/>
            <a:ext cx="6890582" cy="406524"/>
          </a:xfrm>
          <a:prstGeom prst="rect">
            <a:avLst/>
          </a:prstGeom>
          <a:noFill/>
        </p:spPr>
      </p:pic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5013176"/>
            <a:ext cx="1584176" cy="414046"/>
          </a:xfrm>
          <a:prstGeom prst="rect">
            <a:avLst/>
          </a:prstGeom>
          <a:noFill/>
        </p:spPr>
      </p:pic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5589241"/>
            <a:ext cx="648072" cy="540061"/>
          </a:xfrm>
          <a:prstGeom prst="rect">
            <a:avLst/>
          </a:prstGeom>
          <a:noFill/>
        </p:spPr>
      </p:pic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0502" name="Picture 2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1700808"/>
            <a:ext cx="3168352" cy="492379"/>
          </a:xfrm>
          <a:prstGeom prst="rect">
            <a:avLst/>
          </a:prstGeom>
          <a:noFill/>
        </p:spPr>
      </p:pic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0" y="676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1"/>
            <a:ext cx="7920880" cy="720080"/>
          </a:xfrm>
        </p:spPr>
        <p:txBody>
          <a:bodyPr>
            <a:normAutofit/>
          </a:bodyPr>
          <a:lstStyle/>
          <a:p>
            <a:pPr algn="l"/>
            <a:r>
              <a:rPr lang="id-ID" sz="2400" dirty="0" smtClean="0"/>
              <a:t>2. RAGAM MINIMUM</a:t>
            </a:r>
            <a:endParaRPr lang="id-ID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8136904" cy="5256584"/>
          </a:xfrm>
        </p:spPr>
        <p:txBody>
          <a:bodyPr>
            <a:normAutofit/>
          </a:bodyPr>
          <a:lstStyle/>
          <a:p>
            <a:pPr algn="l"/>
            <a:endParaRPr lang="id-ID" sz="20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19672" y="1222756"/>
            <a:ext cx="3741278" cy="478052"/>
          </a:xfrm>
          <a:prstGeom prst="rect">
            <a:avLst/>
          </a:prstGeom>
          <a:noFill/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060848"/>
            <a:ext cx="4176464" cy="360040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2708920"/>
            <a:ext cx="4370133" cy="406524"/>
          </a:xfrm>
          <a:prstGeom prst="rect">
            <a:avLst/>
          </a:prstGeom>
          <a:noFill/>
        </p:spPr>
      </p:pic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3429000"/>
            <a:ext cx="3414802" cy="406524"/>
          </a:xfrm>
          <a:prstGeom prst="rect">
            <a:avLst/>
          </a:prstGeom>
          <a:noFill/>
        </p:spPr>
      </p:pic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1" y="4221088"/>
            <a:ext cx="1910663" cy="406524"/>
          </a:xfrm>
          <a:prstGeom prst="rect">
            <a:avLst/>
          </a:prstGeom>
          <a:noFill/>
        </p:spPr>
      </p:pic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7"/>
            <a:ext cx="7848872" cy="720080"/>
          </a:xfrm>
        </p:spPr>
        <p:txBody>
          <a:bodyPr>
            <a:normAutofit fontScale="90000"/>
          </a:bodyPr>
          <a:lstStyle/>
          <a:p>
            <a:pPr algn="l"/>
            <a:r>
              <a:rPr lang="id-ID" sz="2000" dirty="0" smtClean="0"/>
              <a:t>TEOREMA GAUSS-MARKOV:  Penaksir kuadrat terkecil                               mempunyai ragam terkecil dalam himpunan semua penduga linear tak bias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196752"/>
            <a:ext cx="8208912" cy="5328592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Bukti:LIHAT SEMBIRING HAL. 122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332656"/>
            <a:ext cx="1632198" cy="272033"/>
          </a:xfrm>
          <a:prstGeom prst="rect">
            <a:avLst/>
          </a:prstGeom>
          <a:noFill/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920880" cy="720079"/>
          </a:xfrm>
        </p:spPr>
        <p:txBody>
          <a:bodyPr>
            <a:normAutofit/>
          </a:bodyPr>
          <a:lstStyle/>
          <a:p>
            <a:pPr algn="l"/>
            <a:r>
              <a:rPr lang="id-ID" sz="2000" dirty="0" smtClean="0"/>
              <a:t>ANALISIS RAGAM </a:t>
            </a:r>
            <a:endParaRPr lang="id-ID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8136904" cy="5184576"/>
          </a:xfrm>
        </p:spPr>
        <p:txBody>
          <a:bodyPr>
            <a:normAutofit/>
          </a:bodyPr>
          <a:lstStyle/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ATAU  		JK TOTAL    =    JK REGRESI	           +  JK SISA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H adalah matriks:  1. Simetri :  H’=H</a:t>
            </a:r>
          </a:p>
          <a:p>
            <a:pPr algn="l"/>
            <a:r>
              <a:rPr lang="id-ID" sz="2000" dirty="0" smtClean="0">
                <a:solidFill>
                  <a:schemeClr val="tx1"/>
                </a:solidFill>
              </a:rPr>
              <a:t>		  2. Idempoten:  HH=H</a:t>
            </a:r>
          </a:p>
          <a:p>
            <a:pPr algn="l"/>
            <a:endParaRPr lang="id-ID" sz="2000" dirty="0" smtClean="0">
              <a:solidFill>
                <a:schemeClr val="tx1"/>
              </a:solidFill>
            </a:endParaRPr>
          </a:p>
          <a:p>
            <a:pPr algn="l"/>
            <a:endParaRPr lang="id-ID" sz="2000" dirty="0">
              <a:solidFill>
                <a:schemeClr val="tx1"/>
              </a:solidFill>
            </a:endParaRP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91680" y="1268760"/>
            <a:ext cx="6212758" cy="454149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8" y="2348880"/>
            <a:ext cx="2434239" cy="454149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695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2924944"/>
            <a:ext cx="3232581" cy="730374"/>
          </a:xfrm>
          <a:prstGeom prst="rect">
            <a:avLst/>
          </a:prstGeom>
          <a:noFill/>
        </p:spPr>
      </p:pic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0" y="9715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7544" y="3861048"/>
            <a:ext cx="2766045" cy="312547"/>
          </a:xfrm>
          <a:prstGeom prst="rect">
            <a:avLst/>
          </a:prstGeom>
          <a:noFill/>
        </p:spPr>
      </p:pic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108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PENDEKATAN MATRIKS</vt:lpstr>
      <vt:lpstr>PowerPoint Presentation</vt:lpstr>
      <vt:lpstr>Penduga MKT</vt:lpstr>
      <vt:lpstr>PowerPoint Presentation</vt:lpstr>
      <vt:lpstr>PowerPoint Presentation</vt:lpstr>
      <vt:lpstr>SIFAT PENDUGA MKT:</vt:lpstr>
      <vt:lpstr>2. RAGAM MINIMUM</vt:lpstr>
      <vt:lpstr>TEOREMA GAUSS-MARKOV:  Penaksir kuadrat terkecil                               mempunyai ragam terkecil dalam himpunan semua penduga linear tak bias</vt:lpstr>
      <vt:lpstr>ANALISIS RAGAM </vt:lpstr>
      <vt:lpstr>                p=k+1 = # parameter dlm model,  untuk regresi linier sederhana k=1</vt:lpstr>
      <vt:lpstr>Σe=(I-H) Σe (I-H)’= σ2 (I-H)  atau Var (eii) = σ2 (I-hii), hii merupakan unsur diagonal dalam matriks H, dan COV(e1,ej)=  - σ2 hij, hij unsur diluar diagonal H.              </vt:lpstr>
      <vt:lpstr>Tabel Anara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PENDEKATAN MATRIKS</dc:title>
  <dc:creator>ACER</dc:creator>
  <cp:lastModifiedBy>User</cp:lastModifiedBy>
  <cp:revision>35</cp:revision>
  <dcterms:created xsi:type="dcterms:W3CDTF">2011-09-06T11:26:06Z</dcterms:created>
  <dcterms:modified xsi:type="dcterms:W3CDTF">2016-08-18T05:43:25Z</dcterms:modified>
</cp:coreProperties>
</file>