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85" r:id="rId4"/>
    <p:sldId id="266" r:id="rId5"/>
    <p:sldId id="267" r:id="rId6"/>
    <p:sldId id="268" r:id="rId7"/>
    <p:sldId id="269" r:id="rId8"/>
    <p:sldId id="257" r:id="rId9"/>
    <p:sldId id="282" r:id="rId10"/>
    <p:sldId id="283" r:id="rId11"/>
    <p:sldId id="258" r:id="rId12"/>
    <p:sldId id="259" r:id="rId13"/>
    <p:sldId id="260" r:id="rId14"/>
    <p:sldId id="261" r:id="rId15"/>
    <p:sldId id="262" r:id="rId16"/>
    <p:sldId id="263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70" r:id="rId30"/>
    <p:sldId id="271" r:id="rId31"/>
    <p:sldId id="272" r:id="rId32"/>
    <p:sldId id="273" r:id="rId33"/>
    <p:sldId id="274" r:id="rId34"/>
    <p:sldId id="275" r:id="rId35"/>
    <p:sldId id="276" r:id="rId36"/>
    <p:sldId id="278" r:id="rId37"/>
    <p:sldId id="279" r:id="rId38"/>
    <p:sldId id="280" r:id="rId39"/>
    <p:sldId id="281" r:id="rId40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816" y="-4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9.wmf"/><Relationship Id="rId1" Type="http://schemas.openxmlformats.org/officeDocument/2006/relationships/image" Target="../media/image87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95.wmf"/><Relationship Id="rId1" Type="http://schemas.openxmlformats.org/officeDocument/2006/relationships/image" Target="../media/image9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1221-0837-4B39-8447-274FDF854EBC}" type="datetimeFigureOut">
              <a:rPr lang="id-ID" smtClean="0"/>
              <a:pPr/>
              <a:t>18/05/2021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C623-8F6B-40CF-8003-ADE9C17093E6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1221-0837-4B39-8447-274FDF854EBC}" type="datetimeFigureOut">
              <a:rPr lang="id-ID" smtClean="0"/>
              <a:pPr/>
              <a:t>18/05/2021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C623-8F6B-40CF-8003-ADE9C17093E6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1221-0837-4B39-8447-274FDF854EBC}" type="datetimeFigureOut">
              <a:rPr lang="id-ID" smtClean="0"/>
              <a:pPr/>
              <a:t>18/05/2021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C623-8F6B-40CF-8003-ADE9C17093E6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Itasia &amp; Y Angraini, Dep. Statistika FMIPA-IPB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3D577B-C479-43F2-BDCA-A7106AE2A3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29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Itasia &amp; Y Angraini, Dep. Statistika FMIPA-IPB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A4FE13-477C-442B-99DE-DB8554A3FE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15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BC4FBE-3D87-42B8-B771-509ACCE46D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1329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1221-0837-4B39-8447-274FDF854EBC}" type="datetimeFigureOut">
              <a:rPr lang="id-ID" smtClean="0"/>
              <a:pPr/>
              <a:t>18/05/2021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C623-8F6B-40CF-8003-ADE9C17093E6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1221-0837-4B39-8447-274FDF854EBC}" type="datetimeFigureOut">
              <a:rPr lang="id-ID" smtClean="0"/>
              <a:pPr/>
              <a:t>18/05/2021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C623-8F6B-40CF-8003-ADE9C17093E6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1221-0837-4B39-8447-274FDF854EBC}" type="datetimeFigureOut">
              <a:rPr lang="id-ID" smtClean="0"/>
              <a:pPr/>
              <a:t>18/05/2021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C623-8F6B-40CF-8003-ADE9C17093E6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1221-0837-4B39-8447-274FDF854EBC}" type="datetimeFigureOut">
              <a:rPr lang="id-ID" smtClean="0"/>
              <a:pPr/>
              <a:t>18/05/2021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C623-8F6B-40CF-8003-ADE9C17093E6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1221-0837-4B39-8447-274FDF854EBC}" type="datetimeFigureOut">
              <a:rPr lang="id-ID" smtClean="0"/>
              <a:pPr/>
              <a:t>18/05/2021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C623-8F6B-40CF-8003-ADE9C17093E6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1221-0837-4B39-8447-274FDF854EBC}" type="datetimeFigureOut">
              <a:rPr lang="id-ID" smtClean="0"/>
              <a:pPr/>
              <a:t>18/05/2021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C623-8F6B-40CF-8003-ADE9C17093E6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1221-0837-4B39-8447-274FDF854EBC}" type="datetimeFigureOut">
              <a:rPr lang="id-ID" smtClean="0"/>
              <a:pPr/>
              <a:t>18/05/2021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C623-8F6B-40CF-8003-ADE9C17093E6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1221-0837-4B39-8447-274FDF854EBC}" type="datetimeFigureOut">
              <a:rPr lang="id-ID" smtClean="0"/>
              <a:pPr/>
              <a:t>18/05/2021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C623-8F6B-40CF-8003-ADE9C17093E6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A1221-0837-4B39-8447-274FDF854EBC}" type="datetimeFigureOut">
              <a:rPr lang="id-ID" smtClean="0"/>
              <a:pPr/>
              <a:t>18/05/2021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1C623-8F6B-40CF-8003-ADE9C17093E6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6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7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79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78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80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81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82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83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84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85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86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88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87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9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87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1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90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93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95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94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97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96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99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6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7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34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7564" y="2564904"/>
            <a:ext cx="7848872" cy="792088"/>
          </a:xfrm>
        </p:spPr>
        <p:txBody>
          <a:bodyPr/>
          <a:lstStyle/>
          <a:p>
            <a:r>
              <a:rPr lang="id-ID" dirty="0" smtClean="0"/>
              <a:t>REGRESI LINEAR BERGANDA</a:t>
            </a:r>
            <a:endParaRPr lang="id-ID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706090"/>
          </a:xfrm>
        </p:spPr>
        <p:txBody>
          <a:bodyPr>
            <a:normAutofit/>
          </a:bodyPr>
          <a:lstStyle/>
          <a:p>
            <a:pPr algn="l"/>
            <a:r>
              <a:rPr lang="id-ID" sz="2000" dirty="0" smtClean="0"/>
              <a:t>Persamaan normal Pada REGRESI SEDERHANA: </a:t>
            </a:r>
            <a:endParaRPr lang="id-ID" sz="2000" dirty="0"/>
          </a:p>
        </p:txBody>
      </p:sp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75855" y="1340768"/>
            <a:ext cx="2473687" cy="864096"/>
          </a:xfrm>
          <a:prstGeom prst="rect">
            <a:avLst/>
          </a:prstGeom>
          <a:noFill/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2282" y="2204864"/>
            <a:ext cx="2952328" cy="784213"/>
          </a:xfrm>
          <a:prstGeom prst="rect">
            <a:avLst/>
          </a:prstGeom>
          <a:noFill/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6021136"/>
              </p:ext>
            </p:extLst>
          </p:nvPr>
        </p:nvGraphicFramePr>
        <p:xfrm>
          <a:off x="539552" y="3789040"/>
          <a:ext cx="8132763" cy="272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name="Equation" r:id="rId5" imgW="3937000" imgH="1320800" progId="Equation.3">
                  <p:embed/>
                </p:oleObj>
              </mc:Choice>
              <mc:Fallback>
                <p:oleObj name="Equation" r:id="rId5" imgW="3937000" imgH="1320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789040"/>
                        <a:ext cx="8132763" cy="272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323528" y="2989077"/>
            <a:ext cx="8075240" cy="655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d-ID" sz="2000" dirty="0" smtClean="0"/>
              <a:t>Persamaan normal Pada REGRESI BERGANDA: 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221474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404665"/>
            <a:ext cx="7992888" cy="792088"/>
          </a:xfrm>
        </p:spPr>
        <p:txBody>
          <a:bodyPr>
            <a:normAutofit/>
          </a:bodyPr>
          <a:lstStyle/>
          <a:p>
            <a:pPr algn="l"/>
            <a:r>
              <a:rPr lang="id-ID" sz="2000" dirty="0" smtClean="0"/>
              <a:t>Atau dengan pendekatan matriks Meminimumkan kuadrat galat:</a:t>
            </a:r>
            <a:endParaRPr lang="id-ID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1412776"/>
            <a:ext cx="8208912" cy="4968552"/>
          </a:xfrm>
        </p:spPr>
        <p:txBody>
          <a:bodyPr>
            <a:normAutofit/>
          </a:bodyPr>
          <a:lstStyle/>
          <a:p>
            <a:pPr algn="l"/>
            <a:endParaRPr lang="id-ID" sz="2000" dirty="0" smtClean="0"/>
          </a:p>
          <a:p>
            <a:pPr algn="l"/>
            <a:endParaRPr lang="id-ID" sz="2000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99592" y="1556792"/>
            <a:ext cx="5184576" cy="600939"/>
          </a:xfrm>
          <a:prstGeom prst="rect">
            <a:avLst/>
          </a:prstGeom>
          <a:noFill/>
        </p:spPr>
      </p:pic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99792" y="2276872"/>
            <a:ext cx="720080" cy="706232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71600" y="3356992"/>
            <a:ext cx="2233794" cy="515491"/>
          </a:xfrm>
          <a:prstGeom prst="rect">
            <a:avLst/>
          </a:prstGeom>
          <a:noFill/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07704" y="4077072"/>
            <a:ext cx="5731988" cy="406524"/>
          </a:xfrm>
          <a:prstGeom prst="rect">
            <a:avLst/>
          </a:prstGeom>
          <a:noFill/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39752" y="5013176"/>
            <a:ext cx="2417044" cy="4880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88641"/>
            <a:ext cx="7920880" cy="1080120"/>
          </a:xfrm>
        </p:spPr>
        <p:txBody>
          <a:bodyPr>
            <a:normAutofit/>
          </a:bodyPr>
          <a:lstStyle/>
          <a:p>
            <a:pPr algn="l"/>
            <a:r>
              <a:rPr lang="id-ID" sz="2000" dirty="0" smtClean="0"/>
              <a:t>*)  PADA REGRESI SEDERHANA:</a:t>
            </a:r>
            <a:endParaRPr lang="id-ID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1196752"/>
            <a:ext cx="8280920" cy="4608512"/>
          </a:xfrm>
        </p:spPr>
        <p:txBody>
          <a:bodyPr>
            <a:normAutofit/>
          </a:bodyPr>
          <a:lstStyle/>
          <a:p>
            <a:pPr algn="l"/>
            <a:r>
              <a:rPr lang="id-ID" sz="2000" dirty="0" smtClean="0">
                <a:solidFill>
                  <a:schemeClr val="tx1"/>
                </a:solidFill>
              </a:rPr>
              <a:t>*)  PADA REGRESI BERGANDA </a:t>
            </a:r>
          </a:p>
          <a:p>
            <a:pPr algn="l"/>
            <a:endParaRPr lang="id-ID" sz="2000" dirty="0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31640" y="1916832"/>
            <a:ext cx="5683298" cy="262508"/>
          </a:xfrm>
          <a:prstGeom prst="rect">
            <a:avLst/>
          </a:prstGeom>
          <a:noFill/>
        </p:spPr>
      </p:pic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31640" y="2420888"/>
            <a:ext cx="4984288" cy="334516"/>
          </a:xfrm>
          <a:prstGeom prst="rect">
            <a:avLst/>
          </a:prstGeom>
          <a:noFill/>
        </p:spPr>
      </p:pic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59632" y="2996952"/>
            <a:ext cx="1860705" cy="964307"/>
          </a:xfrm>
          <a:prstGeom prst="rect">
            <a:avLst/>
          </a:prstGeom>
          <a:noFill/>
        </p:spPr>
      </p:pic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43608" y="4221088"/>
            <a:ext cx="6389256" cy="334516"/>
          </a:xfrm>
          <a:prstGeom prst="rect">
            <a:avLst/>
          </a:prstGeom>
          <a:noFill/>
        </p:spPr>
      </p:pic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16393" name="Picture 9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27984" y="404664"/>
            <a:ext cx="3727396" cy="515491"/>
          </a:xfrm>
          <a:prstGeom prst="rect">
            <a:avLst/>
          </a:prstGeom>
          <a:noFill/>
        </p:spPr>
      </p:pic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639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16397" name="Picture 13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79711" y="4725144"/>
            <a:ext cx="3549841" cy="720849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 flipH="1">
            <a:off x="539552" y="5589240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Yaitu setiap koefisien mempunyai interpretasi langsung tergantung pada setiap peubah X dan Y.  Bila tidak diagonal maka terdapat korelasi (det(X’)X) </a:t>
            </a:r>
            <a:r>
              <a:rPr lang="id-ID" dirty="0" smtClean="0">
                <a:latin typeface="Times New Roman"/>
                <a:cs typeface="Times New Roman"/>
              </a:rPr>
              <a:t>→ 0 AKIBATNYA  invers (X’X) SGT BESAR.  Jika hal ini terjadi susah mencari model yang benar. KRN NILAI RAGAM DR  </a:t>
            </a:r>
            <a:r>
              <a:rPr lang="el-GR" dirty="0" smtClean="0">
                <a:latin typeface="Times New Roman"/>
                <a:cs typeface="Times New Roman"/>
              </a:rPr>
              <a:t>β</a:t>
            </a:r>
            <a:r>
              <a:rPr lang="id-ID" dirty="0" smtClean="0">
                <a:latin typeface="Times New Roman"/>
                <a:cs typeface="Times New Roman"/>
              </a:rPr>
              <a:t>  DUGA BESAR.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332657"/>
            <a:ext cx="8352928" cy="2016223"/>
          </a:xfrm>
        </p:spPr>
        <p:txBody>
          <a:bodyPr>
            <a:normAutofit/>
          </a:bodyPr>
          <a:lstStyle/>
          <a:p>
            <a:pPr algn="l"/>
            <a:r>
              <a:rPr lang="id-ID" sz="2000" dirty="0" smtClean="0"/>
              <a:t>MATRIKS HAT</a:t>
            </a:r>
            <a:br>
              <a:rPr lang="id-ID" sz="2000" dirty="0" smtClean="0"/>
            </a:br>
            <a:r>
              <a:rPr lang="id-ID" sz="2000" dirty="0" smtClean="0"/>
              <a:t/>
            </a:r>
            <a:br>
              <a:rPr lang="id-ID" sz="2000" dirty="0" smtClean="0"/>
            </a:br>
            <a:r>
              <a:rPr lang="id-ID" sz="2000" dirty="0" smtClean="0"/>
              <a:t>Asumsikan kita dapat menyelesaikan persamaan normal dan memperoleh </a:t>
            </a:r>
            <a:br>
              <a:rPr lang="id-ID" sz="2000" dirty="0" smtClean="0"/>
            </a:br>
            <a:r>
              <a:rPr lang="id-ID" sz="2000" dirty="0" smtClean="0"/>
              <a:t/>
            </a:r>
            <a:br>
              <a:rPr lang="id-ID" sz="2000" dirty="0" smtClean="0"/>
            </a:br>
            <a:r>
              <a:rPr lang="id-ID" sz="2000" dirty="0" smtClean="0"/>
              <a:t>   </a:t>
            </a:r>
            <a:endParaRPr lang="id-ID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2564904"/>
            <a:ext cx="8352928" cy="3960440"/>
          </a:xfrm>
        </p:spPr>
        <p:txBody>
          <a:bodyPr>
            <a:normAutofit/>
          </a:bodyPr>
          <a:lstStyle/>
          <a:p>
            <a:pPr algn="l"/>
            <a:r>
              <a:rPr lang="id-ID" sz="2000" dirty="0" smtClean="0">
                <a:solidFill>
                  <a:schemeClr val="tx1"/>
                </a:solidFill>
              </a:rPr>
              <a:t>Nilai dugaan :</a:t>
            </a:r>
          </a:p>
          <a:p>
            <a:pPr algn="l"/>
            <a:endParaRPr lang="id-ID" sz="2000" dirty="0" smtClean="0">
              <a:solidFill>
                <a:schemeClr val="tx1"/>
              </a:solidFill>
            </a:endParaRPr>
          </a:p>
          <a:p>
            <a:pPr algn="l"/>
            <a:r>
              <a:rPr lang="id-ID" sz="2000" dirty="0" smtClean="0">
                <a:solidFill>
                  <a:schemeClr val="tx1"/>
                </a:solidFill>
              </a:rPr>
              <a:t>Matriks Hat:  </a:t>
            </a:r>
          </a:p>
          <a:p>
            <a:pPr algn="l"/>
            <a:endParaRPr lang="id-ID" sz="2000" dirty="0" smtClean="0">
              <a:solidFill>
                <a:schemeClr val="tx1"/>
              </a:solidFill>
            </a:endParaRPr>
          </a:p>
          <a:p>
            <a:pPr algn="l"/>
            <a:r>
              <a:rPr lang="id-ID" sz="2000" dirty="0" smtClean="0">
                <a:solidFill>
                  <a:schemeClr val="tx1"/>
                </a:solidFill>
              </a:rPr>
              <a:t>Bersifat: 1. Idempoten : H H=H</a:t>
            </a:r>
          </a:p>
          <a:p>
            <a:pPr algn="l"/>
            <a:r>
              <a:rPr lang="id-ID" sz="2000" dirty="0" smtClean="0">
                <a:solidFill>
                  <a:schemeClr val="tx1"/>
                </a:solidFill>
              </a:rPr>
              <a:t>	2.  simetrik:  H’=H</a:t>
            </a:r>
          </a:p>
          <a:p>
            <a:pPr algn="l"/>
            <a:endParaRPr lang="id-ID" sz="2000" dirty="0">
              <a:solidFill>
                <a:schemeClr val="tx1"/>
              </a:solidFill>
            </a:endParaRPr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51720" y="1700808"/>
            <a:ext cx="1440160" cy="288032"/>
          </a:xfrm>
          <a:prstGeom prst="rect">
            <a:avLst/>
          </a:prstGeom>
          <a:noFill/>
        </p:spPr>
      </p:pic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27784" y="2564904"/>
            <a:ext cx="2539350" cy="344041"/>
          </a:xfrm>
          <a:prstGeom prst="rect">
            <a:avLst/>
          </a:prstGeom>
          <a:noFill/>
        </p:spPr>
      </p:pic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99792" y="3284984"/>
            <a:ext cx="1802120" cy="3440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8208912" cy="1656184"/>
          </a:xfrm>
        </p:spPr>
        <p:txBody>
          <a:bodyPr>
            <a:normAutofit/>
          </a:bodyPr>
          <a:lstStyle/>
          <a:p>
            <a:pPr algn="l"/>
            <a:endParaRPr lang="id-ID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2060848"/>
            <a:ext cx="8280920" cy="4536504"/>
          </a:xfrm>
        </p:spPr>
        <p:txBody>
          <a:bodyPr>
            <a:normAutofit/>
          </a:bodyPr>
          <a:lstStyle/>
          <a:p>
            <a:pPr algn="l"/>
            <a:endParaRPr lang="id-ID" sz="2000" dirty="0" smtClean="0"/>
          </a:p>
          <a:p>
            <a:pPr algn="l"/>
            <a:endParaRPr lang="id-ID" sz="2000" dirty="0" smtClean="0"/>
          </a:p>
          <a:p>
            <a:pPr algn="l"/>
            <a:endParaRPr lang="id-ID" sz="2000" dirty="0" smtClean="0"/>
          </a:p>
          <a:p>
            <a:pPr algn="l"/>
            <a:endParaRPr lang="id-ID" sz="2000" dirty="0" smtClean="0"/>
          </a:p>
          <a:p>
            <a:pPr algn="l"/>
            <a:endParaRPr lang="id-ID" sz="2000" dirty="0" smtClean="0"/>
          </a:p>
          <a:p>
            <a:pPr algn="l"/>
            <a:endParaRPr lang="id-ID" sz="2000" dirty="0" smtClean="0"/>
          </a:p>
          <a:p>
            <a:pPr algn="l"/>
            <a:endParaRPr lang="id-ID" sz="2000" dirty="0" smtClean="0"/>
          </a:p>
          <a:p>
            <a:pPr algn="l"/>
            <a:endParaRPr lang="id-ID" sz="2000" dirty="0" smtClean="0"/>
          </a:p>
          <a:p>
            <a:pPr algn="l"/>
            <a:endParaRPr lang="id-ID" sz="2000" dirty="0" smtClean="0"/>
          </a:p>
          <a:p>
            <a:pPr algn="l"/>
            <a:endParaRPr lang="id-ID" sz="2000" dirty="0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55776" y="4149080"/>
            <a:ext cx="3066409" cy="1083940"/>
          </a:xfrm>
          <a:prstGeom prst="rect">
            <a:avLst/>
          </a:prstGeom>
          <a:noFill/>
        </p:spPr>
      </p:pic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43608" y="404664"/>
            <a:ext cx="2952328" cy="288032"/>
          </a:xfrm>
          <a:prstGeom prst="rect">
            <a:avLst/>
          </a:prstGeom>
          <a:noFill/>
        </p:spPr>
      </p:pic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43608" y="836711"/>
            <a:ext cx="3888432" cy="294985"/>
          </a:xfrm>
          <a:prstGeom prst="rect">
            <a:avLst/>
          </a:prstGeom>
          <a:noFill/>
        </p:spPr>
      </p:pic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55776" y="1268760"/>
            <a:ext cx="2232248" cy="279031"/>
          </a:xfrm>
          <a:prstGeom prst="rect">
            <a:avLst/>
          </a:prstGeom>
          <a:noFill/>
        </p:spPr>
      </p:pic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18441" name="Picture 9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55776" y="1556792"/>
            <a:ext cx="432048" cy="360040"/>
          </a:xfrm>
          <a:prstGeom prst="rect">
            <a:avLst/>
          </a:prstGeom>
          <a:noFill/>
        </p:spPr>
      </p:pic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0" y="647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18444" name="Picture 12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1560" y="2276872"/>
            <a:ext cx="4432337" cy="334516"/>
          </a:xfrm>
          <a:prstGeom prst="rect">
            <a:avLst/>
          </a:prstGeom>
          <a:noFill/>
        </p:spPr>
      </p:pic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18446" name="Picture 14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1560" y="2996952"/>
            <a:ext cx="6332046" cy="353566"/>
          </a:xfrm>
          <a:prstGeom prst="rect">
            <a:avLst/>
          </a:prstGeom>
          <a:noFill/>
        </p:spPr>
      </p:pic>
      <p:sp>
        <p:nvSpPr>
          <p:cNvPr id="18449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18448" name="Picture 16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1560" y="3573016"/>
            <a:ext cx="7955170" cy="360040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683568" y="5445224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h11, h22,...,hnn disebut “leverage”</a:t>
            </a:r>
          </a:p>
          <a:p>
            <a:r>
              <a:rPr lang="id-ID" dirty="0" smtClean="0"/>
              <a:t> Jika hii tinggi pada saat xi ekstrim thd rata2 x.</a:t>
            </a:r>
          </a:p>
          <a:p>
            <a:endParaRPr lang="id-ID" dirty="0" smtClean="0"/>
          </a:p>
          <a:p>
            <a:endParaRPr lang="id-ID" dirty="0"/>
          </a:p>
        </p:txBody>
      </p:sp>
      <p:sp>
        <p:nvSpPr>
          <p:cNvPr id="18451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18450" name="Picture 18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60032" y="5445224"/>
            <a:ext cx="2113395" cy="344041"/>
          </a:xfrm>
          <a:prstGeom prst="rect">
            <a:avLst/>
          </a:prstGeom>
          <a:noFill/>
        </p:spPr>
      </p:pic>
      <p:sp>
        <p:nvSpPr>
          <p:cNvPr id="18452" name="Rectangle 20"/>
          <p:cNvSpPr>
            <a:spLocks noChangeArrowheads="1"/>
          </p:cNvSpPr>
          <p:nvPr/>
        </p:nvSpPr>
        <p:spPr bwMode="auto">
          <a:xfrm>
            <a:off x="0" y="6572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332657"/>
            <a:ext cx="7848872" cy="792088"/>
          </a:xfrm>
        </p:spPr>
        <p:txBody>
          <a:bodyPr>
            <a:normAutofit/>
          </a:bodyPr>
          <a:lstStyle/>
          <a:p>
            <a:pPr algn="l"/>
            <a:r>
              <a:rPr lang="id-ID" sz="2000" dirty="0" smtClean="0"/>
              <a:t>SIFAT MKT:</a:t>
            </a:r>
            <a:endParaRPr lang="id-ID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1484784"/>
            <a:ext cx="8208912" cy="5112568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id-ID" sz="2000" dirty="0" smtClean="0">
                <a:solidFill>
                  <a:schemeClr val="tx1"/>
                </a:solidFill>
              </a:rPr>
              <a:t>TAK BIAS</a:t>
            </a:r>
          </a:p>
          <a:p>
            <a:pPr marL="457200" indent="-457200" algn="l">
              <a:buAutoNum type="arabicPeriod"/>
            </a:pPr>
            <a:endParaRPr lang="id-ID" sz="2000" dirty="0" smtClean="0">
              <a:solidFill>
                <a:schemeClr val="tx1"/>
              </a:solidFill>
            </a:endParaRPr>
          </a:p>
          <a:p>
            <a:pPr marL="457200" indent="-457200" algn="l">
              <a:buAutoNum type="arabicPeriod"/>
            </a:pPr>
            <a:endParaRPr lang="id-ID" sz="2000" dirty="0" smtClean="0">
              <a:solidFill>
                <a:schemeClr val="tx1"/>
              </a:solidFill>
            </a:endParaRPr>
          </a:p>
          <a:p>
            <a:pPr marL="457200" indent="-457200" algn="l">
              <a:buAutoNum type="arabicPeriod"/>
            </a:pPr>
            <a:endParaRPr lang="id-ID" sz="2000" dirty="0" smtClean="0">
              <a:solidFill>
                <a:schemeClr val="tx1"/>
              </a:solidFill>
            </a:endParaRPr>
          </a:p>
          <a:p>
            <a:pPr marL="457200" indent="-457200" algn="l">
              <a:buAutoNum type="arabicPeriod"/>
            </a:pPr>
            <a:r>
              <a:rPr lang="id-ID" sz="2000" dirty="0" smtClean="0">
                <a:solidFill>
                  <a:schemeClr val="tx1"/>
                </a:solidFill>
              </a:rPr>
              <a:t>RAGAM MINIMUM</a:t>
            </a:r>
          </a:p>
          <a:p>
            <a:pPr marL="457200" indent="-457200" algn="l">
              <a:buAutoNum type="arabicPeriod"/>
            </a:pPr>
            <a:endParaRPr lang="id-ID" sz="2000" dirty="0" smtClean="0">
              <a:solidFill>
                <a:schemeClr val="tx1"/>
              </a:solidFill>
            </a:endParaRPr>
          </a:p>
          <a:p>
            <a:pPr marL="457200" indent="-457200" algn="l">
              <a:buAutoNum type="arabicPeriod"/>
            </a:pPr>
            <a:endParaRPr lang="id-ID" sz="2000" dirty="0" smtClean="0">
              <a:solidFill>
                <a:schemeClr val="tx1"/>
              </a:solidFill>
            </a:endParaRPr>
          </a:p>
          <a:p>
            <a:pPr marL="457200" indent="-457200" algn="l">
              <a:buAutoNum type="arabicPeriod"/>
            </a:pPr>
            <a:endParaRPr lang="id-ID" sz="2000" dirty="0" smtClean="0">
              <a:solidFill>
                <a:schemeClr val="tx1"/>
              </a:solidFill>
            </a:endParaRPr>
          </a:p>
          <a:p>
            <a:pPr marL="457200" indent="-457200" algn="l">
              <a:buAutoNum type="arabicPeriod"/>
            </a:pPr>
            <a:endParaRPr lang="id-ID" sz="2000" dirty="0" smtClean="0">
              <a:solidFill>
                <a:schemeClr val="tx1"/>
              </a:solidFill>
            </a:endParaRPr>
          </a:p>
          <a:p>
            <a:pPr marL="457200" indent="-457200" algn="l">
              <a:buAutoNum type="arabicPeriod"/>
            </a:pPr>
            <a:endParaRPr lang="id-ID" sz="2000" dirty="0" smtClean="0">
              <a:solidFill>
                <a:schemeClr val="tx1"/>
              </a:solidFill>
            </a:endParaRPr>
          </a:p>
          <a:p>
            <a:pPr marL="457200" indent="-457200" algn="l"/>
            <a:r>
              <a:rPr lang="id-ID" sz="2000" dirty="0" smtClean="0">
                <a:solidFill>
                  <a:schemeClr val="tx1"/>
                </a:solidFill>
              </a:rPr>
              <a:t>NILAI DUGAAN: </a:t>
            </a:r>
          </a:p>
          <a:p>
            <a:pPr marL="457200" indent="-457200" algn="l"/>
            <a:endParaRPr lang="id-ID" sz="2000" dirty="0">
              <a:solidFill>
                <a:schemeClr val="tx1"/>
              </a:solidFill>
            </a:endParaRPr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5616" y="2132856"/>
            <a:ext cx="4420238" cy="363091"/>
          </a:xfrm>
          <a:prstGeom prst="rect">
            <a:avLst/>
          </a:prstGeom>
          <a:noFill/>
        </p:spPr>
      </p:pic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35696" y="4056691"/>
            <a:ext cx="2376264" cy="282889"/>
          </a:xfrm>
          <a:prstGeom prst="rect">
            <a:avLst/>
          </a:prstGeom>
          <a:noFill/>
        </p:spPr>
      </p:pic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87624" y="3501008"/>
            <a:ext cx="4986378" cy="291083"/>
          </a:xfrm>
          <a:prstGeom prst="rect">
            <a:avLst/>
          </a:prstGeom>
          <a:noFill/>
        </p:spPr>
      </p:pic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19465" name="Picture 9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35696" y="4581128"/>
            <a:ext cx="2257983" cy="334516"/>
          </a:xfrm>
          <a:prstGeom prst="rect">
            <a:avLst/>
          </a:prstGeom>
          <a:noFill/>
        </p:spPr>
      </p:pic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9470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19469" name="Picture 13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71800" y="5211024"/>
            <a:ext cx="864096" cy="352692"/>
          </a:xfrm>
          <a:prstGeom prst="rect">
            <a:avLst/>
          </a:prstGeom>
          <a:noFill/>
        </p:spPr>
      </p:pic>
      <p:sp>
        <p:nvSpPr>
          <p:cNvPr id="19471" name="Rectangle 15"/>
          <p:cNvSpPr>
            <a:spLocks noChangeArrowheads="1"/>
          </p:cNvSpPr>
          <p:nvPr/>
        </p:nvSpPr>
        <p:spPr bwMode="auto">
          <a:xfrm>
            <a:off x="0" y="647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920880" cy="3384376"/>
          </a:xfrm>
        </p:spPr>
        <p:txBody>
          <a:bodyPr>
            <a:normAutofit fontScale="90000"/>
          </a:bodyPr>
          <a:lstStyle/>
          <a:p>
            <a:pPr algn="l"/>
            <a:r>
              <a:rPr lang="id-ID" sz="2000" dirty="0" smtClean="0"/>
              <a:t>NILAI DUGAAN:</a:t>
            </a:r>
            <a:br>
              <a:rPr lang="id-ID" sz="2000" dirty="0" smtClean="0"/>
            </a:br>
            <a:r>
              <a:rPr lang="id-ID" sz="2000" dirty="0" smtClean="0"/>
              <a:t/>
            </a:r>
            <a:br>
              <a:rPr lang="id-ID" sz="2000" dirty="0" smtClean="0"/>
            </a:br>
            <a:r>
              <a:rPr lang="id-ID" sz="2000" dirty="0" smtClean="0"/>
              <a:t/>
            </a:r>
            <a:br>
              <a:rPr lang="id-ID" sz="2000" dirty="0" smtClean="0"/>
            </a:br>
            <a:r>
              <a:rPr lang="id-ID" sz="2000" dirty="0" smtClean="0"/>
              <a:t/>
            </a:r>
            <a:br>
              <a:rPr lang="id-ID" sz="2000" dirty="0" smtClean="0"/>
            </a:br>
            <a:r>
              <a:rPr lang="id-ID" sz="2000" dirty="0" smtClean="0"/>
              <a:t/>
            </a:r>
            <a:br>
              <a:rPr lang="id-ID" sz="2000" dirty="0" smtClean="0"/>
            </a:br>
            <a:r>
              <a:rPr lang="id-ID" sz="2000" dirty="0" smtClean="0"/>
              <a:t/>
            </a:r>
            <a:br>
              <a:rPr lang="id-ID" sz="2000" dirty="0" smtClean="0"/>
            </a:br>
            <a:r>
              <a:rPr lang="id-ID" sz="2000" dirty="0" smtClean="0"/>
              <a:t/>
            </a:r>
            <a:br>
              <a:rPr lang="id-ID" sz="2000" dirty="0" smtClean="0"/>
            </a:br>
            <a:r>
              <a:rPr lang="id-ID" sz="2000" dirty="0" smtClean="0"/>
              <a:t/>
            </a:r>
            <a:br>
              <a:rPr lang="id-ID" sz="2000" dirty="0" smtClean="0"/>
            </a:br>
            <a:r>
              <a:rPr lang="id-ID" sz="2000" dirty="0" smtClean="0"/>
              <a:t/>
            </a:r>
            <a:br>
              <a:rPr lang="id-ID" sz="2000" dirty="0" smtClean="0"/>
            </a:br>
            <a:r>
              <a:rPr lang="id-ID" sz="2000" dirty="0" smtClean="0"/>
              <a:t/>
            </a:r>
            <a:br>
              <a:rPr lang="id-ID" sz="2000" dirty="0" smtClean="0"/>
            </a:br>
            <a:endParaRPr lang="id-ID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2420888"/>
            <a:ext cx="7704856" cy="792088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id-ID" dirty="0" smtClean="0"/>
              <a:t>Yi mempunyai varian tinggi pada titik leverage tinggi</a:t>
            </a:r>
            <a:endParaRPr lang="id-ID" dirty="0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07704" y="908720"/>
            <a:ext cx="819564" cy="334516"/>
          </a:xfrm>
          <a:prstGeom prst="rect">
            <a:avLst/>
          </a:prstGeom>
          <a:noFill/>
        </p:spPr>
      </p:pic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0" y="647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35696" y="1310368"/>
            <a:ext cx="1080120" cy="302434"/>
          </a:xfrm>
          <a:prstGeom prst="rect">
            <a:avLst/>
          </a:prstGeom>
          <a:noFill/>
        </p:spPr>
      </p:pic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0" y="692696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20489" name="Picture 9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91680" y="1772816"/>
            <a:ext cx="3010644" cy="334516"/>
          </a:xfrm>
          <a:prstGeom prst="rect">
            <a:avLst/>
          </a:prstGeom>
          <a:noFill/>
        </p:spPr>
      </p:pic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20491" name="Picture 11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5616" y="3356992"/>
            <a:ext cx="7493158" cy="3345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REGRESI LINEAR BERGANDA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Misalnya, 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mtClean="0"/>
              <a:t>	Variabel terikat ada 1, yaitu Y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mtClean="0"/>
              <a:t>	Variabel bebas ada 2 (k = 2), yaitu X</a:t>
            </a:r>
            <a:r>
              <a:rPr lang="en-US" baseline="-25000" smtClean="0"/>
              <a:t>1</a:t>
            </a:r>
            <a:r>
              <a:rPr lang="en-US" smtClean="0"/>
              <a:t> dan X</a:t>
            </a:r>
            <a:r>
              <a:rPr lang="en-US" baseline="-25000" smtClean="0"/>
              <a:t>2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mtClean="0"/>
              <a:t>	Penyelesaiannya diperoleh b</a:t>
            </a:r>
            <a:r>
              <a:rPr lang="en-US" baseline="-25000" smtClean="0"/>
              <a:t>0</a:t>
            </a:r>
            <a:r>
              <a:rPr lang="en-US" smtClean="0"/>
              <a:t>, b</a:t>
            </a:r>
            <a:r>
              <a:rPr lang="en-US" baseline="-25000" smtClean="0"/>
              <a:t>1</a:t>
            </a:r>
            <a:r>
              <a:rPr lang="en-US" smtClean="0"/>
              <a:t>, dan b</a:t>
            </a:r>
            <a:r>
              <a:rPr lang="en-US" baseline="-25000" smtClean="0"/>
              <a:t>2</a:t>
            </a:r>
            <a:endParaRPr lang="en-US" smtClean="0"/>
          </a:p>
          <a:p>
            <a:pPr eaLnBrk="1" hangingPunct="1">
              <a:buFont typeface="Wingdings 2" pitchFamily="18" charset="2"/>
              <a:buNone/>
            </a:pPr>
            <a:r>
              <a:rPr lang="en-US" smtClean="0"/>
              <a:t>	Persamaannya adalah</a:t>
            </a:r>
            <a:endParaRPr lang="en-US" baseline="-25000" smtClean="0"/>
          </a:p>
          <a:p>
            <a:pPr eaLnBrk="1" hangingPunct="1">
              <a:buFont typeface="Wingdings 2" pitchFamily="18" charset="2"/>
              <a:buNone/>
            </a:pPr>
            <a:r>
              <a:rPr lang="en-US" baseline="-25000" smtClean="0"/>
              <a:t>	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8EB035-F424-48D3-B2DA-65BFFEB5F0FD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838200" y="4495800"/>
            <a:ext cx="5943600" cy="182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aphicFrame>
        <p:nvGraphicFramePr>
          <p:cNvPr id="10246" name="Object 2"/>
          <p:cNvGraphicFramePr>
            <a:graphicFrameLocks noChangeAspect="1"/>
          </p:cNvGraphicFramePr>
          <p:nvPr/>
        </p:nvGraphicFramePr>
        <p:xfrm>
          <a:off x="914400" y="4572000"/>
          <a:ext cx="5797550" cy="167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Equation" r:id="rId3" imgW="2806700" imgH="812800" progId="Equation.3">
                  <p:embed/>
                </p:oleObj>
              </mc:Choice>
              <mc:Fallback>
                <p:oleObj name="Equation" r:id="rId3" imgW="28067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572000"/>
                        <a:ext cx="5797550" cy="167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529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REGRESI LINEAR BERGANDA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637112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dirty="0" err="1" smtClean="0"/>
              <a:t>Penyelesaiannya</a:t>
            </a:r>
            <a:r>
              <a:rPr lang="en-US" sz="2400" dirty="0" smtClean="0"/>
              <a:t>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persamaan</a:t>
            </a:r>
            <a:r>
              <a:rPr lang="en-US" sz="2400" dirty="0" smtClean="0"/>
              <a:t> </a:t>
            </a:r>
            <a:r>
              <a:rPr lang="en-US" sz="2400" dirty="0" err="1" smtClean="0"/>
              <a:t>matriks</a:t>
            </a:r>
            <a:endParaRPr lang="en-US" sz="2400" dirty="0" smtClean="0"/>
          </a:p>
          <a:p>
            <a:pPr eaLnBrk="1" hangingPunct="1">
              <a:spcBef>
                <a:spcPct val="0"/>
              </a:spcBef>
            </a:pPr>
            <a:endParaRPr lang="en-US" sz="2400" dirty="0" smtClean="0"/>
          </a:p>
          <a:p>
            <a:pPr eaLnBrk="1" hangingPunct="1">
              <a:spcBef>
                <a:spcPct val="0"/>
              </a:spcBef>
            </a:pPr>
            <a:endParaRPr lang="en-US" sz="2000" dirty="0" smtClean="0"/>
          </a:p>
          <a:p>
            <a:pPr eaLnBrk="1" hangingPunct="1">
              <a:spcBef>
                <a:spcPct val="0"/>
              </a:spcBef>
            </a:pPr>
            <a:endParaRPr lang="en-US" sz="2000" dirty="0" smtClean="0"/>
          </a:p>
          <a:p>
            <a:pPr eaLnBrk="1" hangingPunct="1">
              <a:spcBef>
                <a:spcPct val="0"/>
              </a:spcBef>
            </a:pPr>
            <a:endParaRPr lang="en-US" sz="2000" dirty="0" smtClean="0"/>
          </a:p>
          <a:p>
            <a:pPr eaLnBrk="1" hangingPunct="1">
              <a:spcBef>
                <a:spcPct val="0"/>
              </a:spcBef>
            </a:pPr>
            <a:endParaRPr lang="en-US" sz="2000" dirty="0" smtClean="0"/>
          </a:p>
          <a:p>
            <a:pPr eaLnBrk="1" hangingPunct="1">
              <a:spcBef>
                <a:spcPct val="0"/>
              </a:spcBef>
            </a:pPr>
            <a:endParaRPr lang="en-US" sz="2000" dirty="0" smtClean="0"/>
          </a:p>
          <a:p>
            <a:pPr eaLnBrk="1" hangingPunct="1">
              <a:spcBef>
                <a:spcPct val="0"/>
              </a:spcBef>
            </a:pPr>
            <a:endParaRPr lang="en-US" sz="2000" dirty="0" smtClean="0"/>
          </a:p>
          <a:p>
            <a:pPr eaLnBrk="1" hangingPunct="1">
              <a:spcBef>
                <a:spcPct val="0"/>
              </a:spcBef>
            </a:pPr>
            <a:endParaRPr lang="en-US" sz="2000" dirty="0" smtClean="0"/>
          </a:p>
          <a:p>
            <a:pPr marL="0" indent="0" eaLnBrk="1" hangingPunct="1">
              <a:spcBef>
                <a:spcPct val="0"/>
              </a:spcBef>
              <a:buNone/>
            </a:pPr>
            <a:endParaRPr lang="id-ID" sz="2000" dirty="0" smtClean="0"/>
          </a:p>
          <a:p>
            <a:pPr marL="0" indent="0" eaLnBrk="1" hangingPunct="1">
              <a:spcBef>
                <a:spcPct val="0"/>
              </a:spcBef>
              <a:buNone/>
            </a:pPr>
            <a:endParaRPr lang="id-ID" sz="2000" dirty="0"/>
          </a:p>
          <a:p>
            <a:pPr marL="0" indent="0" eaLnBrk="1" hangingPunct="1">
              <a:spcBef>
                <a:spcPct val="0"/>
              </a:spcBef>
              <a:buNone/>
            </a:pPr>
            <a:endParaRPr lang="en-US" sz="2000" dirty="0" smtClean="0"/>
          </a:p>
          <a:p>
            <a:pPr eaLnBrk="1" hangingPunct="1">
              <a:spcBef>
                <a:spcPct val="0"/>
              </a:spcBef>
            </a:pPr>
            <a:r>
              <a:rPr lang="en-US" sz="2400" dirty="0" smtClean="0"/>
              <a:t>A	=	</a:t>
            </a:r>
            <a:r>
              <a:rPr lang="en-US" sz="2400" dirty="0" err="1" smtClean="0"/>
              <a:t>matriks</a:t>
            </a:r>
            <a:r>
              <a:rPr lang="en-US" sz="2400" dirty="0" smtClean="0"/>
              <a:t> (</a:t>
            </a:r>
            <a:r>
              <a:rPr lang="en-US" sz="2400" dirty="0" err="1" smtClean="0"/>
              <a:t>diketahui</a:t>
            </a:r>
            <a:r>
              <a:rPr lang="en-US" sz="2400" dirty="0" smtClean="0"/>
              <a:t>)</a:t>
            </a:r>
          </a:p>
          <a:p>
            <a:pPr eaLnBrk="1" hangingPunct="1">
              <a:spcBef>
                <a:spcPct val="0"/>
              </a:spcBef>
            </a:pPr>
            <a:r>
              <a:rPr lang="en-US" sz="2400" dirty="0" smtClean="0"/>
              <a:t>H	=	</a:t>
            </a:r>
            <a:r>
              <a:rPr lang="en-US" sz="2400" dirty="0" err="1" smtClean="0"/>
              <a:t>vektor</a:t>
            </a:r>
            <a:r>
              <a:rPr lang="en-US" sz="2400" dirty="0" smtClean="0"/>
              <a:t> </a:t>
            </a:r>
            <a:r>
              <a:rPr lang="en-US" sz="2400" dirty="0" err="1" smtClean="0"/>
              <a:t>kolom</a:t>
            </a:r>
            <a:r>
              <a:rPr lang="en-US" sz="2400" dirty="0" smtClean="0"/>
              <a:t> (</a:t>
            </a:r>
            <a:r>
              <a:rPr lang="en-US" sz="2400" dirty="0" err="1" smtClean="0"/>
              <a:t>diketahui</a:t>
            </a:r>
            <a:r>
              <a:rPr lang="en-US" sz="2400" dirty="0" smtClean="0"/>
              <a:t>)</a:t>
            </a:r>
          </a:p>
          <a:p>
            <a:pPr eaLnBrk="1" hangingPunct="1">
              <a:spcBef>
                <a:spcPct val="0"/>
              </a:spcBef>
            </a:pPr>
            <a:r>
              <a:rPr lang="en-US" sz="2400" dirty="0" smtClean="0"/>
              <a:t>b	=	</a:t>
            </a:r>
            <a:r>
              <a:rPr lang="en-US" sz="2400" dirty="0" err="1" smtClean="0"/>
              <a:t>vektor</a:t>
            </a:r>
            <a:r>
              <a:rPr lang="en-US" sz="2400" dirty="0" smtClean="0"/>
              <a:t> </a:t>
            </a:r>
            <a:r>
              <a:rPr lang="en-US" sz="2400" dirty="0" err="1" smtClean="0"/>
              <a:t>kolom</a:t>
            </a:r>
            <a:r>
              <a:rPr lang="en-US" sz="2400" dirty="0" smtClean="0"/>
              <a:t> (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diketahui</a:t>
            </a:r>
            <a:r>
              <a:rPr lang="en-US" sz="2400" dirty="0" smtClean="0"/>
              <a:t>)</a:t>
            </a:r>
          </a:p>
          <a:p>
            <a:pPr eaLnBrk="1" hangingPunct="1">
              <a:spcBef>
                <a:spcPct val="0"/>
              </a:spcBef>
            </a:pPr>
            <a:r>
              <a:rPr lang="en-US" sz="2400" dirty="0" smtClean="0"/>
              <a:t>A</a:t>
            </a:r>
            <a:r>
              <a:rPr lang="en-US" sz="2400" baseline="30000" dirty="0" smtClean="0"/>
              <a:t>-1</a:t>
            </a:r>
            <a:r>
              <a:rPr lang="en-US" sz="2400" dirty="0" smtClean="0"/>
              <a:t>	=	</a:t>
            </a:r>
            <a:r>
              <a:rPr lang="en-US" sz="2400" dirty="0" err="1" smtClean="0"/>
              <a:t>kebalikan</a:t>
            </a:r>
            <a:r>
              <a:rPr lang="en-US" sz="2400" dirty="0" smtClean="0"/>
              <a:t> (invers)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matriks</a:t>
            </a:r>
            <a:r>
              <a:rPr lang="en-US" sz="2400" dirty="0" smtClean="0"/>
              <a:t> A</a:t>
            </a:r>
            <a:endParaRPr lang="en-US" sz="2000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838200" y="2132856"/>
            <a:ext cx="5389984" cy="2160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aphicFrame>
        <p:nvGraphicFramePr>
          <p:cNvPr id="112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5084474"/>
              </p:ext>
            </p:extLst>
          </p:nvPr>
        </p:nvGraphicFramePr>
        <p:xfrm>
          <a:off x="651987" y="2132857"/>
          <a:ext cx="5720213" cy="2396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" name="Equation" r:id="rId3" imgW="2971800" imgH="1244520" progId="Equation.3">
                  <p:embed/>
                </p:oleObj>
              </mc:Choice>
              <mc:Fallback>
                <p:oleObj name="Equation" r:id="rId3" imgW="2971800" imgH="1244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987" y="2132857"/>
                        <a:ext cx="5720213" cy="23969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6858000" y="2324100"/>
            <a:ext cx="19050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 err="1">
                <a:solidFill>
                  <a:schemeClr val="tx1"/>
                </a:solidFill>
              </a:rPr>
              <a:t>Ab</a:t>
            </a:r>
            <a:r>
              <a:rPr lang="en-US" sz="3200" dirty="0">
                <a:solidFill>
                  <a:schemeClr val="tx1"/>
                </a:solidFill>
              </a:rPr>
              <a:t> = H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chemeClr val="tx1"/>
                </a:solidFill>
              </a:rPr>
              <a:t>b = A</a:t>
            </a:r>
            <a:r>
              <a:rPr lang="en-US" sz="3200" baseline="30000" dirty="0">
                <a:solidFill>
                  <a:schemeClr val="tx1"/>
                </a:solidFill>
              </a:rPr>
              <a:t>-1</a:t>
            </a:r>
            <a:r>
              <a:rPr lang="en-US" sz="3200" dirty="0">
                <a:solidFill>
                  <a:schemeClr val="tx1"/>
                </a:solidFill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61401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REGRESI LINEAR BERGANDA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dirty="0" err="1" smtClean="0"/>
              <a:t>Matriks</a:t>
            </a:r>
            <a:r>
              <a:rPr lang="en-US" dirty="0" smtClean="0"/>
              <a:t> 2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2 </a:t>
            </a:r>
            <a:r>
              <a:rPr lang="en-US" dirty="0" err="1" smtClean="0"/>
              <a:t>kolom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>
              <a:buFont typeface="Wingdings 2" pitchFamily="18" charset="2"/>
              <a:buNone/>
            </a:pPr>
            <a:r>
              <a:rPr lang="en-US" dirty="0" smtClean="0"/>
              <a:t>	</a:t>
            </a:r>
            <a:endParaRPr lang="id-ID" dirty="0" smtClean="0"/>
          </a:p>
          <a:p>
            <a:pPr eaLnBrk="1" hangingPunct="1">
              <a:buFont typeface="Wingdings 2" pitchFamily="18" charset="2"/>
              <a:buNone/>
            </a:pPr>
            <a:r>
              <a:rPr lang="en-US" dirty="0" err="1" smtClean="0"/>
              <a:t>determinan</a:t>
            </a:r>
            <a:r>
              <a:rPr lang="en-US" dirty="0" smtClean="0"/>
              <a:t> A = </a:t>
            </a:r>
            <a:r>
              <a:rPr lang="en-US" dirty="0" err="1" smtClean="0"/>
              <a:t>det</a:t>
            </a:r>
            <a:r>
              <a:rPr lang="en-US" dirty="0" smtClean="0"/>
              <a:t> (A) = | A | = a</a:t>
            </a:r>
            <a:r>
              <a:rPr lang="en-US" baseline="-25000" dirty="0" smtClean="0"/>
              <a:t>11</a:t>
            </a:r>
            <a:r>
              <a:rPr lang="en-US" dirty="0" smtClean="0"/>
              <a:t>a</a:t>
            </a:r>
            <a:r>
              <a:rPr lang="en-US" baseline="-25000" dirty="0" smtClean="0"/>
              <a:t>22</a:t>
            </a:r>
            <a:r>
              <a:rPr lang="en-US" dirty="0" smtClean="0"/>
              <a:t> – a</a:t>
            </a:r>
            <a:r>
              <a:rPr lang="en-US" baseline="-25000" dirty="0" smtClean="0"/>
              <a:t>12</a:t>
            </a:r>
            <a:r>
              <a:rPr lang="en-US" dirty="0" smtClean="0"/>
              <a:t>a</a:t>
            </a:r>
            <a:r>
              <a:rPr lang="en-US" baseline="-25000" dirty="0" smtClean="0"/>
              <a:t>21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err="1" smtClean="0"/>
              <a:t>Contoh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>
              <a:buFont typeface="Wingdings 2" pitchFamily="18" charset="2"/>
              <a:buNone/>
            </a:pPr>
            <a:r>
              <a:rPr lang="en-US" dirty="0" smtClean="0"/>
              <a:t>	 </a:t>
            </a:r>
            <a:r>
              <a:rPr lang="en-US" dirty="0" err="1" smtClean="0"/>
              <a:t>det</a:t>
            </a:r>
            <a:r>
              <a:rPr lang="en-US" dirty="0" smtClean="0"/>
              <a:t> (A) = | A | = a</a:t>
            </a:r>
            <a:r>
              <a:rPr lang="en-US" baseline="-25000" dirty="0" smtClean="0"/>
              <a:t>11</a:t>
            </a:r>
            <a:r>
              <a:rPr lang="en-US" dirty="0" smtClean="0"/>
              <a:t>a</a:t>
            </a:r>
            <a:r>
              <a:rPr lang="en-US" baseline="-25000" dirty="0" smtClean="0"/>
              <a:t>22</a:t>
            </a:r>
            <a:r>
              <a:rPr lang="en-US" dirty="0" smtClean="0"/>
              <a:t> – a</a:t>
            </a:r>
            <a:r>
              <a:rPr lang="en-US" baseline="-25000" dirty="0" smtClean="0"/>
              <a:t>12</a:t>
            </a:r>
            <a:r>
              <a:rPr lang="en-US" dirty="0" smtClean="0"/>
              <a:t>a</a:t>
            </a:r>
            <a:r>
              <a:rPr lang="en-US" baseline="-25000" dirty="0" smtClean="0"/>
              <a:t>21</a:t>
            </a:r>
            <a:r>
              <a:rPr lang="en-US" dirty="0" smtClean="0"/>
              <a:t> = 14 – 24 = -10</a:t>
            </a:r>
            <a:endParaRPr lang="en-US" baseline="-25000" dirty="0" smtClean="0"/>
          </a:p>
          <a:p>
            <a:pPr eaLnBrk="1" hangingPunct="1">
              <a:buFont typeface="Wingdings 2" pitchFamily="18" charset="2"/>
              <a:buNone/>
            </a:pPr>
            <a:endParaRPr lang="en-US" dirty="0" smtClean="0"/>
          </a:p>
          <a:p>
            <a:pPr eaLnBrk="1" hangingPunct="1"/>
            <a:endParaRPr lang="en-US" baseline="-25000" dirty="0" smtClean="0"/>
          </a:p>
          <a:p>
            <a:pPr eaLnBrk="1" hangingPunct="1">
              <a:buFont typeface="Wingdings 2" pitchFamily="18" charset="2"/>
              <a:buNone/>
            </a:pPr>
            <a:endParaRPr lang="en-US" baseline="-25000" dirty="0" smtClean="0"/>
          </a:p>
        </p:txBody>
      </p:sp>
      <p:graphicFrame>
        <p:nvGraphicFramePr>
          <p:cNvPr id="1229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7812459"/>
              </p:ext>
            </p:extLst>
          </p:nvPr>
        </p:nvGraphicFramePr>
        <p:xfrm>
          <a:off x="971600" y="2132856"/>
          <a:ext cx="25812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4" name="Equation" r:id="rId3" imgW="1485900" imgH="482600" progId="Equation.3">
                  <p:embed/>
                </p:oleObj>
              </mc:Choice>
              <mc:Fallback>
                <p:oleObj name="Equation" r:id="rId3" imgW="14859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2132856"/>
                        <a:ext cx="258127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6638670"/>
              </p:ext>
            </p:extLst>
          </p:nvPr>
        </p:nvGraphicFramePr>
        <p:xfrm>
          <a:off x="2267744" y="4365104"/>
          <a:ext cx="218440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5" name="Equation" r:id="rId5" imgW="1257300" imgH="457200" progId="Equation.3">
                  <p:embed/>
                </p:oleObj>
              </mc:Choice>
              <mc:Fallback>
                <p:oleObj name="Equation" r:id="rId5" imgW="12573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4365104"/>
                        <a:ext cx="2184400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820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dirty="0" smtClean="0"/>
              <a:t>REGRESI LINEAR BERGANDA DAN REGRESI (TREND) NON LINEAR</a:t>
            </a:r>
            <a:endParaRPr lang="en-US" dirty="0"/>
          </a:p>
        </p:txBody>
      </p:sp>
      <p:pic>
        <p:nvPicPr>
          <p:cNvPr id="4" name="Picture 3" descr="image002.pn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425" y="2606675"/>
            <a:ext cx="3662363" cy="168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image003.png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0" y="2300288"/>
            <a:ext cx="1211263" cy="82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image004.png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200" y="2101850"/>
            <a:ext cx="1314450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image005.png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075" y="1958975"/>
            <a:ext cx="1252538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image006.png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0" y="2686050"/>
            <a:ext cx="168751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image007.png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738" y="2559050"/>
            <a:ext cx="1154112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image008.png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738" y="2794000"/>
            <a:ext cx="1876425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image009.png"/>
          <p:cNvPicPr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738" y="2940050"/>
            <a:ext cx="22987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 descr="image010.png"/>
          <p:cNvPicPr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425" y="3694113"/>
            <a:ext cx="3571875" cy="162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image011.png"/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300" y="4427538"/>
            <a:ext cx="1184275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image012.png"/>
          <p:cNvPicPr>
            <a:picLocks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263" y="4764088"/>
            <a:ext cx="176212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 descr="image013.png"/>
          <p:cNvPicPr>
            <a:picLocks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075" y="4095750"/>
            <a:ext cx="150177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 descr="image014.png"/>
          <p:cNvPicPr>
            <a:picLocks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275" y="3603625"/>
            <a:ext cx="1109663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6" descr="image015.png"/>
          <p:cNvPicPr>
            <a:picLocks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275" y="3878263"/>
            <a:ext cx="1195388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 descr="image016.png"/>
          <p:cNvPicPr>
            <a:picLocks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075" y="4459288"/>
            <a:ext cx="1731963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 descr="image017.png"/>
          <p:cNvPicPr>
            <a:picLocks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813" y="4248150"/>
            <a:ext cx="1168400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9" descr="image018.png"/>
          <p:cNvPicPr>
            <a:picLocks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3463" y="4478338"/>
            <a:ext cx="1252537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0" descr="image019.png"/>
          <p:cNvPicPr>
            <a:picLocks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775" y="4883150"/>
            <a:ext cx="147320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1" descr="image020.png"/>
          <p:cNvPicPr>
            <a:picLocks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775" y="5233988"/>
            <a:ext cx="1435100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2" descr="image021.png"/>
          <p:cNvPicPr>
            <a:picLocks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775" y="5233988"/>
            <a:ext cx="1462088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3" descr="image022.png"/>
          <p:cNvPicPr>
            <a:picLocks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775" y="5233988"/>
            <a:ext cx="1449388" cy="111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4" descr="image023.png"/>
          <p:cNvPicPr>
            <a:picLocks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775" y="5233988"/>
            <a:ext cx="1449388" cy="154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5" descr="image001.png"/>
          <p:cNvPicPr>
            <a:picLocks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532188"/>
            <a:ext cx="2608263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C6EBF6-DA80-43D3-9738-7770099FA834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24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REGRESI LINEAR BERGANDA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Matrisk 3 baris dan 3 kolom</a:t>
            </a:r>
          </a:p>
        </p:txBody>
      </p:sp>
      <p:graphicFrame>
        <p:nvGraphicFramePr>
          <p:cNvPr id="13317" name="Object 2"/>
          <p:cNvGraphicFramePr>
            <a:graphicFrameLocks noChangeAspect="1"/>
          </p:cNvGraphicFramePr>
          <p:nvPr/>
        </p:nvGraphicFramePr>
        <p:xfrm>
          <a:off x="152400" y="2471738"/>
          <a:ext cx="8882063" cy="3776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name="Equation" r:id="rId3" imgW="4483100" imgH="1905000" progId="Equation.3">
                  <p:embed/>
                </p:oleObj>
              </mc:Choice>
              <mc:Fallback>
                <p:oleObj name="Equation" r:id="rId3" imgW="4483100" imgH="190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471738"/>
                        <a:ext cx="8882063" cy="3776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18" name="Group 13"/>
          <p:cNvGrpSpPr>
            <a:grpSpLocks/>
          </p:cNvGrpSpPr>
          <p:nvPr/>
        </p:nvGrpSpPr>
        <p:grpSpPr bwMode="auto">
          <a:xfrm>
            <a:off x="914400" y="4114800"/>
            <a:ext cx="2743200" cy="1066800"/>
            <a:chOff x="914400" y="4114800"/>
            <a:chExt cx="2743200" cy="1066800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914400" y="4114800"/>
              <a:ext cx="1371600" cy="1066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600200" y="4114800"/>
              <a:ext cx="1371600" cy="1066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2286000" y="4114800"/>
              <a:ext cx="1371600" cy="1066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914400" y="4191000"/>
              <a:ext cx="1219200" cy="99060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1600200" y="4191000"/>
              <a:ext cx="1219200" cy="99060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2286000" y="4191000"/>
              <a:ext cx="1219200" cy="99060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422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REGRESI LINEAR BERGANDA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err="1" smtClean="0"/>
              <a:t>Contoh</a:t>
            </a:r>
            <a:endParaRPr lang="en-US" dirty="0" smtClean="0"/>
          </a:p>
        </p:txBody>
      </p:sp>
      <p:graphicFrame>
        <p:nvGraphicFramePr>
          <p:cNvPr id="1434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3072540"/>
              </p:ext>
            </p:extLst>
          </p:nvPr>
        </p:nvGraphicFramePr>
        <p:xfrm>
          <a:off x="827584" y="2060848"/>
          <a:ext cx="6450012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" name="Equation" r:id="rId3" imgW="3060700" imgH="2095500" progId="Equation.3">
                  <p:embed/>
                </p:oleObj>
              </mc:Choice>
              <mc:Fallback>
                <p:oleObj name="Equation" r:id="rId3" imgW="3060700" imgH="2095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060848"/>
                        <a:ext cx="6450012" cy="441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42" name="Group 13"/>
          <p:cNvGrpSpPr>
            <a:grpSpLocks/>
          </p:cNvGrpSpPr>
          <p:nvPr/>
        </p:nvGrpSpPr>
        <p:grpSpPr bwMode="auto">
          <a:xfrm>
            <a:off x="1524000" y="4114800"/>
            <a:ext cx="1828800" cy="1066800"/>
            <a:chOff x="1524000" y="4114800"/>
            <a:chExt cx="1828800" cy="1066800"/>
          </a:xfrm>
        </p:grpSpPr>
        <p:cxnSp>
          <p:nvCxnSpPr>
            <p:cNvPr id="7" name="Straight Arrow Connector 6"/>
            <p:cNvCxnSpPr/>
            <p:nvPr/>
          </p:nvCxnSpPr>
          <p:spPr>
            <a:xfrm rot="16200000" flipH="1">
              <a:off x="1485900" y="4229100"/>
              <a:ext cx="1066800" cy="838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rot="16200000" flipH="1">
              <a:off x="1943100" y="4229100"/>
              <a:ext cx="1066800" cy="838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rot="16200000" flipH="1">
              <a:off x="2400300" y="4229100"/>
              <a:ext cx="1066800" cy="838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 flipH="1" flipV="1">
              <a:off x="1485900" y="4229100"/>
              <a:ext cx="990600" cy="91440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rot="5400000" flipH="1" flipV="1">
              <a:off x="1943100" y="4229100"/>
              <a:ext cx="990600" cy="91440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5400000" flipH="1" flipV="1">
              <a:off x="2400300" y="4229100"/>
              <a:ext cx="990600" cy="91440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87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REGRESI LINEAR BERGANDA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err="1" smtClean="0">
                <a:solidFill>
                  <a:srgbClr val="FF0000"/>
                </a:solidFill>
              </a:rPr>
              <a:t>Penggunaan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matriks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dalam</a:t>
            </a:r>
            <a:r>
              <a:rPr lang="en-US" dirty="0" smtClean="0">
                <a:solidFill>
                  <a:srgbClr val="FF0000"/>
                </a:solidFill>
              </a:rPr>
              <a:t> 3 </a:t>
            </a:r>
            <a:r>
              <a:rPr lang="en-US" dirty="0" err="1" smtClean="0">
                <a:solidFill>
                  <a:srgbClr val="FF0000"/>
                </a:solidFill>
              </a:rPr>
              <a:t>persamaan</a:t>
            </a:r>
            <a:r>
              <a:rPr lang="en-US" dirty="0" smtClean="0">
                <a:solidFill>
                  <a:srgbClr val="FF0000"/>
                </a:solidFill>
              </a:rPr>
              <a:t> 3 </a:t>
            </a:r>
            <a:r>
              <a:rPr lang="en-US" dirty="0" err="1" smtClean="0">
                <a:solidFill>
                  <a:srgbClr val="FF0000"/>
                </a:solidFill>
              </a:rPr>
              <a:t>variabel</a:t>
            </a:r>
            <a:endParaRPr lang="en-US" dirty="0" smtClean="0">
              <a:solidFill>
                <a:srgbClr val="FF0000"/>
              </a:solidFill>
            </a:endParaRPr>
          </a:p>
        </p:txBody>
      </p:sp>
      <p:graphicFrame>
        <p:nvGraphicFramePr>
          <p:cNvPr id="15364" name="Object 2"/>
          <p:cNvGraphicFramePr>
            <a:graphicFrameLocks noChangeAspect="1"/>
          </p:cNvGraphicFramePr>
          <p:nvPr/>
        </p:nvGraphicFramePr>
        <p:xfrm>
          <a:off x="768350" y="2439988"/>
          <a:ext cx="8299450" cy="441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7" name="Equation" r:id="rId3" imgW="4102100" imgH="2108200" progId="Equation.3">
                  <p:embed/>
                </p:oleObj>
              </mc:Choice>
              <mc:Fallback>
                <p:oleObj name="Equation" r:id="rId3" imgW="4102100" imgH="210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350" y="2439988"/>
                        <a:ext cx="8299450" cy="441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419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REGRESI LINEAR BERGANDA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solidFill>
                  <a:srgbClr val="FF0000"/>
                </a:solidFill>
              </a:rPr>
              <a:t>Contoh. </a:t>
            </a:r>
            <a:r>
              <a:rPr lang="en-US" smtClean="0"/>
              <a:t>Tentukan nilai b</a:t>
            </a:r>
            <a:r>
              <a:rPr lang="en-US" baseline="-25000" smtClean="0"/>
              <a:t>1</a:t>
            </a:r>
            <a:r>
              <a:rPr lang="en-US" smtClean="0"/>
              <a:t>, b</a:t>
            </a:r>
            <a:r>
              <a:rPr lang="en-US" baseline="-25000" smtClean="0"/>
              <a:t>2</a:t>
            </a:r>
            <a:r>
              <a:rPr lang="en-US" smtClean="0"/>
              <a:t>, dan b</a:t>
            </a:r>
            <a:r>
              <a:rPr lang="en-US" baseline="-25000" smtClean="0"/>
              <a:t>3</a:t>
            </a:r>
          </a:p>
          <a:p>
            <a:pPr eaLnBrk="1" hangingPunct="1">
              <a:buFont typeface="Wingdings 2" pitchFamily="18" charset="2"/>
              <a:buNone/>
            </a:pPr>
            <a:endParaRPr lang="en-US" smtClean="0"/>
          </a:p>
        </p:txBody>
      </p:sp>
      <p:graphicFrame>
        <p:nvGraphicFramePr>
          <p:cNvPr id="16389" name="Object 2"/>
          <p:cNvGraphicFramePr>
            <a:graphicFrameLocks noChangeAspect="1"/>
          </p:cNvGraphicFramePr>
          <p:nvPr/>
        </p:nvGraphicFramePr>
        <p:xfrm>
          <a:off x="735013" y="2400300"/>
          <a:ext cx="7875587" cy="449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" name="Equation" r:id="rId3" imgW="3365500" imgH="2146300" progId="Equation.3">
                  <p:embed/>
                </p:oleObj>
              </mc:Choice>
              <mc:Fallback>
                <p:oleObj name="Equation" r:id="rId3" imgW="3365500" imgH="2146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013" y="2400300"/>
                        <a:ext cx="7875587" cy="449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319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REGRESI LINEAR BERGANDA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pitchFamily="18" charset="2"/>
              <a:buNone/>
            </a:pPr>
            <a:endParaRPr lang="en-US" b="1" smtClean="0">
              <a:solidFill>
                <a:srgbClr val="FF0000"/>
              </a:solidFill>
            </a:endParaRPr>
          </a:p>
          <a:p>
            <a:pPr eaLnBrk="1" hangingPunct="1">
              <a:buFont typeface="Wingdings 2" pitchFamily="18" charset="2"/>
              <a:buNone/>
            </a:pPr>
            <a:endParaRPr lang="en-US" smtClean="0"/>
          </a:p>
        </p:txBody>
      </p:sp>
      <p:graphicFrame>
        <p:nvGraphicFramePr>
          <p:cNvPr id="1741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1535261"/>
              </p:ext>
            </p:extLst>
          </p:nvPr>
        </p:nvGraphicFramePr>
        <p:xfrm>
          <a:off x="98043" y="1628800"/>
          <a:ext cx="9034463" cy="468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5" name="Equation" r:id="rId3" imgW="3860800" imgH="2235200" progId="Equation.3">
                  <p:embed/>
                </p:oleObj>
              </mc:Choice>
              <mc:Fallback>
                <p:oleObj name="Equation" r:id="rId3" imgW="3860800" imgH="223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043" y="1628800"/>
                        <a:ext cx="9034463" cy="468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087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REGRESI LINEAR BERGANDA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4267200" cy="4389437"/>
          </a:xfrm>
        </p:spPr>
        <p:txBody>
          <a:bodyPr>
            <a:normAutofit fontScale="700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b="1" dirty="0" err="1" smtClean="0">
                <a:solidFill>
                  <a:srgbClr val="FF0000"/>
                </a:solidFill>
              </a:rPr>
              <a:t>Contoh</a:t>
            </a:r>
            <a:r>
              <a:rPr lang="id-ID" b="1" dirty="0" smtClean="0">
                <a:solidFill>
                  <a:srgbClr val="FF0000"/>
                </a:solidFill>
              </a:rPr>
              <a:t> 1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274320" indent="-27432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dirty="0" smtClean="0"/>
              <a:t>	Data </a:t>
            </a:r>
            <a:r>
              <a:rPr lang="en-US" dirty="0" err="1" smtClean="0"/>
              <a:t>pengeluaran</a:t>
            </a:r>
            <a:r>
              <a:rPr lang="en-US" dirty="0" smtClean="0"/>
              <a:t> 10 </a:t>
            </a:r>
            <a:r>
              <a:rPr lang="en-US" dirty="0" err="1" smtClean="0"/>
              <a:t>rumah</a:t>
            </a:r>
            <a:r>
              <a:rPr lang="en-US" dirty="0" smtClean="0"/>
              <a:t> </a:t>
            </a:r>
            <a:r>
              <a:rPr lang="en-US" dirty="0" err="1" smtClean="0"/>
              <a:t>tangga</a:t>
            </a:r>
            <a:r>
              <a:rPr lang="en-US" dirty="0" smtClean="0"/>
              <a:t>,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pembelian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</a:t>
            </a:r>
            <a:r>
              <a:rPr lang="en-US" dirty="0" err="1" smtClean="0"/>
              <a:t>tahan</a:t>
            </a:r>
            <a:r>
              <a:rPr lang="en-US" dirty="0" smtClean="0"/>
              <a:t> lama per </a:t>
            </a:r>
            <a:r>
              <a:rPr lang="en-US" dirty="0" err="1" smtClean="0"/>
              <a:t>minggu</a:t>
            </a:r>
            <a:r>
              <a:rPr lang="en-US" dirty="0" smtClean="0"/>
              <a:t>(Y), </a:t>
            </a:r>
            <a:r>
              <a:rPr lang="en-US" dirty="0" err="1" smtClean="0"/>
              <a:t>pendapatan</a:t>
            </a:r>
            <a:r>
              <a:rPr lang="en-US" dirty="0" smtClean="0"/>
              <a:t> per </a:t>
            </a:r>
            <a:r>
              <a:rPr lang="en-US" dirty="0" err="1" smtClean="0"/>
              <a:t>minggu</a:t>
            </a:r>
            <a:r>
              <a:rPr lang="en-US" dirty="0" smtClean="0"/>
              <a:t> (X</a:t>
            </a:r>
            <a:r>
              <a:rPr lang="en-US" baseline="-25000" dirty="0" smtClean="0"/>
              <a:t>1</a:t>
            </a:r>
            <a:r>
              <a:rPr lang="en-US" dirty="0" smtClean="0"/>
              <a:t>),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keluarga</a:t>
            </a:r>
            <a:r>
              <a:rPr lang="en-US" dirty="0" smtClean="0"/>
              <a:t> (X</a:t>
            </a:r>
            <a:r>
              <a:rPr lang="en-US" baseline="-25000" dirty="0" smtClean="0"/>
              <a:t>2</a:t>
            </a:r>
            <a:r>
              <a:rPr lang="en-US" dirty="0" smtClean="0"/>
              <a:t>) </a:t>
            </a:r>
            <a:r>
              <a:rPr lang="en-US" dirty="0" err="1" smtClean="0"/>
              <a:t>disajikan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.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rumah</a:t>
            </a:r>
            <a:r>
              <a:rPr lang="en-US" dirty="0" smtClean="0"/>
              <a:t> </a:t>
            </a:r>
            <a:r>
              <a:rPr lang="en-US" dirty="0" err="1" smtClean="0"/>
              <a:t>tangga</a:t>
            </a:r>
            <a:r>
              <a:rPr lang="en-US" dirty="0" smtClean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pendapatan</a:t>
            </a:r>
            <a:r>
              <a:rPr lang="en-US" dirty="0" smtClean="0"/>
              <a:t> per </a:t>
            </a:r>
            <a:r>
              <a:rPr lang="en-US" dirty="0" err="1" smtClean="0"/>
              <a:t>minggu</a:t>
            </a:r>
            <a:r>
              <a:rPr lang="en-US" dirty="0" smtClean="0"/>
              <a:t> (X</a:t>
            </a:r>
            <a:r>
              <a:rPr lang="en-US" baseline="-25000" dirty="0" smtClean="0"/>
              <a:t>1</a:t>
            </a:r>
            <a:r>
              <a:rPr lang="en-US" dirty="0" smtClean="0"/>
              <a:t>) Rp11.000,00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keluarga</a:t>
            </a:r>
            <a:r>
              <a:rPr lang="en-US" dirty="0" smtClean="0"/>
              <a:t> (X</a:t>
            </a:r>
            <a:r>
              <a:rPr lang="en-US" baseline="-25000" dirty="0" smtClean="0"/>
              <a:t>2</a:t>
            </a:r>
            <a:r>
              <a:rPr lang="en-US" dirty="0" smtClean="0"/>
              <a:t>) 8 </a:t>
            </a:r>
            <a:r>
              <a:rPr lang="en-US" dirty="0" err="1" smtClean="0"/>
              <a:t>orang</a:t>
            </a:r>
            <a:r>
              <a:rPr lang="en-US" dirty="0" smtClean="0"/>
              <a:t>, </a:t>
            </a:r>
            <a:r>
              <a:rPr lang="en-US" dirty="0" err="1" smtClean="0"/>
              <a:t>berapa</a:t>
            </a:r>
            <a:r>
              <a:rPr lang="en-US" dirty="0" smtClean="0"/>
              <a:t> </a:t>
            </a:r>
            <a:r>
              <a:rPr lang="en-US" dirty="0" err="1" smtClean="0"/>
              <a:t>uang</a:t>
            </a:r>
            <a:r>
              <a:rPr lang="en-US" dirty="0" smtClean="0"/>
              <a:t> yang </a:t>
            </a:r>
            <a:r>
              <a:rPr lang="en-US" dirty="0" err="1" smtClean="0"/>
              <a:t>dikeluarkan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membeli</a:t>
            </a:r>
            <a:r>
              <a:rPr lang="en-US" dirty="0" smtClean="0"/>
              <a:t> </a:t>
            </a:r>
            <a:r>
              <a:rPr lang="en-US" dirty="0" err="1" smtClean="0"/>
              <a:t>barang-barang</a:t>
            </a:r>
            <a:r>
              <a:rPr lang="en-US" dirty="0" smtClean="0"/>
              <a:t> </a:t>
            </a:r>
            <a:r>
              <a:rPr lang="en-US" dirty="0" err="1" smtClean="0"/>
              <a:t>tahan</a:t>
            </a:r>
            <a:r>
              <a:rPr lang="en-US" dirty="0" smtClean="0"/>
              <a:t> lama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876800" y="1981200"/>
          <a:ext cx="3657600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295400"/>
                <a:gridCol w="1219200"/>
              </a:tblGrid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Y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X</a:t>
                      </a:r>
                      <a:r>
                        <a:rPr lang="en-US" sz="1800" baseline="-25000" dirty="0" smtClean="0"/>
                        <a:t>1</a:t>
                      </a:r>
                      <a:endParaRPr lang="en-US" sz="1800" baseline="-250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X</a:t>
                      </a:r>
                      <a:r>
                        <a:rPr lang="en-US" sz="1800" baseline="-25000" dirty="0" smtClean="0"/>
                        <a:t>2</a:t>
                      </a:r>
                      <a:endParaRPr lang="en-US" sz="1800" baseline="-25000" dirty="0"/>
                    </a:p>
                  </a:txBody>
                  <a:tcPr marT="45727" marB="45727"/>
                </a:tc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23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T="45727" marB="45727"/>
                </a:tc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T="45727" marB="45727"/>
                </a:tc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15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T="45727" marB="45727"/>
                </a:tc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17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T="45727" marB="45727"/>
                </a:tc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23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T="45727" marB="45727"/>
                </a:tc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22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T="45727" marB="45727"/>
                </a:tc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T="45727" marB="45727"/>
                </a:tc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14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T="45727" marB="45727"/>
                </a:tc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20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T="45727" marB="45727"/>
                </a:tc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19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T="45727" marB="4572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864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REGRESI LINEAR BERGANDA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/>
          <a:lstStyle/>
          <a:p>
            <a:pPr eaLnBrk="1" hangingPunct="1"/>
            <a:r>
              <a:rPr lang="en-US" b="1" dirty="0" err="1" smtClean="0">
                <a:solidFill>
                  <a:srgbClr val="FF0000"/>
                </a:solidFill>
              </a:rPr>
              <a:t>Jawaban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053065"/>
              </p:ext>
            </p:extLst>
          </p:nvPr>
        </p:nvGraphicFramePr>
        <p:xfrm>
          <a:off x="755576" y="1988840"/>
          <a:ext cx="7620003" cy="444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667"/>
                <a:gridCol w="846667"/>
                <a:gridCol w="846667"/>
                <a:gridCol w="846667"/>
                <a:gridCol w="846667"/>
                <a:gridCol w="846667"/>
                <a:gridCol w="846667"/>
                <a:gridCol w="846667"/>
                <a:gridCol w="846667"/>
              </a:tblGrid>
              <a:tr h="3708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Y</a:t>
                      </a:r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X</a:t>
                      </a:r>
                      <a:r>
                        <a:rPr lang="en-US" sz="1800" baseline="-25000" dirty="0" smtClean="0"/>
                        <a:t>1</a:t>
                      </a:r>
                      <a:endParaRPr lang="en-US" sz="1800" baseline="-250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X</a:t>
                      </a:r>
                      <a:r>
                        <a:rPr lang="en-US" sz="1800" baseline="-25000" dirty="0" smtClean="0"/>
                        <a:t>2</a:t>
                      </a:r>
                      <a:endParaRPr lang="en-US" sz="1800" baseline="-250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X</a:t>
                      </a:r>
                      <a:r>
                        <a:rPr lang="en-US" sz="1800" baseline="-25000" dirty="0" smtClean="0"/>
                        <a:t>1</a:t>
                      </a:r>
                      <a:r>
                        <a:rPr lang="en-US" sz="1800" dirty="0" smtClean="0"/>
                        <a:t>Y</a:t>
                      </a:r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X</a:t>
                      </a:r>
                      <a:r>
                        <a:rPr lang="en-US" sz="1800" baseline="-25000" dirty="0" smtClean="0"/>
                        <a:t>2</a:t>
                      </a:r>
                      <a:r>
                        <a:rPr lang="en-US" sz="1800" dirty="0" smtClean="0"/>
                        <a:t>Y</a:t>
                      </a:r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X</a:t>
                      </a:r>
                      <a:r>
                        <a:rPr lang="en-US" sz="1800" baseline="-25000" dirty="0" smtClean="0"/>
                        <a:t>1</a:t>
                      </a:r>
                      <a:r>
                        <a:rPr lang="en-US" sz="1800" dirty="0" smtClean="0"/>
                        <a:t>X</a:t>
                      </a:r>
                      <a:r>
                        <a:rPr lang="en-US" sz="1800" baseline="-25000" dirty="0" smtClean="0"/>
                        <a:t>2</a:t>
                      </a:r>
                      <a:endParaRPr lang="en-US" sz="1800" baseline="-250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Y</a:t>
                      </a:r>
                      <a:r>
                        <a:rPr lang="en-US" sz="1800" baseline="30000" dirty="0" smtClean="0"/>
                        <a:t>2</a:t>
                      </a:r>
                      <a:endParaRPr lang="en-US" sz="1800" baseline="300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X</a:t>
                      </a:r>
                      <a:r>
                        <a:rPr lang="en-US" sz="1800" baseline="-25000" dirty="0" smtClean="0"/>
                        <a:t>1</a:t>
                      </a:r>
                      <a:r>
                        <a:rPr lang="en-US" sz="1800" baseline="30000" dirty="0" smtClean="0"/>
                        <a:t>2</a:t>
                      </a:r>
                      <a:endParaRPr lang="en-US" sz="1800" baseline="300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X</a:t>
                      </a:r>
                      <a:r>
                        <a:rPr lang="en-US" sz="1800" baseline="-25000" dirty="0" smtClean="0"/>
                        <a:t>2</a:t>
                      </a:r>
                      <a:r>
                        <a:rPr lang="en-US" sz="1800" baseline="30000" dirty="0" smtClean="0"/>
                        <a:t>2</a:t>
                      </a:r>
                      <a:endParaRPr lang="en-US" sz="1800" baseline="30000" dirty="0"/>
                    </a:p>
                  </a:txBody>
                  <a:tcPr marT="45717" marB="45717"/>
                </a:tc>
              </a:tr>
              <a:tr h="3708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23</a:t>
                      </a:r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230</a:t>
                      </a:r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161</a:t>
                      </a:r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70</a:t>
                      </a:r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529</a:t>
                      </a:r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100</a:t>
                      </a:r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49</a:t>
                      </a:r>
                      <a:endParaRPr lang="en-US" sz="1800" dirty="0"/>
                    </a:p>
                  </a:txBody>
                  <a:tcPr marT="45717" marB="45717"/>
                </a:tc>
              </a:tr>
              <a:tr h="3708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14</a:t>
                      </a:r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21</a:t>
                      </a:r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49</a:t>
                      </a:r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 marT="45717" marB="45717"/>
                </a:tc>
              </a:tr>
              <a:tr h="3708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15</a:t>
                      </a:r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60</a:t>
                      </a:r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30</a:t>
                      </a:r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225</a:t>
                      </a:r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16</a:t>
                      </a:r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T="45717" marB="45717"/>
                </a:tc>
              </a:tr>
              <a:tr h="3708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17</a:t>
                      </a:r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102</a:t>
                      </a:r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68</a:t>
                      </a:r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24</a:t>
                      </a:r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289</a:t>
                      </a:r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36</a:t>
                      </a:r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16</a:t>
                      </a:r>
                      <a:endParaRPr lang="en-US" sz="1800" dirty="0"/>
                    </a:p>
                  </a:txBody>
                  <a:tcPr marT="45717" marB="45717"/>
                </a:tc>
              </a:tr>
              <a:tr h="3708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23</a:t>
                      </a:r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184</a:t>
                      </a:r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138</a:t>
                      </a:r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48</a:t>
                      </a:r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529</a:t>
                      </a:r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64</a:t>
                      </a:r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36</a:t>
                      </a:r>
                      <a:endParaRPr lang="en-US" sz="1800" dirty="0"/>
                    </a:p>
                  </a:txBody>
                  <a:tcPr marT="45717" marB="45717"/>
                </a:tc>
              </a:tr>
              <a:tr h="3708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22</a:t>
                      </a:r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154</a:t>
                      </a:r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110</a:t>
                      </a:r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35</a:t>
                      </a:r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484</a:t>
                      </a:r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49</a:t>
                      </a:r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25</a:t>
                      </a:r>
                      <a:endParaRPr lang="en-US" sz="1800" dirty="0"/>
                    </a:p>
                  </a:txBody>
                  <a:tcPr marT="45717" marB="45717"/>
                </a:tc>
              </a:tr>
              <a:tr h="3708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40</a:t>
                      </a:r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30</a:t>
                      </a:r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12</a:t>
                      </a:r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100</a:t>
                      </a:r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16</a:t>
                      </a:r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 marT="45717" marB="45717"/>
                </a:tc>
              </a:tr>
              <a:tr h="3708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14</a:t>
                      </a:r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84</a:t>
                      </a:r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42</a:t>
                      </a:r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18</a:t>
                      </a:r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196</a:t>
                      </a:r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36</a:t>
                      </a:r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 marT="45717" marB="45717"/>
                </a:tc>
              </a:tr>
              <a:tr h="3708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20</a:t>
                      </a:r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140</a:t>
                      </a:r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80</a:t>
                      </a:r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28</a:t>
                      </a:r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400</a:t>
                      </a:r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49</a:t>
                      </a:r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16</a:t>
                      </a:r>
                      <a:endParaRPr lang="en-US" sz="1800" dirty="0"/>
                    </a:p>
                  </a:txBody>
                  <a:tcPr marT="45717" marB="45717"/>
                </a:tc>
              </a:tr>
              <a:tr h="3708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19</a:t>
                      </a:r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114</a:t>
                      </a:r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57</a:t>
                      </a:r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18</a:t>
                      </a:r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361</a:t>
                      </a:r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36</a:t>
                      </a:r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 marT="45717" marB="45717"/>
                </a:tc>
              </a:tr>
              <a:tr h="37081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170</a:t>
                      </a:r>
                      <a:endParaRPr lang="en-US" sz="1800" b="1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60</a:t>
                      </a:r>
                      <a:endParaRPr lang="en-US" sz="1800" b="1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40</a:t>
                      </a:r>
                      <a:endParaRPr lang="en-US" sz="1800" b="1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1122</a:t>
                      </a:r>
                      <a:endParaRPr lang="en-US" sz="1800" b="1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737</a:t>
                      </a:r>
                      <a:endParaRPr lang="en-US" sz="1800" b="1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267</a:t>
                      </a:r>
                      <a:endParaRPr lang="en-US" sz="1800" b="1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3162</a:t>
                      </a:r>
                      <a:endParaRPr lang="en-US" sz="1800" b="1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406</a:t>
                      </a:r>
                      <a:endParaRPr lang="en-US" sz="1800" b="1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182</a:t>
                      </a:r>
                      <a:endParaRPr lang="en-US" sz="1800" b="1" dirty="0"/>
                    </a:p>
                  </a:txBody>
                  <a:tcPr marT="45717" marB="4571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162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REGRESI LINEAR BERGANDA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solidFill>
                  <a:srgbClr val="FF0000"/>
                </a:solidFill>
              </a:rPr>
              <a:t>Jawaban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mtClean="0"/>
              <a:t>	Persamaan normal adalah</a:t>
            </a:r>
          </a:p>
        </p:txBody>
      </p:sp>
      <p:graphicFrame>
        <p:nvGraphicFramePr>
          <p:cNvPr id="20485" name="Object 2"/>
          <p:cNvGraphicFramePr>
            <a:graphicFrameLocks noChangeAspect="1"/>
          </p:cNvGraphicFramePr>
          <p:nvPr/>
        </p:nvGraphicFramePr>
        <p:xfrm>
          <a:off x="838200" y="2895600"/>
          <a:ext cx="5797550" cy="359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9" name="Equation" r:id="rId3" imgW="2806700" imgH="1739900" progId="Equation.3">
                  <p:embed/>
                </p:oleObj>
              </mc:Choice>
              <mc:Fallback>
                <p:oleObj name="Equation" r:id="rId3" imgW="2806700" imgH="173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895600"/>
                        <a:ext cx="5797550" cy="359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404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REGRESI LINEAR BERGANDA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12776"/>
            <a:ext cx="8291264" cy="4713387"/>
          </a:xfrm>
        </p:spPr>
        <p:txBody>
          <a:bodyPr>
            <a:normAutofit fontScale="475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5100" b="1" dirty="0" err="1" smtClean="0">
                <a:solidFill>
                  <a:srgbClr val="FF0000"/>
                </a:solidFill>
              </a:rPr>
              <a:t>Jawaban</a:t>
            </a:r>
            <a:endParaRPr lang="en-US" sz="5100" b="1" dirty="0" smtClean="0">
              <a:solidFill>
                <a:srgbClr val="FF0000"/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sz="4400" b="1" dirty="0" smtClean="0">
              <a:solidFill>
                <a:srgbClr val="FF0000"/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sz="4400" b="1" dirty="0" smtClean="0">
              <a:solidFill>
                <a:srgbClr val="FF0000"/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sz="4400" b="1" dirty="0" smtClean="0">
              <a:solidFill>
                <a:srgbClr val="FF0000"/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sz="4400" b="1" dirty="0" smtClean="0">
              <a:solidFill>
                <a:srgbClr val="FF0000"/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sz="4400" b="1" dirty="0" smtClean="0">
              <a:solidFill>
                <a:srgbClr val="FF0000"/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sz="4400" b="1" dirty="0" smtClean="0">
              <a:solidFill>
                <a:srgbClr val="FF0000"/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4400" b="1" dirty="0" smtClean="0">
              <a:solidFill>
                <a:srgbClr val="FF0000"/>
              </a:solidFill>
            </a:endParaRPr>
          </a:p>
          <a:p>
            <a:pPr marL="274320" indent="-27432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4400" dirty="0" smtClean="0"/>
          </a:p>
          <a:p>
            <a:pPr marL="274320" indent="-27432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4400" dirty="0" smtClean="0"/>
              <a:t>	</a:t>
            </a:r>
            <a:r>
              <a:rPr lang="en-US" sz="5100" dirty="0" err="1" smtClean="0"/>
              <a:t>Jadi</a:t>
            </a:r>
            <a:r>
              <a:rPr lang="en-US" sz="5100" dirty="0" smtClean="0"/>
              <a:t> </a:t>
            </a:r>
            <a:r>
              <a:rPr lang="en-US" sz="5100" dirty="0" err="1" smtClean="0"/>
              <a:t>suatu</a:t>
            </a:r>
            <a:r>
              <a:rPr lang="en-US" sz="5100" dirty="0" smtClean="0"/>
              <a:t> </a:t>
            </a:r>
            <a:r>
              <a:rPr lang="en-US" sz="5100" dirty="0" err="1" smtClean="0"/>
              <a:t>rumah</a:t>
            </a:r>
            <a:r>
              <a:rPr lang="en-US" sz="5100" dirty="0" smtClean="0"/>
              <a:t> </a:t>
            </a:r>
            <a:r>
              <a:rPr lang="en-US" sz="5100" dirty="0" err="1" smtClean="0"/>
              <a:t>tangga</a:t>
            </a:r>
            <a:r>
              <a:rPr lang="en-US" sz="5100" dirty="0" smtClean="0"/>
              <a:t> </a:t>
            </a:r>
            <a:r>
              <a:rPr lang="en-US" sz="5100" dirty="0" err="1" smtClean="0"/>
              <a:t>dengan</a:t>
            </a:r>
            <a:r>
              <a:rPr lang="en-US" sz="5100" dirty="0" smtClean="0"/>
              <a:t> </a:t>
            </a:r>
            <a:r>
              <a:rPr lang="en-US" sz="5100" dirty="0" err="1" smtClean="0"/>
              <a:t>pendapatan</a:t>
            </a:r>
            <a:r>
              <a:rPr lang="en-US" sz="5100" dirty="0" smtClean="0"/>
              <a:t> per </a:t>
            </a:r>
            <a:r>
              <a:rPr lang="en-US" sz="5100" dirty="0" err="1" smtClean="0"/>
              <a:t>minggu</a:t>
            </a:r>
            <a:r>
              <a:rPr lang="en-US" sz="5100" dirty="0" smtClean="0"/>
              <a:t> Rp11.000,00 </a:t>
            </a:r>
            <a:r>
              <a:rPr lang="en-US" sz="5100" dirty="0" err="1" smtClean="0"/>
              <a:t>dan</a:t>
            </a:r>
            <a:r>
              <a:rPr lang="en-US" sz="5100" dirty="0" smtClean="0"/>
              <a:t> </a:t>
            </a:r>
            <a:r>
              <a:rPr lang="en-US" sz="5100" dirty="0" err="1" smtClean="0"/>
              <a:t>jumlah</a:t>
            </a:r>
            <a:r>
              <a:rPr lang="en-US" sz="5100" dirty="0" smtClean="0"/>
              <a:t> </a:t>
            </a:r>
            <a:r>
              <a:rPr lang="en-US" sz="5100" dirty="0" err="1" smtClean="0"/>
              <a:t>anggota</a:t>
            </a:r>
            <a:r>
              <a:rPr lang="en-US" sz="5100" dirty="0" smtClean="0"/>
              <a:t> </a:t>
            </a:r>
            <a:r>
              <a:rPr lang="en-US" sz="5100" dirty="0" err="1" smtClean="0"/>
              <a:t>keluarga</a:t>
            </a:r>
            <a:r>
              <a:rPr lang="en-US" sz="5100" dirty="0" smtClean="0"/>
              <a:t> 8 </a:t>
            </a:r>
            <a:r>
              <a:rPr lang="en-US" sz="5100" dirty="0" err="1" smtClean="0"/>
              <a:t>orang</a:t>
            </a:r>
            <a:r>
              <a:rPr lang="en-US" sz="5100" dirty="0" smtClean="0"/>
              <a:t>, </a:t>
            </a:r>
            <a:r>
              <a:rPr lang="en-US" sz="5100" dirty="0" err="1" smtClean="0"/>
              <a:t>diperkirakan</a:t>
            </a:r>
            <a:r>
              <a:rPr lang="en-US" sz="5100" dirty="0" smtClean="0"/>
              <a:t> </a:t>
            </a:r>
            <a:r>
              <a:rPr lang="en-US" sz="5100" dirty="0" err="1" smtClean="0"/>
              <a:t>akan</a:t>
            </a:r>
            <a:r>
              <a:rPr lang="en-US" sz="5100" dirty="0" smtClean="0"/>
              <a:t> </a:t>
            </a:r>
            <a:r>
              <a:rPr lang="en-US" sz="5100" dirty="0" err="1" smtClean="0"/>
              <a:t>mengeluarkan</a:t>
            </a:r>
            <a:r>
              <a:rPr lang="en-US" sz="5100" dirty="0" smtClean="0"/>
              <a:t> Rp27.500,00 </a:t>
            </a:r>
            <a:r>
              <a:rPr lang="en-US" sz="5100" dirty="0" err="1" smtClean="0"/>
              <a:t>untuk</a:t>
            </a:r>
            <a:r>
              <a:rPr lang="en-US" sz="5100" dirty="0" smtClean="0"/>
              <a:t> </a:t>
            </a:r>
            <a:r>
              <a:rPr lang="en-US" sz="5100" dirty="0" err="1" smtClean="0"/>
              <a:t>pembelian</a:t>
            </a:r>
            <a:r>
              <a:rPr lang="en-US" sz="5100" dirty="0" smtClean="0"/>
              <a:t> </a:t>
            </a:r>
            <a:r>
              <a:rPr lang="en-US" sz="5100" dirty="0" err="1" smtClean="0"/>
              <a:t>barang-barang</a:t>
            </a:r>
            <a:r>
              <a:rPr lang="en-US" sz="5100" dirty="0" smtClean="0"/>
              <a:t> </a:t>
            </a:r>
            <a:r>
              <a:rPr lang="en-US" sz="5100" dirty="0" err="1" smtClean="0"/>
              <a:t>tahan</a:t>
            </a:r>
            <a:r>
              <a:rPr lang="en-US" sz="5100" dirty="0" smtClean="0"/>
              <a:t> lama.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dirty="0"/>
          </a:p>
        </p:txBody>
      </p:sp>
      <p:graphicFrame>
        <p:nvGraphicFramePr>
          <p:cNvPr id="2150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1631320"/>
              </p:ext>
            </p:extLst>
          </p:nvPr>
        </p:nvGraphicFramePr>
        <p:xfrm>
          <a:off x="1115616" y="2060848"/>
          <a:ext cx="4986337" cy="233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3" name="Equation" r:id="rId3" imgW="2413000" imgH="1130300" progId="Equation.3">
                  <p:embed/>
                </p:oleObj>
              </mc:Choice>
              <mc:Fallback>
                <p:oleObj name="Equation" r:id="rId3" imgW="2413000" imgH="1130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2060848"/>
                        <a:ext cx="4986337" cy="233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189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0203FC4-075A-483F-87F6-2297DBD62543}" type="slidenum">
              <a:rPr lang="en-US"/>
              <a:pPr eaLnBrk="1" hangingPunct="1"/>
              <a:t>29</a:t>
            </a:fld>
            <a:endParaRPr lang="en-US"/>
          </a:p>
        </p:txBody>
      </p:sp>
      <p:sp>
        <p:nvSpPr>
          <p:cNvPr id="4099" name="Rectangle 1026"/>
          <p:cNvSpPr>
            <a:spLocks noChangeArrowheads="1"/>
          </p:cNvSpPr>
          <p:nvPr/>
        </p:nvSpPr>
        <p:spPr bwMode="auto">
          <a:xfrm>
            <a:off x="2528888" y="2114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id-ID"/>
          </a:p>
        </p:txBody>
      </p:sp>
      <p:sp>
        <p:nvSpPr>
          <p:cNvPr id="4100" name="Rectangle 1039"/>
          <p:cNvSpPr>
            <a:spLocks noChangeArrowheads="1"/>
          </p:cNvSpPr>
          <p:nvPr/>
        </p:nvSpPr>
        <p:spPr bwMode="auto">
          <a:xfrm>
            <a:off x="685800" y="609600"/>
            <a:ext cx="78692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/>
            <a:r>
              <a:rPr lang="en-US" b="1" dirty="0" smtClean="0">
                <a:latin typeface="Times New Roman" pitchFamily="18" charset="0"/>
              </a:rPr>
              <a:t>CONTOH</a:t>
            </a:r>
            <a:r>
              <a:rPr lang="id-ID" b="1" dirty="0" smtClean="0">
                <a:latin typeface="Times New Roman" pitchFamily="18" charset="0"/>
              </a:rPr>
              <a:t>2</a:t>
            </a:r>
            <a:r>
              <a:rPr lang="en-US" b="1" dirty="0" smtClean="0">
                <a:latin typeface="Times New Roman" pitchFamily="18" charset="0"/>
              </a:rPr>
              <a:t>: </a:t>
            </a:r>
            <a:r>
              <a:rPr lang="en-US" b="1" dirty="0">
                <a:latin typeface="Times New Roman" pitchFamily="18" charset="0"/>
              </a:rPr>
              <a:t>PERMINTAAN</a:t>
            </a:r>
            <a:r>
              <a:rPr lang="en-US" sz="3600" b="1" i="1" dirty="0">
                <a:latin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</a:rPr>
              <a:t>DIPENGARUHI HARGA DAN PENDAPATAN</a:t>
            </a:r>
          </a:p>
        </p:txBody>
      </p:sp>
      <p:graphicFrame>
        <p:nvGraphicFramePr>
          <p:cNvPr id="250187" name="Group 1355"/>
          <p:cNvGraphicFramePr>
            <a:graphicFrameLocks noGrp="1"/>
          </p:cNvGraphicFramePr>
          <p:nvPr/>
        </p:nvGraphicFramePr>
        <p:xfrm>
          <a:off x="1143000" y="1219200"/>
          <a:ext cx="7086600" cy="4992689"/>
        </p:xfrm>
        <a:graphic>
          <a:graphicData uri="http://schemas.openxmlformats.org/drawingml/2006/table">
            <a:tbl>
              <a:tblPr/>
              <a:tblGrid>
                <a:gridCol w="1468438"/>
                <a:gridCol w="2103437"/>
                <a:gridCol w="1612900"/>
                <a:gridCol w="1901825"/>
              </a:tblGrid>
              <a:tr h="10081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0988" algn="l"/>
                        </a:tabLst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Nomor Sampel</a:t>
                      </a: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0988" algn="l"/>
                        </a:tabLst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Permintaan (Y)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0988" algn="l"/>
                        </a:tabLst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Minyak (</a:t>
                      </a: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0988" algn="l"/>
                        </a:tabLst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Harga minyak (X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)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0988" algn="l"/>
                        </a:tabLst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0988" algn="l"/>
                        </a:tabLst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Pendapatan (Rp (X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)</a:t>
                      </a: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0988" algn="l"/>
                        </a:tabLst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0988" algn="l"/>
                        </a:tabLst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0988" algn="l"/>
                        </a:tabLst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8</a:t>
                      </a: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10</a:t>
                      </a: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0988" algn="l"/>
                        </a:tabLst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0988" algn="l"/>
                        </a:tabLst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4</a:t>
                      </a: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0988" algn="l"/>
                        </a:tabLst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7</a:t>
                      </a: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10</a:t>
                      </a: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0988" algn="l"/>
                        </a:tabLst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0988" algn="l"/>
                        </a:tabLst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5</a:t>
                      </a: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0988" algn="l"/>
                        </a:tabLst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7</a:t>
                      </a: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8</a:t>
                      </a: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0988" algn="l"/>
                        </a:tabLst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4</a:t>
                      </a: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0988" algn="l"/>
                        </a:tabLst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6</a:t>
                      </a: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0988" algn="l"/>
                        </a:tabLst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7</a:t>
                      </a: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5</a:t>
                      </a: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0988" algn="l"/>
                        </a:tabLst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5</a:t>
                      </a: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0988" algn="l"/>
                        </a:tabLst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6</a:t>
                      </a: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0988" algn="l"/>
                        </a:tabLst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6</a:t>
                      </a: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 4</a:t>
                      </a: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0988" algn="l"/>
                        </a:tabLst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6</a:t>
                      </a: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0988" algn="l"/>
                        </a:tabLst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7</a:t>
                      </a: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0988" algn="l"/>
                        </a:tabLst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6</a:t>
                      </a: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3 </a:t>
                      </a: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0988" algn="l"/>
                        </a:tabLst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7</a:t>
                      </a: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0988" algn="l"/>
                        </a:tabLst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8</a:t>
                      </a: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0988" algn="l"/>
                        </a:tabLst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6</a:t>
                      </a: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2 </a:t>
                      </a: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0988" algn="l"/>
                        </a:tabLst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8</a:t>
                      </a: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0988" algn="l"/>
                        </a:tabLst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9</a:t>
                      </a: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0988" algn="l"/>
                        </a:tabLst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6</a:t>
                      </a: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2 </a:t>
                      </a: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0988" algn="l"/>
                        </a:tabLst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9</a:t>
                      </a: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0988" algn="l"/>
                        </a:tabLst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10</a:t>
                      </a: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0988" algn="l"/>
                        </a:tabLst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5</a:t>
                      </a: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1 </a:t>
                      </a: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0988" algn="l"/>
                        </a:tabLst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10</a:t>
                      </a: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0988" algn="l"/>
                        </a:tabLst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10</a:t>
                      </a: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0988" algn="l"/>
                        </a:tabLst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5</a:t>
                      </a: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646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REGRESI LINEAR BERGANDA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b="1" smtClean="0">
                <a:solidFill>
                  <a:srgbClr val="FF0000"/>
                </a:solidFill>
              </a:rPr>
              <a:t>Konsep</a:t>
            </a:r>
          </a:p>
          <a:p>
            <a:pPr algn="just" eaLnBrk="1" hangingPunct="1">
              <a:buFont typeface="Wingdings 2" pitchFamily="18" charset="2"/>
              <a:buNone/>
            </a:pPr>
            <a:r>
              <a:rPr lang="en-US" smtClean="0"/>
              <a:t>	Terdapat dua variabel bebas X yang dapat mempengaruhi variabel terikat Y.</a:t>
            </a:r>
          </a:p>
          <a:p>
            <a:pPr algn="just" eaLnBrk="1" hangingPunct="1">
              <a:buFont typeface="Wingdings 2" pitchFamily="18" charset="2"/>
              <a:buNone/>
            </a:pPr>
            <a:endParaRPr lang="en-US" smtClean="0"/>
          </a:p>
          <a:p>
            <a:pPr eaLnBrk="1" hangingPunct="1"/>
            <a:r>
              <a:rPr lang="en-US" b="1" smtClean="0">
                <a:solidFill>
                  <a:srgbClr val="FF0000"/>
                </a:solidFill>
              </a:rPr>
              <a:t>Contoh</a:t>
            </a:r>
          </a:p>
          <a:p>
            <a:pPr eaLnBrk="1" hangingPunct="1"/>
            <a:endParaRPr lang="en-US" b="1" smtClean="0">
              <a:solidFill>
                <a:srgbClr val="FF0000"/>
              </a:solidFill>
            </a:endParaRPr>
          </a:p>
          <a:p>
            <a:pPr eaLnBrk="1" hangingPunct="1"/>
            <a:endParaRPr lang="en-US" b="1" smtClean="0">
              <a:solidFill>
                <a:srgbClr val="FF0000"/>
              </a:solidFill>
            </a:endParaRPr>
          </a:p>
          <a:p>
            <a:pPr eaLnBrk="1" hangingPunct="1"/>
            <a:endParaRPr lang="en-US" b="1" smtClean="0">
              <a:solidFill>
                <a:srgbClr val="FF0000"/>
              </a:solidFill>
            </a:endParaRPr>
          </a:p>
          <a:p>
            <a:pPr algn="just" eaLnBrk="1" hangingPunct="1">
              <a:buFont typeface="Wingdings 2" pitchFamily="18" charset="2"/>
              <a:buNone/>
            </a:pPr>
            <a:r>
              <a:rPr lang="en-US" smtClean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AED628-887E-4A09-A428-5E1C2CA1DBBD}" type="slidenum">
              <a:rPr lang="en-US"/>
              <a:pPr>
                <a:defRPr/>
              </a:pPr>
              <a:t>3</a:t>
            </a:fld>
            <a:endParaRPr lang="en-US"/>
          </a:p>
        </p:txBody>
      </p:sp>
      <p:grpSp>
        <p:nvGrpSpPr>
          <p:cNvPr id="7173" name="Group 21"/>
          <p:cNvGrpSpPr>
            <a:grpSpLocks/>
          </p:cNvGrpSpPr>
          <p:nvPr/>
        </p:nvGrpSpPr>
        <p:grpSpPr bwMode="auto">
          <a:xfrm>
            <a:off x="914400" y="4343400"/>
            <a:ext cx="7696200" cy="1981200"/>
            <a:chOff x="914400" y="4343400"/>
            <a:chExt cx="7696200" cy="1981200"/>
          </a:xfrm>
        </p:grpSpPr>
        <p:sp>
          <p:nvSpPr>
            <p:cNvPr id="5" name="Rounded Rectangle 4"/>
            <p:cNvSpPr/>
            <p:nvPr/>
          </p:nvSpPr>
          <p:spPr>
            <a:xfrm>
              <a:off x="914400" y="4343400"/>
              <a:ext cx="2514600" cy="76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600" dirty="0" err="1">
                  <a:solidFill>
                    <a:schemeClr val="tx1"/>
                  </a:solidFill>
                </a:rPr>
                <a:t>Pola</a:t>
              </a:r>
              <a:r>
                <a:rPr lang="en-US" sz="2600" dirty="0">
                  <a:solidFill>
                    <a:schemeClr val="tx1"/>
                  </a:solidFill>
                </a:rPr>
                <a:t> </a:t>
              </a:r>
              <a:r>
                <a:rPr lang="en-US" sz="2600" dirty="0" err="1">
                  <a:solidFill>
                    <a:schemeClr val="tx1"/>
                  </a:solidFill>
                </a:rPr>
                <a:t>Asuh</a:t>
              </a:r>
              <a:endParaRPr lang="en-US" sz="2600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600" dirty="0">
                  <a:solidFill>
                    <a:schemeClr val="tx1"/>
                  </a:solidFill>
                </a:rPr>
                <a:t>X</a:t>
              </a:r>
              <a:r>
                <a:rPr lang="en-US" sz="2600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914400" y="5562600"/>
              <a:ext cx="2514600" cy="76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600" dirty="0">
                  <a:solidFill>
                    <a:schemeClr val="tx1"/>
                  </a:solidFill>
                </a:rPr>
                <a:t>Cara </a:t>
              </a:r>
              <a:r>
                <a:rPr lang="en-US" sz="2600" dirty="0" err="1">
                  <a:solidFill>
                    <a:schemeClr val="tx1"/>
                  </a:solidFill>
                </a:rPr>
                <a:t>Belajar</a:t>
              </a:r>
              <a:endParaRPr lang="en-US" sz="2600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600" dirty="0">
                  <a:solidFill>
                    <a:schemeClr val="tx1"/>
                  </a:solidFill>
                </a:rPr>
                <a:t>X</a:t>
              </a:r>
              <a:r>
                <a:rPr lang="en-US" sz="2600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5257800" y="4876800"/>
              <a:ext cx="33528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600" dirty="0" err="1">
                  <a:solidFill>
                    <a:schemeClr val="tx1"/>
                  </a:solidFill>
                </a:rPr>
                <a:t>Prestasi</a:t>
              </a:r>
              <a:r>
                <a:rPr lang="en-US" sz="2600" dirty="0">
                  <a:solidFill>
                    <a:schemeClr val="tx1"/>
                  </a:solidFill>
                </a:rPr>
                <a:t> </a:t>
              </a:r>
              <a:r>
                <a:rPr lang="en-US" sz="2600" dirty="0" err="1">
                  <a:solidFill>
                    <a:schemeClr val="tx1"/>
                  </a:solidFill>
                </a:rPr>
                <a:t>Belajar</a:t>
              </a:r>
              <a:endParaRPr lang="en-US" sz="2600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600" dirty="0">
                  <a:solidFill>
                    <a:schemeClr val="tx1"/>
                  </a:solidFill>
                </a:rPr>
                <a:t>Y</a:t>
              </a:r>
            </a:p>
          </p:txBody>
        </p:sp>
        <p:cxnSp>
          <p:nvCxnSpPr>
            <p:cNvPr id="15" name="Straight Arrow Connector 14"/>
            <p:cNvCxnSpPr>
              <a:stCxn id="6" idx="3"/>
            </p:cNvCxnSpPr>
            <p:nvPr/>
          </p:nvCxnSpPr>
          <p:spPr>
            <a:xfrm flipV="1">
              <a:off x="3429000" y="5486400"/>
              <a:ext cx="18288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5" idx="3"/>
            </p:cNvCxnSpPr>
            <p:nvPr/>
          </p:nvCxnSpPr>
          <p:spPr>
            <a:xfrm>
              <a:off x="3429000" y="4724400"/>
              <a:ext cx="18288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116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2EA3D52-92B0-49C7-A191-66BE74E75B06}" type="slidenum">
              <a:rPr lang="en-US"/>
              <a:pPr eaLnBrk="1" hangingPunct="1"/>
              <a:t>30</a:t>
            </a:fld>
            <a:endParaRPr lang="en-US"/>
          </a:p>
        </p:txBody>
      </p:sp>
      <p:sp>
        <p:nvSpPr>
          <p:cNvPr id="5123" name="Rectangle 1026"/>
          <p:cNvSpPr>
            <a:spLocks noChangeArrowheads="1"/>
          </p:cNvSpPr>
          <p:nvPr/>
        </p:nvSpPr>
        <p:spPr bwMode="auto">
          <a:xfrm>
            <a:off x="2514600" y="2133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id-ID"/>
          </a:p>
        </p:txBody>
      </p:sp>
      <p:sp>
        <p:nvSpPr>
          <p:cNvPr id="5124" name="Text Box 1105"/>
          <p:cNvSpPr txBox="1">
            <a:spLocks noChangeArrowheads="1"/>
          </p:cNvSpPr>
          <p:nvPr/>
        </p:nvSpPr>
        <p:spPr bwMode="auto">
          <a:xfrm>
            <a:off x="685800" y="304800"/>
            <a:ext cx="7848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Untuk mendapatkan koefisien regresi, perlu dihitung : 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</a:t>
            </a:r>
            <a:r>
              <a:rPr lang="en-US" sz="2400">
                <a:latin typeface="Times New Roman" pitchFamily="18" charset="0"/>
              </a:rPr>
              <a:t>Y, 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</a:t>
            </a:r>
            <a:r>
              <a:rPr lang="en-US" sz="2400">
                <a:latin typeface="Times New Roman" pitchFamily="18" charset="0"/>
              </a:rPr>
              <a:t>X</a:t>
            </a:r>
            <a:r>
              <a:rPr lang="en-US" sz="2400" baseline="-25000">
                <a:latin typeface="Times New Roman" pitchFamily="18" charset="0"/>
              </a:rPr>
              <a:t>1</a:t>
            </a:r>
            <a:r>
              <a:rPr lang="en-US" sz="2400">
                <a:latin typeface="Times New Roman" pitchFamily="18" charset="0"/>
              </a:rPr>
              <a:t>, 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</a:t>
            </a:r>
            <a:r>
              <a:rPr lang="en-US" sz="2400">
                <a:latin typeface="Times New Roman" pitchFamily="18" charset="0"/>
              </a:rPr>
              <a:t>X</a:t>
            </a:r>
            <a:r>
              <a:rPr lang="en-US" sz="2400" baseline="-25000">
                <a:latin typeface="Times New Roman" pitchFamily="18" charset="0"/>
              </a:rPr>
              <a:t>2</a:t>
            </a:r>
            <a:r>
              <a:rPr lang="en-US" sz="2400">
                <a:latin typeface="Times New Roman" pitchFamily="18" charset="0"/>
              </a:rPr>
              <a:t>, 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</a:t>
            </a:r>
            <a:r>
              <a:rPr lang="en-US" sz="2400">
                <a:latin typeface="Times New Roman" pitchFamily="18" charset="0"/>
              </a:rPr>
              <a:t>X</a:t>
            </a:r>
            <a:r>
              <a:rPr lang="en-US" sz="2400" baseline="-25000">
                <a:latin typeface="Times New Roman" pitchFamily="18" charset="0"/>
              </a:rPr>
              <a:t>1</a:t>
            </a:r>
            <a:r>
              <a:rPr lang="en-US" sz="2400">
                <a:latin typeface="Times New Roman" pitchFamily="18" charset="0"/>
              </a:rPr>
              <a:t>Y, 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</a:t>
            </a:r>
            <a:r>
              <a:rPr lang="en-US" sz="2400">
                <a:latin typeface="Times New Roman" pitchFamily="18" charset="0"/>
              </a:rPr>
              <a:t>X</a:t>
            </a:r>
            <a:r>
              <a:rPr lang="en-US" sz="2400" baseline="-25000">
                <a:latin typeface="Times New Roman" pitchFamily="18" charset="0"/>
              </a:rPr>
              <a:t>1</a:t>
            </a:r>
            <a:r>
              <a:rPr lang="en-US" sz="2400" baseline="30000">
                <a:latin typeface="Times New Roman" pitchFamily="18" charset="0"/>
              </a:rPr>
              <a:t>2</a:t>
            </a:r>
            <a:r>
              <a:rPr lang="en-US" sz="2400">
                <a:latin typeface="Times New Roman" pitchFamily="18" charset="0"/>
              </a:rPr>
              <a:t>, 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</a:t>
            </a:r>
            <a:r>
              <a:rPr lang="en-US" sz="2400">
                <a:latin typeface="Times New Roman" pitchFamily="18" charset="0"/>
              </a:rPr>
              <a:t>X</a:t>
            </a:r>
            <a:r>
              <a:rPr lang="en-US" sz="2400" baseline="-25000">
                <a:latin typeface="Times New Roman" pitchFamily="18" charset="0"/>
              </a:rPr>
              <a:t>1</a:t>
            </a:r>
            <a:r>
              <a:rPr lang="en-US" sz="2400">
                <a:latin typeface="Times New Roman" pitchFamily="18" charset="0"/>
              </a:rPr>
              <a:t> 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</a:t>
            </a:r>
            <a:r>
              <a:rPr lang="en-US" sz="2400">
                <a:latin typeface="Times New Roman" pitchFamily="18" charset="0"/>
              </a:rPr>
              <a:t>X</a:t>
            </a:r>
            <a:r>
              <a:rPr lang="en-US" sz="2400" baseline="-25000">
                <a:latin typeface="Times New Roman" pitchFamily="18" charset="0"/>
              </a:rPr>
              <a:t>2</a:t>
            </a:r>
            <a:r>
              <a:rPr lang="en-US" sz="2400">
                <a:latin typeface="Times New Roman" pitchFamily="18" charset="0"/>
              </a:rPr>
              <a:t>, 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</a:t>
            </a:r>
            <a:r>
              <a:rPr lang="en-US" sz="2400">
                <a:latin typeface="Times New Roman" pitchFamily="18" charset="0"/>
              </a:rPr>
              <a:t>X</a:t>
            </a:r>
            <a:r>
              <a:rPr lang="en-US" sz="2400" baseline="-25000">
                <a:latin typeface="Times New Roman" pitchFamily="18" charset="0"/>
              </a:rPr>
              <a:t>2</a:t>
            </a:r>
            <a:r>
              <a:rPr lang="en-US" sz="2400">
                <a:latin typeface="Times New Roman" pitchFamily="18" charset="0"/>
              </a:rPr>
              <a:t>Y,  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</a:t>
            </a:r>
            <a:r>
              <a:rPr lang="en-US" sz="2400">
                <a:latin typeface="Times New Roman" pitchFamily="18" charset="0"/>
              </a:rPr>
              <a:t>X</a:t>
            </a:r>
            <a:r>
              <a:rPr lang="en-US" sz="2400" baseline="-25000">
                <a:latin typeface="Times New Roman" pitchFamily="18" charset="0"/>
              </a:rPr>
              <a:t>2</a:t>
            </a:r>
            <a:r>
              <a:rPr lang="en-US" sz="2400" baseline="30000">
                <a:latin typeface="Times New Roman" pitchFamily="18" charset="0"/>
              </a:rPr>
              <a:t>2</a:t>
            </a:r>
            <a:endParaRPr lang="id-ID" sz="2400" baseline="30000">
              <a:latin typeface="Times New Roman" pitchFamily="18" charset="0"/>
            </a:endParaRPr>
          </a:p>
        </p:txBody>
      </p:sp>
      <p:graphicFrame>
        <p:nvGraphicFramePr>
          <p:cNvPr id="251622" name="Group 1766"/>
          <p:cNvGraphicFramePr>
            <a:graphicFrameLocks noGrp="1"/>
          </p:cNvGraphicFramePr>
          <p:nvPr/>
        </p:nvGraphicFramePr>
        <p:xfrm>
          <a:off x="838200" y="1371600"/>
          <a:ext cx="7696200" cy="4708527"/>
        </p:xfrm>
        <a:graphic>
          <a:graphicData uri="http://schemas.openxmlformats.org/drawingml/2006/table">
            <a:tbl>
              <a:tblPr/>
              <a:tblGrid>
                <a:gridCol w="762000"/>
                <a:gridCol w="914400"/>
                <a:gridCol w="981075"/>
                <a:gridCol w="998538"/>
                <a:gridCol w="998537"/>
                <a:gridCol w="939800"/>
                <a:gridCol w="939800"/>
                <a:gridCol w="1162050"/>
              </a:tblGrid>
              <a:tr h="382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Y</a:t>
                      </a:r>
                    </a:p>
                  </a:txBody>
                  <a:tcPr marL="90000" marR="90000" marT="46804" marB="4680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  <a:r>
                        <a:rPr kumimoji="0" lang="en-US" sz="1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90000" marR="90000" marT="46804" marB="4680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  <a:r>
                        <a:rPr kumimoji="0" lang="en-US" sz="1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90000" marR="90000" marT="46804" marB="4680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YX</a:t>
                      </a:r>
                      <a:r>
                        <a:rPr kumimoji="0" lang="en-US" sz="1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90000" marR="90000" marT="46804" marB="4680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YX</a:t>
                      </a:r>
                      <a:r>
                        <a:rPr kumimoji="0" lang="en-US" sz="1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90000" marR="90000" marT="46804" marB="4680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  <a:r>
                        <a:rPr kumimoji="0" lang="en-US" sz="1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90000" marR="90000" marT="46804" marB="4680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  <a:r>
                        <a:rPr kumimoji="0" lang="en-US" sz="1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90000" marR="90000" marT="46804" marB="4680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  <a:r>
                        <a:rPr kumimoji="0" lang="en-US" sz="1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  <a:r>
                        <a:rPr kumimoji="0" lang="en-US" sz="1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90000" marR="90000" marT="46804" marB="4680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marL="90000" marR="90000" marT="46804" marB="468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8</a:t>
                      </a:r>
                    </a:p>
                  </a:txBody>
                  <a:tcPr marL="90000" marR="90000" marT="46804" marB="468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10</a:t>
                      </a:r>
                    </a:p>
                  </a:txBody>
                  <a:tcPr marL="90000" marR="90000" marT="46804" marB="468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24</a:t>
                      </a:r>
                    </a:p>
                  </a:txBody>
                  <a:tcPr marL="90000" marR="90000" marT="46804" marB="4680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30</a:t>
                      </a:r>
                    </a:p>
                  </a:txBody>
                  <a:tcPr marL="90000" marR="90000" marT="46804" marB="4680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64</a:t>
                      </a:r>
                    </a:p>
                  </a:txBody>
                  <a:tcPr marL="90000" marR="90000" marT="46804" marB="4680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100</a:t>
                      </a:r>
                    </a:p>
                  </a:txBody>
                  <a:tcPr marL="90000" marR="90000" marT="46804" marB="4680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80</a:t>
                      </a:r>
                    </a:p>
                  </a:txBody>
                  <a:tcPr marL="90000" marR="90000" marT="46804" marB="4680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4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4</a:t>
                      </a:r>
                    </a:p>
                  </a:txBody>
                  <a:tcPr marL="90000" marR="90000" marT="46804" marB="468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7</a:t>
                      </a:r>
                    </a:p>
                  </a:txBody>
                  <a:tcPr marL="90000" marR="90000" marT="46804" marB="468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10</a:t>
                      </a:r>
                    </a:p>
                  </a:txBody>
                  <a:tcPr marL="90000" marR="90000" marT="46804" marB="468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28</a:t>
                      </a:r>
                    </a:p>
                  </a:txBody>
                  <a:tcPr marL="90000" marR="90000" marT="46804" marB="4680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40</a:t>
                      </a:r>
                    </a:p>
                  </a:txBody>
                  <a:tcPr marL="90000" marR="90000" marT="46804" marB="4680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49</a:t>
                      </a:r>
                    </a:p>
                  </a:txBody>
                  <a:tcPr marL="90000" marR="90000" marT="46804" marB="4680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100</a:t>
                      </a:r>
                    </a:p>
                  </a:txBody>
                  <a:tcPr marL="90000" marR="90000" marT="46804" marB="4680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70</a:t>
                      </a:r>
                    </a:p>
                  </a:txBody>
                  <a:tcPr marL="90000" marR="90000" marT="46804" marB="4680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5</a:t>
                      </a:r>
                    </a:p>
                  </a:txBody>
                  <a:tcPr marL="90000" marR="90000" marT="46804" marB="468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7</a:t>
                      </a:r>
                    </a:p>
                  </a:txBody>
                  <a:tcPr marL="90000" marR="90000" marT="46804" marB="468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8</a:t>
                      </a:r>
                    </a:p>
                  </a:txBody>
                  <a:tcPr marL="90000" marR="90000" marT="46804" marB="468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35</a:t>
                      </a:r>
                    </a:p>
                  </a:txBody>
                  <a:tcPr marL="90000" marR="90000" marT="46804" marB="4680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40</a:t>
                      </a:r>
                    </a:p>
                  </a:txBody>
                  <a:tcPr marL="90000" marR="90000" marT="46804" marB="4680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49</a:t>
                      </a:r>
                    </a:p>
                  </a:txBody>
                  <a:tcPr marL="90000" marR="90000" marT="46804" marB="4680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64</a:t>
                      </a:r>
                    </a:p>
                  </a:txBody>
                  <a:tcPr marL="90000" marR="90000" marT="46804" marB="4680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56</a:t>
                      </a:r>
                    </a:p>
                  </a:txBody>
                  <a:tcPr marL="90000" marR="90000" marT="46804" marB="4680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6</a:t>
                      </a:r>
                    </a:p>
                  </a:txBody>
                  <a:tcPr marL="90000" marR="90000" marT="46804" marB="468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7</a:t>
                      </a:r>
                    </a:p>
                  </a:txBody>
                  <a:tcPr marL="90000" marR="90000" marT="46804" marB="468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5</a:t>
                      </a:r>
                    </a:p>
                  </a:txBody>
                  <a:tcPr marL="90000" marR="90000" marT="46804" marB="468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42</a:t>
                      </a:r>
                    </a:p>
                  </a:txBody>
                  <a:tcPr marL="90000" marR="90000" marT="46804" marB="4680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30</a:t>
                      </a:r>
                    </a:p>
                  </a:txBody>
                  <a:tcPr marL="90000" marR="90000" marT="46804" marB="4680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49</a:t>
                      </a:r>
                    </a:p>
                  </a:txBody>
                  <a:tcPr marL="90000" marR="90000" marT="46804" marB="4680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25</a:t>
                      </a:r>
                    </a:p>
                  </a:txBody>
                  <a:tcPr marL="90000" marR="90000" marT="46804" marB="4680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35</a:t>
                      </a:r>
                    </a:p>
                  </a:txBody>
                  <a:tcPr marL="90000" marR="90000" marT="46804" marB="4680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4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6</a:t>
                      </a:r>
                    </a:p>
                  </a:txBody>
                  <a:tcPr marL="90000" marR="90000" marT="46804" marB="468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6</a:t>
                      </a:r>
                    </a:p>
                  </a:txBody>
                  <a:tcPr marL="90000" marR="90000" marT="46804" marB="468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4</a:t>
                      </a:r>
                    </a:p>
                  </a:txBody>
                  <a:tcPr marL="90000" marR="90000" marT="46804" marB="468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36</a:t>
                      </a:r>
                    </a:p>
                  </a:txBody>
                  <a:tcPr marL="90000" marR="90000" marT="46804" marB="4680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24</a:t>
                      </a:r>
                    </a:p>
                  </a:txBody>
                  <a:tcPr marL="90000" marR="90000" marT="46804" marB="4680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36</a:t>
                      </a:r>
                    </a:p>
                  </a:txBody>
                  <a:tcPr marL="90000" marR="90000" marT="46804" marB="4680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16</a:t>
                      </a:r>
                    </a:p>
                  </a:txBody>
                  <a:tcPr marL="90000" marR="90000" marT="46804" marB="4680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24</a:t>
                      </a:r>
                    </a:p>
                  </a:txBody>
                  <a:tcPr marL="90000" marR="90000" marT="46804" marB="4680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7</a:t>
                      </a:r>
                    </a:p>
                  </a:txBody>
                  <a:tcPr marL="90000" marR="90000" marT="46804" marB="468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6</a:t>
                      </a:r>
                    </a:p>
                  </a:txBody>
                  <a:tcPr marL="90000" marR="90000" marT="46804" marB="468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marL="90000" marR="90000" marT="46804" marB="468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42</a:t>
                      </a:r>
                    </a:p>
                  </a:txBody>
                  <a:tcPr marL="90000" marR="90000" marT="46804" marB="4680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21</a:t>
                      </a:r>
                    </a:p>
                  </a:txBody>
                  <a:tcPr marL="90000" marR="90000" marT="46804" marB="4680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36</a:t>
                      </a:r>
                    </a:p>
                  </a:txBody>
                  <a:tcPr marL="90000" marR="90000" marT="46804" marB="4680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9</a:t>
                      </a:r>
                    </a:p>
                  </a:txBody>
                  <a:tcPr marL="90000" marR="90000" marT="46804" marB="4680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18</a:t>
                      </a:r>
                    </a:p>
                  </a:txBody>
                  <a:tcPr marL="90000" marR="90000" marT="46804" marB="4680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8</a:t>
                      </a:r>
                    </a:p>
                  </a:txBody>
                  <a:tcPr marL="90000" marR="90000" marT="46804" marB="468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6</a:t>
                      </a:r>
                    </a:p>
                  </a:txBody>
                  <a:tcPr marL="90000" marR="90000" marT="46804" marB="468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</a:p>
                  </a:txBody>
                  <a:tcPr marL="90000" marR="90000" marT="46804" marB="468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48</a:t>
                      </a:r>
                    </a:p>
                  </a:txBody>
                  <a:tcPr marL="90000" marR="90000" marT="46804" marB="4680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16</a:t>
                      </a:r>
                    </a:p>
                  </a:txBody>
                  <a:tcPr marL="90000" marR="90000" marT="46804" marB="4680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36</a:t>
                      </a:r>
                    </a:p>
                  </a:txBody>
                  <a:tcPr marL="90000" marR="90000" marT="46804" marB="4680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4</a:t>
                      </a:r>
                    </a:p>
                  </a:txBody>
                  <a:tcPr marL="90000" marR="90000" marT="46804" marB="4680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12</a:t>
                      </a:r>
                    </a:p>
                  </a:txBody>
                  <a:tcPr marL="90000" marR="90000" marT="46804" marB="4680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4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9</a:t>
                      </a:r>
                    </a:p>
                  </a:txBody>
                  <a:tcPr marL="90000" marR="90000" marT="46804" marB="468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6</a:t>
                      </a:r>
                    </a:p>
                  </a:txBody>
                  <a:tcPr marL="90000" marR="90000" marT="46804" marB="468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</a:p>
                  </a:txBody>
                  <a:tcPr marL="90000" marR="90000" marT="46804" marB="468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54</a:t>
                      </a:r>
                    </a:p>
                  </a:txBody>
                  <a:tcPr marL="90000" marR="90000" marT="46804" marB="4680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18</a:t>
                      </a:r>
                    </a:p>
                  </a:txBody>
                  <a:tcPr marL="90000" marR="90000" marT="46804" marB="4680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36</a:t>
                      </a:r>
                    </a:p>
                  </a:txBody>
                  <a:tcPr marL="90000" marR="90000" marT="46804" marB="4680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4</a:t>
                      </a:r>
                    </a:p>
                  </a:txBody>
                  <a:tcPr marL="90000" marR="90000" marT="46804" marB="4680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12</a:t>
                      </a:r>
                    </a:p>
                  </a:txBody>
                  <a:tcPr marL="90000" marR="90000" marT="46804" marB="4680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10</a:t>
                      </a:r>
                    </a:p>
                  </a:txBody>
                  <a:tcPr marL="90000" marR="90000" marT="46804" marB="468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5</a:t>
                      </a:r>
                    </a:p>
                  </a:txBody>
                  <a:tcPr marL="90000" marR="90000" marT="46804" marB="468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marL="90000" marR="90000" marT="46804" marB="468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50</a:t>
                      </a:r>
                    </a:p>
                  </a:txBody>
                  <a:tcPr marL="90000" marR="90000" marT="46804" marB="4680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10</a:t>
                      </a:r>
                    </a:p>
                  </a:txBody>
                  <a:tcPr marL="90000" marR="90000" marT="46804" marB="4680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25</a:t>
                      </a:r>
                    </a:p>
                  </a:txBody>
                  <a:tcPr marL="90000" marR="90000" marT="46804" marB="4680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marL="90000" marR="90000" marT="46804" marB="4680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5</a:t>
                      </a:r>
                    </a:p>
                  </a:txBody>
                  <a:tcPr marL="90000" marR="90000" marT="46804" marB="4680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10</a:t>
                      </a:r>
                    </a:p>
                  </a:txBody>
                  <a:tcPr marL="90000" marR="90000" marT="46804" marB="468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5</a:t>
                      </a:r>
                    </a:p>
                  </a:txBody>
                  <a:tcPr marL="90000" marR="90000" marT="46804" marB="468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marL="90000" marR="90000" marT="46804" marB="468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50</a:t>
                      </a:r>
                    </a:p>
                  </a:txBody>
                  <a:tcPr marL="90000" marR="90000" marT="46804" marB="4680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10</a:t>
                      </a:r>
                    </a:p>
                  </a:txBody>
                  <a:tcPr marL="90000" marR="90000" marT="46804" marB="4680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25</a:t>
                      </a:r>
                    </a:p>
                  </a:txBody>
                  <a:tcPr marL="90000" marR="90000" marT="46804" marB="4680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marL="90000" marR="90000" marT="46804" marB="4680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5</a:t>
                      </a:r>
                    </a:p>
                  </a:txBody>
                  <a:tcPr marL="90000" marR="90000" marT="46804" marB="4680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  <a:sym typeface="Symbol" pitchFamily="18" charset="2"/>
                        </a:rPr>
                        <a:t>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Y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  <a:sym typeface="Symbol" pitchFamily="18" charset="2"/>
                        </a:rPr>
                        <a:t>=68</a:t>
                      </a:r>
                    </a:p>
                  </a:txBody>
                  <a:tcPr marL="90000" marR="90000" marT="46804" marB="4680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  <a:sym typeface="Symbol" pitchFamily="18" charset="2"/>
                        </a:rPr>
                        <a:t>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  <a:r>
                        <a:rPr kumimoji="0" lang="en-US" sz="1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  <a:sym typeface="Symbol" pitchFamily="18" charset="2"/>
                        </a:rPr>
                        <a:t>1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  <a:sym typeface="Symbol" pitchFamily="18" charset="2"/>
                        </a:rPr>
                        <a:t>= 63</a:t>
                      </a:r>
                    </a:p>
                  </a:txBody>
                  <a:tcPr marL="90000" marR="90000" marT="46804" marB="4680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  <a:sym typeface="Symbol" pitchFamily="18" charset="2"/>
                        </a:rPr>
                        <a:t>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  <a:r>
                        <a:rPr kumimoji="0" lang="en-US" sz="1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  <a:sym typeface="Symbol" pitchFamily="18" charset="2"/>
                        </a:rPr>
                        <a:t>2  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  <a:sym typeface="Symbol" pitchFamily="18" charset="2"/>
                        </a:rPr>
                        <a:t>=46</a:t>
                      </a:r>
                    </a:p>
                  </a:txBody>
                  <a:tcPr marL="90000" marR="90000" marT="46804" marB="4680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  <a:sym typeface="Symbol" pitchFamily="18" charset="2"/>
                        </a:rPr>
                        <a:t>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  <a:r>
                        <a:rPr kumimoji="0" lang="en-US" sz="1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  <a:sym typeface="Symbol" pitchFamily="18" charset="2"/>
                        </a:rPr>
                        <a:t>1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  <a:sym typeface="Symbol" pitchFamily="18" charset="2"/>
                        </a:rPr>
                        <a:t>Y= 409</a:t>
                      </a:r>
                    </a:p>
                  </a:txBody>
                  <a:tcPr marL="90000" marR="90000" marT="46804" marB="4680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  <a:sym typeface="Symbol" pitchFamily="18" charset="2"/>
                        </a:rPr>
                        <a:t>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  <a:r>
                        <a:rPr kumimoji="0" lang="en-US" sz="1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  <a:sym typeface="Symbol" pitchFamily="18" charset="2"/>
                        </a:rPr>
                        <a:t>2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  <a:sym typeface="Symbol" pitchFamily="18" charset="2"/>
                        </a:rPr>
                        <a:t>Y= 239</a:t>
                      </a:r>
                    </a:p>
                  </a:txBody>
                  <a:tcPr marL="90000" marR="90000" marT="46804" marB="4680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  <a:sym typeface="Symbol" pitchFamily="18" charset="2"/>
                        </a:rPr>
                        <a:t>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  <a:r>
                        <a:rPr kumimoji="0" lang="en-US" sz="1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  <a:sym typeface="Symbol" pitchFamily="18" charset="2"/>
                        </a:rPr>
                        <a:t>1</a:t>
                      </a:r>
                      <a:r>
                        <a:rPr kumimoji="0" lang="en-US" sz="1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  <a:sym typeface="Symbol" pitchFamily="18" charset="2"/>
                        </a:rPr>
                        <a:t>2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  <a:sym typeface="Symbol" pitchFamily="18" charset="2"/>
                        </a:rPr>
                        <a:t>= 405</a:t>
                      </a:r>
                    </a:p>
                  </a:txBody>
                  <a:tcPr marL="90000" marR="90000" marT="46804" marB="4680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  <a:sym typeface="Symbol" pitchFamily="18" charset="2"/>
                        </a:rPr>
                        <a:t>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  <a:r>
                        <a:rPr kumimoji="0" lang="en-US" sz="1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  <a:sym typeface="Symbol" pitchFamily="18" charset="2"/>
                        </a:rPr>
                        <a:t>2</a:t>
                      </a:r>
                      <a:r>
                        <a:rPr kumimoji="0" lang="en-US" sz="1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  <a:sym typeface="Symbol" pitchFamily="18" charset="2"/>
                        </a:rPr>
                        <a:t>2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  <a:sym typeface="Symbol" pitchFamily="18" charset="2"/>
                        </a:rPr>
                        <a:t>= 324</a:t>
                      </a:r>
                    </a:p>
                  </a:txBody>
                  <a:tcPr marL="90000" marR="90000" marT="46804" marB="4680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  <a:sym typeface="Symbol" pitchFamily="18" charset="2"/>
                        </a:rPr>
                        <a:t>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  <a:r>
                        <a:rPr kumimoji="0" lang="en-US" sz="1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  <a:sym typeface="Symbol" pitchFamily="18" charset="2"/>
                        </a:rPr>
                        <a:t>1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  <a:sym typeface="Symbol" pitchFamily="18" charset="2"/>
                        </a:rPr>
                        <a:t>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  <a:r>
                        <a:rPr kumimoji="0" lang="en-US" sz="1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  <a:sym typeface="Symbol" pitchFamily="18" charset="2"/>
                        </a:rPr>
                        <a:t>2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  <a:sym typeface="Symbol" pitchFamily="18" charset="2"/>
                        </a:rPr>
                        <a:t>=</a:t>
                      </a:r>
                      <a:r>
                        <a:rPr kumimoji="0" lang="en-US" sz="1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  <a:sym typeface="Symbol" pitchFamily="18" charset="2"/>
                        </a:rPr>
                        <a:t>317</a:t>
                      </a:r>
                    </a:p>
                  </a:txBody>
                  <a:tcPr marL="90000" marR="90000" marT="46804" marB="4680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44" name="Rectangle 1756"/>
          <p:cNvSpPr>
            <a:spLocks noChangeArrowheads="1"/>
          </p:cNvSpPr>
          <p:nvPr/>
        </p:nvSpPr>
        <p:spPr bwMode="auto">
          <a:xfrm>
            <a:off x="762000" y="304800"/>
            <a:ext cx="7793038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/>
            <a:endParaRPr lang="id-ID" sz="2000" b="1">
              <a:solidFill>
                <a:srgbClr val="8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28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AA37199-C16F-45A3-89EE-D6A4F93D98CC}" type="slidenum">
              <a:rPr lang="en-US"/>
              <a:pPr eaLnBrk="1" hangingPunct="1"/>
              <a:t>31</a:t>
            </a:fld>
            <a:endParaRPr lang="en-US"/>
          </a:p>
        </p:txBody>
      </p:sp>
      <p:sp>
        <p:nvSpPr>
          <p:cNvPr id="6147" name="Text Box 35"/>
          <p:cNvSpPr txBox="1">
            <a:spLocks noChangeArrowheads="1"/>
          </p:cNvSpPr>
          <p:nvPr/>
        </p:nvSpPr>
        <p:spPr bwMode="auto">
          <a:xfrm>
            <a:off x="1524000" y="2514600"/>
            <a:ext cx="586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id-ID" sz="2400">
              <a:latin typeface="Times New Roman" pitchFamily="18" charset="0"/>
            </a:endParaRPr>
          </a:p>
        </p:txBody>
      </p:sp>
      <p:sp>
        <p:nvSpPr>
          <p:cNvPr id="6148" name="Rectangle 39"/>
          <p:cNvSpPr>
            <a:spLocks noChangeArrowheads="1"/>
          </p:cNvSpPr>
          <p:nvPr/>
        </p:nvSpPr>
        <p:spPr bwMode="auto">
          <a:xfrm>
            <a:off x="762000" y="381000"/>
            <a:ext cx="7793038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/>
            <a:r>
              <a:rPr lang="en-US" sz="4000">
                <a:latin typeface="Times New Roman" pitchFamily="18" charset="0"/>
              </a:rPr>
              <a:t>Dengan metode eliminasi</a:t>
            </a:r>
          </a:p>
        </p:txBody>
      </p:sp>
      <p:sp>
        <p:nvSpPr>
          <p:cNvPr id="6149" name="Text Box 40"/>
          <p:cNvSpPr txBox="1">
            <a:spLocks noChangeArrowheads="1"/>
          </p:cNvSpPr>
          <p:nvPr/>
        </p:nvSpPr>
        <p:spPr bwMode="auto">
          <a:xfrm>
            <a:off x="1371600" y="1066800"/>
            <a:ext cx="6096000" cy="15636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>
                <a:latin typeface="Times New Roman" pitchFamily="18" charset="0"/>
              </a:rPr>
              <a:t>68  = 10a + 63b1+ 46b</a:t>
            </a:r>
            <a:r>
              <a:rPr lang="en-US" sz="3200" baseline="-25000">
                <a:latin typeface="Times New Roman" pitchFamily="18" charset="0"/>
              </a:rPr>
              <a:t>2</a:t>
            </a:r>
            <a:r>
              <a:rPr lang="en-US" sz="3200">
                <a:latin typeface="Times New Roman" pitchFamily="18" charset="0"/>
              </a:rPr>
              <a:t>      …(1)</a:t>
            </a:r>
          </a:p>
          <a:p>
            <a:pPr eaLnBrk="1" hangingPunct="1"/>
            <a:r>
              <a:rPr lang="en-US" sz="3200">
                <a:latin typeface="Times New Roman" pitchFamily="18" charset="0"/>
              </a:rPr>
              <a:t>409 =  63a + 405b</a:t>
            </a:r>
            <a:r>
              <a:rPr lang="en-US" sz="3200" baseline="-25000">
                <a:latin typeface="Times New Roman" pitchFamily="18" charset="0"/>
              </a:rPr>
              <a:t>1</a:t>
            </a:r>
            <a:r>
              <a:rPr lang="en-US" sz="3200">
                <a:latin typeface="Times New Roman" pitchFamily="18" charset="0"/>
              </a:rPr>
              <a:t>+ 317b</a:t>
            </a:r>
            <a:r>
              <a:rPr lang="en-US" sz="3200" baseline="-25000">
                <a:latin typeface="Times New Roman" pitchFamily="18" charset="0"/>
              </a:rPr>
              <a:t>2</a:t>
            </a:r>
            <a:r>
              <a:rPr lang="en-US" sz="3200">
                <a:latin typeface="Times New Roman" pitchFamily="18" charset="0"/>
              </a:rPr>
              <a:t> …(2)</a:t>
            </a:r>
          </a:p>
          <a:p>
            <a:pPr eaLnBrk="1" hangingPunct="1"/>
            <a:r>
              <a:rPr lang="en-US" sz="3200">
                <a:latin typeface="Times New Roman" pitchFamily="18" charset="0"/>
              </a:rPr>
              <a:t>239 =  46a + 317b</a:t>
            </a:r>
            <a:r>
              <a:rPr lang="en-US" sz="3200" baseline="-25000">
                <a:latin typeface="Times New Roman" pitchFamily="18" charset="0"/>
              </a:rPr>
              <a:t>1</a:t>
            </a:r>
            <a:r>
              <a:rPr lang="en-US" sz="3200">
                <a:latin typeface="Times New Roman" pitchFamily="18" charset="0"/>
              </a:rPr>
              <a:t>+ 324b</a:t>
            </a:r>
            <a:r>
              <a:rPr lang="en-US" sz="3200" baseline="-25000">
                <a:latin typeface="Times New Roman" pitchFamily="18" charset="0"/>
              </a:rPr>
              <a:t>2</a:t>
            </a:r>
            <a:r>
              <a:rPr lang="en-US" sz="3200">
                <a:latin typeface="Times New Roman" pitchFamily="18" charset="0"/>
              </a:rPr>
              <a:t> …(3)</a:t>
            </a:r>
            <a:endParaRPr lang="id-ID" sz="3200">
              <a:latin typeface="Times New Roman" pitchFamily="18" charset="0"/>
            </a:endParaRPr>
          </a:p>
        </p:txBody>
      </p:sp>
      <p:sp>
        <p:nvSpPr>
          <p:cNvPr id="6150" name="Text Box 41"/>
          <p:cNvSpPr txBox="1">
            <a:spLocks noChangeArrowheads="1"/>
          </p:cNvSpPr>
          <p:nvPr/>
        </p:nvSpPr>
        <p:spPr bwMode="auto">
          <a:xfrm>
            <a:off x="1295400" y="3733800"/>
            <a:ext cx="69342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b="1">
                <a:solidFill>
                  <a:srgbClr val="FFFF66"/>
                </a:solidFill>
                <a:latin typeface="Times New Roman" pitchFamily="18" charset="0"/>
              </a:rPr>
              <a:t> </a:t>
            </a:r>
            <a:r>
              <a:rPr lang="en-US" sz="1600">
                <a:latin typeface="Times New Roman" pitchFamily="18" charset="0"/>
              </a:rPr>
              <a:t>-</a:t>
            </a:r>
            <a:r>
              <a:rPr lang="en-US">
                <a:latin typeface="Times New Roman" pitchFamily="18" charset="0"/>
              </a:rPr>
              <a:t>428,4  = -63a –396,9 b1-289,8b2    …persamaan 1 dikalikan – 6,3</a:t>
            </a:r>
          </a:p>
          <a:p>
            <a:pPr eaLnBrk="1" hangingPunct="1"/>
            <a:r>
              <a:rPr lang="en-US">
                <a:latin typeface="Times New Roman" pitchFamily="18" charset="0"/>
              </a:rPr>
              <a:t>  409     =  63a + 405b</a:t>
            </a:r>
            <a:r>
              <a:rPr lang="en-US" baseline="-25000">
                <a:latin typeface="Times New Roman" pitchFamily="18" charset="0"/>
              </a:rPr>
              <a:t>1</a:t>
            </a:r>
            <a:r>
              <a:rPr lang="en-US">
                <a:latin typeface="Times New Roman" pitchFamily="18" charset="0"/>
              </a:rPr>
              <a:t>    + 317b</a:t>
            </a:r>
            <a:r>
              <a:rPr lang="en-US" baseline="-25000">
                <a:latin typeface="Times New Roman" pitchFamily="18" charset="0"/>
              </a:rPr>
              <a:t>2</a:t>
            </a:r>
            <a:r>
              <a:rPr lang="en-US">
                <a:latin typeface="Times New Roman" pitchFamily="18" charset="0"/>
              </a:rPr>
              <a:t> …..…………………. (2)                    </a:t>
            </a:r>
          </a:p>
          <a:p>
            <a:pPr eaLnBrk="1" hangingPunct="1"/>
            <a:r>
              <a:rPr lang="en-US">
                <a:latin typeface="Times New Roman" pitchFamily="18" charset="0"/>
              </a:rPr>
              <a:t>   -19,4  =   0    + 8,1b1    + 27,2b</a:t>
            </a:r>
            <a:r>
              <a:rPr lang="en-US" baseline="-25000">
                <a:latin typeface="Times New Roman" pitchFamily="18" charset="0"/>
              </a:rPr>
              <a:t>2</a:t>
            </a:r>
            <a:r>
              <a:rPr lang="en-US">
                <a:latin typeface="Times New Roman" pitchFamily="18" charset="0"/>
              </a:rPr>
              <a:t>  ……………………. (4)</a:t>
            </a:r>
            <a:r>
              <a:rPr lang="id-ID">
                <a:latin typeface="Times New Roman" pitchFamily="18" charset="0"/>
              </a:rPr>
              <a:t> </a:t>
            </a:r>
          </a:p>
        </p:txBody>
      </p:sp>
      <p:sp>
        <p:nvSpPr>
          <p:cNvPr id="6151" name="Text Box 42"/>
          <p:cNvSpPr txBox="1">
            <a:spLocks noChangeArrowheads="1"/>
          </p:cNvSpPr>
          <p:nvPr/>
        </p:nvSpPr>
        <p:spPr bwMode="auto">
          <a:xfrm>
            <a:off x="1371600" y="2895600"/>
            <a:ext cx="6629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Untuk mendapatkan nilai koefisien regresi a, b1, dan b2 dapat dilakukan dengan Subtitusi antar persamaan</a:t>
            </a:r>
            <a:r>
              <a:rPr lang="id-ID" sz="2000">
                <a:latin typeface="Times New Roman" pitchFamily="18" charset="0"/>
              </a:rPr>
              <a:t> </a:t>
            </a:r>
          </a:p>
        </p:txBody>
      </p:sp>
      <p:sp>
        <p:nvSpPr>
          <p:cNvPr id="6152" name="Text Box 43"/>
          <p:cNvSpPr txBox="1">
            <a:spLocks noChangeArrowheads="1"/>
          </p:cNvSpPr>
          <p:nvPr/>
        </p:nvSpPr>
        <p:spPr bwMode="auto">
          <a:xfrm>
            <a:off x="1219200" y="5410200"/>
            <a:ext cx="69342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b="1">
                <a:solidFill>
                  <a:srgbClr val="FFFF66"/>
                </a:solidFill>
                <a:latin typeface="Times New Roman" pitchFamily="18" charset="0"/>
              </a:rPr>
              <a:t> </a:t>
            </a:r>
            <a:r>
              <a:rPr lang="en-US">
                <a:solidFill>
                  <a:srgbClr val="FFFF66"/>
                </a:solidFill>
                <a:latin typeface="Times New Roman" pitchFamily="18" charset="0"/>
              </a:rPr>
              <a:t>-</a:t>
            </a:r>
            <a:r>
              <a:rPr lang="en-US">
                <a:latin typeface="Times New Roman" pitchFamily="18" charset="0"/>
              </a:rPr>
              <a:t>312,8  = -46a –289,8 b</a:t>
            </a:r>
            <a:r>
              <a:rPr lang="en-US" baseline="-25000">
                <a:latin typeface="Times New Roman" pitchFamily="18" charset="0"/>
              </a:rPr>
              <a:t>1 </a:t>
            </a:r>
            <a:r>
              <a:rPr lang="en-US">
                <a:latin typeface="Times New Roman" pitchFamily="18" charset="0"/>
              </a:rPr>
              <a:t>- 211,6b</a:t>
            </a:r>
            <a:r>
              <a:rPr lang="en-US" baseline="-25000">
                <a:latin typeface="Times New Roman" pitchFamily="18" charset="0"/>
              </a:rPr>
              <a:t>2</a:t>
            </a:r>
            <a:r>
              <a:rPr lang="en-US">
                <a:latin typeface="Times New Roman" pitchFamily="18" charset="0"/>
              </a:rPr>
              <a:t>           Persamaan 1 dikalikan –4,6</a:t>
            </a:r>
          </a:p>
          <a:p>
            <a:pPr eaLnBrk="1" hangingPunct="1"/>
            <a:r>
              <a:rPr lang="en-US">
                <a:latin typeface="Times New Roman" pitchFamily="18" charset="0"/>
              </a:rPr>
              <a:t>      239 =  46a + 317b</a:t>
            </a:r>
            <a:r>
              <a:rPr lang="en-US" baseline="-25000">
                <a:latin typeface="Times New Roman" pitchFamily="18" charset="0"/>
              </a:rPr>
              <a:t>1</a:t>
            </a:r>
            <a:r>
              <a:rPr lang="en-US">
                <a:latin typeface="Times New Roman" pitchFamily="18" charset="0"/>
              </a:rPr>
              <a:t>    + 324b</a:t>
            </a:r>
            <a:r>
              <a:rPr lang="en-US" baseline="-25000">
                <a:latin typeface="Times New Roman" pitchFamily="18" charset="0"/>
              </a:rPr>
              <a:t>2</a:t>
            </a:r>
            <a:r>
              <a:rPr lang="en-US">
                <a:latin typeface="Times New Roman" pitchFamily="18" charset="0"/>
              </a:rPr>
              <a:t> ………………………..... (3) </a:t>
            </a:r>
          </a:p>
          <a:p>
            <a:pPr eaLnBrk="1" hangingPunct="1"/>
            <a:r>
              <a:rPr lang="en-US">
                <a:latin typeface="Times New Roman" pitchFamily="18" charset="0"/>
              </a:rPr>
              <a:t>   -73,8  =   0    + 27,2b</a:t>
            </a:r>
            <a:r>
              <a:rPr lang="en-US" baseline="-25000">
                <a:latin typeface="Times New Roman" pitchFamily="18" charset="0"/>
              </a:rPr>
              <a:t>1</a:t>
            </a:r>
            <a:r>
              <a:rPr lang="en-US">
                <a:latin typeface="Times New Roman" pitchFamily="18" charset="0"/>
              </a:rPr>
              <a:t>    + 112,4b</a:t>
            </a:r>
            <a:r>
              <a:rPr lang="en-US" baseline="-25000">
                <a:latin typeface="Times New Roman" pitchFamily="18" charset="0"/>
              </a:rPr>
              <a:t>2</a:t>
            </a:r>
            <a:r>
              <a:rPr lang="en-US">
                <a:latin typeface="Times New Roman" pitchFamily="18" charset="0"/>
              </a:rPr>
              <a:t>  ………………………. (5)</a:t>
            </a:r>
            <a:endParaRPr lang="id-ID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79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E7DA0F8-F906-477B-BFD2-23DA468CA214}" type="slidenum">
              <a:rPr lang="en-US"/>
              <a:pPr eaLnBrk="1" hangingPunct="1"/>
              <a:t>32</a:t>
            </a:fld>
            <a:endParaRPr lang="en-US"/>
          </a:p>
        </p:txBody>
      </p:sp>
      <p:sp>
        <p:nvSpPr>
          <p:cNvPr id="7171" name="Text Box 4"/>
          <p:cNvSpPr txBox="1">
            <a:spLocks noChangeArrowheads="1"/>
          </p:cNvSpPr>
          <p:nvPr/>
        </p:nvSpPr>
        <p:spPr bwMode="auto">
          <a:xfrm>
            <a:off x="1524000" y="2514600"/>
            <a:ext cx="586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id-ID" sz="2400">
              <a:latin typeface="Times New Roman" pitchFamily="18" charset="0"/>
            </a:endParaRPr>
          </a:p>
        </p:txBody>
      </p:sp>
      <p:sp>
        <p:nvSpPr>
          <p:cNvPr id="7172" name="Text Box 13"/>
          <p:cNvSpPr txBox="1">
            <a:spLocks noChangeArrowheads="1"/>
          </p:cNvSpPr>
          <p:nvPr/>
        </p:nvSpPr>
        <p:spPr bwMode="auto">
          <a:xfrm>
            <a:off x="457200" y="533400"/>
            <a:ext cx="7924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n-US" sz="2400">
                <a:latin typeface="Times New Roman" pitchFamily="18" charset="0"/>
              </a:rPr>
              <a:t>Dari persamaan diatas,  nilai b2  adalah = -8,65/21,06 = -0,41.  Setelah menemukan nilai b2, nilai b1 dapat dicari dengan mempergunakan persamaan 4 atau 5.</a:t>
            </a:r>
            <a:r>
              <a:rPr lang="en-US" sz="1400" b="1">
                <a:solidFill>
                  <a:srgbClr val="8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7173" name="Text Box 14"/>
          <p:cNvSpPr txBox="1">
            <a:spLocks noChangeArrowheads="1"/>
          </p:cNvSpPr>
          <p:nvPr/>
        </p:nvSpPr>
        <p:spPr bwMode="auto">
          <a:xfrm>
            <a:off x="914400" y="3581400"/>
            <a:ext cx="71628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Times New Roman" pitchFamily="18" charset="0"/>
              </a:rPr>
              <a:t>68  = 10a + 63 (-1,015) + 46(-0,41)……………………….. (1)</a:t>
            </a:r>
          </a:p>
          <a:p>
            <a:pPr eaLnBrk="1" hangingPunct="1"/>
            <a:r>
              <a:rPr lang="en-US">
                <a:latin typeface="Times New Roman" pitchFamily="18" charset="0"/>
              </a:rPr>
              <a:t>               68  = 10a  - 63,96 – 18,90 </a:t>
            </a:r>
          </a:p>
          <a:p>
            <a:pPr eaLnBrk="1" hangingPunct="1"/>
            <a:r>
              <a:rPr lang="en-US">
                <a:latin typeface="Times New Roman" pitchFamily="18" charset="0"/>
              </a:rPr>
              <a:t>              10a  =  63 + 92,86</a:t>
            </a:r>
          </a:p>
          <a:p>
            <a:pPr eaLnBrk="1" hangingPunct="1"/>
            <a:r>
              <a:rPr lang="en-US">
                <a:latin typeface="Times New Roman" pitchFamily="18" charset="0"/>
              </a:rPr>
              <a:t>                a   = 150,86/10 = 15,086</a:t>
            </a:r>
          </a:p>
        </p:txBody>
      </p:sp>
      <p:sp>
        <p:nvSpPr>
          <p:cNvPr id="7174" name="Text Box 15"/>
          <p:cNvSpPr txBox="1">
            <a:spLocks noChangeArrowheads="1"/>
          </p:cNvSpPr>
          <p:nvPr/>
        </p:nvSpPr>
        <p:spPr bwMode="auto">
          <a:xfrm>
            <a:off x="914400" y="1905000"/>
            <a:ext cx="716280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Times New Roman" pitchFamily="18" charset="0"/>
              </a:rPr>
              <a:t>-19,4  =   0    + 8,1b1    + 27,2(-0,41) ……… (4)</a:t>
            </a:r>
          </a:p>
          <a:p>
            <a:pPr eaLnBrk="1" hangingPunct="1"/>
            <a:r>
              <a:rPr lang="en-US">
                <a:latin typeface="Times New Roman" pitchFamily="18" charset="0"/>
              </a:rPr>
              <a:t>19,4  =  8,1b1    - 11,18</a:t>
            </a:r>
          </a:p>
          <a:p>
            <a:pPr eaLnBrk="1" hangingPunct="1"/>
            <a:r>
              <a:rPr lang="en-US">
                <a:latin typeface="Times New Roman" pitchFamily="18" charset="0"/>
              </a:rPr>
              <a:t>  8,1b1 = -19,4 + 11,18</a:t>
            </a:r>
          </a:p>
          <a:p>
            <a:pPr eaLnBrk="1" hangingPunct="1"/>
            <a:r>
              <a:rPr lang="en-US">
                <a:latin typeface="Times New Roman" pitchFamily="18" charset="0"/>
              </a:rPr>
              <a:t>  8,1 b1 = - 8,22</a:t>
            </a:r>
          </a:p>
          <a:p>
            <a:pPr eaLnBrk="1" hangingPunct="1"/>
            <a:r>
              <a:rPr lang="en-US">
                <a:latin typeface="Times New Roman" pitchFamily="18" charset="0"/>
              </a:rPr>
              <a:t>      b1 = -8,22/8,1 = -1,015</a:t>
            </a:r>
            <a:endParaRPr lang="id-ID">
              <a:latin typeface="Times New Roman" pitchFamily="18" charset="0"/>
            </a:endParaRPr>
          </a:p>
        </p:txBody>
      </p:sp>
      <p:sp>
        <p:nvSpPr>
          <p:cNvPr id="7175" name="Text Box 16"/>
          <p:cNvSpPr txBox="1">
            <a:spLocks noChangeArrowheads="1"/>
          </p:cNvSpPr>
          <p:nvPr/>
        </p:nvSpPr>
        <p:spPr bwMode="auto">
          <a:xfrm>
            <a:off x="762000" y="4876800"/>
            <a:ext cx="7467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Times New Roman" pitchFamily="18" charset="0"/>
              </a:rPr>
              <a:t>Dengan menemukan nilai koefisien regresi  a, b1, dan b2 maka persamaan regresinya dapat dinyatakan sebagai berikut:</a:t>
            </a:r>
          </a:p>
        </p:txBody>
      </p:sp>
      <p:sp>
        <p:nvSpPr>
          <p:cNvPr id="7176" name="Rectangle 17"/>
          <p:cNvSpPr>
            <a:spLocks noChangeArrowheads="1"/>
          </p:cNvSpPr>
          <p:nvPr/>
        </p:nvSpPr>
        <p:spPr bwMode="auto">
          <a:xfrm>
            <a:off x="2286000" y="5638800"/>
            <a:ext cx="4189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US" sz="2400">
                <a:latin typeface="Times New Roman" pitchFamily="18" charset="0"/>
              </a:rPr>
              <a:t>Y = 15,086 – 1,015X</a:t>
            </a:r>
            <a:r>
              <a:rPr lang="en-US" sz="2400" baseline="-25000">
                <a:latin typeface="Times New Roman" pitchFamily="18" charset="0"/>
              </a:rPr>
              <a:t>1</a:t>
            </a:r>
            <a:r>
              <a:rPr lang="en-US" sz="2400">
                <a:latin typeface="Times New Roman" pitchFamily="18" charset="0"/>
              </a:rPr>
              <a:t> – 0,41 X</a:t>
            </a:r>
            <a:r>
              <a:rPr lang="en-US" sz="2400" baseline="-25000">
                <a:latin typeface="Times New Roman" pitchFamily="18" charset="0"/>
              </a:rPr>
              <a:t>2</a:t>
            </a:r>
            <a:r>
              <a:rPr lang="en-US" sz="2400" b="1"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185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0C5DB28-C1A2-492B-AE3D-810B3A581798}" type="slidenum">
              <a:rPr lang="en-US"/>
              <a:pPr eaLnBrk="1" hangingPunct="1"/>
              <a:t>33</a:t>
            </a:fld>
            <a:endParaRPr lang="en-US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1143000" y="2286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id-ID"/>
          </a:p>
        </p:txBody>
      </p:sp>
      <p:sp>
        <p:nvSpPr>
          <p:cNvPr id="8196" name="Text Box 124"/>
          <p:cNvSpPr txBox="1">
            <a:spLocks noChangeArrowheads="1"/>
          </p:cNvSpPr>
          <p:nvPr/>
        </p:nvSpPr>
        <p:spPr bwMode="auto">
          <a:xfrm>
            <a:off x="1204913" y="955675"/>
            <a:ext cx="5935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>
                <a:latin typeface="Times New Roman" pitchFamily="18" charset="0"/>
              </a:rPr>
              <a:t>RUMUS KOEFISIEN DETERMINASI (R</a:t>
            </a:r>
            <a:r>
              <a:rPr lang="en-US" sz="2400" b="1" baseline="30000">
                <a:latin typeface="Times New Roman" pitchFamily="18" charset="0"/>
              </a:rPr>
              <a:t>2</a:t>
            </a:r>
            <a:r>
              <a:rPr lang="en-US" sz="2400" b="1">
                <a:latin typeface="Times New Roman" pitchFamily="18" charset="0"/>
              </a:rPr>
              <a:t>)</a:t>
            </a:r>
            <a:endParaRPr lang="id-ID" sz="2400" b="1">
              <a:latin typeface="Times New Roman" pitchFamily="18" charset="0"/>
            </a:endParaRPr>
          </a:p>
        </p:txBody>
      </p:sp>
      <p:graphicFrame>
        <p:nvGraphicFramePr>
          <p:cNvPr id="8197" name="Object 131"/>
          <p:cNvGraphicFramePr>
            <a:graphicFrameLocks noChangeAspect="1"/>
          </p:cNvGraphicFramePr>
          <p:nvPr/>
        </p:nvGraphicFramePr>
        <p:xfrm>
          <a:off x="990600" y="4495800"/>
          <a:ext cx="6553200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" name="Equation" r:id="rId3" imgW="3086100" imgH="508000" progId="Equation.3">
                  <p:embed/>
                </p:oleObj>
              </mc:Choice>
              <mc:Fallback>
                <p:oleObj name="Equation" r:id="rId3" imgW="30861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495800"/>
                        <a:ext cx="6553200" cy="122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333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Text Box 142"/>
          <p:cNvSpPr txBox="1">
            <a:spLocks noChangeArrowheads="1"/>
          </p:cNvSpPr>
          <p:nvPr/>
        </p:nvSpPr>
        <p:spPr bwMode="auto">
          <a:xfrm>
            <a:off x="990600" y="1524000"/>
            <a:ext cx="7391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sz="2400" i="1">
                <a:latin typeface="Times New Roman" pitchFamily="18" charset="0"/>
              </a:rPr>
              <a:t>Koefisien Determinasi </a:t>
            </a:r>
            <a:r>
              <a:rPr lang="en-US" sz="2400">
                <a:latin typeface="Times New Roman" pitchFamily="18" charset="0"/>
              </a:rPr>
              <a:t>menunjukkan suatu proporsi dari varian yang dapat diterangkan oleh persamaan regresi (</a:t>
            </a:r>
            <a:r>
              <a:rPr lang="en-US" sz="2400" i="1">
                <a:latin typeface="Times New Roman" pitchFamily="18" charset="0"/>
              </a:rPr>
              <a:t>regression of sum squares</a:t>
            </a:r>
            <a:r>
              <a:rPr lang="en-US" sz="2400">
                <a:latin typeface="Times New Roman" pitchFamily="18" charset="0"/>
              </a:rPr>
              <a:t>, RSS). Besarnya koefisien determinasi dirumuskan sebagai berikut</a:t>
            </a:r>
            <a:r>
              <a:rPr lang="en-US">
                <a:solidFill>
                  <a:srgbClr val="800000"/>
                </a:solidFill>
                <a:latin typeface="Times New Roman" pitchFamily="18" charset="0"/>
              </a:rPr>
              <a:t>:</a:t>
            </a:r>
            <a:endParaRPr lang="id-ID">
              <a:solidFill>
                <a:srgbClr val="800000"/>
              </a:solidFill>
              <a:latin typeface="Times New Roman" pitchFamily="18" charset="0"/>
            </a:endParaRPr>
          </a:p>
        </p:txBody>
      </p:sp>
      <p:graphicFrame>
        <p:nvGraphicFramePr>
          <p:cNvPr id="8199" name="Object 151"/>
          <p:cNvGraphicFramePr>
            <a:graphicFrameLocks noChangeAspect="1"/>
          </p:cNvGraphicFramePr>
          <p:nvPr/>
        </p:nvGraphicFramePr>
        <p:xfrm>
          <a:off x="1066800" y="3276600"/>
          <a:ext cx="2667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" name="Equation" r:id="rId5" imgW="1459866" imgH="710891" progId="Equation.3">
                  <p:embed/>
                </p:oleObj>
              </mc:Choice>
              <mc:Fallback>
                <p:oleObj name="Equation" r:id="rId5" imgW="1459866" imgH="7108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276600"/>
                        <a:ext cx="26670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333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0" name="Rectangle 154"/>
          <p:cNvSpPr>
            <a:spLocks noChangeArrowheads="1"/>
          </p:cNvSpPr>
          <p:nvPr/>
        </p:nvSpPr>
        <p:spPr bwMode="auto">
          <a:xfrm>
            <a:off x="4495800" y="3505200"/>
            <a:ext cx="884238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sz="2800"/>
              <a:t>atau</a:t>
            </a:r>
          </a:p>
        </p:txBody>
      </p:sp>
    </p:spTree>
    <p:extLst>
      <p:ext uri="{BB962C8B-B14F-4D97-AF65-F5344CB8AC3E}">
        <p14:creationId xmlns:p14="http://schemas.microsoft.com/office/powerpoint/2010/main" val="252104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1CABE07-338E-49FC-8AC4-FD6A022CA5E2}" type="slidenum">
              <a:rPr lang="en-US"/>
              <a:pPr eaLnBrk="1" hangingPunct="1"/>
              <a:t>34</a:t>
            </a:fld>
            <a:endParaRPr lang="en-US"/>
          </a:p>
        </p:txBody>
      </p:sp>
      <p:graphicFrame>
        <p:nvGraphicFramePr>
          <p:cNvPr id="9219" name="Object 5"/>
          <p:cNvGraphicFramePr>
            <a:graphicFrameLocks noChangeAspect="1"/>
          </p:cNvGraphicFramePr>
          <p:nvPr/>
        </p:nvGraphicFramePr>
        <p:xfrm>
          <a:off x="609600" y="762000"/>
          <a:ext cx="7772400" cy="144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8" name="Equation" r:id="rId3" imgW="3086100" imgH="508000" progId="Equation.3">
                  <p:embed/>
                </p:oleObj>
              </mc:Choice>
              <mc:Fallback>
                <p:oleObj name="Equation" r:id="rId3" imgW="30861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762000"/>
                        <a:ext cx="7772400" cy="1449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333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7"/>
          <p:cNvGraphicFramePr>
            <a:graphicFrameLocks noChangeAspect="1"/>
          </p:cNvGraphicFramePr>
          <p:nvPr/>
        </p:nvGraphicFramePr>
        <p:xfrm>
          <a:off x="609600" y="2971800"/>
          <a:ext cx="83058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9" name="Equation" r:id="rId5" imgW="3479800" imgH="914400" progId="Equation.3">
                  <p:embed/>
                </p:oleObj>
              </mc:Choice>
              <mc:Fallback>
                <p:oleObj name="Equation" r:id="rId5" imgW="34798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971800"/>
                        <a:ext cx="8305800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333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502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7420B15-CB66-4213-B12D-75082A478B8A}" type="slidenum">
              <a:rPr lang="en-US"/>
              <a:pPr eaLnBrk="1" hangingPunct="1"/>
              <a:t>35</a:t>
            </a:fld>
            <a:endParaRPr lang="en-US"/>
          </a:p>
        </p:txBody>
      </p:sp>
      <p:sp>
        <p:nvSpPr>
          <p:cNvPr id="10243" name="Rectangle 34"/>
          <p:cNvSpPr>
            <a:spLocks noChangeArrowheads="1"/>
          </p:cNvSpPr>
          <p:nvPr/>
        </p:nvSpPr>
        <p:spPr bwMode="auto">
          <a:xfrm>
            <a:off x="3657600" y="5257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id-ID"/>
          </a:p>
        </p:txBody>
      </p:sp>
      <p:sp>
        <p:nvSpPr>
          <p:cNvPr id="10244" name="Rectangle 36"/>
          <p:cNvSpPr>
            <a:spLocks noChangeArrowheads="1"/>
          </p:cNvSpPr>
          <p:nvPr/>
        </p:nvSpPr>
        <p:spPr bwMode="auto">
          <a:xfrm>
            <a:off x="990600" y="441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id-ID"/>
          </a:p>
        </p:txBody>
      </p:sp>
      <p:sp>
        <p:nvSpPr>
          <p:cNvPr id="10245" name="Rectangle 70"/>
          <p:cNvSpPr>
            <a:spLocks noChangeArrowheads="1"/>
          </p:cNvSpPr>
          <p:nvPr/>
        </p:nvSpPr>
        <p:spPr bwMode="auto">
          <a:xfrm>
            <a:off x="831850" y="2205038"/>
            <a:ext cx="37401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id-ID"/>
          </a:p>
        </p:txBody>
      </p:sp>
      <p:sp>
        <p:nvSpPr>
          <p:cNvPr id="10246" name="Rectangle 71"/>
          <p:cNvSpPr>
            <a:spLocks noChangeArrowheads="1"/>
          </p:cNvSpPr>
          <p:nvPr/>
        </p:nvSpPr>
        <p:spPr bwMode="auto">
          <a:xfrm>
            <a:off x="831850" y="2205038"/>
            <a:ext cx="37401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id-ID"/>
          </a:p>
        </p:txBody>
      </p:sp>
      <p:graphicFrame>
        <p:nvGraphicFramePr>
          <p:cNvPr id="10247" name="Object 143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932163096"/>
              </p:ext>
            </p:extLst>
          </p:nvPr>
        </p:nvGraphicFramePr>
        <p:xfrm>
          <a:off x="1492575" y="1268760"/>
          <a:ext cx="6158850" cy="1268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6" name="Equation" r:id="rId3" imgW="2806700" imgH="558800" progId="Equation.3">
                  <p:embed/>
                </p:oleObj>
              </mc:Choice>
              <mc:Fallback>
                <p:oleObj name="Equation" r:id="rId3" imgW="2806700" imgH="558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575" y="1268760"/>
                        <a:ext cx="6158850" cy="12683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Text Box 142"/>
          <p:cNvSpPr txBox="1">
            <a:spLocks noChangeArrowheads="1"/>
          </p:cNvSpPr>
          <p:nvPr/>
        </p:nvSpPr>
        <p:spPr bwMode="auto">
          <a:xfrm>
            <a:off x="838200" y="3581400"/>
            <a:ext cx="693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id-ID" sz="2400">
              <a:latin typeface="Tahoma" charset="0"/>
            </a:endParaRPr>
          </a:p>
        </p:txBody>
      </p:sp>
      <p:sp>
        <p:nvSpPr>
          <p:cNvPr id="10249" name="Text Box 145"/>
          <p:cNvSpPr txBox="1">
            <a:spLocks noChangeArrowheads="1"/>
          </p:cNvSpPr>
          <p:nvPr/>
        </p:nvSpPr>
        <p:spPr bwMode="auto">
          <a:xfrm>
            <a:off x="1524000" y="5334000"/>
            <a:ext cx="6400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id-ID" sz="3200">
              <a:latin typeface="Tahoma" charset="0"/>
            </a:endParaRPr>
          </a:p>
        </p:txBody>
      </p:sp>
      <p:sp>
        <p:nvSpPr>
          <p:cNvPr id="10250" name="Text Box 149"/>
          <p:cNvSpPr txBox="1">
            <a:spLocks noChangeArrowheads="1"/>
          </p:cNvSpPr>
          <p:nvPr/>
        </p:nvSpPr>
        <p:spPr bwMode="auto">
          <a:xfrm>
            <a:off x="1219200" y="289204"/>
            <a:ext cx="6865938" cy="6485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  <a:extLst/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3600" dirty="0" err="1" smtClean="0">
                <a:latin typeface="Times New Roman" pitchFamily="18" charset="0"/>
              </a:rPr>
              <a:t>Korelasi</a:t>
            </a:r>
            <a:endParaRPr lang="id-ID" sz="3600" dirty="0">
              <a:latin typeface="Times New Roman" pitchFamily="18" charset="0"/>
            </a:endParaRPr>
          </a:p>
        </p:txBody>
      </p:sp>
      <p:graphicFrame>
        <p:nvGraphicFramePr>
          <p:cNvPr id="10251" name="Object 1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0427525"/>
              </p:ext>
            </p:extLst>
          </p:nvPr>
        </p:nvGraphicFramePr>
        <p:xfrm>
          <a:off x="1330907" y="2780928"/>
          <a:ext cx="5948785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7" name="Equation" r:id="rId5" imgW="2832100" imgH="558800" progId="Equation.3">
                  <p:embed/>
                </p:oleObj>
              </mc:Choice>
              <mc:Fallback>
                <p:oleObj name="Equation" r:id="rId5" imgW="2832100" imgH="558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0907" y="2780928"/>
                        <a:ext cx="5948785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2" name="Object 1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162358"/>
              </p:ext>
            </p:extLst>
          </p:nvPr>
        </p:nvGraphicFramePr>
        <p:xfrm>
          <a:off x="1524000" y="4455232"/>
          <a:ext cx="592204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8" name="Equation" r:id="rId7" imgW="2844800" imgH="558800" progId="Equation.3">
                  <p:embed/>
                </p:oleObj>
              </mc:Choice>
              <mc:Fallback>
                <p:oleObj name="Equation" r:id="rId7" imgW="2844800" imgH="558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455232"/>
                        <a:ext cx="5922045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5583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D41F064-CAF0-4435-B1CD-8387ABCFDF2D}" type="slidenum">
              <a:rPr lang="en-US"/>
              <a:pPr eaLnBrk="1" hangingPunct="1"/>
              <a:t>36</a:t>
            </a:fld>
            <a:endParaRPr lang="en-US"/>
          </a:p>
        </p:txBody>
      </p:sp>
      <p:sp>
        <p:nvSpPr>
          <p:cNvPr id="12291" name="Text Box 1042"/>
          <p:cNvSpPr txBox="1">
            <a:spLocks noChangeArrowheads="1"/>
          </p:cNvSpPr>
          <p:nvPr/>
        </p:nvSpPr>
        <p:spPr bwMode="auto">
          <a:xfrm>
            <a:off x="990600" y="762000"/>
            <a:ext cx="74041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>
                <a:latin typeface="Times New Roman" pitchFamily="18" charset="0"/>
              </a:rPr>
              <a:t>KORELASI PARSIAL: Hubungan variabel </a:t>
            </a:r>
          </a:p>
          <a:p>
            <a:pPr eaLnBrk="1" hangingPunct="1"/>
            <a:r>
              <a:rPr lang="en-US" sz="3200">
                <a:latin typeface="Times New Roman" pitchFamily="18" charset="0"/>
              </a:rPr>
              <a:t>dengan asumsi variabel lain tetap</a:t>
            </a:r>
            <a:endParaRPr lang="id-ID" sz="3200">
              <a:latin typeface="Times New Roman" pitchFamily="18" charset="0"/>
            </a:endParaRPr>
          </a:p>
        </p:txBody>
      </p:sp>
      <p:sp>
        <p:nvSpPr>
          <p:cNvPr id="12292" name="Text Box 1045"/>
          <p:cNvSpPr txBox="1">
            <a:spLocks noChangeArrowheads="1"/>
          </p:cNvSpPr>
          <p:nvPr/>
        </p:nvSpPr>
        <p:spPr bwMode="auto">
          <a:xfrm>
            <a:off x="1143000" y="1676400"/>
            <a:ext cx="7086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id-ID" sz="4000">
              <a:latin typeface="Times New Roman" pitchFamily="18" charset="0"/>
            </a:endParaRPr>
          </a:p>
        </p:txBody>
      </p:sp>
      <p:graphicFrame>
        <p:nvGraphicFramePr>
          <p:cNvPr id="12293" name="Object 105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990600" y="2057400"/>
          <a:ext cx="6661150" cy="165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Equation" r:id="rId3" imgW="1993900" imgH="495300" progId="Equation.3">
                  <p:embed/>
                </p:oleObj>
              </mc:Choice>
              <mc:Fallback>
                <p:oleObj name="Equation" r:id="rId3" imgW="1993900" imgH="49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057400"/>
                        <a:ext cx="6661150" cy="165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rgbClr val="3333CC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Text Box 1054"/>
          <p:cNvSpPr txBox="1">
            <a:spLocks noChangeArrowheads="1"/>
          </p:cNvSpPr>
          <p:nvPr/>
        </p:nvSpPr>
        <p:spPr bwMode="auto">
          <a:xfrm>
            <a:off x="1143000" y="396240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id-ID" sz="2400">
              <a:latin typeface="Tahoma" charset="0"/>
            </a:endParaRPr>
          </a:p>
        </p:txBody>
      </p:sp>
      <p:sp>
        <p:nvSpPr>
          <p:cNvPr id="12295" name="Text Box 1058"/>
          <p:cNvSpPr txBox="1">
            <a:spLocks noChangeArrowheads="1"/>
          </p:cNvSpPr>
          <p:nvPr/>
        </p:nvSpPr>
        <p:spPr bwMode="auto">
          <a:xfrm>
            <a:off x="762000" y="5334000"/>
            <a:ext cx="723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id-ID" sz="2400">
              <a:latin typeface="Tahoma" charset="0"/>
            </a:endParaRPr>
          </a:p>
        </p:txBody>
      </p:sp>
      <p:sp>
        <p:nvSpPr>
          <p:cNvPr id="12296" name="Rectangle 1065"/>
          <p:cNvSpPr>
            <a:spLocks noChangeArrowheads="1"/>
          </p:cNvSpPr>
          <p:nvPr/>
        </p:nvSpPr>
        <p:spPr bwMode="auto">
          <a:xfrm>
            <a:off x="1066800" y="3978275"/>
            <a:ext cx="655320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en-US" sz="3600"/>
              <a:t>r</a:t>
            </a:r>
            <a:r>
              <a:rPr lang="en-US" sz="3600" baseline="-25000"/>
              <a:t>yX1.X2</a:t>
            </a:r>
            <a:r>
              <a:rPr lang="en-US" sz="3600"/>
              <a:t>= korelasi Y dengan X</a:t>
            </a:r>
            <a:r>
              <a:rPr lang="en-US" sz="3600" baseline="-25000"/>
              <a:t>1</a:t>
            </a:r>
            <a:r>
              <a:rPr lang="en-US" sz="3600"/>
              <a:t>, dimana X</a:t>
            </a:r>
            <a:r>
              <a:rPr lang="en-US" sz="3600" baseline="-25000"/>
              <a:t>2</a:t>
            </a:r>
            <a:r>
              <a:rPr lang="en-US" sz="3600"/>
              <a:t> tetap</a:t>
            </a:r>
            <a:endParaRPr lang="en-US" sz="3600" baseline="-25000"/>
          </a:p>
        </p:txBody>
      </p:sp>
    </p:spTree>
    <p:extLst>
      <p:ext uri="{BB962C8B-B14F-4D97-AF65-F5344CB8AC3E}">
        <p14:creationId xmlns:p14="http://schemas.microsoft.com/office/powerpoint/2010/main" val="3400403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5" name="Object 4"/>
          <p:cNvGraphicFramePr>
            <a:graphicFrameLocks noChangeAspect="1"/>
          </p:cNvGraphicFramePr>
          <p:nvPr/>
        </p:nvGraphicFramePr>
        <p:xfrm>
          <a:off x="1066800" y="1143000"/>
          <a:ext cx="67818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0" name="Equation" r:id="rId3" imgW="1916868" imgH="495085" progId="Equation.3">
                  <p:embed/>
                </p:oleObj>
              </mc:Choice>
              <mc:Fallback>
                <p:oleObj name="Equation" r:id="rId3" imgW="1916868" imgH="4950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143000"/>
                        <a:ext cx="6781800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333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5"/>
          <p:cNvGraphicFramePr>
            <a:graphicFrameLocks noChangeAspect="1"/>
          </p:cNvGraphicFramePr>
          <p:nvPr/>
        </p:nvGraphicFramePr>
        <p:xfrm>
          <a:off x="1066800" y="3276600"/>
          <a:ext cx="6858000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1" name="Equation" r:id="rId5" imgW="1803400" imgH="495300" progId="Equation.3">
                  <p:embed/>
                </p:oleObj>
              </mc:Choice>
              <mc:Fallback>
                <p:oleObj name="Equation" r:id="rId5" imgW="1803400" imgH="49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276600"/>
                        <a:ext cx="6858000" cy="180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333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066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C064622-336B-460F-A205-E7D0C2734DE0}" type="slidenum">
              <a:rPr lang="en-US"/>
              <a:pPr eaLnBrk="1" hangingPunct="1"/>
              <a:t>38</a:t>
            </a:fld>
            <a:endParaRPr 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Coba hitung masing-masing nilai korelasi parsial tersebut</a:t>
            </a:r>
          </a:p>
        </p:txBody>
      </p:sp>
      <p:graphicFrame>
        <p:nvGraphicFramePr>
          <p:cNvPr id="14340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838200" y="1752600"/>
          <a:ext cx="25146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8" name="Equation" r:id="rId3" imgW="482391" imgH="241195" progId="Equation.3">
                  <p:embed/>
                </p:oleObj>
              </mc:Choice>
              <mc:Fallback>
                <p:oleObj name="Equation" r:id="rId3" imgW="482391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752600"/>
                        <a:ext cx="25146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914400" y="3200400"/>
          <a:ext cx="22860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9" name="Equation" r:id="rId5" imgW="482391" imgH="241195" progId="Equation.3">
                  <p:embed/>
                </p:oleObj>
              </mc:Choice>
              <mc:Fallback>
                <p:oleObj name="Equation" r:id="rId5" imgW="482391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200400"/>
                        <a:ext cx="22860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762000" y="4419600"/>
          <a:ext cx="241300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0" name="Equation" r:id="rId7" imgW="482391" imgH="241195" progId="Equation.3">
                  <p:embed/>
                </p:oleObj>
              </mc:Choice>
              <mc:Fallback>
                <p:oleObj name="Equation" r:id="rId7" imgW="482391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419600"/>
                        <a:ext cx="2413000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534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D3359BD-5D33-41E7-B043-0F4CE8D7AB98}" type="slidenum">
              <a:rPr lang="en-US"/>
              <a:pPr eaLnBrk="1" hangingPunct="1"/>
              <a:t>39</a:t>
            </a:fld>
            <a:endParaRPr lang="en-US"/>
          </a:p>
        </p:txBody>
      </p:sp>
      <p:sp>
        <p:nvSpPr>
          <p:cNvPr id="15363" name="Rectangle 1069"/>
          <p:cNvSpPr>
            <a:spLocks noChangeArrowheads="1"/>
          </p:cNvSpPr>
          <p:nvPr/>
        </p:nvSpPr>
        <p:spPr bwMode="auto">
          <a:xfrm>
            <a:off x="838200" y="457200"/>
            <a:ext cx="701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>
                <a:latin typeface="Times New Roman" pitchFamily="18" charset="0"/>
                <a:cs typeface="Arial" charset="0"/>
              </a:rPr>
              <a:t>Kesalahan Baku (</a:t>
            </a:r>
            <a:r>
              <a:rPr lang="en-US" sz="2800"/>
              <a:t>standar error pendugaan</a:t>
            </a:r>
            <a:r>
              <a:rPr lang="en-US" sz="2800" b="1"/>
              <a:t>)</a:t>
            </a:r>
            <a:r>
              <a:rPr lang="en-US"/>
              <a:t> </a:t>
            </a:r>
          </a:p>
        </p:txBody>
      </p:sp>
      <p:graphicFrame>
        <p:nvGraphicFramePr>
          <p:cNvPr id="15364" name="Object 1073"/>
          <p:cNvGraphicFramePr>
            <a:graphicFrameLocks noGrp="1" noChangeAspect="1"/>
          </p:cNvGraphicFramePr>
          <p:nvPr>
            <p:ph/>
          </p:nvPr>
        </p:nvGraphicFramePr>
        <p:xfrm>
          <a:off x="685800" y="1143000"/>
          <a:ext cx="47244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" name="Equation" r:id="rId3" imgW="2667000" imgH="990600" progId="Equation.3">
                  <p:embed/>
                </p:oleObj>
              </mc:Choice>
              <mc:Fallback>
                <p:oleObj name="Equation" r:id="rId3" imgW="2667000" imgH="990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143000"/>
                        <a:ext cx="472440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rgbClr val="3333CC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Text Box 1075"/>
          <p:cNvSpPr txBox="1">
            <a:spLocks noChangeArrowheads="1"/>
          </p:cNvSpPr>
          <p:nvPr/>
        </p:nvSpPr>
        <p:spPr bwMode="auto">
          <a:xfrm>
            <a:off x="685800" y="3124200"/>
            <a:ext cx="7010400" cy="298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</a:rPr>
              <a:t>S</a:t>
            </a:r>
            <a:r>
              <a:rPr lang="en-US" sz="2000" b="1" baseline="-25000">
                <a:latin typeface="Times New Roman" pitchFamily="18" charset="0"/>
              </a:rPr>
              <a:t>Y.X1.X2</a:t>
            </a:r>
            <a:r>
              <a:rPr lang="en-US" sz="2000" b="1">
                <a:latin typeface="Times New Roman" pitchFamily="18" charset="0"/>
              </a:rPr>
              <a:t>: Kesalahan baku atau standar error pendugaan Variabel Y 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</a:rPr>
              <a:t>	 berdasarkan variabel X</a:t>
            </a:r>
            <a:r>
              <a:rPr lang="en-US" sz="2000" b="1" baseline="-25000">
                <a:latin typeface="Times New Roman" pitchFamily="18" charset="0"/>
              </a:rPr>
              <a:t>1</a:t>
            </a:r>
            <a:r>
              <a:rPr lang="en-US" sz="2000" b="1">
                <a:latin typeface="Times New Roman" pitchFamily="18" charset="0"/>
              </a:rPr>
              <a:t> dan X</a:t>
            </a:r>
            <a:r>
              <a:rPr lang="en-US" sz="2000" b="1" baseline="-25000">
                <a:latin typeface="Times New Roman" pitchFamily="18" charset="0"/>
              </a:rPr>
              <a:t>2</a:t>
            </a:r>
            <a:r>
              <a:rPr lang="en-US" sz="2000" b="1">
                <a:latin typeface="Times New Roman" pitchFamily="18" charset="0"/>
              </a:rPr>
              <a:t>  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</a:rPr>
              <a:t>Ŷ	: Nilai dugaan dari Y di mana X</a:t>
            </a:r>
            <a:r>
              <a:rPr lang="en-US" sz="2000" b="1" baseline="-25000">
                <a:latin typeface="Times New Roman" pitchFamily="18" charset="0"/>
              </a:rPr>
              <a:t>1</a:t>
            </a:r>
            <a:r>
              <a:rPr lang="en-US" sz="2000" b="1">
                <a:latin typeface="Times New Roman" pitchFamily="18" charset="0"/>
              </a:rPr>
              <a:t> dan X</a:t>
            </a:r>
            <a:r>
              <a:rPr lang="en-US" sz="2000" b="1" baseline="-25000">
                <a:latin typeface="Times New Roman" pitchFamily="18" charset="0"/>
              </a:rPr>
              <a:t>2</a:t>
            </a:r>
            <a:r>
              <a:rPr lang="en-US" sz="2000" b="1">
                <a:latin typeface="Times New Roman" pitchFamily="18" charset="0"/>
              </a:rPr>
              <a:t>  diketahui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</a:rPr>
              <a:t>Y</a:t>
            </a:r>
            <a:r>
              <a:rPr lang="en-US" sz="2000">
                <a:latin typeface="Tahoma" charset="0"/>
              </a:rPr>
              <a:t> </a:t>
            </a:r>
            <a:r>
              <a:rPr lang="en-US" sz="2000" b="1">
                <a:latin typeface="Times New Roman" pitchFamily="18" charset="0"/>
              </a:rPr>
              <a:t>	: Nilai pengamatan dari Y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</a:rPr>
              <a:t>N	: Jumlah sampel atau data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</a:rPr>
              <a:t>K	: Jumlah variabel bebas</a:t>
            </a:r>
            <a:endParaRPr lang="id-ID" sz="2000" b="1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6454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14313"/>
            <a:ext cx="7922840" cy="1198463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Arial" charset="0"/>
              </a:rPr>
              <a:t>Model </a:t>
            </a:r>
            <a:r>
              <a:rPr lang="en-US" sz="3600" dirty="0" err="1" smtClean="0">
                <a:latin typeface="Arial" charset="0"/>
              </a:rPr>
              <a:t>Regresi</a:t>
            </a:r>
            <a:r>
              <a:rPr lang="en-US" sz="3600" dirty="0" smtClean="0">
                <a:latin typeface="Arial" charset="0"/>
              </a:rPr>
              <a:t> Linier </a:t>
            </a:r>
            <a:r>
              <a:rPr lang="en-US" sz="3600" dirty="0" err="1" smtClean="0">
                <a:latin typeface="Arial" charset="0"/>
              </a:rPr>
              <a:t>Berganda</a:t>
            </a:r>
            <a:endParaRPr lang="en-US" sz="3600" dirty="0" smtClean="0">
              <a:latin typeface="Arial" charset="0"/>
            </a:endParaRPr>
          </a:p>
        </p:txBody>
      </p:sp>
      <p:sp>
        <p:nvSpPr>
          <p:cNvPr id="4101" name="Text Box 7"/>
          <p:cNvSpPr txBox="1">
            <a:spLocks noChangeArrowheads="1"/>
          </p:cNvSpPr>
          <p:nvPr/>
        </p:nvSpPr>
        <p:spPr bwMode="auto">
          <a:xfrm>
            <a:off x="1371600" y="1556792"/>
            <a:ext cx="6096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hlink"/>
                </a:solidFill>
              </a:rPr>
              <a:t>Model</a:t>
            </a:r>
            <a:r>
              <a:rPr lang="en-US" sz="2400" dirty="0"/>
              <a:t> </a:t>
            </a:r>
            <a:r>
              <a:rPr lang="en-US" sz="2400" dirty="0" err="1"/>
              <a:t>Regresi</a:t>
            </a:r>
            <a:r>
              <a:rPr lang="en-US" sz="2400" dirty="0"/>
              <a:t> Linier </a:t>
            </a:r>
            <a:r>
              <a:rPr lang="en-US" sz="2400" dirty="0" err="1"/>
              <a:t>Berganda</a:t>
            </a:r>
            <a:r>
              <a:rPr lang="en-US" sz="2400" dirty="0"/>
              <a:t>, </a:t>
            </a:r>
            <a:r>
              <a:rPr lang="en-US" sz="2400" dirty="0" err="1"/>
              <a:t>dengan</a:t>
            </a:r>
            <a:r>
              <a:rPr lang="en-US" sz="2400" dirty="0"/>
              <a:t> k </a:t>
            </a:r>
            <a:r>
              <a:rPr lang="en-US" sz="2400" dirty="0" err="1"/>
              <a:t>peubah</a:t>
            </a:r>
            <a:r>
              <a:rPr lang="en-US" sz="2400" dirty="0"/>
              <a:t> </a:t>
            </a:r>
            <a:r>
              <a:rPr lang="en-US" sz="2400" dirty="0" err="1"/>
              <a:t>penjelas</a:t>
            </a:r>
            <a:r>
              <a:rPr lang="en-US" sz="2400" dirty="0"/>
              <a:t> : </a:t>
            </a:r>
          </a:p>
        </p:txBody>
      </p:sp>
      <p:sp>
        <p:nvSpPr>
          <p:cNvPr id="4102" name="Text Box 8"/>
          <p:cNvSpPr txBox="1">
            <a:spLocks noChangeArrowheads="1"/>
          </p:cNvSpPr>
          <p:nvPr/>
        </p:nvSpPr>
        <p:spPr bwMode="auto">
          <a:xfrm>
            <a:off x="1187624" y="4725144"/>
            <a:ext cx="73914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2400" dirty="0"/>
              <a:t>Parameter </a:t>
            </a:r>
            <a:r>
              <a:rPr lang="en-US" sz="2400" dirty="0" err="1"/>
              <a:t>regresi</a:t>
            </a:r>
            <a:r>
              <a:rPr lang="en-US" sz="2400" dirty="0"/>
              <a:t> </a:t>
            </a:r>
            <a:r>
              <a:rPr lang="en-US" sz="2400" dirty="0" err="1"/>
              <a:t>sebanyak</a:t>
            </a:r>
            <a:r>
              <a:rPr lang="en-US" sz="2400" dirty="0"/>
              <a:t> k+1 </a:t>
            </a:r>
            <a:r>
              <a:rPr lang="en-US" sz="2400" dirty="0" err="1"/>
              <a:t>diduga</a:t>
            </a:r>
            <a:r>
              <a:rPr lang="en-US" sz="2400" dirty="0"/>
              <a:t> </a:t>
            </a:r>
            <a:r>
              <a:rPr lang="en-US" sz="2400" dirty="0" err="1"/>
              <a:t>melalui</a:t>
            </a:r>
            <a:r>
              <a:rPr lang="en-US" sz="2400" dirty="0"/>
              <a:t> data.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regresi</a:t>
            </a:r>
            <a:r>
              <a:rPr lang="en-US" sz="2400" dirty="0"/>
              <a:t> </a:t>
            </a:r>
            <a:r>
              <a:rPr lang="en-US" sz="2400" dirty="0" err="1"/>
              <a:t>berganda</a:t>
            </a:r>
            <a:r>
              <a:rPr lang="en-US" sz="2400" dirty="0"/>
              <a:t>, </a:t>
            </a:r>
            <a:r>
              <a:rPr lang="en-US" sz="2400" dirty="0" err="1"/>
              <a:t>perhitungannya</a:t>
            </a:r>
            <a:r>
              <a:rPr lang="en-US" sz="2400" dirty="0"/>
              <a:t>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mudah</a:t>
            </a:r>
            <a:r>
              <a:rPr lang="en-US" sz="2400" dirty="0"/>
              <a:t>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matriks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dibantu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komputer</a:t>
            </a:r>
            <a:endParaRPr lang="en-US" sz="2400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59832" y="3823694"/>
            <a:ext cx="2367508" cy="469035"/>
          </a:xfrm>
          <a:prstGeom prst="rect">
            <a:avLst/>
          </a:prstGeom>
          <a:noFill/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d-ID" dirty="0"/>
          </a:p>
        </p:txBody>
      </p:sp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64025" y="2583159"/>
            <a:ext cx="7488832" cy="4320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1196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9" y="609600"/>
            <a:ext cx="7237485" cy="1091208"/>
          </a:xfrm>
        </p:spPr>
        <p:txBody>
          <a:bodyPr>
            <a:normAutofit fontScale="90000"/>
          </a:bodyPr>
          <a:lstStyle/>
          <a:p>
            <a:pPr algn="l">
              <a:spcBef>
                <a:spcPct val="50000"/>
              </a:spcBef>
            </a:pPr>
            <a:r>
              <a:rPr lang="en-US" sz="3600" dirty="0" err="1">
                <a:solidFill>
                  <a:schemeClr val="hlink"/>
                </a:solidFill>
              </a:rPr>
              <a:t>Dugaan</a:t>
            </a:r>
            <a:r>
              <a:rPr lang="en-US" sz="3600" dirty="0">
                <a:solidFill>
                  <a:schemeClr val="hlink"/>
                </a:solidFill>
              </a:rPr>
              <a:t> </a:t>
            </a:r>
            <a:r>
              <a:rPr lang="en-US" sz="3600" dirty="0" err="1">
                <a:solidFill>
                  <a:schemeClr val="hlink"/>
                </a:solidFill>
              </a:rPr>
              <a:t>Persamaan</a:t>
            </a:r>
            <a:r>
              <a:rPr lang="en-US" sz="3600" dirty="0"/>
              <a:t> </a:t>
            </a:r>
            <a:r>
              <a:rPr lang="en-US" sz="3600" dirty="0" err="1"/>
              <a:t>Regresi</a:t>
            </a:r>
            <a:r>
              <a:rPr lang="en-US" sz="3600" dirty="0"/>
              <a:t> Linier </a:t>
            </a:r>
            <a:r>
              <a:rPr lang="en-US" sz="3600" dirty="0" err="1"/>
              <a:t>Berganda</a:t>
            </a:r>
            <a:r>
              <a:rPr lang="en-US" sz="3600" dirty="0"/>
              <a:t>, </a:t>
            </a:r>
            <a:r>
              <a:rPr lang="en-US" sz="3600" dirty="0" err="1"/>
              <a:t>dengan</a:t>
            </a:r>
            <a:r>
              <a:rPr lang="en-US" sz="3600" dirty="0"/>
              <a:t> k </a:t>
            </a:r>
            <a:r>
              <a:rPr lang="en-US" sz="3600" dirty="0" err="1"/>
              <a:t>peubah</a:t>
            </a:r>
            <a:r>
              <a:rPr lang="en-US" sz="3600" dirty="0"/>
              <a:t> </a:t>
            </a:r>
            <a:r>
              <a:rPr lang="en-US" sz="3600" dirty="0" err="1"/>
              <a:t>penjelas</a:t>
            </a:r>
            <a:r>
              <a:rPr lang="en-US" sz="3600" dirty="0"/>
              <a:t> : </a:t>
            </a: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1187624" y="3573016"/>
            <a:ext cx="64008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344613" indent="-1344613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2400" dirty="0"/>
              <a:t>ASUMSI : </a:t>
            </a:r>
            <a:r>
              <a:rPr lang="en-US" sz="2400" dirty="0" err="1"/>
              <a:t>Hubungan</a:t>
            </a:r>
            <a:r>
              <a:rPr lang="en-US" sz="2400" dirty="0"/>
              <a:t> </a:t>
            </a:r>
            <a:r>
              <a:rPr lang="en-US" sz="2400" dirty="0" err="1"/>
              <a:t>setiap</a:t>
            </a:r>
            <a:r>
              <a:rPr lang="en-US" sz="2400" dirty="0"/>
              <a:t> </a:t>
            </a:r>
            <a:r>
              <a:rPr lang="en-US" sz="2400" dirty="0" err="1"/>
              <a:t>peubah</a:t>
            </a:r>
            <a:r>
              <a:rPr lang="en-US" sz="2400" dirty="0"/>
              <a:t> </a:t>
            </a:r>
            <a:r>
              <a:rPr lang="en-US" sz="2400" dirty="0" err="1"/>
              <a:t>penjelas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peubah</a:t>
            </a:r>
            <a:r>
              <a:rPr lang="en-US" sz="2400" dirty="0"/>
              <a:t> </a:t>
            </a:r>
            <a:r>
              <a:rPr lang="en-US" sz="2400" dirty="0" err="1"/>
              <a:t>responnya</a:t>
            </a:r>
            <a:r>
              <a:rPr lang="en-US" sz="2400" dirty="0"/>
              <a:t> LINIER (</a:t>
            </a:r>
            <a:r>
              <a:rPr lang="en-US" sz="2400" dirty="0" err="1"/>
              <a:t>pangkat</a:t>
            </a:r>
            <a:r>
              <a:rPr lang="en-US" sz="2400" dirty="0"/>
              <a:t> X</a:t>
            </a:r>
            <a:r>
              <a:rPr lang="en-US" sz="2400" baseline="-25000" dirty="0"/>
              <a:t>1</a:t>
            </a:r>
            <a:r>
              <a:rPr lang="en-US" sz="2400" dirty="0"/>
              <a:t> </a:t>
            </a:r>
            <a:r>
              <a:rPr lang="en-US" sz="2400" dirty="0" err="1"/>
              <a:t>sampai</a:t>
            </a:r>
            <a:r>
              <a:rPr lang="en-US" sz="2400" dirty="0"/>
              <a:t> </a:t>
            </a:r>
            <a:r>
              <a:rPr lang="en-US" sz="2400" dirty="0" err="1"/>
              <a:t>X</a:t>
            </a:r>
            <a:r>
              <a:rPr lang="en-US" sz="2400" baseline="-25000" dirty="0" err="1"/>
              <a:t>k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)</a:t>
            </a:r>
          </a:p>
        </p:txBody>
      </p:sp>
      <p:graphicFrame>
        <p:nvGraphicFramePr>
          <p:cNvPr id="5126" name="Object 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5427868"/>
              </p:ext>
            </p:extLst>
          </p:nvPr>
        </p:nvGraphicFramePr>
        <p:xfrm>
          <a:off x="1295400" y="2132856"/>
          <a:ext cx="65532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Equation" r:id="rId3" imgW="2032000" imgH="228600" progId="Equation.3">
                  <p:embed/>
                </p:oleObj>
              </mc:Choice>
              <mc:Fallback>
                <p:oleObj name="Equation" r:id="rId3" imgW="2032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132856"/>
                        <a:ext cx="6553200" cy="736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811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381000"/>
            <a:ext cx="7793037" cy="838200"/>
          </a:xfrm>
        </p:spPr>
        <p:txBody>
          <a:bodyPr>
            <a:normAutofit fontScale="90000"/>
          </a:bodyPr>
          <a:lstStyle/>
          <a:p>
            <a:r>
              <a:rPr lang="en-US" sz="3600" dirty="0" err="1" smtClean="0"/>
              <a:t>Ringkasan</a:t>
            </a:r>
            <a:r>
              <a:rPr lang="en-US" sz="3600" dirty="0" smtClean="0"/>
              <a:t> </a:t>
            </a:r>
            <a:r>
              <a:rPr lang="en-US" sz="3600" dirty="0" err="1" smtClean="0"/>
              <a:t>Regresi</a:t>
            </a:r>
            <a:r>
              <a:rPr lang="en-US" sz="3600" dirty="0" smtClean="0"/>
              <a:t> Linier </a:t>
            </a:r>
            <a:r>
              <a:rPr lang="en-US" sz="3600" dirty="0" err="1" smtClean="0"/>
              <a:t>Berganda</a:t>
            </a:r>
            <a:r>
              <a:rPr lang="id-ID" sz="3600" dirty="0" smtClean="0"/>
              <a:t> </a:t>
            </a:r>
            <a:r>
              <a:rPr lang="en-US" sz="3600" dirty="0" err="1"/>
              <a:t>dalam</a:t>
            </a:r>
            <a:r>
              <a:rPr lang="en-US" sz="3600" dirty="0"/>
              <a:t> </a:t>
            </a:r>
            <a:r>
              <a:rPr lang="en-US" sz="3600" dirty="0" err="1"/>
              <a:t>notasi</a:t>
            </a:r>
            <a:r>
              <a:rPr lang="en-US" sz="3600" dirty="0"/>
              <a:t> </a:t>
            </a:r>
            <a:r>
              <a:rPr lang="en-US" sz="3600" dirty="0" err="1"/>
              <a:t>matriks</a:t>
            </a:r>
            <a:r>
              <a:rPr lang="en-US" sz="3600" dirty="0"/>
              <a:t> </a:t>
            </a:r>
            <a:endParaRPr lang="en-US" sz="3600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746250"/>
            <a:ext cx="7867650" cy="4532313"/>
          </a:xfrm>
        </p:spPr>
        <p:txBody>
          <a:bodyPr/>
          <a:lstStyle/>
          <a:p>
            <a:pPr marL="0" indent="0" eaLnBrk="1" hangingPunct="1">
              <a:buNone/>
            </a:pPr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Model </a:t>
            </a:r>
            <a:r>
              <a:rPr lang="en-US" sz="2400" dirty="0" err="1" smtClean="0"/>
              <a:t>umum</a:t>
            </a:r>
            <a:r>
              <a:rPr lang="en-US" sz="2400" dirty="0" smtClean="0"/>
              <a:t> </a:t>
            </a:r>
            <a:r>
              <a:rPr lang="en-US" sz="2400" dirty="0" err="1" smtClean="0"/>
              <a:t>Regresi</a:t>
            </a:r>
            <a:r>
              <a:rPr lang="en-US" sz="2400" dirty="0" smtClean="0"/>
              <a:t> </a:t>
            </a:r>
            <a:r>
              <a:rPr lang="en-US" sz="2400" dirty="0" err="1" smtClean="0"/>
              <a:t>Berganda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k </a:t>
            </a:r>
            <a:r>
              <a:rPr lang="en-US" sz="2400" dirty="0" err="1" smtClean="0"/>
              <a:t>peubah</a:t>
            </a:r>
            <a:r>
              <a:rPr lang="en-US" sz="2400" dirty="0" smtClean="0"/>
              <a:t> </a:t>
            </a:r>
            <a:r>
              <a:rPr lang="en-US" sz="2400" dirty="0" err="1" smtClean="0"/>
              <a:t>penjelas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n </a:t>
            </a:r>
            <a:r>
              <a:rPr lang="en-US" sz="2400" dirty="0" err="1" smtClean="0"/>
              <a:t>amatan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notasi</a:t>
            </a:r>
            <a:r>
              <a:rPr lang="en-US" sz="2400" dirty="0" smtClean="0"/>
              <a:t> </a:t>
            </a:r>
            <a:r>
              <a:rPr lang="en-US" sz="2400" dirty="0" err="1" smtClean="0"/>
              <a:t>matriks</a:t>
            </a:r>
            <a:r>
              <a:rPr lang="en-US" sz="2400" dirty="0" smtClean="0"/>
              <a:t> :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err="1" smtClean="0"/>
              <a:t>Dugaan</a:t>
            </a:r>
            <a:r>
              <a:rPr lang="en-US" sz="2400" dirty="0" smtClean="0"/>
              <a:t> </a:t>
            </a:r>
            <a:r>
              <a:rPr lang="en-US" sz="2400" dirty="0" err="1" smtClean="0"/>
              <a:t>bagi</a:t>
            </a:r>
            <a:r>
              <a:rPr lang="en-US" sz="2400" dirty="0" smtClean="0"/>
              <a:t> parameter </a:t>
            </a:r>
            <a:r>
              <a:rPr lang="en-US" sz="2400" dirty="0" err="1" smtClean="0"/>
              <a:t>Regresi</a:t>
            </a:r>
            <a:r>
              <a:rPr lang="en-US" sz="2400" dirty="0" smtClean="0"/>
              <a:t> </a:t>
            </a:r>
            <a:r>
              <a:rPr lang="en-US" sz="2400" dirty="0" err="1" smtClean="0"/>
              <a:t>Berganda</a:t>
            </a:r>
            <a:r>
              <a:rPr lang="en-US" sz="2400" dirty="0" smtClean="0"/>
              <a:t>:</a:t>
            </a:r>
          </a:p>
        </p:txBody>
      </p:sp>
      <p:graphicFrame>
        <p:nvGraphicFramePr>
          <p:cNvPr id="6149" name="Object 5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049785391"/>
              </p:ext>
            </p:extLst>
          </p:nvPr>
        </p:nvGraphicFramePr>
        <p:xfrm>
          <a:off x="2411760" y="3573016"/>
          <a:ext cx="4710113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9" name="Equation" r:id="rId3" imgW="1435100" imgH="254000" progId="Equation.3">
                  <p:embed/>
                </p:oleObj>
              </mc:Choice>
              <mc:Fallback>
                <p:oleObj name="Equation" r:id="rId3" imgW="14351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3573016"/>
                        <a:ext cx="4710113" cy="5857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5383973"/>
              </p:ext>
            </p:extLst>
          </p:nvPr>
        </p:nvGraphicFramePr>
        <p:xfrm>
          <a:off x="1828800" y="5257800"/>
          <a:ext cx="5597525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0" name="Equation" r:id="rId5" imgW="2159000" imgH="266700" progId="Equation.3">
                  <p:embed/>
                </p:oleObj>
              </mc:Choice>
              <mc:Fallback>
                <p:oleObj name="Equation" r:id="rId5" imgW="2159000" imgH="266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257800"/>
                        <a:ext cx="5597525" cy="6905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0142199"/>
              </p:ext>
            </p:extLst>
          </p:nvPr>
        </p:nvGraphicFramePr>
        <p:xfrm>
          <a:off x="1475656" y="1772816"/>
          <a:ext cx="62484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1" name="Equation" r:id="rId7" imgW="2260600" imgH="228600" progId="Equation.3">
                  <p:embed/>
                </p:oleObj>
              </mc:Choice>
              <mc:Fallback>
                <p:oleObj name="Equation" r:id="rId7" imgW="2260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1772816"/>
                        <a:ext cx="6248400" cy="6318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039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457200"/>
            <a:ext cx="7793037" cy="762000"/>
          </a:xfrm>
        </p:spPr>
        <p:txBody>
          <a:bodyPr/>
          <a:lstStyle/>
          <a:p>
            <a:pPr algn="r" eaLnBrk="1" hangingPunct="1"/>
            <a:r>
              <a:rPr lang="en-US" sz="3600" smtClean="0"/>
              <a:t>Ringkasan Regresi Linier Berganda</a:t>
            </a:r>
          </a:p>
        </p:txBody>
      </p:sp>
      <p:graphicFrame>
        <p:nvGraphicFramePr>
          <p:cNvPr id="87043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2971800" y="1905000"/>
          <a:ext cx="21463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7" name="Equation" r:id="rId3" imgW="838200" imgH="241300" progId="Equation.3">
                  <p:embed/>
                </p:oleObj>
              </mc:Choice>
              <mc:Fallback>
                <p:oleObj name="Equation" r:id="rId3" imgW="8382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905000"/>
                        <a:ext cx="2146300" cy="582613"/>
                      </a:xfrm>
                      <a:prstGeom prst="rect">
                        <a:avLst/>
                      </a:prstGeom>
                      <a:solidFill>
                        <a:srgbClr val="FAB0E7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4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990600" y="3087688"/>
          <a:ext cx="7924800" cy="216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8" name="Equation" r:id="rId5" imgW="3670300" imgH="1041400" progId="Equation.3">
                  <p:embed/>
                </p:oleObj>
              </mc:Choice>
              <mc:Fallback>
                <p:oleObj name="Equation" r:id="rId5" imgW="3670300" imgH="1041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087688"/>
                        <a:ext cx="7924800" cy="2162175"/>
                      </a:xfrm>
                      <a:prstGeom prst="rect">
                        <a:avLst/>
                      </a:prstGeom>
                      <a:solidFill>
                        <a:srgbClr val="FCD4F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5" name="Text Box 5"/>
          <p:cNvSpPr txBox="1">
            <a:spLocks noChangeArrowheads="1"/>
          </p:cNvSpPr>
          <p:nvPr/>
        </p:nvSpPr>
        <p:spPr bwMode="auto">
          <a:xfrm>
            <a:off x="533400" y="1905000"/>
            <a:ext cx="6096000" cy="465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5125" indent="-365125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 dirty="0" err="1">
                <a:latin typeface="Arial" charset="0"/>
              </a:rPr>
              <a:t>Nilai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ramalan</a:t>
            </a:r>
            <a:endParaRPr lang="en-US" sz="2400" dirty="0">
              <a:latin typeface="Arial" charset="0"/>
            </a:endParaRPr>
          </a:p>
          <a:p>
            <a:pPr algn="ctr" eaLnBrk="1" hangingPunct="1">
              <a:buClr>
                <a:schemeClr val="folHlink"/>
              </a:buClr>
              <a:buFont typeface="Wingdings" pitchFamily="2" charset="2"/>
              <a:buNone/>
            </a:pPr>
            <a:endParaRPr lang="en-US" sz="2400" dirty="0">
              <a:latin typeface="Arial" charset="0"/>
            </a:endParaRPr>
          </a:p>
          <a:p>
            <a:pPr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 dirty="0" err="1">
                <a:latin typeface="Arial" charset="0"/>
              </a:rPr>
              <a:t>Matriks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dugaan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ragam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peragam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bagi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u="sng" dirty="0">
                <a:latin typeface="Arial" charset="0"/>
              </a:rPr>
              <a:t>b</a:t>
            </a:r>
            <a:r>
              <a:rPr lang="en-US" sz="2400" dirty="0">
                <a:latin typeface="Arial" charset="0"/>
              </a:rPr>
              <a:t> :</a:t>
            </a:r>
          </a:p>
          <a:p>
            <a:pPr eaLnBrk="1" hangingPunct="1">
              <a:buClr>
                <a:schemeClr val="folHlink"/>
              </a:buClr>
              <a:buFont typeface="Wingdings" pitchFamily="2" charset="2"/>
              <a:buChar char="§"/>
            </a:pPr>
            <a:endParaRPr lang="en-US" sz="2400" dirty="0">
              <a:latin typeface="Arial" charset="0"/>
            </a:endParaRPr>
          </a:p>
          <a:p>
            <a:pPr eaLnBrk="1" hangingPunct="1">
              <a:buClr>
                <a:schemeClr val="folHlink"/>
              </a:buClr>
              <a:buFont typeface="Wingdings" pitchFamily="2" charset="2"/>
              <a:buChar char="§"/>
            </a:pPr>
            <a:endParaRPr lang="en-US" sz="2400" dirty="0">
              <a:latin typeface="Arial" charset="0"/>
            </a:endParaRPr>
          </a:p>
          <a:p>
            <a:pPr eaLnBrk="1" hangingPunct="1">
              <a:buClr>
                <a:schemeClr val="folHlink"/>
              </a:buClr>
              <a:buFont typeface="Wingdings" pitchFamily="2" charset="2"/>
              <a:buChar char="§"/>
            </a:pPr>
            <a:endParaRPr lang="en-US" sz="2400" dirty="0">
              <a:latin typeface="Arial" charset="0"/>
            </a:endParaRPr>
          </a:p>
          <a:p>
            <a:pPr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§"/>
            </a:pPr>
            <a:endParaRPr lang="en-US" sz="2400" dirty="0">
              <a:latin typeface="Arial" charset="0"/>
            </a:endParaRPr>
          </a:p>
          <a:p>
            <a:pPr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§"/>
            </a:pPr>
            <a:endParaRPr lang="en-US" sz="2400" dirty="0">
              <a:latin typeface="Arial" charset="0"/>
            </a:endParaRPr>
          </a:p>
          <a:p>
            <a:pPr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 dirty="0" err="1">
                <a:latin typeface="Arial" charset="0"/>
              </a:rPr>
              <a:t>Dugaan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simpangan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baku</a:t>
            </a:r>
            <a:endParaRPr lang="en-US" sz="2400" baseline="-25000" dirty="0">
              <a:latin typeface="Arial" charset="0"/>
            </a:endParaRPr>
          </a:p>
          <a:p>
            <a:pPr eaLnBrk="1" hangingPunct="1">
              <a:buClr>
                <a:schemeClr val="folHlink"/>
              </a:buClr>
              <a:buFont typeface="Wingdings" pitchFamily="2" charset="2"/>
              <a:buChar char="§"/>
            </a:pPr>
            <a:endParaRPr lang="en-US" sz="2400" dirty="0">
              <a:latin typeface="Arial" charset="0"/>
            </a:endParaRPr>
          </a:p>
          <a:p>
            <a:pPr eaLnBrk="1" hangingPunct="1">
              <a:buClr>
                <a:schemeClr val="folHlink"/>
              </a:buClr>
              <a:buFont typeface="Wingdings" pitchFamily="2" charset="2"/>
              <a:buChar char="§"/>
            </a:pPr>
            <a:endParaRPr lang="en-US" sz="2400" dirty="0">
              <a:latin typeface="Arial" charset="0"/>
            </a:endParaRPr>
          </a:p>
        </p:txBody>
      </p:sp>
      <p:sp>
        <p:nvSpPr>
          <p:cNvPr id="7175" name="Text Box 6"/>
          <p:cNvSpPr txBox="1">
            <a:spLocks noChangeArrowheads="1"/>
          </p:cNvSpPr>
          <p:nvPr/>
        </p:nvSpPr>
        <p:spPr bwMode="auto">
          <a:xfrm>
            <a:off x="7791450" y="1271588"/>
            <a:ext cx="1206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i="1">
                <a:solidFill>
                  <a:schemeClr val="tx2"/>
                </a:solidFill>
                <a:latin typeface="Arial" charset="0"/>
              </a:rPr>
              <a:t>lanjutan</a:t>
            </a:r>
          </a:p>
        </p:txBody>
      </p:sp>
      <p:sp>
        <p:nvSpPr>
          <p:cNvPr id="87047" name="Text Box 7"/>
          <p:cNvSpPr txBox="1">
            <a:spLocks noChangeArrowheads="1"/>
          </p:cNvSpPr>
          <p:nvPr/>
        </p:nvSpPr>
        <p:spPr bwMode="auto">
          <a:xfrm>
            <a:off x="7010400" y="5334000"/>
            <a:ext cx="1828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000">
                <a:latin typeface="Arial" charset="0"/>
              </a:rPr>
              <a:t>dengan : </a:t>
            </a:r>
          </a:p>
          <a:p>
            <a:pPr eaLnBrk="1" hangingPunct="1"/>
            <a:r>
              <a:rPr lang="en-US" sz="2000">
                <a:latin typeface="Arial" charset="0"/>
              </a:rPr>
              <a:t>s</a:t>
            </a:r>
            <a:r>
              <a:rPr lang="en-US" sz="2000" baseline="30000">
                <a:latin typeface="Arial" charset="0"/>
              </a:rPr>
              <a:t>2</a:t>
            </a:r>
            <a:r>
              <a:rPr lang="en-US" sz="2000">
                <a:latin typeface="Arial" charset="0"/>
              </a:rPr>
              <a:t> = KT sisaan</a:t>
            </a:r>
            <a:endParaRPr lang="en-US" sz="2400">
              <a:latin typeface="Arial" charset="0"/>
            </a:endParaRPr>
          </a:p>
        </p:txBody>
      </p:sp>
      <p:graphicFrame>
        <p:nvGraphicFramePr>
          <p:cNvPr id="87048" name="Object 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572000" y="5334000"/>
          <a:ext cx="214788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9" name="Equation" r:id="rId7" imgW="1028700" imgH="279400" progId="Equation.3">
                  <p:embed/>
                </p:oleObj>
              </mc:Choice>
              <mc:Fallback>
                <p:oleObj name="Equation" r:id="rId7" imgW="10287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334000"/>
                        <a:ext cx="2147888" cy="685800"/>
                      </a:xfrm>
                      <a:prstGeom prst="rect">
                        <a:avLst/>
                      </a:prstGeom>
                      <a:solidFill>
                        <a:srgbClr val="FAB0E7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9" name="Object 9"/>
          <p:cNvGraphicFramePr>
            <a:graphicFrameLocks noChangeAspect="1"/>
          </p:cNvGraphicFramePr>
          <p:nvPr/>
        </p:nvGraphicFramePr>
        <p:xfrm>
          <a:off x="3771900" y="6019800"/>
          <a:ext cx="53721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0" name="Equation" r:id="rId9" imgW="2997200" imgH="254000" progId="Equation.3">
                  <p:embed/>
                </p:oleObj>
              </mc:Choice>
              <mc:Fallback>
                <p:oleObj name="Equation" r:id="rId9" imgW="29972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1900" y="6019800"/>
                        <a:ext cx="53721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1852867"/>
              </p:ext>
            </p:extLst>
          </p:nvPr>
        </p:nvGraphicFramePr>
        <p:xfrm>
          <a:off x="5486400" y="1905000"/>
          <a:ext cx="254317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1" name="Equation" r:id="rId11" imgW="1054100" imgH="228600" progId="Equation.3">
                  <p:embed/>
                </p:oleObj>
              </mc:Choice>
              <mc:Fallback>
                <p:oleObj name="Equation" r:id="rId11" imgW="1054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905000"/>
                        <a:ext cx="2543175" cy="5524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7037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7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7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7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7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7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7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7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7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7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7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5" grpId="0"/>
      <p:bldP spid="870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404665"/>
            <a:ext cx="8136904" cy="720079"/>
          </a:xfrm>
        </p:spPr>
        <p:txBody>
          <a:bodyPr>
            <a:normAutofit/>
          </a:bodyPr>
          <a:lstStyle/>
          <a:p>
            <a:pPr algn="l"/>
            <a:r>
              <a:rPr lang="id-ID" sz="2000" dirty="0" smtClean="0"/>
              <a:t>DALAM BENTUK MATRIKS</a:t>
            </a:r>
            <a:endParaRPr lang="id-ID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496944" cy="5040560"/>
          </a:xfrm>
        </p:spPr>
        <p:txBody>
          <a:bodyPr>
            <a:normAutofit/>
          </a:bodyPr>
          <a:lstStyle/>
          <a:p>
            <a:pPr algn="l"/>
            <a:endParaRPr lang="id-ID" sz="2000" dirty="0" smtClean="0"/>
          </a:p>
          <a:p>
            <a:pPr algn="l"/>
            <a:endParaRPr lang="id-ID" sz="2000" dirty="0"/>
          </a:p>
          <a:p>
            <a:pPr algn="l"/>
            <a:endParaRPr lang="id-ID" sz="2000" dirty="0" smtClean="0"/>
          </a:p>
          <a:p>
            <a:pPr algn="l"/>
            <a:endParaRPr lang="id-ID" sz="2000" dirty="0"/>
          </a:p>
          <a:p>
            <a:pPr algn="l"/>
            <a:endParaRPr lang="id-ID" sz="2000" dirty="0" smtClean="0"/>
          </a:p>
          <a:p>
            <a:pPr algn="l"/>
            <a:endParaRPr lang="id-ID" sz="2000" dirty="0"/>
          </a:p>
          <a:p>
            <a:pPr algn="l"/>
            <a:endParaRPr lang="id-ID" sz="2000" dirty="0" smtClean="0"/>
          </a:p>
          <a:p>
            <a:pPr algn="l"/>
            <a:endParaRPr lang="id-ID" sz="2000" dirty="0"/>
          </a:p>
          <a:p>
            <a:pPr algn="l"/>
            <a:r>
              <a:rPr lang="id-ID" sz="2800" b="1" dirty="0" smtClean="0"/>
              <a:t>Y</a:t>
            </a:r>
            <a:r>
              <a:rPr lang="id-ID" sz="2800" dirty="0" smtClean="0"/>
              <a:t>: vektor respon </a:t>
            </a:r>
            <a:r>
              <a:rPr lang="id-ID" sz="2800" i="1" dirty="0" smtClean="0"/>
              <a:t>n x 1,  </a:t>
            </a:r>
            <a:r>
              <a:rPr lang="id-ID" sz="2800" b="1" dirty="0" smtClean="0"/>
              <a:t>X= </a:t>
            </a:r>
            <a:r>
              <a:rPr lang="id-ID" sz="2800" dirty="0" smtClean="0"/>
              <a:t>Matriks peubah bebas </a:t>
            </a:r>
            <a:r>
              <a:rPr lang="id-ID" sz="2800" i="1" dirty="0" smtClean="0"/>
              <a:t>n x (k+1),  </a:t>
            </a:r>
            <a:r>
              <a:rPr lang="el-GR" sz="2800" b="1" i="1" dirty="0" smtClean="0"/>
              <a:t>β</a:t>
            </a:r>
            <a:r>
              <a:rPr lang="id-ID" sz="2800" i="1" dirty="0" smtClean="0"/>
              <a:t> =</a:t>
            </a:r>
            <a:r>
              <a:rPr lang="id-ID" sz="2800" dirty="0" smtClean="0"/>
              <a:t> vektor paramater ukuran</a:t>
            </a:r>
            <a:r>
              <a:rPr lang="id-ID" sz="2800" i="1" dirty="0" smtClean="0"/>
              <a:t> (k+1) x 1 </a:t>
            </a:r>
            <a:r>
              <a:rPr lang="id-ID" sz="2800" dirty="0" smtClean="0"/>
              <a:t>dan </a:t>
            </a:r>
            <a:r>
              <a:rPr lang="el-GR" sz="2800" b="1" dirty="0" smtClean="0">
                <a:latin typeface="Times New Roman"/>
                <a:cs typeface="Times New Roman"/>
              </a:rPr>
              <a:t>ε</a:t>
            </a:r>
            <a:r>
              <a:rPr lang="id-ID" sz="2800" i="1" dirty="0" smtClean="0">
                <a:latin typeface="Times New Roman"/>
                <a:cs typeface="Times New Roman"/>
              </a:rPr>
              <a:t> = </a:t>
            </a:r>
            <a:r>
              <a:rPr lang="id-ID" sz="2800" dirty="0" smtClean="0">
                <a:latin typeface="Times New Roman"/>
                <a:cs typeface="Times New Roman"/>
              </a:rPr>
              <a:t>vektor galat ukuran </a:t>
            </a:r>
            <a:r>
              <a:rPr lang="id-ID" sz="2800" i="1" dirty="0" smtClean="0">
                <a:latin typeface="Times New Roman"/>
                <a:cs typeface="Times New Roman"/>
              </a:rPr>
              <a:t>n x 1</a:t>
            </a:r>
            <a:endParaRPr lang="id-ID" sz="2800" dirty="0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07703" y="1628800"/>
            <a:ext cx="5801208" cy="1440160"/>
          </a:xfrm>
          <a:prstGeom prst="rect">
            <a:avLst/>
          </a:prstGeom>
          <a:noFill/>
        </p:spPr>
      </p:pic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31840" y="3573016"/>
            <a:ext cx="3658006" cy="576064"/>
          </a:xfrm>
          <a:prstGeom prst="rect">
            <a:avLst/>
          </a:prstGeom>
          <a:noFill/>
        </p:spPr>
      </p:pic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647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2794322"/>
          </a:xfrm>
        </p:spPr>
        <p:txBody>
          <a:bodyPr>
            <a:normAutofit/>
          </a:bodyPr>
          <a:lstStyle/>
          <a:p>
            <a:pPr algn="l"/>
            <a:r>
              <a:rPr lang="id-ID" sz="2000" dirty="0" smtClean="0"/>
              <a:t>INGAT!!</a:t>
            </a:r>
            <a:br>
              <a:rPr lang="id-ID" sz="2000" dirty="0" smtClean="0"/>
            </a:br>
            <a:r>
              <a:rPr lang="id-ID" sz="2000" dirty="0" smtClean="0"/>
              <a:t>MKT untuk model regresi linear sederhana</a:t>
            </a:r>
            <a:br>
              <a:rPr lang="id-ID" sz="2000" dirty="0" smtClean="0"/>
            </a:br>
            <a:r>
              <a:rPr lang="id-ID" sz="2000" dirty="0" smtClean="0"/>
              <a:t> </a:t>
            </a:r>
            <a:br>
              <a:rPr lang="id-ID" sz="2000" dirty="0" smtClean="0"/>
            </a:br>
            <a:endParaRPr lang="id-ID" sz="2000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3568" y="1623683"/>
            <a:ext cx="2664296" cy="689741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457537" y="2708920"/>
            <a:ext cx="1846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/>
              <a:t>meminimumkan J</a:t>
            </a: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79912" y="1772816"/>
            <a:ext cx="3303896" cy="864096"/>
          </a:xfrm>
          <a:prstGeom prst="rect">
            <a:avLst/>
          </a:prstGeom>
          <a:noFill/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75656" y="3645024"/>
            <a:ext cx="3312368" cy="812167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59652" y="2837602"/>
            <a:ext cx="3744416" cy="994611"/>
          </a:xfrm>
          <a:prstGeom prst="rect">
            <a:avLst/>
          </a:prstGeom>
          <a:noFill/>
        </p:spPr>
      </p:pic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43608" y="4725144"/>
            <a:ext cx="3888432" cy="7656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8040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1133</Words>
  <Application>Microsoft Office PowerPoint</Application>
  <PresentationFormat>On-screen Show (4:3)</PresentationFormat>
  <Paragraphs>492</Paragraphs>
  <Slides>39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Arial</vt:lpstr>
      <vt:lpstr>Calibri</vt:lpstr>
      <vt:lpstr>Symbol</vt:lpstr>
      <vt:lpstr>Tahoma</vt:lpstr>
      <vt:lpstr>Times New Roman</vt:lpstr>
      <vt:lpstr>Wingdings</vt:lpstr>
      <vt:lpstr>Wingdings 2</vt:lpstr>
      <vt:lpstr>Office Theme</vt:lpstr>
      <vt:lpstr>Equation</vt:lpstr>
      <vt:lpstr>REGRESI LINEAR BERGANDA</vt:lpstr>
      <vt:lpstr>REGRESI LINEAR BERGANDA DAN REGRESI (TREND) NON LINEAR</vt:lpstr>
      <vt:lpstr>REGRESI LINEAR BERGANDA</vt:lpstr>
      <vt:lpstr>Model Regresi Linier Berganda</vt:lpstr>
      <vt:lpstr>Dugaan Persamaan Regresi Linier Berganda, dengan k peubah penjelas : </vt:lpstr>
      <vt:lpstr>Ringkasan Regresi Linier Berganda dalam notasi matriks </vt:lpstr>
      <vt:lpstr>Ringkasan Regresi Linier Berganda</vt:lpstr>
      <vt:lpstr>DALAM BENTUK MATRIKS</vt:lpstr>
      <vt:lpstr>INGAT!! MKT untuk model regresi linear sederhana   </vt:lpstr>
      <vt:lpstr>Persamaan normal Pada REGRESI SEDERHANA: </vt:lpstr>
      <vt:lpstr>Atau dengan pendekatan matriks Meminimumkan kuadrat galat:</vt:lpstr>
      <vt:lpstr>*)  PADA REGRESI SEDERHANA:</vt:lpstr>
      <vt:lpstr>MATRIKS HAT  Asumsikan kita dapat menyelesaikan persamaan normal dan memperoleh      </vt:lpstr>
      <vt:lpstr>PowerPoint Presentation</vt:lpstr>
      <vt:lpstr>SIFAT MKT:</vt:lpstr>
      <vt:lpstr>NILAI DUGAAN:          </vt:lpstr>
      <vt:lpstr>REGRESI LINEAR BERGANDA</vt:lpstr>
      <vt:lpstr>REGRESI LINEAR BERGANDA</vt:lpstr>
      <vt:lpstr>REGRESI LINEAR BERGANDA</vt:lpstr>
      <vt:lpstr>REGRESI LINEAR BERGANDA</vt:lpstr>
      <vt:lpstr>REGRESI LINEAR BERGANDA</vt:lpstr>
      <vt:lpstr>REGRESI LINEAR BERGANDA</vt:lpstr>
      <vt:lpstr>REGRESI LINEAR BERGANDA</vt:lpstr>
      <vt:lpstr>REGRESI LINEAR BERGANDA</vt:lpstr>
      <vt:lpstr>REGRESI LINEAR BERGANDA</vt:lpstr>
      <vt:lpstr>REGRESI LINEAR BERGANDA</vt:lpstr>
      <vt:lpstr>REGRESI LINEAR BERGANDA</vt:lpstr>
      <vt:lpstr>REGRESI LINEAR BERGANDA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Coba hitung masing-masing nilai korelasi parsial tersebut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REGRESI BERGANDA</dc:title>
  <dc:creator>ACER</dc:creator>
  <cp:lastModifiedBy>USER</cp:lastModifiedBy>
  <cp:revision>44</cp:revision>
  <dcterms:created xsi:type="dcterms:W3CDTF">2011-09-11T05:19:43Z</dcterms:created>
  <dcterms:modified xsi:type="dcterms:W3CDTF">2021-05-18T04:41:15Z</dcterms:modified>
</cp:coreProperties>
</file>