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126c8b03268_1_1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6c8b03268_1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126c8b03268_1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6c8b03268_1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126c8b03268_1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6c8b03268_1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126c8b03268_1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6c8b03268_1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126c8b03268_1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6c8b03268_1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126c8b03268_1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6c8b03268_1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126c8b03268_1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6c8b03268_1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126c8b03268_1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6c8b03268_1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126c8b03268_1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6c8b03268_1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126c8b03268_1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6c8b03268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126c8b03268_1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6c8b03268_1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126c8b03268_1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6c8b03268_1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126c8b03268_1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6c8b03268_1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126c8b03268_1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6c8b03268_1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126c8b03268_1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26c8b03268_1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126c8b03268_1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26c8b03268_1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126c8b03268_1_1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6c8b03268_1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lnSpc>
                <a:spcPct val="115000"/>
              </a:lnSpc>
              <a:spcBef>
                <a:spcPts val="2400"/>
              </a:spcBef>
              <a:spcAft>
                <a:spcPts val="0"/>
              </a:spcAft>
              <a:buClr>
                <a:schemeClr val="dk1"/>
              </a:buClr>
              <a:buSzPct val="48000"/>
              <a:buFont typeface="Arial" panose="020B0604020202020204"/>
              <a:buNone/>
            </a:pPr>
            <a:r>
              <a:rPr lang="en-GB" sz="2300" b="1"/>
              <a:t>         </a:t>
            </a:r>
            <a:r>
              <a:rPr lang="en-GB" sz="2900" b="1"/>
              <a:t>DATA PREPARATION AND ANALYZING OF ENERGY CONSUMPTION   </a:t>
            </a:r>
            <a:r>
              <a:rPr lang="en-GB" sz="2300" b="1"/>
              <a:t>  </a:t>
            </a:r>
            <a:endParaRPr lang="en-GB"/>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26" name="Google Shape;126;p2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chemeClr val="dk1"/>
                </a:solidFill>
              </a:rPr>
              <a:t>Information </a:t>
            </a:r>
            <a:endParaRPr sz="1400" b="1">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a:solidFill>
                  <a:schemeClr val="dk1"/>
                </a:solidFill>
              </a:rPr>
              <a:t>Meter ID 2200030347078 containing the top 20 position consumed the most Energy</a:t>
            </a:r>
            <a:endParaRPr sz="1400">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b="1">
                <a:solidFill>
                  <a:schemeClr val="dk1"/>
                </a:solidFill>
              </a:rPr>
              <a:t>Knowledge </a:t>
            </a:r>
            <a:endParaRPr sz="1400" b="1">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b="1">
                <a:solidFill>
                  <a:schemeClr val="dk1"/>
                </a:solidFill>
              </a:rPr>
              <a:t> </a:t>
            </a:r>
            <a:r>
              <a:rPr lang="en-GB" sz="1400">
                <a:solidFill>
                  <a:schemeClr val="dk1"/>
                </a:solidFill>
              </a:rPr>
              <a:t>Most likely an office or industrial site to consume most energy</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1200"/>
              </a:spcAft>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 find Meter ID with lowest consumption</a:t>
            </a:r>
            <a:endParaRPr lang="en-GB"/>
          </a:p>
        </p:txBody>
      </p:sp>
      <p:pic>
        <p:nvPicPr>
          <p:cNvPr id="132" name="Google Shape;132;p25"/>
          <p:cNvPicPr preferRelativeResize="0"/>
          <p:nvPr/>
        </p:nvPicPr>
        <p:blipFill>
          <a:blip r:embed="rId1"/>
          <a:stretch>
            <a:fillRect/>
          </a:stretch>
        </p:blipFill>
        <p:spPr>
          <a:xfrm>
            <a:off x="152400" y="1170125"/>
            <a:ext cx="8839204" cy="22313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38" name="Google Shape;138;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endParaRPr sz="1400" b="1">
              <a:solidFill>
                <a:schemeClr val="dk1"/>
              </a:solidFill>
            </a:endParaRPr>
          </a:p>
          <a:p>
            <a:pPr marL="0" lvl="0" indent="0" algn="l" rtl="0">
              <a:spcBef>
                <a:spcPts val="1200"/>
              </a:spcBef>
              <a:spcAft>
                <a:spcPts val="0"/>
              </a:spcAft>
              <a:buNone/>
            </a:pPr>
            <a:r>
              <a:rPr lang="en-GB" sz="1400" b="1">
                <a:solidFill>
                  <a:schemeClr val="dk1"/>
                </a:solidFill>
              </a:rPr>
              <a:t>Information</a:t>
            </a:r>
            <a:endParaRPr sz="1400" b="1">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400">
                <a:solidFill>
                  <a:schemeClr val="dk1"/>
                </a:solidFill>
              </a:rPr>
              <a:t>Meter ID 2200016617756 occupies the bottom 20 the most in least occupied energy</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b="1">
                <a:solidFill>
                  <a:schemeClr val="dk1"/>
                </a:solidFill>
              </a:rPr>
              <a:t>Knowledge </a:t>
            </a:r>
            <a:endParaRPr sz="1400" b="1">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400">
                <a:solidFill>
                  <a:schemeClr val="dk1"/>
                </a:solidFill>
              </a:rPr>
              <a:t>most likely a metered id with only lights on or </a:t>
            </a:r>
            <a:r>
              <a:rPr lang="en-GB" sz="1400">
                <a:solidFill>
                  <a:schemeClr val="dk1"/>
                </a:solidFill>
              </a:rPr>
              <a:t>energy</a:t>
            </a:r>
            <a:r>
              <a:rPr lang="en-GB" sz="1400">
                <a:solidFill>
                  <a:schemeClr val="dk1"/>
                </a:solidFill>
              </a:rPr>
              <a:t> meter has been tampered with.</a:t>
            </a:r>
            <a:endParaRPr sz="1400">
              <a:solidFill>
                <a:schemeClr val="dk1"/>
              </a:solidFill>
            </a:endParaRPr>
          </a:p>
          <a:p>
            <a:pPr marL="0" lvl="0" indent="0" algn="l" rtl="0">
              <a:spcBef>
                <a:spcPts val="0"/>
              </a:spcBef>
              <a:spcAft>
                <a:spcPts val="1200"/>
              </a:spcAft>
              <a:buNone/>
            </a:pP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 find Meter ID with highest total amount of consumption</a:t>
            </a:r>
            <a:endParaRPr lang="en-GB"/>
          </a:p>
        </p:txBody>
      </p:sp>
      <p:pic>
        <p:nvPicPr>
          <p:cNvPr id="144" name="Google Shape;144;p27"/>
          <p:cNvPicPr preferRelativeResize="0"/>
          <p:nvPr/>
        </p:nvPicPr>
        <p:blipFill>
          <a:blip r:embed="rId1"/>
          <a:stretch>
            <a:fillRect/>
          </a:stretch>
        </p:blipFill>
        <p:spPr>
          <a:xfrm>
            <a:off x="152400" y="1170125"/>
            <a:ext cx="8839204" cy="22313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b="1">
                <a:solidFill>
                  <a:schemeClr val="dk1"/>
                </a:solidFill>
              </a:rPr>
              <a:t>Information</a:t>
            </a:r>
            <a:endParaRPr sz="1400" b="1">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b="1">
                <a:solidFill>
                  <a:schemeClr val="dk1"/>
                </a:solidFill>
              </a:rPr>
              <a:t> </a:t>
            </a:r>
            <a:r>
              <a:rPr lang="en-GB" sz="1400">
                <a:solidFill>
                  <a:schemeClr val="dk1"/>
                </a:solidFill>
              </a:rPr>
              <a:t>Overall , 2200030347078 consumed the most energy</a:t>
            </a:r>
            <a:endParaRPr sz="1400">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b="1">
                <a:solidFill>
                  <a:schemeClr val="dk1"/>
                </a:solidFill>
              </a:rPr>
              <a:t>Knowledge</a:t>
            </a:r>
            <a:endParaRPr sz="1400" b="1">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a:solidFill>
                  <a:schemeClr val="dk1"/>
                </a:solidFill>
              </a:rPr>
              <a:t>Meter  2200030347078 is most likely owned by an industrial company.</a:t>
            </a:r>
            <a:endParaRPr sz="1400" b="1">
              <a:solidFill>
                <a:schemeClr val="dk1"/>
              </a:solidFill>
            </a:endParaRPr>
          </a:p>
          <a:p>
            <a:pPr marL="0" lvl="0" indent="0" algn="l" rtl="0">
              <a:spcBef>
                <a:spcPts val="0"/>
              </a:spcBef>
              <a:spcAft>
                <a:spcPts val="1200"/>
              </a:spcAft>
              <a:buNone/>
            </a:pP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To find Meter ID with lowest total amount of consumption</a:t>
            </a:r>
            <a:endParaRPr lang="en-GB"/>
          </a:p>
          <a:p>
            <a:pPr marL="0" lvl="0" indent="0" algn="l" rtl="0">
              <a:spcBef>
                <a:spcPts val="0"/>
              </a:spcBef>
              <a:spcAft>
                <a:spcPts val="0"/>
              </a:spcAft>
              <a:buNone/>
            </a:pPr>
          </a:p>
        </p:txBody>
      </p:sp>
      <p:pic>
        <p:nvPicPr>
          <p:cNvPr id="155" name="Google Shape;155;p29"/>
          <p:cNvPicPr preferRelativeResize="0"/>
          <p:nvPr/>
        </p:nvPicPr>
        <p:blipFill>
          <a:blip r:embed="rId1"/>
          <a:stretch>
            <a:fillRect/>
          </a:stretch>
        </p:blipFill>
        <p:spPr>
          <a:xfrm>
            <a:off x="152400" y="1170125"/>
            <a:ext cx="8839204" cy="22313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3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endParaRPr sz="14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400" b="1">
                <a:solidFill>
                  <a:schemeClr val="dk1"/>
                </a:solidFill>
              </a:rPr>
              <a:t>Information</a:t>
            </a:r>
            <a:endParaRPr sz="1400" b="1">
              <a:solidFill>
                <a:schemeClr val="dk1"/>
              </a:solidFill>
            </a:endParaRPr>
          </a:p>
          <a:p>
            <a:pPr marL="0" lvl="0" indent="0" algn="l" rtl="0">
              <a:spcBef>
                <a:spcPts val="0"/>
              </a:spcBef>
              <a:spcAft>
                <a:spcPts val="0"/>
              </a:spcAft>
              <a:buClr>
                <a:schemeClr val="dk1"/>
              </a:buClr>
              <a:buSzPts val="1100"/>
              <a:buFont typeface="Arial" panose="020B0604020202020204"/>
              <a:buNone/>
            </a:pPr>
            <a:endParaRPr sz="1400" b="1">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400">
                <a:solidFill>
                  <a:schemeClr val="dk1"/>
                </a:solidFill>
              </a:rPr>
              <a:t>Overall , 2200017137575 consumed the least energy</a:t>
            </a:r>
            <a:endParaRPr sz="1400">
              <a:solidFill>
                <a:schemeClr val="dk1"/>
              </a:solidFill>
            </a:endParaRPr>
          </a:p>
          <a:p>
            <a:pPr marL="0" lvl="0" indent="0" algn="l" rtl="0">
              <a:spcBef>
                <a:spcPts val="0"/>
              </a:spcBef>
              <a:spcAft>
                <a:spcPts val="0"/>
              </a:spcAft>
              <a:buClr>
                <a:schemeClr val="dk1"/>
              </a:buClr>
              <a:buSzPts val="1100"/>
              <a:buFont typeface="Arial" panose="020B0604020202020204"/>
              <a:buNone/>
            </a:pPr>
            <a:endParaRPr sz="1400" b="1">
              <a:solidFill>
                <a:schemeClr val="dk1"/>
              </a:solidFill>
            </a:endParaRPr>
          </a:p>
          <a:p>
            <a:pPr marL="0" lvl="0" indent="0" algn="l" rtl="0">
              <a:spcBef>
                <a:spcPts val="0"/>
              </a:spcBef>
              <a:spcAft>
                <a:spcPts val="0"/>
              </a:spcAft>
              <a:buClr>
                <a:schemeClr val="dk1"/>
              </a:buClr>
              <a:buSzPts val="1100"/>
              <a:buFont typeface="Arial" panose="020B0604020202020204"/>
              <a:buNone/>
            </a:pPr>
            <a:endParaRPr sz="1400" b="1">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400" b="1">
                <a:solidFill>
                  <a:schemeClr val="dk1"/>
                </a:solidFill>
              </a:rPr>
              <a:t>Knowledge</a:t>
            </a:r>
            <a:endParaRPr sz="1400" b="1">
              <a:solidFill>
                <a:schemeClr val="dk1"/>
              </a:solidFill>
            </a:endParaRPr>
          </a:p>
          <a:p>
            <a:pPr marL="0" lvl="0" indent="0" algn="l" rtl="0">
              <a:spcBef>
                <a:spcPts val="0"/>
              </a:spcBef>
              <a:spcAft>
                <a:spcPts val="0"/>
              </a:spcAft>
              <a:buClr>
                <a:schemeClr val="dk1"/>
              </a:buClr>
              <a:buSzPts val="1100"/>
              <a:buFont typeface="Arial" panose="020B0604020202020204"/>
              <a:buNone/>
            </a:pPr>
            <a:endParaRPr sz="14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400">
                <a:solidFill>
                  <a:schemeClr val="dk1"/>
                </a:solidFill>
              </a:rPr>
              <a:t>Meter 2200017137575 is most likely an an abandoned house with a meter or it has been tampered with.</a:t>
            </a:r>
            <a:endParaRPr sz="1400"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 find total energy consumed by year</a:t>
            </a:r>
            <a:endParaRPr lang="en-GB"/>
          </a:p>
          <a:p>
            <a:pPr marL="0" lvl="0" indent="0" algn="l" rtl="0">
              <a:spcBef>
                <a:spcPts val="0"/>
              </a:spcBef>
              <a:spcAft>
                <a:spcPts val="0"/>
              </a:spcAft>
              <a:buNone/>
            </a:pPr>
          </a:p>
        </p:txBody>
      </p:sp>
      <p:pic>
        <p:nvPicPr>
          <p:cNvPr id="166" name="Google Shape;166;p31"/>
          <p:cNvPicPr preferRelativeResize="0"/>
          <p:nvPr/>
        </p:nvPicPr>
        <p:blipFill>
          <a:blip r:embed="rId1"/>
          <a:stretch>
            <a:fillRect/>
          </a:stretch>
        </p:blipFill>
        <p:spPr>
          <a:xfrm>
            <a:off x="152400" y="1170125"/>
            <a:ext cx="8839204" cy="22313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32"/>
          <p:cNvSpPr txBox="1"/>
          <p:nvPr>
            <p:ph type="body" idx="1"/>
          </p:nvPr>
        </p:nvSpPr>
        <p:spPr>
          <a:xfrm>
            <a:off x="311700" y="4190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b="1">
                <a:solidFill>
                  <a:schemeClr val="dk1"/>
                </a:solidFill>
              </a:rPr>
              <a:t>Information</a:t>
            </a:r>
            <a:endParaRPr sz="1400" b="1">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GB" sz="1400">
                <a:solidFill>
                  <a:schemeClr val="dk1"/>
                </a:solidFill>
              </a:rPr>
              <a:t>2020 had the  most amount of energy used</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r>
              <a:rPr lang="en-GB" sz="1400" b="1">
                <a:solidFill>
                  <a:schemeClr val="dk1"/>
                </a:solidFill>
              </a:rPr>
              <a:t>Knowledge </a:t>
            </a:r>
            <a:endParaRPr sz="1400" b="1">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GB" sz="1400">
                <a:solidFill>
                  <a:schemeClr val="dk1"/>
                </a:solidFill>
              </a:rPr>
              <a:t>This is due to households being at home due to COVID</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b="1">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1200"/>
              </a:spcAft>
              <a:buNone/>
            </a:pPr>
            <a:endParaRPr sz="1400"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TABLE OF CONTENT</a:t>
            </a:r>
            <a:endParaRPr lang="en-GB"/>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EXPLANATION OF DATA CHOSEN </a:t>
            </a:r>
            <a:endParaRPr lang="en-GB"/>
          </a:p>
          <a:p>
            <a:pPr marL="457200" lvl="0" indent="-342900" algn="l" rtl="0">
              <a:spcBef>
                <a:spcPts val="0"/>
              </a:spcBef>
              <a:spcAft>
                <a:spcPts val="0"/>
              </a:spcAft>
              <a:buSzPts val="1800"/>
              <a:buChar char="●"/>
            </a:pPr>
            <a:r>
              <a:rPr lang="en-GB"/>
              <a:t>DATA PREPARATION</a:t>
            </a:r>
            <a:endParaRPr lang="en-GB"/>
          </a:p>
          <a:p>
            <a:pPr marL="914400" lvl="1" indent="-317500" algn="l" rtl="0">
              <a:spcBef>
                <a:spcPts val="0"/>
              </a:spcBef>
              <a:spcAft>
                <a:spcPts val="0"/>
              </a:spcAft>
              <a:buSzPts val="1400"/>
              <a:buChar char="○"/>
            </a:pPr>
            <a:r>
              <a:rPr lang="en-GB"/>
              <a:t>DATA ACCESS</a:t>
            </a:r>
            <a:endParaRPr lang="en-GB"/>
          </a:p>
          <a:p>
            <a:pPr marL="914400" lvl="1" indent="-317500" algn="l" rtl="0">
              <a:spcBef>
                <a:spcPts val="0"/>
              </a:spcBef>
              <a:spcAft>
                <a:spcPts val="0"/>
              </a:spcAft>
              <a:buSzPts val="1400"/>
              <a:buChar char="○"/>
            </a:pPr>
            <a:r>
              <a:rPr lang="en-GB"/>
              <a:t>DATA FORMATTING</a:t>
            </a:r>
            <a:endParaRPr lang="en-GB"/>
          </a:p>
          <a:p>
            <a:pPr marL="914400" lvl="1" indent="-317500" algn="l" rtl="0">
              <a:spcBef>
                <a:spcPts val="0"/>
              </a:spcBef>
              <a:spcAft>
                <a:spcPts val="0"/>
              </a:spcAft>
              <a:buSzPts val="1400"/>
              <a:buChar char="○"/>
            </a:pPr>
            <a:r>
              <a:rPr lang="en-GB"/>
              <a:t>DATA CLEANING</a:t>
            </a:r>
            <a:endParaRPr lang="en-GB"/>
          </a:p>
          <a:p>
            <a:pPr marL="457200" lvl="0" indent="-342900" algn="l" rtl="0">
              <a:spcBef>
                <a:spcPts val="0"/>
              </a:spcBef>
              <a:spcAft>
                <a:spcPts val="0"/>
              </a:spcAft>
              <a:buSzPts val="1800"/>
              <a:buChar char="●"/>
            </a:pPr>
            <a:r>
              <a:rPr lang="en-GB"/>
              <a:t>DATA QUERYING </a:t>
            </a:r>
            <a:endParaRPr lang="en-GB"/>
          </a:p>
          <a:p>
            <a:pPr marL="0" lvl="0" indent="0" algn="l" rtl="0">
              <a:spcBef>
                <a:spcPts val="1200"/>
              </a:spcBef>
              <a:spcAft>
                <a:spcPts val="12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971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DATA PREPARATION- ACCESS</a:t>
            </a:r>
            <a:endParaRPr lang="en-GB"/>
          </a:p>
        </p:txBody>
      </p:sp>
      <p:sp>
        <p:nvSpPr>
          <p:cNvPr id="79" name="Google Shape;79;p17"/>
          <p:cNvSpPr txBox="1"/>
          <p:nvPr>
            <p:ph type="body" idx="1"/>
          </p:nvPr>
        </p:nvSpPr>
        <p:spPr>
          <a:xfrm>
            <a:off x="311700" y="710525"/>
            <a:ext cx="8520600" cy="6906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1200"/>
              </a:spcAft>
              <a:buNone/>
            </a:pPr>
            <a:r>
              <a:rPr lang="en-GB"/>
              <a:t>To access the data and prepare it for analysis, we made use of Apache spark which is used for big data processing and includes SQL for querying</a:t>
            </a:r>
            <a:endParaRPr lang="en-GB"/>
          </a:p>
        </p:txBody>
      </p:sp>
      <p:pic>
        <p:nvPicPr>
          <p:cNvPr id="80" name="Google Shape;80;p17"/>
          <p:cNvPicPr preferRelativeResize="0"/>
          <p:nvPr/>
        </p:nvPicPr>
        <p:blipFill>
          <a:blip r:embed="rId1"/>
          <a:stretch>
            <a:fillRect/>
          </a:stretch>
        </p:blipFill>
        <p:spPr>
          <a:xfrm>
            <a:off x="152400" y="1553525"/>
            <a:ext cx="8839204" cy="984052"/>
          </a:xfrm>
          <a:prstGeom prst="rect">
            <a:avLst/>
          </a:prstGeom>
          <a:noFill/>
          <a:ln>
            <a:noFill/>
          </a:ln>
        </p:spPr>
      </p:pic>
      <p:pic>
        <p:nvPicPr>
          <p:cNvPr id="81" name="Google Shape;81;p17"/>
          <p:cNvPicPr preferRelativeResize="0"/>
          <p:nvPr/>
        </p:nvPicPr>
        <p:blipFill>
          <a:blip r:embed="rId2"/>
          <a:stretch>
            <a:fillRect/>
          </a:stretch>
        </p:blipFill>
        <p:spPr>
          <a:xfrm>
            <a:off x="265250" y="3225952"/>
            <a:ext cx="8839204" cy="9840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DATA PREPARATION- FORMATING</a:t>
            </a:r>
            <a:endParaRPr lang="en-GB"/>
          </a:p>
        </p:txBody>
      </p:sp>
      <p:sp>
        <p:nvSpPr>
          <p:cNvPr id="87" name="Google Shape;87;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GB"/>
              <a:t>In other to prepare data for analysis, it has to undergo some stages. First, we find out if come columns have the wrong data type and assign to it the correct one.</a:t>
            </a:r>
            <a:endParaRPr lang="en-GB"/>
          </a:p>
        </p:txBody>
      </p:sp>
      <p:pic>
        <p:nvPicPr>
          <p:cNvPr id="88" name="Google Shape;88;p18"/>
          <p:cNvPicPr preferRelativeResize="0"/>
          <p:nvPr/>
        </p:nvPicPr>
        <p:blipFill>
          <a:blip r:embed="rId1"/>
          <a:stretch>
            <a:fillRect/>
          </a:stretch>
        </p:blipFill>
        <p:spPr>
          <a:xfrm>
            <a:off x="0" y="2448613"/>
            <a:ext cx="9144003" cy="230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971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DATA QUERYING</a:t>
            </a:r>
            <a:endParaRPr lang="en-GB"/>
          </a:p>
        </p:txBody>
      </p:sp>
      <p:sp>
        <p:nvSpPr>
          <p:cNvPr id="94" name="Google Shape;94;p19"/>
          <p:cNvSpPr txBox="1"/>
          <p:nvPr>
            <p:ph type="body" idx="1"/>
          </p:nvPr>
        </p:nvSpPr>
        <p:spPr>
          <a:xfrm>
            <a:off x="311700" y="710525"/>
            <a:ext cx="8520600" cy="6906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1200"/>
              </a:spcAft>
              <a:buNone/>
            </a:pPr>
            <a:r>
              <a:rPr lang="en-GB"/>
              <a:t>We are making use of Apache Spark SQL to query the data. Spark SQL works just like SQL</a:t>
            </a:r>
            <a:endParaRPr lang="en-GB"/>
          </a:p>
        </p:txBody>
      </p:sp>
      <p:pic>
        <p:nvPicPr>
          <p:cNvPr id="95" name="Google Shape;95;p19"/>
          <p:cNvPicPr preferRelativeResize="0"/>
          <p:nvPr/>
        </p:nvPicPr>
        <p:blipFill>
          <a:blip r:embed="rId1"/>
          <a:stretch>
            <a:fillRect/>
          </a:stretch>
        </p:blipFill>
        <p:spPr>
          <a:xfrm>
            <a:off x="199425" y="1534700"/>
            <a:ext cx="8839204" cy="500658"/>
          </a:xfrm>
          <a:prstGeom prst="rect">
            <a:avLst/>
          </a:prstGeom>
          <a:noFill/>
          <a:ln>
            <a:noFill/>
          </a:ln>
        </p:spPr>
      </p:pic>
      <p:pic>
        <p:nvPicPr>
          <p:cNvPr id="96" name="Google Shape;96;p19"/>
          <p:cNvPicPr preferRelativeResize="0"/>
          <p:nvPr/>
        </p:nvPicPr>
        <p:blipFill>
          <a:blip r:embed="rId2"/>
          <a:stretch>
            <a:fillRect/>
          </a:stretch>
        </p:blipFill>
        <p:spPr>
          <a:xfrm>
            <a:off x="152400" y="2469858"/>
            <a:ext cx="8839204" cy="5006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 find Meter ID with highest consumption</a:t>
            </a:r>
            <a:endParaRPr lang="en-GB"/>
          </a:p>
        </p:txBody>
      </p:sp>
      <p:pic>
        <p:nvPicPr>
          <p:cNvPr id="102" name="Google Shape;102;p20"/>
          <p:cNvPicPr preferRelativeResize="0"/>
          <p:nvPr/>
        </p:nvPicPr>
        <p:blipFill>
          <a:blip r:embed="rId1"/>
          <a:stretch>
            <a:fillRect/>
          </a:stretch>
        </p:blipFill>
        <p:spPr>
          <a:xfrm>
            <a:off x="152400" y="1170125"/>
            <a:ext cx="8839204" cy="22313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1"/>
          <p:cNvSpPr txBox="1"/>
          <p:nvPr>
            <p:ph type="body" idx="1"/>
          </p:nvPr>
        </p:nvSpPr>
        <p:spPr>
          <a:xfrm>
            <a:off x="368125" y="146350"/>
            <a:ext cx="8520600" cy="718800"/>
          </a:xfrm>
          <a:prstGeom prst="rect">
            <a:avLst/>
          </a:prstGeom>
        </p:spPr>
        <p:txBody>
          <a:bodyPr spcFirstLastPara="1" wrap="square" lIns="91425" tIns="91425" rIns="91425" bIns="91425" anchor="t" anchorCtr="0">
            <a:normAutofit lnSpcReduction="20000"/>
          </a:bodyPr>
          <a:lstStyle/>
          <a:p>
            <a:pPr marL="457200" lvl="0" indent="0" algn="l" rtl="0">
              <a:spcBef>
                <a:spcPts val="0"/>
              </a:spcBef>
              <a:spcAft>
                <a:spcPts val="1200"/>
              </a:spcAft>
              <a:buNone/>
            </a:pPr>
            <a:r>
              <a:rPr lang="en-GB"/>
              <a:t>To give a provide useful information on our data , we need to rid of incorrect , corrupt or duplicate data</a:t>
            </a:r>
            <a:endParaRPr lang="en-GB"/>
          </a:p>
        </p:txBody>
      </p:sp>
      <p:pic>
        <p:nvPicPr>
          <p:cNvPr id="108" name="Google Shape;108;p21"/>
          <p:cNvPicPr preferRelativeResize="0"/>
          <p:nvPr/>
        </p:nvPicPr>
        <p:blipFill>
          <a:blip r:embed="rId1"/>
          <a:stretch>
            <a:fillRect/>
          </a:stretch>
        </p:blipFill>
        <p:spPr>
          <a:xfrm>
            <a:off x="152400" y="1017550"/>
            <a:ext cx="8839204" cy="34398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in its raw form doesnt have meaning. It has to be processed and provided with context</a:t>
            </a:r>
            <a:endParaRPr lang="en-GB"/>
          </a:p>
        </p:txBody>
      </p:sp>
      <p:sp>
        <p:nvSpPr>
          <p:cNvPr id="114" name="Google Shape;114;p22"/>
          <p:cNvSpPr txBox="1"/>
          <p:nvPr>
            <p:ph type="body" idx="1"/>
          </p:nvPr>
        </p:nvSpPr>
        <p:spPr>
          <a:xfrm>
            <a:off x="255300" y="1575600"/>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Clr>
                <a:schemeClr val="dk1"/>
              </a:buClr>
              <a:buSzPct val="79000"/>
              <a:buFont typeface="Arial" panose="020B0604020202020204"/>
              <a:buNone/>
            </a:pPr>
            <a:r>
              <a:rPr lang="en-GB" sz="1400" b="1">
                <a:solidFill>
                  <a:schemeClr val="dk1"/>
                </a:solidFill>
              </a:rPr>
              <a:t>Meter ID;Date;Energy</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r>
              <a:rPr lang="en-GB" sz="1400" b="1">
                <a:solidFill>
                  <a:schemeClr val="dk1"/>
                </a:solidFill>
              </a:rPr>
              <a:t>2200015266516;2020-03-10T18:00:00+00:00;1.454</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r>
              <a:rPr lang="en-GB" sz="1400" b="1">
                <a:solidFill>
                  <a:schemeClr val="dk1"/>
                </a:solidFill>
              </a:rPr>
              <a:t>2200015266516;2020-03-11T15:00:00+00:00;2.254</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r>
              <a:rPr lang="en-GB" sz="1400" b="1">
                <a:solidFill>
                  <a:schemeClr val="dk1"/>
                </a:solidFill>
              </a:rPr>
              <a:t>2200015266516;2020-03-12T01:00:00+00:00;0.525</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r>
              <a:rPr lang="en-GB" sz="1400" b="1">
                <a:solidFill>
                  <a:schemeClr val="dk1"/>
                </a:solidFill>
              </a:rPr>
              <a:t>2200015266516;2020-03-13T07:00:00+00:00;0.587</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r>
              <a:rPr lang="en-GB" sz="1400" b="1">
                <a:solidFill>
                  <a:schemeClr val="dk1"/>
                </a:solidFill>
              </a:rPr>
              <a:t>2200015266516;2020-03-13T08:00:00+00:00;0.594</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r>
              <a:rPr lang="en-GB" sz="1400" b="1">
                <a:solidFill>
                  <a:schemeClr val="dk1"/>
                </a:solidFill>
              </a:rPr>
              <a:t>2200015266516;2020-03-13T10:00:00+00:00;1.165</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r>
              <a:rPr lang="en-GB" sz="1400" b="1">
                <a:solidFill>
                  <a:schemeClr val="dk1"/>
                </a:solidFill>
              </a:rPr>
              <a:t>2200015266516;2020-03-13T15:00:00+00:00;2.067</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r>
              <a:rPr lang="en-GB" sz="1400" b="1">
                <a:solidFill>
                  <a:schemeClr val="dk1"/>
                </a:solidFill>
              </a:rPr>
              <a:t>2200015266516;2020-03-13T21:00:00+00:00;0.515</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r>
              <a:rPr lang="en-GB" sz="1400" b="1">
                <a:solidFill>
                  <a:schemeClr val="dk1"/>
                </a:solidFill>
              </a:rPr>
              <a:t>2200015266516;2020-03-13T23:00:00+00:00;0.604</a:t>
            </a:r>
            <a:endParaRPr sz="1400" b="1">
              <a:solidFill>
                <a:schemeClr val="dk1"/>
              </a:solidFill>
            </a:endParaRPr>
          </a:p>
          <a:p>
            <a:pPr marL="0" lvl="0" indent="0" algn="l" rtl="0">
              <a:spcBef>
                <a:spcPts val="1200"/>
              </a:spcBef>
              <a:spcAft>
                <a:spcPts val="0"/>
              </a:spcAft>
              <a:buClr>
                <a:schemeClr val="dk1"/>
              </a:buClr>
              <a:buSzPct val="79000"/>
              <a:buFont typeface="Arial" panose="020B0604020202020204"/>
              <a:buNone/>
            </a:pPr>
            <a:endParaRPr sz="1400" b="1">
              <a:solidFill>
                <a:schemeClr val="dk1"/>
              </a:solidFill>
            </a:endParaRPr>
          </a:p>
          <a:p>
            <a:pPr marL="0" lvl="0" indent="0" algn="l" rtl="0">
              <a:spcBef>
                <a:spcPts val="1200"/>
              </a:spcBef>
              <a:spcAft>
                <a:spcPts val="1200"/>
              </a:spcAft>
              <a:buNone/>
            </a:pPr>
            <a:endParaRPr sz="1400"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 find Meter ID with highest consumption</a:t>
            </a:r>
            <a:endParaRPr lang="en-GB"/>
          </a:p>
        </p:txBody>
      </p:sp>
      <p:pic>
        <p:nvPicPr>
          <p:cNvPr id="120" name="Google Shape;120;p23"/>
          <p:cNvPicPr preferRelativeResize="0"/>
          <p:nvPr/>
        </p:nvPicPr>
        <p:blipFill>
          <a:blip r:embed="rId1"/>
          <a:stretch>
            <a:fillRect/>
          </a:stretch>
        </p:blipFill>
        <p:spPr>
          <a:xfrm>
            <a:off x="152400" y="1170125"/>
            <a:ext cx="8839204" cy="223138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2296</Words>
  <Application>WPS Presentation</Application>
  <PresentationFormat/>
  <Paragraphs>111</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Arial</vt:lpstr>
      <vt:lpstr>Microsoft YaHei</vt:lpstr>
      <vt:lpstr>汉仪旗黑</vt:lpstr>
      <vt:lpstr>Arial Unicode MS</vt:lpstr>
      <vt:lpstr>宋体-简</vt:lpstr>
      <vt:lpstr>Simple Light</vt:lpstr>
      <vt:lpstr>GROUP 14</vt:lpstr>
      <vt:lpstr>TABLE OF CONTENT</vt:lpstr>
      <vt:lpstr>DATA PREPARATION- ACCESS</vt:lpstr>
      <vt:lpstr>DATA PREPARATION- FORMATING</vt:lpstr>
      <vt:lpstr>DATA QUERYING</vt:lpstr>
      <vt:lpstr>To find Meter ID with highest consumption</vt:lpstr>
      <vt:lpstr>PowerPoint 演示文稿</vt:lpstr>
      <vt:lpstr>Data in its raw form doesnt have meaning. It has to be processed and provided with context</vt:lpstr>
      <vt:lpstr>To find Meter ID with highest consumption</vt:lpstr>
      <vt:lpstr>PowerPoint 演示文稿</vt:lpstr>
      <vt:lpstr>To find Meter ID with lowest consumption</vt:lpstr>
      <vt:lpstr>PowerPoint 演示文稿</vt:lpstr>
      <vt:lpstr>To find Meter ID with highest total amount of consumption</vt:lpstr>
      <vt:lpstr>PowerPoint 演示文稿</vt:lpstr>
      <vt:lpstr>To find Meter ID with lowest total amount of consumption</vt:lpstr>
      <vt:lpstr>PowerPoint 演示文稿</vt:lpstr>
      <vt:lpstr>To find total energy consumed by year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PREPARATION AND ANALYZING OF ENERGY CONSUMPTION     </dc:title>
  <dc:creator/>
  <cp:lastModifiedBy>ferdyuos</cp:lastModifiedBy>
  <cp:revision>1</cp:revision>
  <dcterms:created xsi:type="dcterms:W3CDTF">2023-04-11T08:02:05Z</dcterms:created>
  <dcterms:modified xsi:type="dcterms:W3CDTF">2023-04-11T08:02:05Z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1033-5.0.0.7908</vt:lpwstr>
  </property>
</Properties>
</file>