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76" r:id="rId7"/>
    <p:sldId id="275" r:id="rId8"/>
    <p:sldId id="267" r:id="rId9"/>
    <p:sldId id="277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5D347-7805-43D8-8C52-3CF32EDBA0A1}" v="333" dt="2021-12-16T19:12:55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ro Dulibić" userId="13ebbee3-2bf0-4678-acc8-de7946507ede" providerId="ADAL" clId="{C4C5D347-7805-43D8-8C52-3CF32EDBA0A1}"/>
    <pc:docChg chg="undo custSel modSld">
      <pc:chgData name="Lovro Dulibić" userId="13ebbee3-2bf0-4678-acc8-de7946507ede" providerId="ADAL" clId="{C4C5D347-7805-43D8-8C52-3CF32EDBA0A1}" dt="2021-12-16T19:12:55.647" v="740" actId="20577"/>
      <pc:docMkLst>
        <pc:docMk/>
      </pc:docMkLst>
      <pc:sldChg chg="addSp delSp modSp mod">
        <pc:chgData name="Lovro Dulibić" userId="13ebbee3-2bf0-4678-acc8-de7946507ede" providerId="ADAL" clId="{C4C5D347-7805-43D8-8C52-3CF32EDBA0A1}" dt="2021-12-16T17:22:53.188" v="339"/>
        <pc:sldMkLst>
          <pc:docMk/>
          <pc:sldMk cId="0" sldId="256"/>
        </pc:sldMkLst>
        <pc:spChg chg="mod">
          <ac:chgData name="Lovro Dulibić" userId="13ebbee3-2bf0-4678-acc8-de7946507ede" providerId="ADAL" clId="{C4C5D347-7805-43D8-8C52-3CF32EDBA0A1}" dt="2021-12-16T16:50:06.320" v="10" actId="20577"/>
          <ac:spMkLst>
            <pc:docMk/>
            <pc:sldMk cId="0" sldId="256"/>
            <ac:spMk id="3" creationId="{00000000-0000-0000-0000-000000000000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56"/>
            <ac:cxnSpMk id="4" creationId="{AEEED80A-C84B-47C7-8FDE-74CBA66BBCC4}"/>
          </ac:cxnSpMkLst>
        </pc:cxnChg>
      </pc:sldChg>
      <pc:sldChg chg="addSp delSp modSp mod addAnim delAnim modAnim">
        <pc:chgData name="Lovro Dulibić" userId="13ebbee3-2bf0-4678-acc8-de7946507ede" providerId="ADAL" clId="{C4C5D347-7805-43D8-8C52-3CF32EDBA0A1}" dt="2021-12-16T18:05:27.031" v="519"/>
        <pc:sldMkLst>
          <pc:docMk/>
          <pc:sldMk cId="0" sldId="257"/>
        </pc:sldMkLst>
        <pc:spChg chg="add del mod">
          <ac:chgData name="Lovro Dulibić" userId="13ebbee3-2bf0-4678-acc8-de7946507ede" providerId="ADAL" clId="{C4C5D347-7805-43D8-8C52-3CF32EDBA0A1}" dt="2021-12-16T17:22:53.188" v="339"/>
          <ac:spMkLst>
            <pc:docMk/>
            <pc:sldMk cId="0" sldId="257"/>
            <ac:spMk id="5" creationId="{4BAA3B20-CF1C-4694-ADA1-80F513374D57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57"/>
            <ac:cxnSpMk id="4" creationId="{94E45F2F-B1FC-408B-9176-55E432557EDB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7:22:53.241" v="340" actId="27636"/>
        <pc:sldMkLst>
          <pc:docMk/>
          <pc:sldMk cId="0" sldId="258"/>
        </pc:sldMkLst>
        <pc:spChg chg="mod">
          <ac:chgData name="Lovro Dulibić" userId="13ebbee3-2bf0-4678-acc8-de7946507ede" providerId="ADAL" clId="{C4C5D347-7805-43D8-8C52-3CF32EDBA0A1}" dt="2021-12-16T17:22:53.241" v="340" actId="2763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Lovro Dulibić" userId="13ebbee3-2bf0-4678-acc8-de7946507ede" providerId="ADAL" clId="{C4C5D347-7805-43D8-8C52-3CF32EDBA0A1}" dt="2021-12-16T17:22:53.188" v="339"/>
          <ac:spMkLst>
            <pc:docMk/>
            <pc:sldMk cId="0" sldId="258"/>
            <ac:spMk id="5" creationId="{ADBE1714-37B9-4CFE-B222-1FE615E46D49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58"/>
            <ac:cxnSpMk id="4" creationId="{078781E1-2433-447A-9868-0620D09851C7}"/>
          </ac:cxnSpMkLst>
        </pc:cxnChg>
      </pc:sldChg>
      <pc:sldChg chg="addSp delSp modSp mod addAnim delAnim modAnim">
        <pc:chgData name="Lovro Dulibić" userId="13ebbee3-2bf0-4678-acc8-de7946507ede" providerId="ADAL" clId="{C4C5D347-7805-43D8-8C52-3CF32EDBA0A1}" dt="2021-12-16T18:11:12.956" v="673" actId="20577"/>
        <pc:sldMkLst>
          <pc:docMk/>
          <pc:sldMk cId="0" sldId="259"/>
        </pc:sldMkLst>
        <pc:spChg chg="mod">
          <ac:chgData name="Lovro Dulibić" userId="13ebbee3-2bf0-4678-acc8-de7946507ede" providerId="ADAL" clId="{C4C5D347-7805-43D8-8C52-3CF32EDBA0A1}" dt="2021-12-16T18:11:12.956" v="673" actId="20577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Lovro Dulibić" userId="13ebbee3-2bf0-4678-acc8-de7946507ede" providerId="ADAL" clId="{C4C5D347-7805-43D8-8C52-3CF32EDBA0A1}" dt="2021-12-16T17:22:53.188" v="339"/>
          <ac:spMkLst>
            <pc:docMk/>
            <pc:sldMk cId="0" sldId="259"/>
            <ac:spMk id="4" creationId="{7A4DE3CF-BD44-459A-9D8D-FC8194DC8105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59"/>
            <ac:cxnSpMk id="5" creationId="{570EACC1-5D97-4E78-ABA8-701BE2BD643E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8:21:57.795" v="711" actId="1076"/>
        <pc:sldMkLst>
          <pc:docMk/>
          <pc:sldMk cId="0" sldId="262"/>
        </pc:sldMkLst>
        <pc:spChg chg="mod">
          <ac:chgData name="Lovro Dulibić" userId="13ebbee3-2bf0-4678-acc8-de7946507ede" providerId="ADAL" clId="{C4C5D347-7805-43D8-8C52-3CF32EDBA0A1}" dt="2021-12-16T18:04:06.769" v="509" actId="1037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Lovro Dulibić" userId="13ebbee3-2bf0-4678-acc8-de7946507ede" providerId="ADAL" clId="{C4C5D347-7805-43D8-8C52-3CF32EDBA0A1}" dt="2021-12-16T18:21:57.795" v="711" actId="1076"/>
          <ac:spMkLst>
            <pc:docMk/>
            <pc:sldMk cId="0" sldId="262"/>
            <ac:spMk id="6" creationId="{B054EB3C-7304-4355-9B95-B8899949B1CA}"/>
          </ac:spMkLst>
        </pc:spChg>
        <pc:spChg chg="add mod">
          <ac:chgData name="Lovro Dulibić" userId="13ebbee3-2bf0-4678-acc8-de7946507ede" providerId="ADAL" clId="{C4C5D347-7805-43D8-8C52-3CF32EDBA0A1}" dt="2021-12-16T18:21:52.347" v="710" actId="1076"/>
          <ac:spMkLst>
            <pc:docMk/>
            <pc:sldMk cId="0" sldId="262"/>
            <ac:spMk id="8" creationId="{BD8A0ABE-EBF4-464C-80D0-D2186E81847C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62"/>
            <ac:cxnSpMk id="3" creationId="{E1840C21-52B1-45F2-9F78-0B9191083D8B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8:22:06.843" v="713"/>
        <pc:sldMkLst>
          <pc:docMk/>
          <pc:sldMk cId="0" sldId="263"/>
        </pc:sldMkLst>
        <pc:spChg chg="mod">
          <ac:chgData name="Lovro Dulibić" userId="13ebbee3-2bf0-4678-acc8-de7946507ede" providerId="ADAL" clId="{C4C5D347-7805-43D8-8C52-3CF32EDBA0A1}" dt="2021-12-16T18:04:10.235" v="511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Lovro Dulibić" userId="13ebbee3-2bf0-4678-acc8-de7946507ede" providerId="ADAL" clId="{C4C5D347-7805-43D8-8C52-3CF32EDBA0A1}" dt="2021-12-16T18:03:24.010" v="502" actId="1035"/>
          <ac:spMkLst>
            <pc:docMk/>
            <pc:sldMk cId="0" sldId="263"/>
            <ac:spMk id="6" creationId="{00000000-0000-0000-0000-000000000000}"/>
          </ac:spMkLst>
        </pc:spChg>
        <pc:spChg chg="add mod">
          <ac:chgData name="Lovro Dulibić" userId="13ebbee3-2bf0-4678-acc8-de7946507ede" providerId="ADAL" clId="{C4C5D347-7805-43D8-8C52-3CF32EDBA0A1}" dt="2021-12-16T18:22:03.335" v="712"/>
          <ac:spMkLst>
            <pc:docMk/>
            <pc:sldMk cId="0" sldId="263"/>
            <ac:spMk id="7" creationId="{DB79EEDB-9D14-4227-9BA7-8DBD449978FA}"/>
          </ac:spMkLst>
        </pc:spChg>
        <pc:spChg chg="add mod">
          <ac:chgData name="Lovro Dulibić" userId="13ebbee3-2bf0-4678-acc8-de7946507ede" providerId="ADAL" clId="{C4C5D347-7805-43D8-8C52-3CF32EDBA0A1}" dt="2021-12-16T18:22:06.843" v="713"/>
          <ac:spMkLst>
            <pc:docMk/>
            <pc:sldMk cId="0" sldId="263"/>
            <ac:spMk id="8" creationId="{2A9E7E37-2BC8-484D-8DE8-34E44E94E776}"/>
          </ac:spMkLst>
        </pc:spChg>
        <pc:picChg chg="ord">
          <ac:chgData name="Lovro Dulibić" userId="13ebbee3-2bf0-4678-acc8-de7946507ede" providerId="ADAL" clId="{C4C5D347-7805-43D8-8C52-3CF32EDBA0A1}" dt="2021-12-16T16:49:06.709" v="0" actId="167"/>
          <ac:picMkLst>
            <pc:docMk/>
            <pc:sldMk cId="0" sldId="263"/>
            <ac:picMk id="4" creationId="{00000000-0000-0000-0000-000000000000}"/>
          </ac:picMkLst>
        </pc:pic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63"/>
            <ac:cxnSpMk id="3" creationId="{2C621A2A-F64C-4A8E-8B50-6F256457E0D1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8:30:35.281" v="734" actId="20577"/>
        <pc:sldMkLst>
          <pc:docMk/>
          <pc:sldMk cId="0" sldId="264"/>
        </pc:sldMkLst>
        <pc:spChg chg="mod">
          <ac:chgData name="Lovro Dulibić" userId="13ebbee3-2bf0-4678-acc8-de7946507ede" providerId="ADAL" clId="{C4C5D347-7805-43D8-8C52-3CF32EDBA0A1}" dt="2021-12-16T18:30:35.281" v="734" actId="20577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Lovro Dulibić" userId="13ebbee3-2bf0-4678-acc8-de7946507ede" providerId="ADAL" clId="{C4C5D347-7805-43D8-8C52-3CF32EDBA0A1}" dt="2021-12-16T17:22:53.188" v="339"/>
          <ac:spMkLst>
            <pc:docMk/>
            <pc:sldMk cId="0" sldId="264"/>
            <ac:spMk id="4" creationId="{709498C7-063F-4BE8-8F30-09B842C716E0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64"/>
            <ac:cxnSpMk id="5" creationId="{FF0E182D-D2DD-410F-8713-0FA9BC61AD59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7:22:53.188" v="339"/>
        <pc:sldMkLst>
          <pc:docMk/>
          <pc:sldMk cId="0" sldId="266"/>
        </pc:sldMkLst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66"/>
            <ac:cxnSpMk id="4" creationId="{30082281-DC3B-4D32-90BA-4C4E19B43BE7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7:22:53.188" v="339"/>
        <pc:sldMkLst>
          <pc:docMk/>
          <pc:sldMk cId="0" sldId="267"/>
        </pc:sldMkLst>
        <pc:spChg chg="mod">
          <ac:chgData name="Lovro Dulibić" userId="13ebbee3-2bf0-4678-acc8-de7946507ede" providerId="ADAL" clId="{C4C5D347-7805-43D8-8C52-3CF32EDBA0A1}" dt="2021-12-16T16:49:46.310" v="6" actId="1076"/>
          <ac:spMkLst>
            <pc:docMk/>
            <pc:sldMk cId="0" sldId="267"/>
            <ac:spMk id="7" creationId="{00000000-0000-0000-0000-000000000000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67"/>
            <ac:cxnSpMk id="2" creationId="{A545DD23-D43D-4FE9-8E03-BEB8AB89B202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7:22:53.188" v="339"/>
        <pc:sldMkLst>
          <pc:docMk/>
          <pc:sldMk cId="0" sldId="275"/>
        </pc:sldMkLst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75"/>
            <ac:cxnSpMk id="2" creationId="{EC0BE8FA-D088-4C43-99AA-E9D3B8350B5D}"/>
          </ac:cxnSpMkLst>
        </pc:cxnChg>
      </pc:sldChg>
      <pc:sldChg chg="addSp delSp modSp mod">
        <pc:chgData name="Lovro Dulibić" userId="13ebbee3-2bf0-4678-acc8-de7946507ede" providerId="ADAL" clId="{C4C5D347-7805-43D8-8C52-3CF32EDBA0A1}" dt="2021-12-16T19:12:55.647" v="740" actId="20577"/>
        <pc:sldMkLst>
          <pc:docMk/>
          <pc:sldMk cId="0" sldId="276"/>
        </pc:sldMkLst>
        <pc:spChg chg="del">
          <ac:chgData name="Lovro Dulibić" userId="13ebbee3-2bf0-4678-acc8-de7946507ede" providerId="ADAL" clId="{C4C5D347-7805-43D8-8C52-3CF32EDBA0A1}" dt="2021-12-16T18:19:24.006" v="676" actId="478"/>
          <ac:spMkLst>
            <pc:docMk/>
            <pc:sldMk cId="0" sldId="276"/>
            <ac:spMk id="2" creationId="{00000000-0000-0000-0000-000000000000}"/>
          </ac:spMkLst>
        </pc:spChg>
        <pc:spChg chg="mod">
          <ac:chgData name="Lovro Dulibić" userId="13ebbee3-2bf0-4678-acc8-de7946507ede" providerId="ADAL" clId="{C4C5D347-7805-43D8-8C52-3CF32EDBA0A1}" dt="2021-12-16T19:12:55.647" v="740" actId="20577"/>
          <ac:spMkLst>
            <pc:docMk/>
            <pc:sldMk cId="0" sldId="276"/>
            <ac:spMk id="3" creationId="{00000000-0000-0000-0000-000000000000}"/>
          </ac:spMkLst>
        </pc:sp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76"/>
            <ac:cxnSpMk id="5" creationId="{D21C6903-63D0-4F76-9D0D-76968ACE74B1}"/>
          </ac:cxnSpMkLst>
        </pc:cxnChg>
      </pc:sldChg>
      <pc:sldChg chg="addSp delSp modSp mod modAnim">
        <pc:chgData name="Lovro Dulibić" userId="13ebbee3-2bf0-4678-acc8-de7946507ede" providerId="ADAL" clId="{C4C5D347-7805-43D8-8C52-3CF32EDBA0A1}" dt="2021-12-16T19:12:48.542" v="738" actId="20577"/>
        <pc:sldMkLst>
          <pc:docMk/>
          <pc:sldMk cId="0" sldId="277"/>
        </pc:sldMkLst>
        <pc:spChg chg="mod">
          <ac:chgData name="Lovro Dulibić" userId="13ebbee3-2bf0-4678-acc8-de7946507ede" providerId="ADAL" clId="{C4C5D347-7805-43D8-8C52-3CF32EDBA0A1}" dt="2021-12-16T19:12:48.542" v="7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Lovro Dulibić" userId="13ebbee3-2bf0-4678-acc8-de7946507ede" providerId="ADAL" clId="{C4C5D347-7805-43D8-8C52-3CF32EDBA0A1}" dt="2021-12-16T17:24:34.635" v="353" actId="1076"/>
          <ac:spMkLst>
            <pc:docMk/>
            <pc:sldMk cId="0" sldId="277"/>
            <ac:spMk id="7" creationId="{00000000-0000-0000-0000-000000000000}"/>
          </ac:spMkLst>
        </pc:spChg>
        <pc:picChg chg="mod">
          <ac:chgData name="Lovro Dulibić" userId="13ebbee3-2bf0-4678-acc8-de7946507ede" providerId="ADAL" clId="{C4C5D347-7805-43D8-8C52-3CF32EDBA0A1}" dt="2021-12-16T17:24:31.863" v="352" actId="1076"/>
          <ac:picMkLst>
            <pc:docMk/>
            <pc:sldMk cId="0" sldId="277"/>
            <ac:picMk id="5" creationId="{00000000-0000-0000-0000-000000000000}"/>
          </ac:picMkLst>
        </pc:picChg>
        <pc:cxnChg chg="add del mod modVis">
          <ac:chgData name="Lovro Dulibić" userId="13ebbee3-2bf0-4678-acc8-de7946507ede" providerId="ADAL" clId="{C4C5D347-7805-43D8-8C52-3CF32EDBA0A1}" dt="2021-12-16T17:22:53.188" v="339"/>
          <ac:cxnSpMkLst>
            <pc:docMk/>
            <pc:sldMk cId="0" sldId="277"/>
            <ac:cxnSpMk id="2" creationId="{C1E54DC7-2F24-4F59-A7C3-196F9EFBC1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DD7F-F5F7-403E-9639-1C17BE524428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9C4C-BAF2-4967-A446-ED818107F22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02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7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4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E9C4C-BAF2-4967-A446-ED818107F228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BC31-1A55-4FC1-BA8A-4E274FE59A2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465F-C25A-4817-A94C-C773C05F693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randview" panose="020B0502040204020203" pitchFamily="34" charset="0"/>
              </a:rPr>
              <a:t>Higgs boson triplet production at the LHC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578" y="5521834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randview" panose="020B0502040204020203" pitchFamily="34" charset="0"/>
              </a:rPr>
              <a:t>Lovro Dulibić</a:t>
            </a:r>
          </a:p>
          <a:p>
            <a:pPr algn="l"/>
            <a:r>
              <a:rPr lang="en-US" dirty="0">
                <a:latin typeface="Grandview" panose="020B0502040204020203" pitchFamily="34" charset="0"/>
              </a:rPr>
              <a:t>advisor: Dinko </a:t>
            </a:r>
            <a:r>
              <a:rPr lang="en-US" dirty="0" err="1">
                <a:latin typeface="Grandview" panose="020B0502040204020203" pitchFamily="34" charset="0"/>
              </a:rPr>
              <a:t>Ferenček</a:t>
            </a:r>
            <a:r>
              <a:rPr lang="hr-HR" dirty="0">
                <a:latin typeface="Grandview" panose="020B0502040204020203" pitchFamily="34" charset="0"/>
              </a:rPr>
              <a:t>, </a:t>
            </a:r>
            <a:r>
              <a:rPr lang="hr-HR" dirty="0" err="1">
                <a:latin typeface="Grandview" panose="020B0502040204020203" pitchFamily="34" charset="0"/>
              </a:rPr>
              <a:t>PhD</a:t>
            </a:r>
            <a:endParaRPr lang="en-US" dirty="0">
              <a:latin typeface="Grandview" panose="020B0502040204020203" pitchFamily="34" charset="0"/>
            </a:endParaRPr>
          </a:p>
        </p:txBody>
      </p:sp>
      <p:pic>
        <p:nvPicPr>
          <p:cNvPr id="1026" name="Picture 2" descr="Institut Ruđer Bošković - Institut Ruđer Boškovi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4962802"/>
            <a:ext cx="3343275" cy="17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9945" y="1397635"/>
            <a:ext cx="4925060" cy="4367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05"/>
            <a:ext cx="10515600" cy="1325563"/>
          </a:xfrm>
        </p:spPr>
        <p:txBody>
          <a:bodyPr>
            <a:normAutofit/>
          </a:bodyPr>
          <a:lstStyle/>
          <a:p>
            <a:r>
              <a:rPr lang="hr-HR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b-</a:t>
            </a:r>
            <a:r>
              <a:rPr lang="hr-HR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tagging</a:t>
            </a:r>
            <a:r>
              <a:rPr lang="hr-HR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 </a:t>
            </a:r>
            <a:r>
              <a:rPr lang="hr-HR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algorithm</a:t>
            </a:r>
            <a:r>
              <a:rPr lang="hr-HR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 - </a:t>
            </a:r>
            <a:r>
              <a:rPr lang="hr-HR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ParticleNet</a:t>
            </a:r>
            <a:endParaRPr lang="en-US" altLang="en-US" b="1" dirty="0">
              <a:latin typeface="Grandview" panose="020B0502040204020203" pitchFamily="34" charset="0"/>
              <a:cs typeface="Grandview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65" y="1397635"/>
            <a:ext cx="4928235" cy="43522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3241" y="5800821"/>
            <a:ext cx="11106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randview" panose="020B0502040204020203" pitchFamily="34" charset="0"/>
                <a:cs typeface="Grandview" panose="020B0502040204020203" pitchFamily="34" charset="0"/>
              </a:rPr>
              <a:t>Gets rid of the background even better, but the signal also suffers.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9EEDB-9D14-4227-9BA7-8DBD449978FA}"/>
              </a:ext>
            </a:extLst>
          </p:cNvPr>
          <p:cNvSpPr txBox="1"/>
          <p:nvPr/>
        </p:nvSpPr>
        <p:spPr>
          <a:xfrm>
            <a:off x="1571348" y="1819922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Grandview" panose="020B0502040204020203" pitchFamily="34" charset="0"/>
              </a:rPr>
              <a:t>SIGNAL</a:t>
            </a:r>
            <a:endParaRPr lang="en-GB" dirty="0">
              <a:latin typeface="Grandview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E7E37-2BC8-484D-8DE8-34E44E94E776}"/>
              </a:ext>
            </a:extLst>
          </p:cNvPr>
          <p:cNvSpPr txBox="1"/>
          <p:nvPr/>
        </p:nvSpPr>
        <p:spPr>
          <a:xfrm>
            <a:off x="7182034" y="1819922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Grandview" panose="020B0502040204020203" pitchFamily="34" charset="0"/>
              </a:rPr>
              <a:t>BACKGROUND</a:t>
            </a:r>
            <a:endParaRPr lang="en-GB" dirty="0">
              <a:latin typeface="Grandview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Grandview" panose="020B0502040204020203" pitchFamily="34" charset="0"/>
                <a:cs typeface="Grandview" panose="020B0502040204020203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>
              <a:latin typeface="Grandview" panose="020B0502040204020203" pitchFamily="34" charset="0"/>
              <a:cs typeface="Grandview" panose="020B0502040204020203" pitchFamily="34" charset="0"/>
            </a:endParaRPr>
          </a:p>
          <a:p>
            <a:r>
              <a:rPr lang="en-US" altLang="en-US" dirty="0">
                <a:latin typeface="Grandview" panose="020B0502040204020203" pitchFamily="34" charset="0"/>
                <a:cs typeface="Grandview" panose="020B0502040204020203" pitchFamily="34" charset="0"/>
              </a:rPr>
              <a:t>We point out that this is merely </a:t>
            </a:r>
            <a:r>
              <a:rPr lang="en-US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one Feynman diagram</a:t>
            </a:r>
            <a:r>
              <a:rPr lang="en-US" altLang="en-US" dirty="0">
                <a:latin typeface="Grandview" panose="020B0502040204020203" pitchFamily="34" charset="0"/>
                <a:cs typeface="Grandview" panose="020B0502040204020203" pitchFamily="34" charset="0"/>
              </a:rPr>
              <a:t>, and </a:t>
            </a:r>
            <a:r>
              <a:rPr lang="en-US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without a real background</a:t>
            </a:r>
            <a:r>
              <a:rPr lang="en-US" altLang="en-US" dirty="0">
                <a:latin typeface="Grandview" panose="020B0502040204020203" pitchFamily="34" charset="0"/>
                <a:cs typeface="Grandview" panose="020B0502040204020203" pitchFamily="34" charset="0"/>
              </a:rPr>
              <a:t>. Meaning, there is still a lot of work to do if one were to try and compare theory to real data. </a:t>
            </a:r>
          </a:p>
          <a:p>
            <a:endParaRPr lang="en-US" altLang="en-US" dirty="0">
              <a:latin typeface="Grandview" panose="020B0502040204020203" pitchFamily="34" charset="0"/>
              <a:cs typeface="Grandview" panose="020B0502040204020203" pitchFamily="34" charset="0"/>
            </a:endParaRPr>
          </a:p>
          <a:p>
            <a:r>
              <a:rPr lang="en-US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Tweaking and </a:t>
            </a:r>
            <a:r>
              <a:rPr lang="en-US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optimi</a:t>
            </a:r>
            <a:r>
              <a:rPr lang="hr-HR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z</a:t>
            </a:r>
            <a:r>
              <a:rPr lang="en-US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ation</a:t>
            </a:r>
            <a:r>
              <a:rPr lang="en-US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 </a:t>
            </a:r>
            <a:r>
              <a:rPr lang="en-US" altLang="en-US" dirty="0">
                <a:latin typeface="Grandview" panose="020B0502040204020203" pitchFamily="34" charset="0"/>
                <a:cs typeface="Grandview" panose="020B0502040204020203" pitchFamily="34" charset="0"/>
              </a:rPr>
              <a:t>of algorithms and conditions is crucial </a:t>
            </a:r>
            <a:r>
              <a:rPr lang="hr-HR" altLang="en-US" dirty="0">
                <a:latin typeface="Grandview" panose="020B0502040204020203" pitchFamily="34" charset="0"/>
                <a:cs typeface="Grandview" panose="020B0502040204020203" pitchFamily="34" charset="0"/>
              </a:rPr>
              <a:t>for</a:t>
            </a:r>
            <a:r>
              <a:rPr lang="en-US" altLang="en-US" dirty="0">
                <a:latin typeface="Grandview" panose="020B0502040204020203" pitchFamily="34" charset="0"/>
                <a:cs typeface="Grandview" panose="020B0502040204020203" pitchFamily="34" charset="0"/>
              </a:rPr>
              <a:t> a good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latin typeface="Grandview" panose="020B0502040204020203" pitchFamily="34" charset="0"/>
              </a:rPr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578" y="5521834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randview" panose="020B0502040204020203" pitchFamily="34" charset="0"/>
              </a:rPr>
              <a:t>Lovro Dulibić</a:t>
            </a:r>
          </a:p>
          <a:p>
            <a:pPr algn="l"/>
            <a:r>
              <a:rPr lang="en-US" dirty="0">
                <a:latin typeface="Grandview" panose="020B0502040204020203" pitchFamily="34" charset="0"/>
              </a:rPr>
              <a:t>advisor: Dinko </a:t>
            </a:r>
            <a:r>
              <a:rPr lang="en-US" dirty="0" err="1">
                <a:latin typeface="Grandview" panose="020B0502040204020203" pitchFamily="34" charset="0"/>
              </a:rPr>
              <a:t>Ferenček</a:t>
            </a:r>
            <a:r>
              <a:rPr lang="hr-HR" dirty="0">
                <a:latin typeface="Grandview" panose="020B0502040204020203" pitchFamily="34" charset="0"/>
              </a:rPr>
              <a:t>, </a:t>
            </a:r>
            <a:r>
              <a:rPr lang="hr-HR" dirty="0" err="1">
                <a:latin typeface="Grandview" panose="020B0502040204020203" pitchFamily="34" charset="0"/>
              </a:rPr>
              <a:t>PhD</a:t>
            </a:r>
            <a:endParaRPr lang="en-US" dirty="0">
              <a:latin typeface="Grandview" panose="020B0502040204020203" pitchFamily="34" charset="0"/>
            </a:endParaRPr>
          </a:p>
        </p:txBody>
      </p:sp>
      <p:pic>
        <p:nvPicPr>
          <p:cNvPr id="1026" name="Picture 2" descr="Institut Ruđer Bošković - Institut Ruđer Boškovi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4962802"/>
            <a:ext cx="3343275" cy="17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495" y="2926798"/>
            <a:ext cx="3915155" cy="3566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Grandview" panose="020B0502040204020203" pitchFamily="34" charset="0"/>
              </a:rPr>
              <a:t>How is </a:t>
            </a:r>
            <a:r>
              <a:rPr lang="en-US" b="1" dirty="0">
                <a:solidFill>
                  <a:schemeClr val="tx1"/>
                </a:solidFill>
                <a:uFillTx/>
                <a:latin typeface="Grandview" panose="020B0502040204020203" pitchFamily="34" charset="0"/>
                <a:ea typeface="Grandview" panose="020B0502040204020203" pitchFamily="34" charset="0"/>
              </a:rPr>
              <a:t>physics </a:t>
            </a:r>
            <a:r>
              <a:rPr lang="en-US" b="1" dirty="0">
                <a:latin typeface="Grandview" panose="020B0502040204020203" pitchFamily="34" charset="0"/>
              </a:rPr>
              <a:t>done at the LHC?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649"/>
          </a:xfrm>
        </p:spPr>
        <p:txBody>
          <a:bodyPr>
            <a:normAutofit/>
          </a:bodyPr>
          <a:lstStyle/>
          <a:p>
            <a:r>
              <a:rPr lang="en-US" dirty="0">
                <a:latin typeface="Grandview" panose="020B0502040204020203" pitchFamily="34" charset="0"/>
              </a:rPr>
              <a:t>Experiment vs. theory</a:t>
            </a:r>
          </a:p>
          <a:p>
            <a:r>
              <a:rPr lang="en-US" dirty="0">
                <a:latin typeface="Grandview" panose="020B0502040204020203" pitchFamily="34" charset="0"/>
              </a:rPr>
              <a:t>Problem? 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Theory is of elementary particles</a:t>
            </a:r>
            <a:r>
              <a:rPr lang="hr-HR" dirty="0">
                <a:latin typeface="Grandview" panose="020B0502040204020203" pitchFamily="34" charset="0"/>
              </a:rPr>
              <a:t>;</a:t>
            </a:r>
            <a:r>
              <a:rPr lang="en-US" dirty="0">
                <a:latin typeface="Grandview" panose="020B0502040204020203" pitchFamily="34" charset="0"/>
              </a:rPr>
              <a:t> we are smashing </a:t>
            </a:r>
            <a:endParaRPr lang="hr-HR" dirty="0">
              <a:latin typeface="Grandview" panose="020B0502040204020203" pitchFamily="34" charset="0"/>
            </a:endParaRPr>
          </a:p>
          <a:p>
            <a:pPr marL="457200" lvl="1" indent="0">
              <a:buNone/>
            </a:pPr>
            <a:r>
              <a:rPr lang="hr-HR" dirty="0">
                <a:latin typeface="Grandview" panose="020B0502040204020203" pitchFamily="34" charset="0"/>
              </a:rPr>
              <a:t>   </a:t>
            </a:r>
            <a:r>
              <a:rPr lang="en-US" dirty="0">
                <a:latin typeface="Grandview" panose="020B0502040204020203" pitchFamily="34" charset="0"/>
              </a:rPr>
              <a:t>composite particles.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Those protons are even more complicated than </a:t>
            </a:r>
            <a:endParaRPr lang="hr-HR" dirty="0">
              <a:latin typeface="Grandview" panose="020B0502040204020203" pitchFamily="34" charset="0"/>
            </a:endParaRPr>
          </a:p>
          <a:p>
            <a:pPr marL="457200" lvl="1" indent="0">
              <a:buNone/>
            </a:pPr>
            <a:r>
              <a:rPr lang="hr-HR" dirty="0">
                <a:latin typeface="Grandview" panose="020B0502040204020203" pitchFamily="34" charset="0"/>
              </a:rPr>
              <a:t>   </a:t>
            </a:r>
            <a:r>
              <a:rPr lang="en-US" dirty="0">
                <a:latin typeface="Grandview" panose="020B0502040204020203" pitchFamily="34" charset="0"/>
              </a:rPr>
              <a:t>just </a:t>
            </a:r>
            <a:r>
              <a:rPr lang="en-US" dirty="0" err="1">
                <a:latin typeface="Grandview" panose="020B0502040204020203" pitchFamily="34" charset="0"/>
              </a:rPr>
              <a:t>uud</a:t>
            </a:r>
            <a:r>
              <a:rPr lang="en-US" dirty="0">
                <a:latin typeface="Grandview" panose="020B0502040204020203" pitchFamily="34" charset="0"/>
              </a:rPr>
              <a:t> because of the quark sea</a:t>
            </a:r>
            <a:r>
              <a:rPr lang="hr-HR" dirty="0">
                <a:latin typeface="Grandview" panose="020B0502040204020203" pitchFamily="34" charset="0"/>
              </a:rPr>
              <a:t>.</a:t>
            </a:r>
            <a:endParaRPr lang="en-US" dirty="0">
              <a:latin typeface="Grandview" panose="020B0502040204020203" pitchFamily="34" charset="0"/>
            </a:endParaRPr>
          </a:p>
          <a:p>
            <a:endParaRPr lang="hr-HR" dirty="0">
              <a:latin typeface="Grandview" panose="020B0502040204020203" pitchFamily="34" charset="0"/>
            </a:endParaRPr>
          </a:p>
          <a:p>
            <a:pPr marL="0" indent="0">
              <a:buNone/>
            </a:pPr>
            <a:endParaRPr lang="hr-HR" dirty="0">
              <a:latin typeface="Grandview" panose="020B0502040204020203" pitchFamily="34" charset="0"/>
            </a:endParaRPr>
          </a:p>
          <a:p>
            <a:r>
              <a:rPr lang="en-US" dirty="0">
                <a:latin typeface="Grandview" panose="020B0502040204020203" pitchFamily="34" charset="0"/>
              </a:rPr>
              <a:t>Solution -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912114"/>
            <a:ext cx="11010900" cy="5945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randview" panose="020B0502040204020203" pitchFamily="34" charset="0"/>
              </a:rPr>
              <a:t>Higgs triplet – an extension of the</a:t>
            </a:r>
            <a:r>
              <a:rPr lang="" altLang="en-US" b="1" dirty="0">
                <a:latin typeface="Grandview" panose="020B0502040204020203" pitchFamily="34" charset="0"/>
              </a:rPr>
              <a:t> scalar sector of the</a:t>
            </a:r>
            <a:r>
              <a:rPr lang="en-US" b="1" dirty="0">
                <a:latin typeface="Grandview" panose="020B0502040204020203" pitchFamily="34" charset="0"/>
              </a:rPr>
              <a:t> 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8735" y="5646420"/>
                <a:ext cx="3211830" cy="619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Grandview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1308735" y="5646420"/>
                <a:ext cx="3211830" cy="619125"/>
              </a:xfr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ndview" panose="020B0502040204020203" pitchFamily="34" charset="0"/>
              </a:rPr>
              <a:t>The analysis</a:t>
            </a:r>
            <a:r>
              <a:rPr lang="hr-HR" b="1" dirty="0">
                <a:latin typeface="Grandview" panose="020B0502040204020203" pitchFamily="34" charset="0"/>
              </a:rPr>
              <a:t> – </a:t>
            </a:r>
            <a:r>
              <a:rPr lang="en-US" b="1" dirty="0">
                <a:latin typeface="Grandview" panose="020B0502040204020203" pitchFamily="34" charset="0"/>
              </a:rPr>
              <a:t>an</a:t>
            </a:r>
            <a:r>
              <a:rPr lang="hr-HR" b="1" dirty="0">
                <a:latin typeface="Grandview" panose="020B0502040204020203" pitchFamily="34" charset="0"/>
              </a:rPr>
              <a:t> </a:t>
            </a:r>
            <a:r>
              <a:rPr lang="en-US" b="1" dirty="0">
                <a:latin typeface="Grandview" panose="020B0502040204020203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365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Main variable of interest was the fraction of ‘</a:t>
            </a:r>
            <a:r>
              <a:rPr lang="en-US" b="1" dirty="0">
                <a:latin typeface="Grandview" panose="020B0502040204020203" pitchFamily="34" charset="0"/>
              </a:rPr>
              <a:t>boosted Higgs candidates</a:t>
            </a:r>
            <a:r>
              <a:rPr lang="en-US" dirty="0">
                <a:latin typeface="Grandview" panose="020B0502040204020203" pitchFamily="34" charset="0"/>
              </a:rPr>
              <a:t>’, i.e. </a:t>
            </a:r>
            <a:r>
              <a:rPr lang="en-US" altLang="en-US" dirty="0">
                <a:latin typeface="Grandview" panose="020B0502040204020203" pitchFamily="34" charset="0"/>
              </a:rPr>
              <a:t>how many </a:t>
            </a:r>
            <a:r>
              <a:rPr lang="en-US" dirty="0">
                <a:latin typeface="Grandview" panose="020B0502040204020203" pitchFamily="34" charset="0"/>
              </a:rPr>
              <a:t>jets have both b quarks</a:t>
            </a:r>
            <a:r>
              <a:rPr lang="en-US" altLang="en-US" dirty="0">
                <a:latin typeface="Grandview" panose="020B0502040204020203" pitchFamily="34" charset="0"/>
              </a:rPr>
              <a:t>.</a:t>
            </a:r>
            <a:endParaRPr lang="en-US" dirty="0">
              <a:latin typeface="Grandview" panose="020B0502040204020203" pitchFamily="34" charset="0"/>
            </a:endParaRPr>
          </a:p>
          <a:p>
            <a:endParaRPr lang="en-US" dirty="0">
              <a:latin typeface="Grandview" panose="020B0502040204020203" pitchFamily="34" charset="0"/>
            </a:endParaRPr>
          </a:p>
          <a:p>
            <a:r>
              <a:rPr lang="en-US" dirty="0">
                <a:latin typeface="Grandview" panose="020B0502040204020203" pitchFamily="34" charset="0"/>
              </a:rPr>
              <a:t>We looked at the process for</a:t>
            </a:r>
            <a:r>
              <a:rPr lang="hr-HR" dirty="0">
                <a:latin typeface="Grandview" panose="020B0502040204020203" pitchFamily="34" charset="0"/>
              </a:rPr>
              <a:t> </a:t>
            </a:r>
            <a:r>
              <a:rPr lang="en-US" b="1" dirty="0">
                <a:latin typeface="Grandview" panose="020B0502040204020203" pitchFamily="34" charset="0"/>
              </a:rPr>
              <a:t>different masses </a:t>
            </a:r>
            <a:r>
              <a:rPr lang="en-US" dirty="0">
                <a:latin typeface="Grandview" panose="020B0502040204020203" pitchFamily="34" charset="0"/>
              </a:rPr>
              <a:t>of the proposed extra bosons.</a:t>
            </a:r>
          </a:p>
          <a:p>
            <a:endParaRPr lang="en-US" dirty="0">
              <a:latin typeface="Grandview" panose="020B0502040204020203" pitchFamily="34" charset="0"/>
            </a:endParaRPr>
          </a:p>
          <a:p>
            <a:r>
              <a:rPr lang="hr-HR" altLang="en-US" dirty="0" err="1">
                <a:latin typeface="Grandview" panose="020B0502040204020203" pitchFamily="34" charset="0"/>
              </a:rPr>
              <a:t>We</a:t>
            </a:r>
            <a:r>
              <a:rPr lang="hr-HR" altLang="en-US" dirty="0">
                <a:latin typeface="Grandview" panose="020B0502040204020203" pitchFamily="34" charset="0"/>
              </a:rPr>
              <a:t> </a:t>
            </a:r>
            <a:r>
              <a:rPr lang="en-US" altLang="en-US" dirty="0">
                <a:latin typeface="Grandview" panose="020B0502040204020203" pitchFamily="34" charset="0"/>
              </a:rPr>
              <a:t>divided jets into </a:t>
            </a:r>
            <a:r>
              <a:rPr lang="hr-HR" altLang="en-US" dirty="0" err="1">
                <a:latin typeface="Grandview" panose="020B0502040204020203" pitchFamily="34" charset="0"/>
              </a:rPr>
              <a:t>ones</a:t>
            </a:r>
            <a:r>
              <a:rPr lang="hr-HR" altLang="en-US" dirty="0">
                <a:latin typeface="Grandview" panose="020B0502040204020203" pitchFamily="34" charset="0"/>
              </a:rPr>
              <a:t> </a:t>
            </a:r>
            <a:r>
              <a:rPr lang="en-US" altLang="en-US" dirty="0">
                <a:latin typeface="Grandview" panose="020B0502040204020203" pitchFamily="34" charset="0"/>
              </a:rPr>
              <a:t>‘</a:t>
            </a:r>
            <a:r>
              <a:rPr lang="en-US" altLang="en-US" b="1" dirty="0">
                <a:latin typeface="Grandview" panose="020B0502040204020203" pitchFamily="34" charset="0"/>
              </a:rPr>
              <a:t>matched</a:t>
            </a:r>
            <a:r>
              <a:rPr lang="en-US" altLang="en-US" dirty="0">
                <a:latin typeface="Grandview" panose="020B0502040204020203" pitchFamily="34" charset="0"/>
              </a:rPr>
              <a:t>’ to particles</a:t>
            </a:r>
            <a:r>
              <a:rPr lang="hr-HR" altLang="en-US" dirty="0">
                <a:latin typeface="Grandview" panose="020B0502040204020203" pitchFamily="34" charset="0"/>
              </a:rPr>
              <a:t> </a:t>
            </a:r>
            <a:r>
              <a:rPr lang="hr-HR" altLang="en-US" dirty="0" err="1">
                <a:latin typeface="Grandview" panose="020B0502040204020203" pitchFamily="34" charset="0"/>
              </a:rPr>
              <a:t>which</a:t>
            </a:r>
            <a:r>
              <a:rPr lang="hr-HR" altLang="en-US" dirty="0">
                <a:latin typeface="Grandview" panose="020B0502040204020203" pitchFamily="34" charset="0"/>
              </a:rPr>
              <a:t> </a:t>
            </a:r>
            <a:r>
              <a:rPr lang="hr-HR" altLang="en-US" dirty="0" err="1">
                <a:latin typeface="Grandview" panose="020B0502040204020203" pitchFamily="34" charset="0"/>
              </a:rPr>
              <a:t>represent</a:t>
            </a:r>
            <a:r>
              <a:rPr lang="hr-HR" altLang="en-US" dirty="0">
                <a:latin typeface="Grandview" panose="020B0502040204020203" pitchFamily="34" charset="0"/>
              </a:rPr>
              <a:t> </a:t>
            </a:r>
            <a:r>
              <a:rPr lang="hr-HR" altLang="en-US" dirty="0" err="1">
                <a:latin typeface="Grandview" panose="020B0502040204020203" pitchFamily="34" charset="0"/>
              </a:rPr>
              <a:t>the</a:t>
            </a:r>
            <a:r>
              <a:rPr lang="hr-HR" altLang="en-US" dirty="0">
                <a:latin typeface="Grandview" panose="020B0502040204020203" pitchFamily="34" charset="0"/>
              </a:rPr>
              <a:t> </a:t>
            </a:r>
            <a:r>
              <a:rPr lang="hr-HR" altLang="en-US" i="1" dirty="0">
                <a:latin typeface="Grandview" panose="020B0502040204020203" pitchFamily="34" charset="0"/>
              </a:rPr>
              <a:t>signal</a:t>
            </a:r>
            <a:r>
              <a:rPr lang="en-US" altLang="en-US" dirty="0">
                <a:latin typeface="Grandview" panose="020B0502040204020203" pitchFamily="34" charset="0"/>
              </a:rPr>
              <a:t>, and ‘</a:t>
            </a:r>
            <a:r>
              <a:rPr lang="en-US" altLang="en-US" b="1" dirty="0">
                <a:latin typeface="Grandview" panose="020B0502040204020203" pitchFamily="34" charset="0"/>
              </a:rPr>
              <a:t>unmatched</a:t>
            </a:r>
            <a:r>
              <a:rPr lang="en-US" altLang="en-US" dirty="0">
                <a:latin typeface="Grandview" panose="020B0502040204020203" pitchFamily="34" charset="0"/>
              </a:rPr>
              <a:t>’ ones which represent the </a:t>
            </a:r>
            <a:r>
              <a:rPr lang="en-US" altLang="en-US" i="1" dirty="0">
                <a:latin typeface="Grandview" panose="020B0502040204020203" pitchFamily="34" charset="0"/>
              </a:rPr>
              <a:t>background</a:t>
            </a:r>
            <a:r>
              <a:rPr lang="en-US" altLang="en-US" dirty="0">
                <a:latin typeface="Grandview" panose="020B0502040204020203" pitchFamily="34" charset="0"/>
              </a:rPr>
              <a:t>.</a:t>
            </a:r>
          </a:p>
          <a:p>
            <a:endParaRPr lang="en-US" altLang="en-US" dirty="0">
              <a:latin typeface="Grandview" panose="020B0502040204020203" pitchFamily="34" charset="0"/>
            </a:endParaRPr>
          </a:p>
          <a:p>
            <a:endParaRPr lang="en-US" altLang="en-US" dirty="0">
              <a:latin typeface="Grandview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65" y="864235"/>
            <a:ext cx="5751195" cy="5129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0" y="921385"/>
                <a:ext cx="6096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" altLang="en-US" sz="2800" b="1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Boosted Higgs boson candidates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endParaRPr lang="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transverse impulse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&gt;200</m:t>
                    </m:r>
                  </m:oMath>
                </a14:m>
                <a:r>
                  <a:rPr lang="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 GeV</a:t>
                </a:r>
              </a:p>
              <a:p>
                <a:pPr marL="514350" lvl="0" indent="-514350">
                  <a:buFont typeface="+mj-lt"/>
                  <a:buAutoNum type="arabicParenR"/>
                </a:pPr>
                <a:endParaRPr lang="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mass inside </a:t>
                </a:r>
                <a14:m>
                  <m:oMath xmlns:m="http://schemas.openxmlformats.org/officeDocument/2006/math">
                    <m:r>
                      <a:rPr lang="en-US" altLang="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100&lt;</m:t>
                    </m:r>
                    <m:r>
                      <a:rPr lang="en-US" altLang="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&lt;150</m:t>
                    </m:r>
                  </m:oMath>
                </a14:m>
                <a:r>
                  <a:rPr lang="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 GeV</a:t>
                </a:r>
              </a:p>
              <a:p>
                <a:pPr marL="514350" lvl="0" indent="-514350">
                  <a:buFont typeface="+mj-lt"/>
                  <a:buAutoNum type="arabicParenR"/>
                </a:pPr>
                <a:endParaRPr lang="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rapidity </a:t>
                </a:r>
                <a14:m>
                  <m:oMath xmlns:m="http://schemas.openxmlformats.org/officeDocument/2006/math">
                    <m:r>
                      <a:rPr lang="en-US" altLang="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𝜂</m:t>
                    </m:r>
                    <m:r>
                      <a:rPr lang="hr-HR" altLang="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21385"/>
                <a:ext cx="6096000" cy="3539430"/>
              </a:xfrm>
              <a:prstGeom prst="rect">
                <a:avLst/>
              </a:prstGeom>
              <a:blipFill>
                <a:blip r:embed="rId4"/>
                <a:stretch>
                  <a:fillRect l="-2000" t="-1721" r="-9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738505" y="261620"/>
            <a:ext cx="438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>
                <a:latin typeface="Grandview" panose="020B0502040204020203" pitchFamily="34" charset="0"/>
                <a:cs typeface="Grandview" panose="020B0502040204020203" pitchFamily="34" charset="0"/>
              </a:rPr>
              <a:t>Generated 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65" y="864235"/>
            <a:ext cx="5751195" cy="5129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65" y="833755"/>
            <a:ext cx="5849620" cy="51600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38505" y="261620"/>
            <a:ext cx="438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2800" b="1">
                <a:latin typeface="Grandview" panose="020B0502040204020203" pitchFamily="34" charset="0"/>
                <a:cs typeface="Grandview" panose="020B0502040204020203" pitchFamily="34" charset="0"/>
              </a:rPr>
              <a:t>Generated particles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793230" y="261620"/>
            <a:ext cx="4380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2800" b="1">
                <a:latin typeface="Grandview" panose="020B0502040204020203" pitchFamily="34" charset="0"/>
                <a:cs typeface="Grandview" panose="020B0502040204020203" pitchFamily="34" charset="0"/>
              </a:rPr>
              <a:t>Jets after hadronization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65" y="864235"/>
            <a:ext cx="5751195" cy="5129530"/>
          </a:xfrm>
          <a:prstGeom prst="rect">
            <a:avLst/>
          </a:prstGeom>
        </p:spPr>
      </p:pic>
      <p:pic>
        <p:nvPicPr>
          <p:cNvPr id="3" name="Content Placehold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930" y="356235"/>
            <a:ext cx="5833745" cy="56794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8505" y="261620"/>
            <a:ext cx="438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>
                <a:latin typeface="Grandview" panose="020B0502040204020203" pitchFamily="34" charset="0"/>
                <a:cs typeface="Grandview" panose="020B0502040204020203" pitchFamily="34" charset="0"/>
              </a:rPr>
              <a:t>Generated particles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568914" y="261620"/>
            <a:ext cx="50377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2800" b="1" dirty="0">
                <a:latin typeface="Grandview" panose="020B0502040204020203" pitchFamily="34" charset="0"/>
                <a:cs typeface="Grandview" panose="020B0502040204020203" pitchFamily="34" charset="0"/>
              </a:rPr>
              <a:t>Jets after detector simulation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102985" y="921385"/>
                <a:ext cx="6089015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en-US" sz="2800" b="1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Boosted Higgs boson candidate</a:t>
                </a:r>
                <a:r>
                  <a:rPr lang="hr-HR" altLang="en-US" sz="2800" b="1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s</a:t>
                </a:r>
                <a:endParaRPr lang="en-US" altLang="en-US" sz="2800" b="1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transverse impulse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&gt;200</m:t>
                    </m:r>
                  </m:oMath>
                </a14:m>
                <a:r>
                  <a:rPr lang="en-US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 GeV</a:t>
                </a:r>
              </a:p>
              <a:p>
                <a:pPr marL="514350" lvl="0" indent="-514350">
                  <a:buFont typeface="+mj-lt"/>
                  <a:buAutoNum type="arabicParenR"/>
                </a:pPr>
                <a:endParaRPr lang="en-US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mass inside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100&lt;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&lt;150</m:t>
                    </m:r>
                  </m:oMath>
                </a14:m>
                <a:r>
                  <a:rPr lang="en-US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 GeV</a:t>
                </a:r>
              </a:p>
              <a:p>
                <a:pPr marL="514350" lvl="0" indent="-514350">
                  <a:buFont typeface="+mj-lt"/>
                  <a:buAutoNum type="arabicParenR"/>
                </a:pPr>
                <a:endParaRPr lang="en-US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rapidity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𝜂</m:t>
                    </m:r>
                    <m:r>
                      <a:rPr lang="hr-HR" altLang="en-US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en-US" sz="2800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 </a:t>
                </a:r>
              </a:p>
              <a:p>
                <a:pPr marL="514350" lvl="0" indent="-514350">
                  <a:buFont typeface="+mj-lt"/>
                  <a:buAutoNum type="arabicParenR"/>
                </a:pPr>
                <a:endParaRPr lang="en-US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" altLang="en-US" sz="2800" b="1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now we add to this a machine learning algorithm which tries to predict w</a:t>
                </a:r>
                <a:r>
                  <a:rPr lang="hr-HR" altLang="en-US" sz="2800" b="1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h</a:t>
                </a:r>
                <a:r>
                  <a:rPr lang="" altLang="en-US" sz="2800" b="1" dirty="0">
                    <a:latin typeface="Grandview" panose="020B0502040204020203" pitchFamily="34" charset="0"/>
                    <a:cs typeface="Grandview" panose="020B0502040204020203" pitchFamily="34" charset="0"/>
                  </a:rPr>
                  <a:t>ether the jet comes from a b quark</a:t>
                </a:r>
                <a:endParaRPr lang="en-US" altLang="en-US" sz="2800" b="1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en-US" sz="2800" dirty="0">
                  <a:latin typeface="Grandview" panose="020B0502040204020203" pitchFamily="34" charset="0"/>
                  <a:cs typeface="Grandview" panose="020B0502040204020203" pitchFamily="3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85" y="921385"/>
                <a:ext cx="6089015" cy="5693866"/>
              </a:xfrm>
              <a:prstGeom prst="rect">
                <a:avLst/>
              </a:prstGeom>
              <a:blipFill>
                <a:blip r:embed="rId3"/>
                <a:stretch>
                  <a:fillRect l="-2002" t="-1071" r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4" y="419112"/>
            <a:ext cx="5833745" cy="5679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5233" y="237478"/>
            <a:ext cx="5064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 dirty="0">
                <a:latin typeface="Grandview" panose="020B0502040204020203" pitchFamily="34" charset="0"/>
                <a:cs typeface="Grandview" panose="020B0502040204020203" pitchFamily="34" charset="0"/>
              </a:rPr>
              <a:t>Jets after detector simulation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405" y="1334770"/>
            <a:ext cx="4920615" cy="4437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081"/>
            <a:ext cx="10515600" cy="1325563"/>
          </a:xfrm>
        </p:spPr>
        <p:txBody>
          <a:bodyPr/>
          <a:lstStyle/>
          <a:p>
            <a:r>
              <a:rPr lang="hr-HR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b-</a:t>
            </a:r>
            <a:r>
              <a:rPr lang="hr-HR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tagging</a:t>
            </a:r>
            <a:r>
              <a:rPr lang="hr-HR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 </a:t>
            </a:r>
            <a:r>
              <a:rPr lang="hr-HR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algorithm</a:t>
            </a:r>
            <a:r>
              <a:rPr lang="hr-HR" altLang="en-US" b="1" dirty="0">
                <a:latin typeface="Grandview" panose="020B0502040204020203" pitchFamily="34" charset="0"/>
                <a:cs typeface="Grandview" panose="020B0502040204020203" pitchFamily="34" charset="0"/>
              </a:rPr>
              <a:t> - </a:t>
            </a:r>
            <a:r>
              <a:rPr lang="hr-HR" altLang="en-US" b="1" dirty="0" err="1">
                <a:latin typeface="Grandview" panose="020B0502040204020203" pitchFamily="34" charset="0"/>
                <a:cs typeface="Grandview" panose="020B0502040204020203" pitchFamily="34" charset="0"/>
              </a:rPr>
              <a:t>DeepTag</a:t>
            </a:r>
            <a:endParaRPr lang="en-US" altLang="en-US" b="1" dirty="0">
              <a:latin typeface="Grandview" panose="020B0502040204020203" pitchFamily="34" charset="0"/>
              <a:cs typeface="Grandview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15" y="1358265"/>
            <a:ext cx="4921885" cy="43897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4990" y="5793105"/>
            <a:ext cx="11211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>
                <a:latin typeface="Grandview" panose="020B0502040204020203" pitchFamily="34" charset="0"/>
                <a:cs typeface="Grandview" panose="020B0502040204020203" pitchFamily="34" charset="0"/>
              </a:rPr>
              <a:t>Reduces the signal a bit, but gets rid of almost all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4EB3C-7304-4355-9B95-B8899949B1CA}"/>
              </a:ext>
            </a:extLst>
          </p:cNvPr>
          <p:cNvSpPr txBox="1"/>
          <p:nvPr/>
        </p:nvSpPr>
        <p:spPr>
          <a:xfrm>
            <a:off x="1571348" y="1819922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Grandview" panose="020B0502040204020203" pitchFamily="34" charset="0"/>
              </a:rPr>
              <a:t>SIGNAL</a:t>
            </a:r>
            <a:endParaRPr lang="en-GB" dirty="0">
              <a:latin typeface="Grandview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A0ABE-EBF4-464C-80D0-D2186E81847C}"/>
              </a:ext>
            </a:extLst>
          </p:cNvPr>
          <p:cNvSpPr txBox="1"/>
          <p:nvPr/>
        </p:nvSpPr>
        <p:spPr>
          <a:xfrm>
            <a:off x="7182034" y="1819922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Grandview" panose="020B0502040204020203" pitchFamily="34" charset="0"/>
              </a:rPr>
              <a:t>BACKGROUND</a:t>
            </a:r>
            <a:endParaRPr lang="en-GB" dirty="0">
              <a:latin typeface="Grandview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356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Grandview</vt:lpstr>
      <vt:lpstr>Office Theme</vt:lpstr>
      <vt:lpstr>1_Office Theme</vt:lpstr>
      <vt:lpstr>Higgs boson triplet production at the LHC</vt:lpstr>
      <vt:lpstr>How is physics done at the LHC?</vt:lpstr>
      <vt:lpstr>Higgs triplet – an extension of the scalar sector of the SM</vt:lpstr>
      <vt:lpstr>The analysis – an outline</vt:lpstr>
      <vt:lpstr>PowerPoint Presentation</vt:lpstr>
      <vt:lpstr>PowerPoint Presentation</vt:lpstr>
      <vt:lpstr>PowerPoint Presentation</vt:lpstr>
      <vt:lpstr>PowerPoint Presentation</vt:lpstr>
      <vt:lpstr>b-tagging algorithm - DeepTag</vt:lpstr>
      <vt:lpstr>b-tagging algorithm - ParticleNet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of Higgs triplet bosons at the LHC</dc:title>
  <dc:creator>Lovro Dulibić</dc:creator>
  <cp:lastModifiedBy>Lovro Dulibić</cp:lastModifiedBy>
  <cp:revision>10</cp:revision>
  <dcterms:created xsi:type="dcterms:W3CDTF">2021-12-16T16:43:02Z</dcterms:created>
  <dcterms:modified xsi:type="dcterms:W3CDTF">2021-12-16T19:12:58Z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