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5" r:id="rId3"/>
    <p:sldId id="284" r:id="rId4"/>
    <p:sldId id="285" r:id="rId5"/>
    <p:sldId id="305" r:id="rId6"/>
    <p:sldId id="276" r:id="rId7"/>
    <p:sldId id="297" r:id="rId8"/>
    <p:sldId id="300" r:id="rId9"/>
    <p:sldId id="299" r:id="rId10"/>
    <p:sldId id="298" r:id="rId11"/>
    <p:sldId id="301" r:id="rId12"/>
    <p:sldId id="277" r:id="rId13"/>
    <p:sldId id="278" r:id="rId14"/>
    <p:sldId id="279" r:id="rId15"/>
    <p:sldId id="286" r:id="rId16"/>
    <p:sldId id="281" r:id="rId17"/>
    <p:sldId id="287" r:id="rId18"/>
    <p:sldId id="280" r:id="rId19"/>
    <p:sldId id="292" r:id="rId20"/>
    <p:sldId id="293" r:id="rId21"/>
    <p:sldId id="294" r:id="rId22"/>
    <p:sldId id="295" r:id="rId23"/>
    <p:sldId id="296" r:id="rId24"/>
    <p:sldId id="302" r:id="rId25"/>
    <p:sldId id="306" r:id="rId26"/>
    <p:sldId id="303" r:id="rId27"/>
    <p:sldId id="30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2D30"/>
    <a:srgbClr val="E60000"/>
    <a:srgbClr val="FF3F3F"/>
    <a:srgbClr val="ED3237"/>
    <a:srgbClr val="70AD47"/>
    <a:srgbClr val="FF5757"/>
    <a:srgbClr val="9AC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5" autoAdjust="0"/>
    <p:restoredTop sz="94280" autoAdjust="0"/>
  </p:normalViewPr>
  <p:slideViewPr>
    <p:cSldViewPr snapToGrid="0" showGuides="1">
      <p:cViewPr>
        <p:scale>
          <a:sx n="66" d="100"/>
          <a:sy n="66" d="100"/>
        </p:scale>
        <p:origin x="942" y="4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7A4B-363B-46CD-B1C1-475CEA2A656D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0A3B2-F5B1-4B20-87BA-17299B80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8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0A3B2-F5B1-4B20-87BA-17299B80D6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94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 = Super Vector Set</a:t>
            </a:r>
          </a:p>
          <a:p>
            <a:r>
              <a:rPr lang="en-US" dirty="0"/>
              <a:t>Alpha </a:t>
            </a:r>
            <a:r>
              <a:rPr lang="id-ID" dirty="0"/>
              <a:t>p</a:t>
            </a:r>
            <a:r>
              <a:rPr lang="en-US" dirty="0"/>
              <a:t> = </a:t>
            </a:r>
            <a:r>
              <a:rPr lang="en-US" dirty="0" err="1"/>
              <a:t>koefisien</a:t>
            </a:r>
            <a:r>
              <a:rPr lang="en-US" dirty="0"/>
              <a:t> pruning</a:t>
            </a:r>
          </a:p>
          <a:p>
            <a:r>
              <a:rPr lang="en-US" dirty="0"/>
              <a:t>C = parameter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yang salah pada </a:t>
            </a:r>
            <a:r>
              <a:rPr lang="en-US" dirty="0" err="1"/>
              <a:t>tiap</a:t>
            </a:r>
            <a:r>
              <a:rPr lang="en-US" dirty="0"/>
              <a:t> training</a:t>
            </a:r>
          </a:p>
          <a:p>
            <a:r>
              <a:rPr lang="en-US" dirty="0" err="1"/>
              <a:t>CandidateSV</a:t>
            </a:r>
            <a:r>
              <a:rPr lang="en-US" dirty="0"/>
              <a:t> = </a:t>
            </a:r>
            <a:r>
              <a:rPr lang="en-US" dirty="0" err="1"/>
              <a:t>Kandidat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super vector</a:t>
            </a:r>
          </a:p>
          <a:p>
            <a:r>
              <a:rPr lang="en-US" dirty="0"/>
              <a:t>Violator = Point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syarat</a:t>
            </a:r>
            <a:endParaRPr lang="en-US" dirty="0"/>
          </a:p>
          <a:p>
            <a:r>
              <a:rPr lang="en-US" dirty="0"/>
              <a:t>P </a:t>
            </a:r>
            <a:r>
              <a:rPr lang="en-US"/>
              <a:t>= data point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0A3B2-F5B1-4B20-87BA-17299B80D6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9CDC5E2-8095-4E4B-8B18-112BAB79559E}"/>
              </a:ext>
            </a:extLst>
          </p:cNvPr>
          <p:cNvSpPr/>
          <p:nvPr userDrawn="1"/>
        </p:nvSpPr>
        <p:spPr>
          <a:xfrm rot="835676" flipH="1">
            <a:off x="-392717" y="4062268"/>
            <a:ext cx="12567752" cy="4193184"/>
          </a:xfrm>
          <a:custGeom>
            <a:avLst/>
            <a:gdLst>
              <a:gd name="connsiteX0" fmla="*/ 12567752 w 12567752"/>
              <a:gd name="connsiteY0" fmla="*/ 1232590 h 4193184"/>
              <a:gd name="connsiteX1" fmla="*/ 12555864 w 12567752"/>
              <a:gd name="connsiteY1" fmla="*/ 1229642 h 4193184"/>
              <a:gd name="connsiteX2" fmla="*/ 12548175 w 12567752"/>
              <a:gd name="connsiteY2" fmla="*/ 1260402 h 4193184"/>
              <a:gd name="connsiteX3" fmla="*/ 7456 w 12567752"/>
              <a:gd name="connsiteY3" fmla="*/ 1260402 h 4193184"/>
              <a:gd name="connsiteX4" fmla="*/ 322557 w 12567752"/>
              <a:gd name="connsiteY4" fmla="*/ 0 h 4193184"/>
              <a:gd name="connsiteX5" fmla="*/ 312111 w 12567752"/>
              <a:gd name="connsiteY5" fmla="*/ 0 h 4193184"/>
              <a:gd name="connsiteX6" fmla="*/ 0 w 12567752"/>
              <a:gd name="connsiteY6" fmla="*/ 1258553 h 4193184"/>
              <a:gd name="connsiteX7" fmla="*/ 11833546 w 12567752"/>
              <a:gd name="connsiteY7" fmla="*/ 4193184 h 4193184"/>
              <a:gd name="connsiteX8" fmla="*/ 12567752 w 12567752"/>
              <a:gd name="connsiteY8" fmla="*/ 1232590 h 4193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67752" h="4193184">
                <a:moveTo>
                  <a:pt x="12567752" y="1232590"/>
                </a:moveTo>
                <a:lnTo>
                  <a:pt x="12555864" y="1229642"/>
                </a:lnTo>
                <a:lnTo>
                  <a:pt x="12548175" y="1260402"/>
                </a:lnTo>
                <a:lnTo>
                  <a:pt x="7456" y="1260402"/>
                </a:lnTo>
                <a:lnTo>
                  <a:pt x="322557" y="0"/>
                </a:lnTo>
                <a:lnTo>
                  <a:pt x="312111" y="0"/>
                </a:lnTo>
                <a:lnTo>
                  <a:pt x="0" y="1258553"/>
                </a:lnTo>
                <a:lnTo>
                  <a:pt x="11833546" y="4193184"/>
                </a:lnTo>
                <a:lnTo>
                  <a:pt x="12567752" y="123259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522FC-DFCC-4AA8-9C4A-55C487E73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9296" y="1720925"/>
            <a:ext cx="6987654" cy="533623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AA9122E8-3254-4E6F-8B5E-1247EF8F3850}"/>
              </a:ext>
            </a:extLst>
          </p:cNvPr>
          <p:cNvSpPr/>
          <p:nvPr userDrawn="1"/>
        </p:nvSpPr>
        <p:spPr>
          <a:xfrm rot="835676" flipH="1">
            <a:off x="-481231" y="2940141"/>
            <a:ext cx="13171184" cy="2374119"/>
          </a:xfrm>
          <a:prstGeom prst="parallelogram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B11947-486A-4C4A-AD16-D83FF5BDB3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8" y="354842"/>
            <a:ext cx="872510" cy="1064705"/>
          </a:xfrm>
          <a:prstGeom prst="rect">
            <a:avLst/>
          </a:prstGeom>
        </p:spPr>
      </p:pic>
      <p:sp>
        <p:nvSpPr>
          <p:cNvPr id="43" name="Parallelogram 42">
            <a:extLst>
              <a:ext uri="{FF2B5EF4-FFF2-40B4-BE49-F238E27FC236}">
                <a16:creationId xmlns:a16="http://schemas.microsoft.com/office/drawing/2014/main" id="{59101A98-80FD-4103-9AE5-F140A66E4900}"/>
              </a:ext>
            </a:extLst>
          </p:cNvPr>
          <p:cNvSpPr/>
          <p:nvPr userDrawn="1"/>
        </p:nvSpPr>
        <p:spPr>
          <a:xfrm rot="827614">
            <a:off x="209017" y="2572217"/>
            <a:ext cx="8749820" cy="2373325"/>
          </a:xfrm>
          <a:prstGeom prst="parallelogram">
            <a:avLst>
              <a:gd name="adj" fmla="val 233026"/>
            </a:avLst>
          </a:prstGeom>
          <a:solidFill>
            <a:srgbClr val="E6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1E6C0E96-E14C-4EA8-8EA9-4532FAF83C7E}"/>
              </a:ext>
            </a:extLst>
          </p:cNvPr>
          <p:cNvSpPr/>
          <p:nvPr userDrawn="1"/>
        </p:nvSpPr>
        <p:spPr>
          <a:xfrm rot="827614">
            <a:off x="3310168" y="3338364"/>
            <a:ext cx="8749820" cy="2373325"/>
          </a:xfrm>
          <a:prstGeom prst="parallelogram">
            <a:avLst>
              <a:gd name="adj" fmla="val 233026"/>
            </a:avLst>
          </a:prstGeom>
          <a:solidFill>
            <a:srgbClr val="F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itle 48">
            <a:extLst>
              <a:ext uri="{FF2B5EF4-FFF2-40B4-BE49-F238E27FC236}">
                <a16:creationId xmlns:a16="http://schemas.microsoft.com/office/drawing/2014/main" id="{B5F99F52-7505-426D-A951-18BF6C8A4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9295" y="954778"/>
            <a:ext cx="6987655" cy="735910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FF03197E-1830-4E3C-94F3-D449C48702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108" y="5329238"/>
            <a:ext cx="4545392" cy="433294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BA9EF3AD-812E-475B-894F-F359684670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108" y="5808992"/>
            <a:ext cx="4545391" cy="38864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[Number ID]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A51B933-E265-4C1C-A6E9-3FBF51FC55A9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EB47DC1-44FB-46B0-8947-F23FC0C51F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BEFBC0-4C93-4D2D-A8C4-7D24E6546EA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844955"/>
            <a:ext cx="6127750" cy="860212"/>
          </a:xfrm>
          <a:solidFill>
            <a:schemeClr val="tx1"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3196322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A2F73A-40BC-43FD-9594-CE70493D79BC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0802211-3C55-433D-AB28-8670D7BDEFE8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5C0F424-451E-4203-9F2A-C5D76EB2CF9E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06AD9D2-FA2D-457D-9E25-C5CD1977212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619F4C24-0953-4454-8395-2603D0D5F4BC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151FCC-E417-4645-A61C-1DBC5E9CD22C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87245E4-C6E1-43C9-AC22-7029BE8D1DD0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890F3EFE-C338-45FA-8111-113128507D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C48C73-4B95-4F10-8B9C-DFA575369ED2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002889-8EBA-4624-8C3A-603FA1770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461E99F-E535-47AD-87B3-FD84011E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41AF80B-A295-46A2-BC29-9E6AF80C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C6DD21-AA9C-4E4F-825C-B66E6F458773}"/>
              </a:ext>
            </a:extLst>
          </p:cNvPr>
          <p:cNvSpPr/>
          <p:nvPr userDrawn="1"/>
        </p:nvSpPr>
        <p:spPr>
          <a:xfrm>
            <a:off x="2717399" y="2419349"/>
            <a:ext cx="2235601" cy="22356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1E2445-F154-41FA-A19E-B690A90C2C67}"/>
              </a:ext>
            </a:extLst>
          </p:cNvPr>
          <p:cNvSpPr/>
          <p:nvPr userDrawn="1"/>
        </p:nvSpPr>
        <p:spPr>
          <a:xfrm>
            <a:off x="753234" y="1646763"/>
            <a:ext cx="1085887" cy="10858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9E11C8-582B-4BAD-9F47-8F754C4B03E9}"/>
              </a:ext>
            </a:extLst>
          </p:cNvPr>
          <p:cNvSpPr/>
          <p:nvPr userDrawn="1"/>
        </p:nvSpPr>
        <p:spPr>
          <a:xfrm>
            <a:off x="582891" y="4446335"/>
            <a:ext cx="1638683" cy="16386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97F78AD-84F4-4E52-BE81-7A806086FEF2}"/>
              </a:ext>
            </a:extLst>
          </p:cNvPr>
          <p:cNvSpPr/>
          <p:nvPr userDrawn="1"/>
        </p:nvSpPr>
        <p:spPr>
          <a:xfrm>
            <a:off x="5048250" y="5066574"/>
            <a:ext cx="1209694" cy="120969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F8ACF9E1-705E-4685-BFF8-36A93DBFFD6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057100" y="2846901"/>
            <a:ext cx="1542196" cy="1466338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5" name="Content Placeholder 23">
            <a:extLst>
              <a:ext uri="{FF2B5EF4-FFF2-40B4-BE49-F238E27FC236}">
                <a16:creationId xmlns:a16="http://schemas.microsoft.com/office/drawing/2014/main" id="{96113466-7B35-4A5F-AD94-20C51FFC3F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46162" y="4730933"/>
            <a:ext cx="1115243" cy="111524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6" name="Content Placeholder 23">
            <a:extLst>
              <a:ext uri="{FF2B5EF4-FFF2-40B4-BE49-F238E27FC236}">
                <a16:creationId xmlns:a16="http://schemas.microsoft.com/office/drawing/2014/main" id="{FC066F2B-0CC9-49FE-9C5F-21F513945F8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233579" y="5272638"/>
            <a:ext cx="812380" cy="81238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sp>
        <p:nvSpPr>
          <p:cNvPr id="27" name="Content Placeholder 23">
            <a:extLst>
              <a:ext uri="{FF2B5EF4-FFF2-40B4-BE49-F238E27FC236}">
                <a16:creationId xmlns:a16="http://schemas.microsoft.com/office/drawing/2014/main" id="{7DBC8586-A555-4431-8CE6-4A27A785AD3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26516" y="1834305"/>
            <a:ext cx="739321" cy="7393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52DB3E3-7558-4B37-A512-1E33349EB8BD}"/>
              </a:ext>
            </a:extLst>
          </p:cNvPr>
          <p:cNvCxnSpPr>
            <a:cxnSpLocks/>
            <a:stCxn id="20" idx="6"/>
            <a:endCxn id="19" idx="1"/>
          </p:cNvCxnSpPr>
          <p:nvPr userDrawn="1"/>
        </p:nvCxnSpPr>
        <p:spPr>
          <a:xfrm>
            <a:off x="1839121" y="2189707"/>
            <a:ext cx="1205674" cy="557038"/>
          </a:xfrm>
          <a:prstGeom prst="line">
            <a:avLst/>
          </a:prstGeom>
          <a:ln w="47625" cap="rnd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129E380-A978-4250-B520-8CAFC1123800}"/>
              </a:ext>
            </a:extLst>
          </p:cNvPr>
          <p:cNvCxnSpPr>
            <a:stCxn id="19" idx="3"/>
            <a:endCxn id="21" idx="6"/>
          </p:cNvCxnSpPr>
          <p:nvPr userDrawn="1"/>
        </p:nvCxnSpPr>
        <p:spPr>
          <a:xfrm flipH="1">
            <a:off x="2221574" y="4327554"/>
            <a:ext cx="823221" cy="938123"/>
          </a:xfrm>
          <a:prstGeom prst="line">
            <a:avLst/>
          </a:prstGeom>
          <a:ln w="66675" cap="rnd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38E106F-BC90-4741-845B-A31D3345173F}"/>
              </a:ext>
            </a:extLst>
          </p:cNvPr>
          <p:cNvCxnSpPr>
            <a:stCxn id="19" idx="5"/>
            <a:endCxn id="22" idx="1"/>
          </p:cNvCxnSpPr>
          <p:nvPr userDrawn="1"/>
        </p:nvCxnSpPr>
        <p:spPr>
          <a:xfrm>
            <a:off x="4625604" y="4327554"/>
            <a:ext cx="599802" cy="916176"/>
          </a:xfrm>
          <a:prstGeom prst="line">
            <a:avLst/>
          </a:prstGeom>
          <a:ln w="44450" cap="rnd">
            <a:solidFill>
              <a:schemeClr val="bg1">
                <a:lumMod val="6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プレースホルダー 6">
            <a:extLst>
              <a:ext uri="{FF2B5EF4-FFF2-40B4-BE49-F238E27FC236}">
                <a16:creationId xmlns:a16="http://schemas.microsoft.com/office/drawing/2014/main" id="{3E2EEA53-9640-4DCC-A5B2-C05E12BA39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19389" y="1735763"/>
            <a:ext cx="4763011" cy="437832"/>
          </a:xfrm>
        </p:spPr>
        <p:txBody>
          <a:bodyPr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1EF6C10-AE87-47D7-A6BF-1636FA62CA76}"/>
              </a:ext>
            </a:extLst>
          </p:cNvPr>
          <p:cNvGrpSpPr/>
          <p:nvPr userDrawn="1"/>
        </p:nvGrpSpPr>
        <p:grpSpPr>
          <a:xfrm>
            <a:off x="6435000" y="1625389"/>
            <a:ext cx="719018" cy="719018"/>
            <a:chOff x="887318" y="1753455"/>
            <a:chExt cx="1492195" cy="1492195"/>
          </a:xfrm>
        </p:grpSpPr>
        <p:sp>
          <p:nvSpPr>
            <p:cNvPr id="48" name="アーチ 20">
              <a:extLst>
                <a:ext uri="{FF2B5EF4-FFF2-40B4-BE49-F238E27FC236}">
                  <a16:creationId xmlns:a16="http://schemas.microsoft.com/office/drawing/2014/main" id="{E74F072C-D78A-4F57-90A0-F85181E2532F}"/>
                </a:ext>
              </a:extLst>
            </p:cNvPr>
            <p:cNvSpPr/>
            <p:nvPr userDrawn="1"/>
          </p:nvSpPr>
          <p:spPr>
            <a:xfrm rot="6618510">
              <a:off x="1017555" y="1870042"/>
              <a:ext cx="1259018" cy="1259018"/>
            </a:xfrm>
            <a:prstGeom prst="blockArc">
              <a:avLst>
                <a:gd name="adj1" fmla="val 19452122"/>
                <a:gd name="adj2" fmla="val 11742259"/>
                <a:gd name="adj3" fmla="val 489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9" name="アーチ 19">
              <a:extLst>
                <a:ext uri="{FF2B5EF4-FFF2-40B4-BE49-F238E27FC236}">
                  <a16:creationId xmlns:a16="http://schemas.microsoft.com/office/drawing/2014/main" id="{08957C4A-07BE-4469-AAED-F956A1D95E1B}"/>
                </a:ext>
              </a:extLst>
            </p:cNvPr>
            <p:cNvSpPr/>
            <p:nvPr userDrawn="1"/>
          </p:nvSpPr>
          <p:spPr>
            <a:xfrm rot="3600000">
              <a:off x="887318" y="1753455"/>
              <a:ext cx="1492195" cy="1492195"/>
            </a:xfrm>
            <a:prstGeom prst="blockArc">
              <a:avLst>
                <a:gd name="adj1" fmla="val 18941412"/>
                <a:gd name="adj2" fmla="val 11732646"/>
                <a:gd name="adj3" fmla="val 434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6F37E9B5-AA3E-4883-B53C-723F4ED3D04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819390" y="2415559"/>
            <a:ext cx="4763010" cy="373890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19677F4-F8B3-4147-BE01-5F0169B5E97D}"/>
              </a:ext>
            </a:extLst>
          </p:cNvPr>
          <p:cNvSpPr/>
          <p:nvPr userDrawn="1"/>
        </p:nvSpPr>
        <p:spPr>
          <a:xfrm>
            <a:off x="5339353" y="1593226"/>
            <a:ext cx="879833" cy="8798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23">
            <a:extLst>
              <a:ext uri="{FF2B5EF4-FFF2-40B4-BE49-F238E27FC236}">
                <a16:creationId xmlns:a16="http://schemas.microsoft.com/office/drawing/2014/main" id="{14A7D3E6-2388-440A-BA91-F1D8475D5A24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495770" y="1772997"/>
            <a:ext cx="550189" cy="590859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Icon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7A14B7B-2476-4A8E-8154-ACBC83BE4F6A}"/>
              </a:ext>
            </a:extLst>
          </p:cNvPr>
          <p:cNvCxnSpPr>
            <a:cxnSpLocks/>
            <a:stCxn id="19" idx="7"/>
            <a:endCxn id="52" idx="3"/>
          </p:cNvCxnSpPr>
          <p:nvPr userDrawn="1"/>
        </p:nvCxnSpPr>
        <p:spPr>
          <a:xfrm flipV="1">
            <a:off x="4625604" y="2344210"/>
            <a:ext cx="842598" cy="402535"/>
          </a:xfrm>
          <a:prstGeom prst="line">
            <a:avLst/>
          </a:prstGeom>
          <a:ln w="44450" cap="rnd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itle 1">
            <a:extLst>
              <a:ext uri="{FF2B5EF4-FFF2-40B4-BE49-F238E27FC236}">
                <a16:creationId xmlns:a16="http://schemas.microsoft.com/office/drawing/2014/main" id="{00C493C7-0E65-4BB6-8F59-24165C6D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81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B2C29D-DF9A-48DA-9A1C-59A5138D0B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C8C84-C3D4-4E1E-8620-2D84D49E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9EA9-840D-4EFB-9C79-B4B075B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A489-836F-44A5-9FCB-C70294D5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60497-A116-46F2-B4E6-442EDD91B463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4FDC1D-6E37-430D-A1E7-D6E2F02754F0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86E65D1-4BFC-4FCC-B8E8-4908A51BFBF1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2CEA6B-7319-4DB1-9A44-34195386D66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2E28E5DE-1A66-47A1-BFD1-C116E93561CF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9345EA-62EB-4A01-88CE-EFEA98E9FE76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52EE4C-94E8-4405-BFBD-6D4AB9D2C2B2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66DD2A9-8067-4603-8EE6-3DD58E006A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A7A838-299B-4F23-AE07-E2B8783DA67A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52C25F-B550-491A-8D20-15A1FF2175D1}"/>
              </a:ext>
            </a:extLst>
          </p:cNvPr>
          <p:cNvSpPr/>
          <p:nvPr userDrawn="1"/>
        </p:nvSpPr>
        <p:spPr>
          <a:xfrm>
            <a:off x="3636466" y="1730258"/>
            <a:ext cx="1919099" cy="19190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D19F-8724-438F-BE33-84C074990BC3}"/>
              </a:ext>
            </a:extLst>
          </p:cNvPr>
          <p:cNvSpPr/>
          <p:nvPr userDrawn="1"/>
        </p:nvSpPr>
        <p:spPr>
          <a:xfrm>
            <a:off x="3582053" y="1675773"/>
            <a:ext cx="1919099" cy="191909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0CD21A9-90D9-4114-8705-B817B3517C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44662" y="1745006"/>
            <a:ext cx="1836476" cy="1828695"/>
          </a:xfrm>
          <a:custGeom>
            <a:avLst/>
            <a:gdLst>
              <a:gd name="connsiteX0" fmla="*/ 918286 w 1836476"/>
              <a:gd name="connsiteY0" fmla="*/ 0 h 1828695"/>
              <a:gd name="connsiteX1" fmla="*/ 1831831 w 1836476"/>
              <a:gd name="connsiteY1" fmla="*/ 824397 h 1828695"/>
              <a:gd name="connsiteX2" fmla="*/ 1836476 w 1836476"/>
              <a:gd name="connsiteY2" fmla="*/ 916385 h 1828695"/>
              <a:gd name="connsiteX3" fmla="*/ 1836476 w 1836476"/>
              <a:gd name="connsiteY3" fmla="*/ 920187 h 1828695"/>
              <a:gd name="connsiteX4" fmla="*/ 1831831 w 1836476"/>
              <a:gd name="connsiteY4" fmla="*/ 1012175 h 1828695"/>
              <a:gd name="connsiteX5" fmla="*/ 1103353 w 1836476"/>
              <a:gd name="connsiteY5" fmla="*/ 1817916 h 1828695"/>
              <a:gd name="connsiteX6" fmla="*/ 1032723 w 1836476"/>
              <a:gd name="connsiteY6" fmla="*/ 1828695 h 1828695"/>
              <a:gd name="connsiteX7" fmla="*/ 803849 w 1836476"/>
              <a:gd name="connsiteY7" fmla="*/ 1828695 h 1828695"/>
              <a:gd name="connsiteX8" fmla="*/ 733220 w 1836476"/>
              <a:gd name="connsiteY8" fmla="*/ 1817916 h 1828695"/>
              <a:gd name="connsiteX9" fmla="*/ 0 w 1836476"/>
              <a:gd name="connsiteY9" fmla="*/ 918286 h 1828695"/>
              <a:gd name="connsiteX10" fmla="*/ 918286 w 1836476"/>
              <a:gd name="connsiteY10" fmla="*/ 0 h 182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36476" h="1828695">
                <a:moveTo>
                  <a:pt x="918286" y="0"/>
                </a:moveTo>
                <a:cubicBezTo>
                  <a:pt x="1393744" y="0"/>
                  <a:pt x="1784806" y="361346"/>
                  <a:pt x="1831831" y="824397"/>
                </a:cubicBezTo>
                <a:lnTo>
                  <a:pt x="1836476" y="916385"/>
                </a:lnTo>
                <a:lnTo>
                  <a:pt x="1836476" y="920187"/>
                </a:lnTo>
                <a:lnTo>
                  <a:pt x="1831831" y="1012175"/>
                </a:lnTo>
                <a:cubicBezTo>
                  <a:pt x="1791076" y="1413486"/>
                  <a:pt x="1491911" y="1738405"/>
                  <a:pt x="1103353" y="1817916"/>
                </a:cubicBezTo>
                <a:lnTo>
                  <a:pt x="1032723" y="1828695"/>
                </a:lnTo>
                <a:lnTo>
                  <a:pt x="803849" y="1828695"/>
                </a:lnTo>
                <a:lnTo>
                  <a:pt x="733220" y="1817916"/>
                </a:lnTo>
                <a:cubicBezTo>
                  <a:pt x="314772" y="1732289"/>
                  <a:pt x="0" y="1362047"/>
                  <a:pt x="0" y="918286"/>
                </a:cubicBezTo>
                <a:cubicBezTo>
                  <a:pt x="0" y="411131"/>
                  <a:pt x="411131" y="0"/>
                  <a:pt x="91828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78C8ABE-97FE-4D6D-8A49-D02E0FECD78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95352" y="3703842"/>
            <a:ext cx="2767679" cy="4600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2DE9F6-65BC-4824-BB41-BCA1B8B9263E}"/>
              </a:ext>
            </a:extLst>
          </p:cNvPr>
          <p:cNvSpPr/>
          <p:nvPr userDrawn="1"/>
        </p:nvSpPr>
        <p:spPr>
          <a:xfrm>
            <a:off x="3739793" y="4163888"/>
            <a:ext cx="1646214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FF244BD-F2D1-442B-AB88-6BC164F161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95852" y="4232741"/>
            <a:ext cx="2767012" cy="162083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1B8D823-8326-40F1-90CB-AA2211CD2ADA}"/>
              </a:ext>
            </a:extLst>
          </p:cNvPr>
          <p:cNvSpPr/>
          <p:nvPr userDrawn="1"/>
        </p:nvSpPr>
        <p:spPr>
          <a:xfrm>
            <a:off x="9560635" y="1737190"/>
            <a:ext cx="1919099" cy="191909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54399BB-84DC-4A4C-9069-6D37778EA713}"/>
              </a:ext>
            </a:extLst>
          </p:cNvPr>
          <p:cNvSpPr/>
          <p:nvPr userDrawn="1"/>
        </p:nvSpPr>
        <p:spPr>
          <a:xfrm>
            <a:off x="9506222" y="1682705"/>
            <a:ext cx="1919099" cy="191909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618F6C84-7DF1-4D2C-8D2A-3588F44822E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68831" y="1751938"/>
            <a:ext cx="1836476" cy="1828695"/>
          </a:xfrm>
          <a:custGeom>
            <a:avLst/>
            <a:gdLst>
              <a:gd name="connsiteX0" fmla="*/ 918286 w 1836476"/>
              <a:gd name="connsiteY0" fmla="*/ 0 h 1828695"/>
              <a:gd name="connsiteX1" fmla="*/ 1831831 w 1836476"/>
              <a:gd name="connsiteY1" fmla="*/ 824397 h 1828695"/>
              <a:gd name="connsiteX2" fmla="*/ 1836476 w 1836476"/>
              <a:gd name="connsiteY2" fmla="*/ 916385 h 1828695"/>
              <a:gd name="connsiteX3" fmla="*/ 1836476 w 1836476"/>
              <a:gd name="connsiteY3" fmla="*/ 920187 h 1828695"/>
              <a:gd name="connsiteX4" fmla="*/ 1831831 w 1836476"/>
              <a:gd name="connsiteY4" fmla="*/ 1012175 h 1828695"/>
              <a:gd name="connsiteX5" fmla="*/ 1103353 w 1836476"/>
              <a:gd name="connsiteY5" fmla="*/ 1817916 h 1828695"/>
              <a:gd name="connsiteX6" fmla="*/ 1032723 w 1836476"/>
              <a:gd name="connsiteY6" fmla="*/ 1828695 h 1828695"/>
              <a:gd name="connsiteX7" fmla="*/ 803849 w 1836476"/>
              <a:gd name="connsiteY7" fmla="*/ 1828695 h 1828695"/>
              <a:gd name="connsiteX8" fmla="*/ 733220 w 1836476"/>
              <a:gd name="connsiteY8" fmla="*/ 1817916 h 1828695"/>
              <a:gd name="connsiteX9" fmla="*/ 0 w 1836476"/>
              <a:gd name="connsiteY9" fmla="*/ 918286 h 1828695"/>
              <a:gd name="connsiteX10" fmla="*/ 918286 w 1836476"/>
              <a:gd name="connsiteY10" fmla="*/ 0 h 182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36476" h="1828695">
                <a:moveTo>
                  <a:pt x="918286" y="0"/>
                </a:moveTo>
                <a:cubicBezTo>
                  <a:pt x="1393744" y="0"/>
                  <a:pt x="1784806" y="361346"/>
                  <a:pt x="1831831" y="824397"/>
                </a:cubicBezTo>
                <a:lnTo>
                  <a:pt x="1836476" y="916385"/>
                </a:lnTo>
                <a:lnTo>
                  <a:pt x="1836476" y="920187"/>
                </a:lnTo>
                <a:lnTo>
                  <a:pt x="1831831" y="1012175"/>
                </a:lnTo>
                <a:cubicBezTo>
                  <a:pt x="1791076" y="1413486"/>
                  <a:pt x="1491911" y="1738405"/>
                  <a:pt x="1103353" y="1817916"/>
                </a:cubicBezTo>
                <a:lnTo>
                  <a:pt x="1032723" y="1828695"/>
                </a:lnTo>
                <a:lnTo>
                  <a:pt x="803849" y="1828695"/>
                </a:lnTo>
                <a:lnTo>
                  <a:pt x="733220" y="1817916"/>
                </a:lnTo>
                <a:cubicBezTo>
                  <a:pt x="314772" y="1732289"/>
                  <a:pt x="0" y="1362047"/>
                  <a:pt x="0" y="918286"/>
                </a:cubicBezTo>
                <a:cubicBezTo>
                  <a:pt x="0" y="411131"/>
                  <a:pt x="411131" y="0"/>
                  <a:pt x="91828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36" name="Text Placeholder 16">
            <a:extLst>
              <a:ext uri="{FF2B5EF4-FFF2-40B4-BE49-F238E27FC236}">
                <a16:creationId xmlns:a16="http://schemas.microsoft.com/office/drawing/2014/main" id="{94ABD263-6F66-46D9-A05C-3AA45541FB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19521" y="3710774"/>
            <a:ext cx="2767679" cy="4600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B4F97A-A950-4B98-AD2C-D50480F31497}"/>
              </a:ext>
            </a:extLst>
          </p:cNvPr>
          <p:cNvSpPr/>
          <p:nvPr userDrawn="1"/>
        </p:nvSpPr>
        <p:spPr>
          <a:xfrm>
            <a:off x="9663962" y="4170820"/>
            <a:ext cx="1646214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Placeholder 25">
            <a:extLst>
              <a:ext uri="{FF2B5EF4-FFF2-40B4-BE49-F238E27FC236}">
                <a16:creationId xmlns:a16="http://schemas.microsoft.com/office/drawing/2014/main" id="{7D4B4CA0-C1DC-48A2-801A-F27FB4ABF8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20021" y="4239673"/>
            <a:ext cx="2767012" cy="162083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9C7CC6-4590-47DB-899D-2CB3B9CFA7E4}"/>
              </a:ext>
            </a:extLst>
          </p:cNvPr>
          <p:cNvSpPr/>
          <p:nvPr userDrawn="1"/>
        </p:nvSpPr>
        <p:spPr>
          <a:xfrm>
            <a:off x="6602633" y="1761222"/>
            <a:ext cx="1919099" cy="19190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F58D7F4-DED2-4338-92EC-17DB2C01DB70}"/>
              </a:ext>
            </a:extLst>
          </p:cNvPr>
          <p:cNvSpPr/>
          <p:nvPr userDrawn="1"/>
        </p:nvSpPr>
        <p:spPr>
          <a:xfrm>
            <a:off x="6548220" y="1706737"/>
            <a:ext cx="1919099" cy="191909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DA8AA12C-B271-4644-ADC6-1ED90C18FB0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610829" y="1775970"/>
            <a:ext cx="1836476" cy="1828695"/>
          </a:xfrm>
          <a:custGeom>
            <a:avLst/>
            <a:gdLst>
              <a:gd name="connsiteX0" fmla="*/ 918286 w 1836476"/>
              <a:gd name="connsiteY0" fmla="*/ 0 h 1828695"/>
              <a:gd name="connsiteX1" fmla="*/ 1831831 w 1836476"/>
              <a:gd name="connsiteY1" fmla="*/ 824397 h 1828695"/>
              <a:gd name="connsiteX2" fmla="*/ 1836476 w 1836476"/>
              <a:gd name="connsiteY2" fmla="*/ 916385 h 1828695"/>
              <a:gd name="connsiteX3" fmla="*/ 1836476 w 1836476"/>
              <a:gd name="connsiteY3" fmla="*/ 920187 h 1828695"/>
              <a:gd name="connsiteX4" fmla="*/ 1831831 w 1836476"/>
              <a:gd name="connsiteY4" fmla="*/ 1012175 h 1828695"/>
              <a:gd name="connsiteX5" fmla="*/ 1103353 w 1836476"/>
              <a:gd name="connsiteY5" fmla="*/ 1817916 h 1828695"/>
              <a:gd name="connsiteX6" fmla="*/ 1032723 w 1836476"/>
              <a:gd name="connsiteY6" fmla="*/ 1828695 h 1828695"/>
              <a:gd name="connsiteX7" fmla="*/ 803849 w 1836476"/>
              <a:gd name="connsiteY7" fmla="*/ 1828695 h 1828695"/>
              <a:gd name="connsiteX8" fmla="*/ 733220 w 1836476"/>
              <a:gd name="connsiteY8" fmla="*/ 1817916 h 1828695"/>
              <a:gd name="connsiteX9" fmla="*/ 0 w 1836476"/>
              <a:gd name="connsiteY9" fmla="*/ 918286 h 1828695"/>
              <a:gd name="connsiteX10" fmla="*/ 918286 w 1836476"/>
              <a:gd name="connsiteY10" fmla="*/ 0 h 182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36476" h="1828695">
                <a:moveTo>
                  <a:pt x="918286" y="0"/>
                </a:moveTo>
                <a:cubicBezTo>
                  <a:pt x="1393744" y="0"/>
                  <a:pt x="1784806" y="361346"/>
                  <a:pt x="1831831" y="824397"/>
                </a:cubicBezTo>
                <a:lnTo>
                  <a:pt x="1836476" y="916385"/>
                </a:lnTo>
                <a:lnTo>
                  <a:pt x="1836476" y="920187"/>
                </a:lnTo>
                <a:lnTo>
                  <a:pt x="1831831" y="1012175"/>
                </a:lnTo>
                <a:cubicBezTo>
                  <a:pt x="1791076" y="1413486"/>
                  <a:pt x="1491911" y="1738405"/>
                  <a:pt x="1103353" y="1817916"/>
                </a:cubicBezTo>
                <a:lnTo>
                  <a:pt x="1032723" y="1828695"/>
                </a:lnTo>
                <a:lnTo>
                  <a:pt x="803849" y="1828695"/>
                </a:lnTo>
                <a:lnTo>
                  <a:pt x="733220" y="1817916"/>
                </a:lnTo>
                <a:cubicBezTo>
                  <a:pt x="314772" y="1732289"/>
                  <a:pt x="0" y="1362047"/>
                  <a:pt x="0" y="918286"/>
                </a:cubicBezTo>
                <a:cubicBezTo>
                  <a:pt x="0" y="411131"/>
                  <a:pt x="411131" y="0"/>
                  <a:pt x="91828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E78B6F1C-9D4B-44B8-87B7-8F005AE67B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61519" y="3734806"/>
            <a:ext cx="2767679" cy="4600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D39850-60EE-45EE-878D-FFE5935222D1}"/>
              </a:ext>
            </a:extLst>
          </p:cNvPr>
          <p:cNvSpPr/>
          <p:nvPr userDrawn="1"/>
        </p:nvSpPr>
        <p:spPr>
          <a:xfrm>
            <a:off x="6705960" y="4194852"/>
            <a:ext cx="164621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25">
            <a:extLst>
              <a:ext uri="{FF2B5EF4-FFF2-40B4-BE49-F238E27FC236}">
                <a16:creationId xmlns:a16="http://schemas.microsoft.com/office/drawing/2014/main" id="{82A28732-4E20-4643-8CDC-51210A18A0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62019" y="4263705"/>
            <a:ext cx="2767012" cy="162083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6649F6D-B676-49FA-8045-AE198A89404E}"/>
              </a:ext>
            </a:extLst>
          </p:cNvPr>
          <p:cNvSpPr/>
          <p:nvPr userDrawn="1"/>
        </p:nvSpPr>
        <p:spPr>
          <a:xfrm>
            <a:off x="707488" y="1708391"/>
            <a:ext cx="1919099" cy="19190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D23B5F-A13C-4870-8B45-6930153EB87F}"/>
              </a:ext>
            </a:extLst>
          </p:cNvPr>
          <p:cNvSpPr/>
          <p:nvPr userDrawn="1"/>
        </p:nvSpPr>
        <p:spPr>
          <a:xfrm>
            <a:off x="653075" y="1653906"/>
            <a:ext cx="1919099" cy="19190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BAB6CC4-29D1-4AC5-BF12-1D75F99DAC0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15684" y="1723139"/>
            <a:ext cx="1836476" cy="1828695"/>
          </a:xfrm>
          <a:custGeom>
            <a:avLst/>
            <a:gdLst>
              <a:gd name="connsiteX0" fmla="*/ 918286 w 1836476"/>
              <a:gd name="connsiteY0" fmla="*/ 0 h 1828695"/>
              <a:gd name="connsiteX1" fmla="*/ 1831831 w 1836476"/>
              <a:gd name="connsiteY1" fmla="*/ 824397 h 1828695"/>
              <a:gd name="connsiteX2" fmla="*/ 1836476 w 1836476"/>
              <a:gd name="connsiteY2" fmla="*/ 916385 h 1828695"/>
              <a:gd name="connsiteX3" fmla="*/ 1836476 w 1836476"/>
              <a:gd name="connsiteY3" fmla="*/ 920187 h 1828695"/>
              <a:gd name="connsiteX4" fmla="*/ 1831831 w 1836476"/>
              <a:gd name="connsiteY4" fmla="*/ 1012175 h 1828695"/>
              <a:gd name="connsiteX5" fmla="*/ 1103353 w 1836476"/>
              <a:gd name="connsiteY5" fmla="*/ 1817916 h 1828695"/>
              <a:gd name="connsiteX6" fmla="*/ 1032723 w 1836476"/>
              <a:gd name="connsiteY6" fmla="*/ 1828695 h 1828695"/>
              <a:gd name="connsiteX7" fmla="*/ 803849 w 1836476"/>
              <a:gd name="connsiteY7" fmla="*/ 1828695 h 1828695"/>
              <a:gd name="connsiteX8" fmla="*/ 733220 w 1836476"/>
              <a:gd name="connsiteY8" fmla="*/ 1817916 h 1828695"/>
              <a:gd name="connsiteX9" fmla="*/ 0 w 1836476"/>
              <a:gd name="connsiteY9" fmla="*/ 918286 h 1828695"/>
              <a:gd name="connsiteX10" fmla="*/ 918286 w 1836476"/>
              <a:gd name="connsiteY10" fmla="*/ 0 h 182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36476" h="1828695">
                <a:moveTo>
                  <a:pt x="918286" y="0"/>
                </a:moveTo>
                <a:cubicBezTo>
                  <a:pt x="1393744" y="0"/>
                  <a:pt x="1784806" y="361346"/>
                  <a:pt x="1831831" y="824397"/>
                </a:cubicBezTo>
                <a:lnTo>
                  <a:pt x="1836476" y="916385"/>
                </a:lnTo>
                <a:lnTo>
                  <a:pt x="1836476" y="920187"/>
                </a:lnTo>
                <a:lnTo>
                  <a:pt x="1831831" y="1012175"/>
                </a:lnTo>
                <a:cubicBezTo>
                  <a:pt x="1791076" y="1413486"/>
                  <a:pt x="1491911" y="1738405"/>
                  <a:pt x="1103353" y="1817916"/>
                </a:cubicBezTo>
                <a:lnTo>
                  <a:pt x="1032723" y="1828695"/>
                </a:lnTo>
                <a:lnTo>
                  <a:pt x="803849" y="1828695"/>
                </a:lnTo>
                <a:lnTo>
                  <a:pt x="733220" y="1817916"/>
                </a:lnTo>
                <a:cubicBezTo>
                  <a:pt x="314772" y="1732289"/>
                  <a:pt x="0" y="1362047"/>
                  <a:pt x="0" y="918286"/>
                </a:cubicBezTo>
                <a:cubicBezTo>
                  <a:pt x="0" y="411131"/>
                  <a:pt x="411131" y="0"/>
                  <a:pt x="91828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54" name="Text Placeholder 16">
            <a:extLst>
              <a:ext uri="{FF2B5EF4-FFF2-40B4-BE49-F238E27FC236}">
                <a16:creationId xmlns:a16="http://schemas.microsoft.com/office/drawing/2014/main" id="{BE4FAA0D-4942-4F5D-A3B0-BC088762A9D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66374" y="3681975"/>
            <a:ext cx="2767679" cy="4600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FCC524-5053-4139-9D60-1E2FD029B3D4}"/>
              </a:ext>
            </a:extLst>
          </p:cNvPr>
          <p:cNvSpPr/>
          <p:nvPr userDrawn="1"/>
        </p:nvSpPr>
        <p:spPr>
          <a:xfrm>
            <a:off x="810815" y="4142021"/>
            <a:ext cx="1646214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 Placeholder 25">
            <a:extLst>
              <a:ext uri="{FF2B5EF4-FFF2-40B4-BE49-F238E27FC236}">
                <a16:creationId xmlns:a16="http://schemas.microsoft.com/office/drawing/2014/main" id="{B694A199-F625-474B-81D9-8BBB5FB46B8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6874" y="4210874"/>
            <a:ext cx="2767012" cy="162083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goes to here</a:t>
            </a:r>
          </a:p>
        </p:txBody>
      </p:sp>
    </p:spTree>
    <p:extLst>
      <p:ext uri="{BB962C8B-B14F-4D97-AF65-F5344CB8AC3E}">
        <p14:creationId xmlns:p14="http://schemas.microsoft.com/office/powerpoint/2010/main" val="410319514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B2C29D-DF9A-48DA-9A1C-59A5138D0B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C8C84-C3D4-4E1E-8620-2D84D49E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9EA9-840D-4EFB-9C79-B4B075B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A489-836F-44A5-9FCB-C70294D5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60497-A116-46F2-B4E6-442EDD91B463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4FDC1D-6E37-430D-A1E7-D6E2F02754F0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86E65D1-4BFC-4FCC-B8E8-4908A51BFBF1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2CEA6B-7319-4DB1-9A44-34195386D66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2E28E5DE-1A66-47A1-BFD1-C116E93561CF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9345EA-62EB-4A01-88CE-EFEA98E9FE76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52EE4C-94E8-4405-BFBD-6D4AB9D2C2B2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66DD2A9-8067-4603-8EE6-3DD58E006A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A7A838-299B-4F23-AE07-E2B8783DA67A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C47C56B-8A20-444F-934E-4592BE4B47AD}"/>
              </a:ext>
            </a:extLst>
          </p:cNvPr>
          <p:cNvGrpSpPr/>
          <p:nvPr userDrawn="1"/>
        </p:nvGrpSpPr>
        <p:grpSpPr>
          <a:xfrm>
            <a:off x="665729" y="2306610"/>
            <a:ext cx="10928550" cy="2617632"/>
            <a:chOff x="665729" y="2306610"/>
            <a:chExt cx="10928550" cy="2617632"/>
          </a:xfrm>
          <a:gradFill>
            <a:gsLst>
              <a:gs pos="0">
                <a:schemeClr val="accent1"/>
              </a:gs>
              <a:gs pos="25000">
                <a:schemeClr val="accent2"/>
              </a:gs>
              <a:gs pos="50000">
                <a:schemeClr val="accent3"/>
              </a:gs>
              <a:gs pos="100000">
                <a:schemeClr val="accent5"/>
              </a:gs>
              <a:gs pos="75000">
                <a:schemeClr val="accent4"/>
              </a:gs>
            </a:gsLst>
            <a:lin ang="0" scaled="0"/>
          </a:gra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D6B600B-9016-4CBC-95D0-8435BAA7E346}"/>
                </a:ext>
              </a:extLst>
            </p:cNvPr>
            <p:cNvSpPr/>
            <p:nvPr userDrawn="1"/>
          </p:nvSpPr>
          <p:spPr>
            <a:xfrm rot="5400000">
              <a:off x="665479" y="2306860"/>
              <a:ext cx="2609749" cy="2609249"/>
            </a:xfrm>
            <a:custGeom>
              <a:avLst/>
              <a:gdLst>
                <a:gd name="connsiteX0" fmla="*/ 1810518 w 3593739"/>
                <a:gd name="connsiteY0" fmla="*/ 0 h 3593050"/>
                <a:gd name="connsiteX1" fmla="*/ 1980589 w 3593739"/>
                <a:gd name="connsiteY1" fmla="*/ 8588 h 3593050"/>
                <a:gd name="connsiteX2" fmla="*/ 3593739 w 3593739"/>
                <a:gd name="connsiteY2" fmla="*/ 1796181 h 3593050"/>
                <a:gd name="connsiteX3" fmla="*/ 1796870 w 3593739"/>
                <a:gd name="connsiteY3" fmla="*/ 3593050 h 3593050"/>
                <a:gd name="connsiteX4" fmla="*/ 0 w 3593739"/>
                <a:gd name="connsiteY4" fmla="*/ 1796181 h 3593050"/>
                <a:gd name="connsiteX5" fmla="*/ 405 w 3593739"/>
                <a:gd name="connsiteY5" fmla="*/ 1788175 h 3593050"/>
                <a:gd name="connsiteX6" fmla="*/ 727234 w 3593739"/>
                <a:gd name="connsiteY6" fmla="*/ 1788175 h 3593050"/>
                <a:gd name="connsiteX7" fmla="*/ 726829 w 3593739"/>
                <a:gd name="connsiteY7" fmla="*/ 1796181 h 3593050"/>
                <a:gd name="connsiteX8" fmla="*/ 1796870 w 3593739"/>
                <a:gd name="connsiteY8" fmla="*/ 2866221 h 3593050"/>
                <a:gd name="connsiteX9" fmla="*/ 2866910 w 3593739"/>
                <a:gd name="connsiteY9" fmla="*/ 1796181 h 3593050"/>
                <a:gd name="connsiteX10" fmla="*/ 1906275 w 3593739"/>
                <a:gd name="connsiteY10" fmla="*/ 731664 h 3593050"/>
                <a:gd name="connsiteX11" fmla="*/ 1810518 w 3593739"/>
                <a:gd name="connsiteY11" fmla="*/ 726829 h 359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93739" h="3593050">
                  <a:moveTo>
                    <a:pt x="1810518" y="0"/>
                  </a:moveTo>
                  <a:lnTo>
                    <a:pt x="1980589" y="8588"/>
                  </a:lnTo>
                  <a:cubicBezTo>
                    <a:pt x="2886672" y="100606"/>
                    <a:pt x="3593739" y="865820"/>
                    <a:pt x="3593739" y="1796181"/>
                  </a:cubicBezTo>
                  <a:cubicBezTo>
                    <a:pt x="3593739" y="2788565"/>
                    <a:pt x="2789254" y="3593050"/>
                    <a:pt x="1796870" y="3593050"/>
                  </a:cubicBezTo>
                  <a:cubicBezTo>
                    <a:pt x="804485" y="3593050"/>
                    <a:pt x="0" y="2788565"/>
                    <a:pt x="0" y="1796181"/>
                  </a:cubicBezTo>
                  <a:lnTo>
                    <a:pt x="405" y="1788175"/>
                  </a:lnTo>
                  <a:lnTo>
                    <a:pt x="727234" y="1788175"/>
                  </a:lnTo>
                  <a:lnTo>
                    <a:pt x="726829" y="1796181"/>
                  </a:lnTo>
                  <a:cubicBezTo>
                    <a:pt x="726829" y="2387148"/>
                    <a:pt x="1205903" y="2866221"/>
                    <a:pt x="1796870" y="2866221"/>
                  </a:cubicBezTo>
                  <a:cubicBezTo>
                    <a:pt x="2387837" y="2866221"/>
                    <a:pt x="2866910" y="2387148"/>
                    <a:pt x="2866910" y="1796181"/>
                  </a:cubicBezTo>
                  <a:cubicBezTo>
                    <a:pt x="2866910" y="1242149"/>
                    <a:pt x="2445850" y="786461"/>
                    <a:pt x="1906275" y="731664"/>
                  </a:cubicBezTo>
                  <a:lnTo>
                    <a:pt x="1810518" y="72682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1DA42DE-B158-4F44-B008-350B12ECDAEB}"/>
                </a:ext>
              </a:extLst>
            </p:cNvPr>
            <p:cNvSpPr/>
            <p:nvPr userDrawn="1"/>
          </p:nvSpPr>
          <p:spPr>
            <a:xfrm>
              <a:off x="2745317" y="2321241"/>
              <a:ext cx="2609724" cy="1304623"/>
            </a:xfrm>
            <a:custGeom>
              <a:avLst/>
              <a:gdLst>
                <a:gd name="connsiteX0" fmla="*/ 1796852 w 3593704"/>
                <a:gd name="connsiteY0" fmla="*/ 0 h 1796524"/>
                <a:gd name="connsiteX1" fmla="*/ 3584444 w 3593704"/>
                <a:gd name="connsiteY1" fmla="*/ 1613150 h 1796524"/>
                <a:gd name="connsiteX2" fmla="*/ 3593704 w 3593704"/>
                <a:gd name="connsiteY2" fmla="*/ 1796524 h 1796524"/>
                <a:gd name="connsiteX3" fmla="*/ 2866875 w 3593704"/>
                <a:gd name="connsiteY3" fmla="*/ 1796524 h 1796524"/>
                <a:gd name="connsiteX4" fmla="*/ 2861368 w 3593704"/>
                <a:gd name="connsiteY4" fmla="*/ 1687464 h 1796524"/>
                <a:gd name="connsiteX5" fmla="*/ 1796852 w 3593704"/>
                <a:gd name="connsiteY5" fmla="*/ 726829 h 1796524"/>
                <a:gd name="connsiteX6" fmla="*/ 732336 w 3593704"/>
                <a:gd name="connsiteY6" fmla="*/ 1687464 h 1796524"/>
                <a:gd name="connsiteX7" fmla="*/ 726829 w 3593704"/>
                <a:gd name="connsiteY7" fmla="*/ 1796524 h 1796524"/>
                <a:gd name="connsiteX8" fmla="*/ 0 w 3593704"/>
                <a:gd name="connsiteY8" fmla="*/ 1796524 h 1796524"/>
                <a:gd name="connsiteX9" fmla="*/ 9259 w 3593704"/>
                <a:gd name="connsiteY9" fmla="*/ 1613150 h 1796524"/>
                <a:gd name="connsiteX10" fmla="*/ 1796852 w 3593704"/>
                <a:gd name="connsiteY10" fmla="*/ 0 h 17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93704" h="1796524">
                  <a:moveTo>
                    <a:pt x="1796852" y="0"/>
                  </a:moveTo>
                  <a:cubicBezTo>
                    <a:pt x="2727212" y="0"/>
                    <a:pt x="3492427" y="707067"/>
                    <a:pt x="3584444" y="1613150"/>
                  </a:cubicBezTo>
                  <a:lnTo>
                    <a:pt x="3593704" y="1796524"/>
                  </a:lnTo>
                  <a:lnTo>
                    <a:pt x="2866875" y="1796524"/>
                  </a:lnTo>
                  <a:lnTo>
                    <a:pt x="2861368" y="1687464"/>
                  </a:lnTo>
                  <a:cubicBezTo>
                    <a:pt x="2806571" y="1147890"/>
                    <a:pt x="2350883" y="726829"/>
                    <a:pt x="1796852" y="726829"/>
                  </a:cubicBezTo>
                  <a:cubicBezTo>
                    <a:pt x="1242820" y="726829"/>
                    <a:pt x="787133" y="1147890"/>
                    <a:pt x="732336" y="1687464"/>
                  </a:cubicBezTo>
                  <a:lnTo>
                    <a:pt x="726829" y="1796524"/>
                  </a:lnTo>
                  <a:lnTo>
                    <a:pt x="0" y="1796524"/>
                  </a:lnTo>
                  <a:lnTo>
                    <a:pt x="9259" y="1613150"/>
                  </a:lnTo>
                  <a:cubicBezTo>
                    <a:pt x="101277" y="707067"/>
                    <a:pt x="866491" y="0"/>
                    <a:pt x="179685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105A5C0-3E4E-4701-842B-51670ED06552}"/>
                </a:ext>
              </a:extLst>
            </p:cNvPr>
            <p:cNvSpPr/>
            <p:nvPr userDrawn="1"/>
          </p:nvSpPr>
          <p:spPr>
            <a:xfrm flipV="1">
              <a:off x="4824905" y="3595682"/>
              <a:ext cx="2609724" cy="1304623"/>
            </a:xfrm>
            <a:custGeom>
              <a:avLst/>
              <a:gdLst>
                <a:gd name="connsiteX0" fmla="*/ 1796852 w 3593704"/>
                <a:gd name="connsiteY0" fmla="*/ 0 h 1796524"/>
                <a:gd name="connsiteX1" fmla="*/ 3584444 w 3593704"/>
                <a:gd name="connsiteY1" fmla="*/ 1613150 h 1796524"/>
                <a:gd name="connsiteX2" fmla="*/ 3593704 w 3593704"/>
                <a:gd name="connsiteY2" fmla="*/ 1796524 h 1796524"/>
                <a:gd name="connsiteX3" fmla="*/ 2866875 w 3593704"/>
                <a:gd name="connsiteY3" fmla="*/ 1796524 h 1796524"/>
                <a:gd name="connsiteX4" fmla="*/ 2861368 w 3593704"/>
                <a:gd name="connsiteY4" fmla="*/ 1687464 h 1796524"/>
                <a:gd name="connsiteX5" fmla="*/ 1796852 w 3593704"/>
                <a:gd name="connsiteY5" fmla="*/ 726829 h 1796524"/>
                <a:gd name="connsiteX6" fmla="*/ 732336 w 3593704"/>
                <a:gd name="connsiteY6" fmla="*/ 1687464 h 1796524"/>
                <a:gd name="connsiteX7" fmla="*/ 726829 w 3593704"/>
                <a:gd name="connsiteY7" fmla="*/ 1796524 h 1796524"/>
                <a:gd name="connsiteX8" fmla="*/ 0 w 3593704"/>
                <a:gd name="connsiteY8" fmla="*/ 1796524 h 1796524"/>
                <a:gd name="connsiteX9" fmla="*/ 9259 w 3593704"/>
                <a:gd name="connsiteY9" fmla="*/ 1613150 h 1796524"/>
                <a:gd name="connsiteX10" fmla="*/ 1796852 w 3593704"/>
                <a:gd name="connsiteY10" fmla="*/ 0 h 17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93704" h="1796524">
                  <a:moveTo>
                    <a:pt x="1796852" y="0"/>
                  </a:moveTo>
                  <a:cubicBezTo>
                    <a:pt x="2727212" y="0"/>
                    <a:pt x="3492427" y="707067"/>
                    <a:pt x="3584444" y="1613150"/>
                  </a:cubicBezTo>
                  <a:lnTo>
                    <a:pt x="3593704" y="1796524"/>
                  </a:lnTo>
                  <a:lnTo>
                    <a:pt x="2866875" y="1796524"/>
                  </a:lnTo>
                  <a:lnTo>
                    <a:pt x="2861368" y="1687464"/>
                  </a:lnTo>
                  <a:cubicBezTo>
                    <a:pt x="2806571" y="1147890"/>
                    <a:pt x="2350883" y="726829"/>
                    <a:pt x="1796852" y="726829"/>
                  </a:cubicBezTo>
                  <a:cubicBezTo>
                    <a:pt x="1242820" y="726829"/>
                    <a:pt x="787133" y="1147890"/>
                    <a:pt x="732336" y="1687464"/>
                  </a:cubicBezTo>
                  <a:lnTo>
                    <a:pt x="726829" y="1796524"/>
                  </a:lnTo>
                  <a:lnTo>
                    <a:pt x="0" y="1796524"/>
                  </a:lnTo>
                  <a:lnTo>
                    <a:pt x="9259" y="1613150"/>
                  </a:lnTo>
                  <a:cubicBezTo>
                    <a:pt x="101277" y="707067"/>
                    <a:pt x="866491" y="0"/>
                    <a:pt x="179685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6AB3652-EBE2-46F6-AA6A-BD265B1E60CF}"/>
                </a:ext>
              </a:extLst>
            </p:cNvPr>
            <p:cNvSpPr/>
            <p:nvPr userDrawn="1"/>
          </p:nvSpPr>
          <p:spPr>
            <a:xfrm>
              <a:off x="6904967" y="2314995"/>
              <a:ext cx="2609724" cy="1304623"/>
            </a:xfrm>
            <a:custGeom>
              <a:avLst/>
              <a:gdLst>
                <a:gd name="connsiteX0" fmla="*/ 1796852 w 3593704"/>
                <a:gd name="connsiteY0" fmla="*/ 0 h 1796524"/>
                <a:gd name="connsiteX1" fmla="*/ 3584444 w 3593704"/>
                <a:gd name="connsiteY1" fmla="*/ 1613150 h 1796524"/>
                <a:gd name="connsiteX2" fmla="*/ 3593704 w 3593704"/>
                <a:gd name="connsiteY2" fmla="*/ 1796524 h 1796524"/>
                <a:gd name="connsiteX3" fmla="*/ 2866875 w 3593704"/>
                <a:gd name="connsiteY3" fmla="*/ 1796524 h 1796524"/>
                <a:gd name="connsiteX4" fmla="*/ 2861368 w 3593704"/>
                <a:gd name="connsiteY4" fmla="*/ 1687464 h 1796524"/>
                <a:gd name="connsiteX5" fmla="*/ 1796852 w 3593704"/>
                <a:gd name="connsiteY5" fmla="*/ 726829 h 1796524"/>
                <a:gd name="connsiteX6" fmla="*/ 732336 w 3593704"/>
                <a:gd name="connsiteY6" fmla="*/ 1687464 h 1796524"/>
                <a:gd name="connsiteX7" fmla="*/ 726829 w 3593704"/>
                <a:gd name="connsiteY7" fmla="*/ 1796524 h 1796524"/>
                <a:gd name="connsiteX8" fmla="*/ 0 w 3593704"/>
                <a:gd name="connsiteY8" fmla="*/ 1796524 h 1796524"/>
                <a:gd name="connsiteX9" fmla="*/ 9259 w 3593704"/>
                <a:gd name="connsiteY9" fmla="*/ 1613150 h 1796524"/>
                <a:gd name="connsiteX10" fmla="*/ 1796852 w 3593704"/>
                <a:gd name="connsiteY10" fmla="*/ 0 h 17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93704" h="1796524">
                  <a:moveTo>
                    <a:pt x="1796852" y="0"/>
                  </a:moveTo>
                  <a:cubicBezTo>
                    <a:pt x="2727212" y="0"/>
                    <a:pt x="3492427" y="707067"/>
                    <a:pt x="3584444" y="1613150"/>
                  </a:cubicBezTo>
                  <a:lnTo>
                    <a:pt x="3593704" y="1796524"/>
                  </a:lnTo>
                  <a:lnTo>
                    <a:pt x="2866875" y="1796524"/>
                  </a:lnTo>
                  <a:lnTo>
                    <a:pt x="2861368" y="1687464"/>
                  </a:lnTo>
                  <a:cubicBezTo>
                    <a:pt x="2806571" y="1147890"/>
                    <a:pt x="2350883" y="726829"/>
                    <a:pt x="1796852" y="726829"/>
                  </a:cubicBezTo>
                  <a:cubicBezTo>
                    <a:pt x="1242820" y="726829"/>
                    <a:pt x="787133" y="1147890"/>
                    <a:pt x="732336" y="1687464"/>
                  </a:cubicBezTo>
                  <a:lnTo>
                    <a:pt x="726829" y="1796524"/>
                  </a:lnTo>
                  <a:lnTo>
                    <a:pt x="0" y="1796524"/>
                  </a:lnTo>
                  <a:lnTo>
                    <a:pt x="9259" y="1613150"/>
                  </a:lnTo>
                  <a:cubicBezTo>
                    <a:pt x="101277" y="707067"/>
                    <a:pt x="866491" y="0"/>
                    <a:pt x="179685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16296B4-0149-498C-9BD1-649C0C7E73DF}"/>
                </a:ext>
              </a:extLst>
            </p:cNvPr>
            <p:cNvSpPr/>
            <p:nvPr userDrawn="1"/>
          </p:nvSpPr>
          <p:spPr>
            <a:xfrm flipV="1">
              <a:off x="8984555" y="3619619"/>
              <a:ext cx="2609724" cy="1304623"/>
            </a:xfrm>
            <a:custGeom>
              <a:avLst/>
              <a:gdLst>
                <a:gd name="connsiteX0" fmla="*/ 1796852 w 3593704"/>
                <a:gd name="connsiteY0" fmla="*/ 0 h 1796524"/>
                <a:gd name="connsiteX1" fmla="*/ 3584444 w 3593704"/>
                <a:gd name="connsiteY1" fmla="*/ 1613150 h 1796524"/>
                <a:gd name="connsiteX2" fmla="*/ 3593704 w 3593704"/>
                <a:gd name="connsiteY2" fmla="*/ 1796524 h 1796524"/>
                <a:gd name="connsiteX3" fmla="*/ 2866875 w 3593704"/>
                <a:gd name="connsiteY3" fmla="*/ 1796524 h 1796524"/>
                <a:gd name="connsiteX4" fmla="*/ 2861368 w 3593704"/>
                <a:gd name="connsiteY4" fmla="*/ 1687464 h 1796524"/>
                <a:gd name="connsiteX5" fmla="*/ 1796852 w 3593704"/>
                <a:gd name="connsiteY5" fmla="*/ 726829 h 1796524"/>
                <a:gd name="connsiteX6" fmla="*/ 732336 w 3593704"/>
                <a:gd name="connsiteY6" fmla="*/ 1687464 h 1796524"/>
                <a:gd name="connsiteX7" fmla="*/ 726829 w 3593704"/>
                <a:gd name="connsiteY7" fmla="*/ 1796524 h 1796524"/>
                <a:gd name="connsiteX8" fmla="*/ 0 w 3593704"/>
                <a:gd name="connsiteY8" fmla="*/ 1796524 h 1796524"/>
                <a:gd name="connsiteX9" fmla="*/ 9259 w 3593704"/>
                <a:gd name="connsiteY9" fmla="*/ 1613150 h 1796524"/>
                <a:gd name="connsiteX10" fmla="*/ 1796852 w 3593704"/>
                <a:gd name="connsiteY10" fmla="*/ 0 h 17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93704" h="1796524">
                  <a:moveTo>
                    <a:pt x="1796852" y="0"/>
                  </a:moveTo>
                  <a:cubicBezTo>
                    <a:pt x="2727212" y="0"/>
                    <a:pt x="3492427" y="707067"/>
                    <a:pt x="3584444" y="1613150"/>
                  </a:cubicBezTo>
                  <a:lnTo>
                    <a:pt x="3593704" y="1796524"/>
                  </a:lnTo>
                  <a:lnTo>
                    <a:pt x="2866875" y="1796524"/>
                  </a:lnTo>
                  <a:lnTo>
                    <a:pt x="2861368" y="1687464"/>
                  </a:lnTo>
                  <a:cubicBezTo>
                    <a:pt x="2806571" y="1147890"/>
                    <a:pt x="2350883" y="726829"/>
                    <a:pt x="1796852" y="726829"/>
                  </a:cubicBezTo>
                  <a:cubicBezTo>
                    <a:pt x="1242820" y="726829"/>
                    <a:pt x="787133" y="1147890"/>
                    <a:pt x="732336" y="1687464"/>
                  </a:cubicBezTo>
                  <a:lnTo>
                    <a:pt x="726829" y="1796524"/>
                  </a:lnTo>
                  <a:lnTo>
                    <a:pt x="0" y="1796524"/>
                  </a:lnTo>
                  <a:lnTo>
                    <a:pt x="9259" y="1613150"/>
                  </a:lnTo>
                  <a:cubicBezTo>
                    <a:pt x="101277" y="707067"/>
                    <a:pt x="866491" y="0"/>
                    <a:pt x="179685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9DF2BC56-AECD-43C0-8990-435CE5497995}"/>
              </a:ext>
            </a:extLst>
          </p:cNvPr>
          <p:cNvSpPr/>
          <p:nvPr userDrawn="1"/>
        </p:nvSpPr>
        <p:spPr>
          <a:xfrm>
            <a:off x="1195391" y="2833165"/>
            <a:ext cx="1553511" cy="15535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909BB15-CAF5-4EEF-A073-48A06B0C5787}"/>
              </a:ext>
            </a:extLst>
          </p:cNvPr>
          <p:cNvSpPr/>
          <p:nvPr userDrawn="1"/>
        </p:nvSpPr>
        <p:spPr>
          <a:xfrm>
            <a:off x="3273423" y="2863740"/>
            <a:ext cx="1553511" cy="15535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2B6BA06-F98B-43A5-8DCD-AD50EB5E40C9}"/>
              </a:ext>
            </a:extLst>
          </p:cNvPr>
          <p:cNvSpPr/>
          <p:nvPr userDrawn="1"/>
        </p:nvSpPr>
        <p:spPr>
          <a:xfrm>
            <a:off x="5344479" y="2829938"/>
            <a:ext cx="1553511" cy="15535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7CD2915-4E6F-4A43-9954-8F192B489583}"/>
              </a:ext>
            </a:extLst>
          </p:cNvPr>
          <p:cNvSpPr/>
          <p:nvPr userDrawn="1"/>
        </p:nvSpPr>
        <p:spPr>
          <a:xfrm>
            <a:off x="7441606" y="2833165"/>
            <a:ext cx="1553511" cy="15535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59A7C25-05A5-4695-8EDD-10867A5C7C21}"/>
              </a:ext>
            </a:extLst>
          </p:cNvPr>
          <p:cNvSpPr/>
          <p:nvPr userDrawn="1"/>
        </p:nvSpPr>
        <p:spPr>
          <a:xfrm>
            <a:off x="9504129" y="2841550"/>
            <a:ext cx="1553511" cy="15535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7EC60E8-9D9A-4FF2-BF4E-171ADCF29D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19960" y="3134890"/>
            <a:ext cx="1286763" cy="10413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38">
            <a:extLst>
              <a:ext uri="{FF2B5EF4-FFF2-40B4-BE49-F238E27FC236}">
                <a16:creationId xmlns:a16="http://schemas.microsoft.com/office/drawing/2014/main" id="{94F083DA-F8B7-4289-B3A6-E53773523C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28385" y="3134890"/>
            <a:ext cx="1286763" cy="10413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1" name="Text Placeholder 38">
            <a:extLst>
              <a:ext uri="{FF2B5EF4-FFF2-40B4-BE49-F238E27FC236}">
                <a16:creationId xmlns:a16="http://schemas.microsoft.com/office/drawing/2014/main" id="{90CB9B53-C93D-4DD0-A459-5E8AA51C37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852" y="3134890"/>
            <a:ext cx="1286763" cy="10413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accent3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38">
            <a:extLst>
              <a:ext uri="{FF2B5EF4-FFF2-40B4-BE49-F238E27FC236}">
                <a16:creationId xmlns:a16="http://schemas.microsoft.com/office/drawing/2014/main" id="{4ABCCF1D-0722-4252-8BA8-90D51E32D1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66447" y="3137823"/>
            <a:ext cx="1286763" cy="10413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3" name="Text Placeholder 38">
            <a:extLst>
              <a:ext uri="{FF2B5EF4-FFF2-40B4-BE49-F238E27FC236}">
                <a16:creationId xmlns:a16="http://schemas.microsoft.com/office/drawing/2014/main" id="{4F847FDC-F133-4212-B61E-63DDCAF90ED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46036" y="3134890"/>
            <a:ext cx="1286763" cy="10413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accent5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1331930C-4965-4EF6-8E9D-C5CD288460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45535" y="5267325"/>
            <a:ext cx="9078015" cy="70961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8928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B2C29D-DF9A-48DA-9A1C-59A5138D0B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C8C84-C3D4-4E1E-8620-2D84D49E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2BF4-4AAD-4401-BB8B-B88EA607E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1825625"/>
            <a:ext cx="10988842" cy="4351338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9EA9-840D-4EFB-9C79-B4B075B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A489-836F-44A5-9FCB-C70294D5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60497-A116-46F2-B4E6-442EDD91B463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4FDC1D-6E37-430D-A1E7-D6E2F02754F0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86E65D1-4BFC-4FCC-B8E8-4908A51BFBF1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2CEA6B-7319-4DB1-9A44-34195386D66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2E28E5DE-1A66-47A1-BFD1-C116E93561CF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9345EA-62EB-4A01-88CE-EFEA98E9FE76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52EE4C-94E8-4405-BFBD-6D4AB9D2C2B2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66DD2A9-8067-4603-8EE6-3DD58E006A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A7A838-299B-4F23-AE07-E2B8783DA67A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3495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E9186DD-FC3B-42DE-82F9-9298C3DE37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7767" y="1831444"/>
            <a:ext cx="4763011" cy="437832"/>
          </a:xfrm>
        </p:spPr>
        <p:txBody>
          <a:bodyPr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6">
            <a:extLst>
              <a:ext uri="{FF2B5EF4-FFF2-40B4-BE49-F238E27FC236}">
                <a16:creationId xmlns:a16="http://schemas.microsoft.com/office/drawing/2014/main" id="{65F3AD05-CEE7-4CBD-B036-6F1694D269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7767" y="2521350"/>
            <a:ext cx="4763011" cy="3593531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D7DA715-D014-48E2-8943-739B7DD32C0C}"/>
              </a:ext>
            </a:extLst>
          </p:cNvPr>
          <p:cNvGrpSpPr/>
          <p:nvPr userDrawn="1"/>
        </p:nvGrpSpPr>
        <p:grpSpPr>
          <a:xfrm>
            <a:off x="483378" y="1721070"/>
            <a:ext cx="719018" cy="719018"/>
            <a:chOff x="887318" y="1753455"/>
            <a:chExt cx="1492195" cy="1492195"/>
          </a:xfrm>
        </p:grpSpPr>
        <p:sp>
          <p:nvSpPr>
            <p:cNvPr id="6" name="アーチ 20">
              <a:extLst>
                <a:ext uri="{FF2B5EF4-FFF2-40B4-BE49-F238E27FC236}">
                  <a16:creationId xmlns:a16="http://schemas.microsoft.com/office/drawing/2014/main" id="{A06D9D49-C68C-4ED9-B1FC-035CA4B7C8C5}"/>
                </a:ext>
              </a:extLst>
            </p:cNvPr>
            <p:cNvSpPr/>
            <p:nvPr userDrawn="1"/>
          </p:nvSpPr>
          <p:spPr>
            <a:xfrm rot="6618510">
              <a:off x="1017555" y="1870042"/>
              <a:ext cx="1259018" cy="1259018"/>
            </a:xfrm>
            <a:prstGeom prst="blockArc">
              <a:avLst>
                <a:gd name="adj1" fmla="val 19452122"/>
                <a:gd name="adj2" fmla="val 11742259"/>
                <a:gd name="adj3" fmla="val 489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12" name="アーチ 19">
              <a:extLst>
                <a:ext uri="{FF2B5EF4-FFF2-40B4-BE49-F238E27FC236}">
                  <a16:creationId xmlns:a16="http://schemas.microsoft.com/office/drawing/2014/main" id="{7E5943CE-E131-425A-960E-A979C9FC5D83}"/>
                </a:ext>
              </a:extLst>
            </p:cNvPr>
            <p:cNvSpPr/>
            <p:nvPr userDrawn="1"/>
          </p:nvSpPr>
          <p:spPr>
            <a:xfrm rot="3600000">
              <a:off x="887318" y="1753455"/>
              <a:ext cx="1492195" cy="1492195"/>
            </a:xfrm>
            <a:prstGeom prst="blockArc">
              <a:avLst>
                <a:gd name="adj1" fmla="val 18941412"/>
                <a:gd name="adj2" fmla="val 11732646"/>
                <a:gd name="adj3" fmla="val 434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14" name="テキスト プレースホルダー 6">
            <a:extLst>
              <a:ext uri="{FF2B5EF4-FFF2-40B4-BE49-F238E27FC236}">
                <a16:creationId xmlns:a16="http://schemas.microsoft.com/office/drawing/2014/main" id="{EA6E51EE-F193-4137-A9C2-423B9E1ED1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18376" y="1860661"/>
            <a:ext cx="4764024" cy="437832"/>
          </a:xfrm>
        </p:spPr>
        <p:txBody>
          <a:bodyPr anchor="ctr">
            <a:noAutofit/>
          </a:bodyPr>
          <a:lstStyle>
            <a:lvl1pPr marL="0" indent="0" algn="l">
              <a:buNone/>
              <a:defRPr sz="2400" b="1" baseline="0">
                <a:solidFill>
                  <a:srgbClr val="70AD47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>
            <a:extLst>
              <a:ext uri="{FF2B5EF4-FFF2-40B4-BE49-F238E27FC236}">
                <a16:creationId xmlns:a16="http://schemas.microsoft.com/office/drawing/2014/main" id="{9D02872B-8785-4E1B-B33F-121143E50F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18375" y="2550568"/>
            <a:ext cx="4764024" cy="356311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1A9597-2F04-4704-8D49-F0C6BC21E6DE}"/>
              </a:ext>
            </a:extLst>
          </p:cNvPr>
          <p:cNvGrpSpPr/>
          <p:nvPr userDrawn="1"/>
        </p:nvGrpSpPr>
        <p:grpSpPr>
          <a:xfrm>
            <a:off x="6433986" y="1750287"/>
            <a:ext cx="719018" cy="719018"/>
            <a:chOff x="887318" y="1753455"/>
            <a:chExt cx="1492195" cy="1492195"/>
          </a:xfrm>
        </p:grpSpPr>
        <p:sp>
          <p:nvSpPr>
            <p:cNvPr id="17" name="アーチ 20">
              <a:extLst>
                <a:ext uri="{FF2B5EF4-FFF2-40B4-BE49-F238E27FC236}">
                  <a16:creationId xmlns:a16="http://schemas.microsoft.com/office/drawing/2014/main" id="{A4A9607F-0CCE-4866-BEEF-2D7B1BC10076}"/>
                </a:ext>
              </a:extLst>
            </p:cNvPr>
            <p:cNvSpPr/>
            <p:nvPr userDrawn="1"/>
          </p:nvSpPr>
          <p:spPr>
            <a:xfrm rot="6618510">
              <a:off x="1017555" y="1870042"/>
              <a:ext cx="1259018" cy="1259018"/>
            </a:xfrm>
            <a:prstGeom prst="blockArc">
              <a:avLst>
                <a:gd name="adj1" fmla="val 19452122"/>
                <a:gd name="adj2" fmla="val 11742259"/>
                <a:gd name="adj3" fmla="val 489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18" name="アーチ 19">
              <a:extLst>
                <a:ext uri="{FF2B5EF4-FFF2-40B4-BE49-F238E27FC236}">
                  <a16:creationId xmlns:a16="http://schemas.microsoft.com/office/drawing/2014/main" id="{738CB51A-3196-422E-BF33-F11895174676}"/>
                </a:ext>
              </a:extLst>
            </p:cNvPr>
            <p:cNvSpPr/>
            <p:nvPr userDrawn="1"/>
          </p:nvSpPr>
          <p:spPr>
            <a:xfrm rot="3600000">
              <a:off x="887318" y="1753455"/>
              <a:ext cx="1492195" cy="1492195"/>
            </a:xfrm>
            <a:prstGeom prst="blockArc">
              <a:avLst>
                <a:gd name="adj1" fmla="val 18941412"/>
                <a:gd name="adj2" fmla="val 11732646"/>
                <a:gd name="adj3" fmla="val 434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D53D2F74-C7A5-4DDE-8127-6E693F8B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1241252-9431-42C1-A23D-21245D16DA85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01E2C19-5DBF-462A-A551-E0F369FB4566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7B11CA6-5F49-4C0A-8022-1EDCCBE661D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48B99AA9-CE68-4310-B255-3300BDCBFEBE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25A91E-D147-44CD-8234-45212851A246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41A4708-157C-4614-8806-DE85B6FAC1F2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48A20B3A-1BAE-4FC9-90C1-A323F90A1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C1D1D7-BBD0-46D1-8649-2113200DAE34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79105B8-56E9-43EF-B37D-98B20A9AB9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8B735C0C-5FFF-4A34-B05A-ADA94F2D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032F85E8-C92F-406A-9681-4B07ADAC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4485E8-9D2B-48FD-8216-F807876886D2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746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E9186DD-FC3B-42DE-82F9-9298C3DE37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45535" y="1795823"/>
            <a:ext cx="4763011" cy="437832"/>
          </a:xfrm>
        </p:spPr>
        <p:txBody>
          <a:bodyPr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D7DA715-D014-48E2-8943-739B7DD32C0C}"/>
              </a:ext>
            </a:extLst>
          </p:cNvPr>
          <p:cNvGrpSpPr/>
          <p:nvPr userDrawn="1"/>
        </p:nvGrpSpPr>
        <p:grpSpPr>
          <a:xfrm>
            <a:off x="1161146" y="1685449"/>
            <a:ext cx="719018" cy="719018"/>
            <a:chOff x="887318" y="1753455"/>
            <a:chExt cx="1492195" cy="1492195"/>
          </a:xfrm>
        </p:grpSpPr>
        <p:sp>
          <p:nvSpPr>
            <p:cNvPr id="6" name="アーチ 20">
              <a:extLst>
                <a:ext uri="{FF2B5EF4-FFF2-40B4-BE49-F238E27FC236}">
                  <a16:creationId xmlns:a16="http://schemas.microsoft.com/office/drawing/2014/main" id="{A06D9D49-C68C-4ED9-B1FC-035CA4B7C8C5}"/>
                </a:ext>
              </a:extLst>
            </p:cNvPr>
            <p:cNvSpPr/>
            <p:nvPr userDrawn="1"/>
          </p:nvSpPr>
          <p:spPr>
            <a:xfrm rot="6618510">
              <a:off x="1017555" y="1870042"/>
              <a:ext cx="1259018" cy="1259018"/>
            </a:xfrm>
            <a:prstGeom prst="blockArc">
              <a:avLst>
                <a:gd name="adj1" fmla="val 19452122"/>
                <a:gd name="adj2" fmla="val 11742259"/>
                <a:gd name="adj3" fmla="val 489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12" name="アーチ 19">
              <a:extLst>
                <a:ext uri="{FF2B5EF4-FFF2-40B4-BE49-F238E27FC236}">
                  <a16:creationId xmlns:a16="http://schemas.microsoft.com/office/drawing/2014/main" id="{7E5943CE-E131-425A-960E-A979C9FC5D83}"/>
                </a:ext>
              </a:extLst>
            </p:cNvPr>
            <p:cNvSpPr/>
            <p:nvPr userDrawn="1"/>
          </p:nvSpPr>
          <p:spPr>
            <a:xfrm rot="3600000">
              <a:off x="887318" y="1753455"/>
              <a:ext cx="1492195" cy="1492195"/>
            </a:xfrm>
            <a:prstGeom prst="blockArc">
              <a:avLst>
                <a:gd name="adj1" fmla="val 18941412"/>
                <a:gd name="adj2" fmla="val 11732646"/>
                <a:gd name="adj3" fmla="val 434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14" name="テキスト プレースホルダー 6">
            <a:extLst>
              <a:ext uri="{FF2B5EF4-FFF2-40B4-BE49-F238E27FC236}">
                <a16:creationId xmlns:a16="http://schemas.microsoft.com/office/drawing/2014/main" id="{EA6E51EE-F193-4137-A9C2-423B9E1ED1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1868" y="3364409"/>
            <a:ext cx="4764024" cy="437832"/>
          </a:xfrm>
        </p:spPr>
        <p:txBody>
          <a:bodyPr anchor="ctr">
            <a:noAutofit/>
          </a:bodyPr>
          <a:lstStyle>
            <a:lvl1pPr marL="0" indent="0" algn="l">
              <a:buNone/>
              <a:defRPr sz="2400" b="1" baseline="0">
                <a:solidFill>
                  <a:srgbClr val="70AD47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>
            <a:extLst>
              <a:ext uri="{FF2B5EF4-FFF2-40B4-BE49-F238E27FC236}">
                <a16:creationId xmlns:a16="http://schemas.microsoft.com/office/drawing/2014/main" id="{9D02872B-8785-4E1B-B33F-121143E50F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53865" y="2480200"/>
            <a:ext cx="9084269" cy="571935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1A9597-2F04-4704-8D49-F0C6BC21E6DE}"/>
              </a:ext>
            </a:extLst>
          </p:cNvPr>
          <p:cNvGrpSpPr/>
          <p:nvPr userDrawn="1"/>
        </p:nvGrpSpPr>
        <p:grpSpPr>
          <a:xfrm>
            <a:off x="1137478" y="3254035"/>
            <a:ext cx="719018" cy="719018"/>
            <a:chOff x="887318" y="1753455"/>
            <a:chExt cx="1492195" cy="1492195"/>
          </a:xfrm>
        </p:grpSpPr>
        <p:sp>
          <p:nvSpPr>
            <p:cNvPr id="17" name="アーチ 20">
              <a:extLst>
                <a:ext uri="{FF2B5EF4-FFF2-40B4-BE49-F238E27FC236}">
                  <a16:creationId xmlns:a16="http://schemas.microsoft.com/office/drawing/2014/main" id="{A4A9607F-0CCE-4866-BEEF-2D7B1BC10076}"/>
                </a:ext>
              </a:extLst>
            </p:cNvPr>
            <p:cNvSpPr/>
            <p:nvPr userDrawn="1"/>
          </p:nvSpPr>
          <p:spPr>
            <a:xfrm rot="6618510">
              <a:off x="1017555" y="1870042"/>
              <a:ext cx="1259018" cy="1259018"/>
            </a:xfrm>
            <a:prstGeom prst="blockArc">
              <a:avLst>
                <a:gd name="adj1" fmla="val 19452122"/>
                <a:gd name="adj2" fmla="val 11742259"/>
                <a:gd name="adj3" fmla="val 489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18" name="アーチ 19">
              <a:extLst>
                <a:ext uri="{FF2B5EF4-FFF2-40B4-BE49-F238E27FC236}">
                  <a16:creationId xmlns:a16="http://schemas.microsoft.com/office/drawing/2014/main" id="{738CB51A-3196-422E-BF33-F11895174676}"/>
                </a:ext>
              </a:extLst>
            </p:cNvPr>
            <p:cNvSpPr/>
            <p:nvPr userDrawn="1"/>
          </p:nvSpPr>
          <p:spPr>
            <a:xfrm rot="3600000">
              <a:off x="887318" y="1753455"/>
              <a:ext cx="1492195" cy="1492195"/>
            </a:xfrm>
            <a:prstGeom prst="blockArc">
              <a:avLst>
                <a:gd name="adj1" fmla="val 18941412"/>
                <a:gd name="adj2" fmla="val 11732646"/>
                <a:gd name="adj3" fmla="val 434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D53D2F74-C7A5-4DDE-8127-6E693F8B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1241252-9431-42C1-A23D-21245D16DA85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01E2C19-5DBF-462A-A551-E0F369FB4566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7B11CA6-5F49-4C0A-8022-1EDCCBE661D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48B99AA9-CE68-4310-B255-3300BDCBFEBE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25A91E-D147-44CD-8234-45212851A246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41A4708-157C-4614-8806-DE85B6FAC1F2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48A20B3A-1BAE-4FC9-90C1-A323F90A15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C1D1D7-BBD0-46D1-8649-2113200DAE34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79105B8-56E9-43EF-B37D-98B20A9AB9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8B735C0C-5FFF-4A34-B05A-ADA94F2D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032F85E8-C92F-406A-9681-4B07ADAC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4485E8-9D2B-48FD-8216-F807876886D2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テキスト プレースホルダー 6">
            <a:extLst>
              <a:ext uri="{FF2B5EF4-FFF2-40B4-BE49-F238E27FC236}">
                <a16:creationId xmlns:a16="http://schemas.microsoft.com/office/drawing/2014/main" id="{C5FCA147-9F92-4546-B9AF-F136CED8C8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45535" y="4044205"/>
            <a:ext cx="9084269" cy="571935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>
            <a:extLst>
              <a:ext uri="{FF2B5EF4-FFF2-40B4-BE49-F238E27FC236}">
                <a16:creationId xmlns:a16="http://schemas.microsoft.com/office/drawing/2014/main" id="{48EEE62B-15F9-4699-8D74-DFDA47FC45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21868" y="4882899"/>
            <a:ext cx="4764024" cy="43783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 algn="l">
              <a:buNone/>
              <a:defRPr sz="2400" b="1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4DD31AF-72CA-4A4B-BF07-648335B9AB24}"/>
              </a:ext>
            </a:extLst>
          </p:cNvPr>
          <p:cNvGrpSpPr/>
          <p:nvPr userDrawn="1"/>
        </p:nvGrpSpPr>
        <p:grpSpPr>
          <a:xfrm>
            <a:off x="1137478" y="4762294"/>
            <a:ext cx="719018" cy="719018"/>
            <a:chOff x="887318" y="1753455"/>
            <a:chExt cx="1492195" cy="1492195"/>
          </a:xfrm>
        </p:grpSpPr>
        <p:sp>
          <p:nvSpPr>
            <p:cNvPr id="41" name="アーチ 20">
              <a:extLst>
                <a:ext uri="{FF2B5EF4-FFF2-40B4-BE49-F238E27FC236}">
                  <a16:creationId xmlns:a16="http://schemas.microsoft.com/office/drawing/2014/main" id="{98C007B2-CB7A-4538-AA54-146BE4EFA3BD}"/>
                </a:ext>
              </a:extLst>
            </p:cNvPr>
            <p:cNvSpPr/>
            <p:nvPr userDrawn="1"/>
          </p:nvSpPr>
          <p:spPr>
            <a:xfrm rot="6618510">
              <a:off x="1017555" y="1870042"/>
              <a:ext cx="1259018" cy="1259018"/>
            </a:xfrm>
            <a:prstGeom prst="blockArc">
              <a:avLst>
                <a:gd name="adj1" fmla="val 19452122"/>
                <a:gd name="adj2" fmla="val 11742259"/>
                <a:gd name="adj3" fmla="val 4894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2" name="アーチ 19">
              <a:extLst>
                <a:ext uri="{FF2B5EF4-FFF2-40B4-BE49-F238E27FC236}">
                  <a16:creationId xmlns:a16="http://schemas.microsoft.com/office/drawing/2014/main" id="{44AE2424-81D0-499D-BE62-108858A7038C}"/>
                </a:ext>
              </a:extLst>
            </p:cNvPr>
            <p:cNvSpPr/>
            <p:nvPr userDrawn="1"/>
          </p:nvSpPr>
          <p:spPr>
            <a:xfrm rot="3600000">
              <a:off x="887318" y="1753455"/>
              <a:ext cx="1492195" cy="1492195"/>
            </a:xfrm>
            <a:prstGeom prst="blockArc">
              <a:avLst>
                <a:gd name="adj1" fmla="val 18941412"/>
                <a:gd name="adj2" fmla="val 11732646"/>
                <a:gd name="adj3" fmla="val 434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43" name="テキスト プレースホルダー 6">
            <a:extLst>
              <a:ext uri="{FF2B5EF4-FFF2-40B4-BE49-F238E27FC236}">
                <a16:creationId xmlns:a16="http://schemas.microsoft.com/office/drawing/2014/main" id="{149FC31B-FF6C-45E1-9BB7-7D52B59DD7E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45535" y="5552464"/>
            <a:ext cx="9084269" cy="571935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665869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B9E3A5E8-63F6-4E39-911F-818AE8823B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0A36EF6-CA60-488A-BD76-34B6A1F8D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D2B459-DABE-4EF2-8CEB-5F402AE4E9E0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9AC548A-43FF-4E4C-AAB3-88B57840932F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DC80185-2F0F-4F57-B8BA-D8583039092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C80B7ED0-F101-4E68-BB3B-570E052A9611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DA4ACC-31B6-4EBE-BE24-CC1223C41BD5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00860A-032E-414D-9E16-21FCC394EFA8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E853D887-D4A5-4760-B036-42D389DFC0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3C0344-F048-4D96-93B7-F9352CD59EB7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グループ化 8">
            <a:extLst>
              <a:ext uri="{FF2B5EF4-FFF2-40B4-BE49-F238E27FC236}">
                <a16:creationId xmlns:a16="http://schemas.microsoft.com/office/drawing/2014/main" id="{A6F37B68-B520-47DB-AD6E-BF372396AD8A}"/>
              </a:ext>
            </a:extLst>
          </p:cNvPr>
          <p:cNvGrpSpPr/>
          <p:nvPr userDrawn="1"/>
        </p:nvGrpSpPr>
        <p:grpSpPr>
          <a:xfrm>
            <a:off x="0" y="1804670"/>
            <a:ext cx="6443876" cy="2208437"/>
            <a:chOff x="0" y="2839244"/>
            <a:chExt cx="9664975" cy="3312368"/>
          </a:xfrm>
          <a:solidFill>
            <a:schemeClr val="accent3"/>
          </a:solidFill>
        </p:grpSpPr>
        <p:sp>
          <p:nvSpPr>
            <p:cNvPr id="26" name="正方形/長方形 4">
              <a:extLst>
                <a:ext uri="{FF2B5EF4-FFF2-40B4-BE49-F238E27FC236}">
                  <a16:creationId xmlns:a16="http://schemas.microsoft.com/office/drawing/2014/main" id="{88E39A58-5C9B-4285-8AC9-AA68EDC8CE0C}"/>
                </a:ext>
              </a:extLst>
            </p:cNvPr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7" name="直角三角形 5">
              <a:extLst>
                <a:ext uri="{FF2B5EF4-FFF2-40B4-BE49-F238E27FC236}">
                  <a16:creationId xmlns:a16="http://schemas.microsoft.com/office/drawing/2014/main" id="{B00F279C-09C1-47BD-8258-166AEA118200}"/>
                </a:ext>
              </a:extLst>
            </p:cNvPr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solidFill>
              <a:schemeClr val="bg2">
                <a:lumMod val="2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17" name="グループ化 33">
            <a:extLst>
              <a:ext uri="{FF2B5EF4-FFF2-40B4-BE49-F238E27FC236}">
                <a16:creationId xmlns:a16="http://schemas.microsoft.com/office/drawing/2014/main" id="{3504C330-57F2-43C5-8B2A-EA70041CB6C4}"/>
              </a:ext>
            </a:extLst>
          </p:cNvPr>
          <p:cNvGrpSpPr/>
          <p:nvPr userDrawn="1"/>
        </p:nvGrpSpPr>
        <p:grpSpPr>
          <a:xfrm rot="10800000">
            <a:off x="5748124" y="2130342"/>
            <a:ext cx="6443876" cy="2208437"/>
            <a:chOff x="0" y="2839244"/>
            <a:chExt cx="9664975" cy="3312368"/>
          </a:xfrm>
          <a:solidFill>
            <a:schemeClr val="accent2"/>
          </a:solidFill>
        </p:grpSpPr>
        <p:sp>
          <p:nvSpPr>
            <p:cNvPr id="24" name="正方形/長方形 34">
              <a:extLst>
                <a:ext uri="{FF2B5EF4-FFF2-40B4-BE49-F238E27FC236}">
                  <a16:creationId xmlns:a16="http://schemas.microsoft.com/office/drawing/2014/main" id="{3064DD56-6454-488C-B3C3-2A3811DC1515}"/>
                </a:ext>
              </a:extLst>
            </p:cNvPr>
            <p:cNvSpPr/>
            <p:nvPr userDrawn="1"/>
          </p:nvSpPr>
          <p:spPr>
            <a:xfrm>
              <a:off x="0" y="2839244"/>
              <a:ext cx="8441633" cy="33123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5" name="直角三角形 35">
              <a:extLst>
                <a:ext uri="{FF2B5EF4-FFF2-40B4-BE49-F238E27FC236}">
                  <a16:creationId xmlns:a16="http://schemas.microsoft.com/office/drawing/2014/main" id="{184488C2-846D-4F3C-98A8-877A09FEB850}"/>
                </a:ext>
              </a:extLst>
            </p:cNvPr>
            <p:cNvSpPr/>
            <p:nvPr userDrawn="1"/>
          </p:nvSpPr>
          <p:spPr>
            <a:xfrm>
              <a:off x="8441633" y="2839244"/>
              <a:ext cx="1223342" cy="3312368"/>
            </a:xfrm>
            <a:prstGeom prst="rt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18" name="グループ化 10">
            <a:extLst>
              <a:ext uri="{FF2B5EF4-FFF2-40B4-BE49-F238E27FC236}">
                <a16:creationId xmlns:a16="http://schemas.microsoft.com/office/drawing/2014/main" id="{6586EC34-A151-496B-8FF5-70B4E675DD86}"/>
              </a:ext>
            </a:extLst>
          </p:cNvPr>
          <p:cNvGrpSpPr/>
          <p:nvPr userDrawn="1"/>
        </p:nvGrpSpPr>
        <p:grpSpPr>
          <a:xfrm>
            <a:off x="0" y="4002752"/>
            <a:ext cx="6468055" cy="79360"/>
            <a:chOff x="0" y="6111441"/>
            <a:chExt cx="9701241" cy="119030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2" name="正方形/長方形 39">
              <a:extLst>
                <a:ext uri="{FF2B5EF4-FFF2-40B4-BE49-F238E27FC236}">
                  <a16:creationId xmlns:a16="http://schemas.microsoft.com/office/drawing/2014/main" id="{3795A399-6AAF-48B6-B55B-540FD6FC9B52}"/>
                </a:ext>
              </a:extLst>
            </p:cNvPr>
            <p:cNvSpPr/>
            <p:nvPr userDrawn="1"/>
          </p:nvSpPr>
          <p:spPr>
            <a:xfrm>
              <a:off x="0" y="6126973"/>
              <a:ext cx="9657281" cy="10349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直角三角形 40">
              <a:extLst>
                <a:ext uri="{FF2B5EF4-FFF2-40B4-BE49-F238E27FC236}">
                  <a16:creationId xmlns:a16="http://schemas.microsoft.com/office/drawing/2014/main" id="{30D3374C-B057-4F6C-B2DF-2959706D666C}"/>
                </a:ext>
              </a:extLst>
            </p:cNvPr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9" name="グループ化 41">
            <a:extLst>
              <a:ext uri="{FF2B5EF4-FFF2-40B4-BE49-F238E27FC236}">
                <a16:creationId xmlns:a16="http://schemas.microsoft.com/office/drawing/2014/main" id="{7068A59F-C80A-434F-8D65-107864730188}"/>
              </a:ext>
            </a:extLst>
          </p:cNvPr>
          <p:cNvGrpSpPr/>
          <p:nvPr userDrawn="1"/>
        </p:nvGrpSpPr>
        <p:grpSpPr>
          <a:xfrm rot="10800000">
            <a:off x="5721828" y="2061566"/>
            <a:ext cx="6470171" cy="79360"/>
            <a:chOff x="-3174" y="6111441"/>
            <a:chExt cx="9704415" cy="11903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正方形/長方形 42">
              <a:extLst>
                <a:ext uri="{FF2B5EF4-FFF2-40B4-BE49-F238E27FC236}">
                  <a16:creationId xmlns:a16="http://schemas.microsoft.com/office/drawing/2014/main" id="{BE410C86-35CF-415A-9440-9620FC76F040}"/>
                </a:ext>
              </a:extLst>
            </p:cNvPr>
            <p:cNvSpPr/>
            <p:nvPr userDrawn="1"/>
          </p:nvSpPr>
          <p:spPr>
            <a:xfrm>
              <a:off x="-3174" y="6111441"/>
              <a:ext cx="9660456" cy="11903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21" name="直角三角形 43">
              <a:extLst>
                <a:ext uri="{FF2B5EF4-FFF2-40B4-BE49-F238E27FC236}">
                  <a16:creationId xmlns:a16="http://schemas.microsoft.com/office/drawing/2014/main" id="{D2F7B729-4AAB-46BF-8988-3A22C0A17B9D}"/>
                </a:ext>
              </a:extLst>
            </p:cNvPr>
            <p:cNvSpPr/>
            <p:nvPr userDrawn="1"/>
          </p:nvSpPr>
          <p:spPr>
            <a:xfrm>
              <a:off x="9657281" y="6111441"/>
              <a:ext cx="43960" cy="119029"/>
            </a:xfrm>
            <a:prstGeom prst="rtTriangle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6C21EB59-BEC7-4B1C-9728-E832CE92D24B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450ED1D5-AADC-4E61-AB17-E7F062C555E4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130DD34-F411-4AD4-9A3B-A8F38E493D51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25498" y="2084533"/>
            <a:ext cx="4869834" cy="1671908"/>
          </a:xfrm>
        </p:spPr>
        <p:txBody>
          <a:bodyPr anchor="b">
            <a:norm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8096FDC5-5043-452D-9947-683F46A3807C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864244" y="2363832"/>
            <a:ext cx="4869834" cy="1671908"/>
          </a:xfrm>
        </p:spPr>
        <p:txBody>
          <a:bodyPr anchor="b">
            <a:norm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8FF24911-5974-4787-9B02-7F02450A23D0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20367" y="4198026"/>
            <a:ext cx="4869834" cy="1671908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35" name="Text Placeholder 31">
            <a:extLst>
              <a:ext uri="{FF2B5EF4-FFF2-40B4-BE49-F238E27FC236}">
                <a16:creationId xmlns:a16="http://schemas.microsoft.com/office/drawing/2014/main" id="{0956801D-18B3-454E-95A9-1511BABA4871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864244" y="4473394"/>
            <a:ext cx="4869834" cy="1671908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372EF8-F8FA-4CBB-9CA5-33E5962EEA88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4022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B2C29D-DF9A-48DA-9A1C-59A5138D0B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C8C84-C3D4-4E1E-8620-2D84D49E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9EA9-840D-4EFB-9C79-B4B075B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A489-836F-44A5-9FCB-C70294D5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60497-A116-46F2-B4E6-442EDD91B463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4FDC1D-6E37-430D-A1E7-D6E2F02754F0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86E65D1-4BFC-4FCC-B8E8-4908A51BFBF1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2CEA6B-7319-4DB1-9A44-34195386D66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2E28E5DE-1A66-47A1-BFD1-C116E93561CF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9345EA-62EB-4A01-88CE-EFEA98E9FE76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52EE4C-94E8-4405-BFBD-6D4AB9D2C2B2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66DD2A9-8067-4603-8EE6-3DD58E006A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A7A838-299B-4F23-AE07-E2B8783DA67A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図プレースホルダー 9">
            <a:extLst>
              <a:ext uri="{FF2B5EF4-FFF2-40B4-BE49-F238E27FC236}">
                <a16:creationId xmlns:a16="http://schemas.microsoft.com/office/drawing/2014/main" id="{F2F469E8-D13B-40AF-9B5D-2C3AD5D857A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1602460"/>
            <a:ext cx="12191991" cy="3309841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6">
            <a:extLst>
              <a:ext uri="{FF2B5EF4-FFF2-40B4-BE49-F238E27FC236}">
                <a16:creationId xmlns:a16="http://schemas.microsoft.com/office/drawing/2014/main" id="{E109E337-9C4D-4B83-886F-65ECFD554F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961" y="5223803"/>
            <a:ext cx="10801146" cy="79335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正方形/長方形 12">
            <a:extLst>
              <a:ext uri="{FF2B5EF4-FFF2-40B4-BE49-F238E27FC236}">
                <a16:creationId xmlns:a16="http://schemas.microsoft.com/office/drawing/2014/main" id="{FEB79E71-D4DF-4932-ABBE-B53D23D0F598}"/>
              </a:ext>
            </a:extLst>
          </p:cNvPr>
          <p:cNvSpPr/>
          <p:nvPr userDrawn="1"/>
        </p:nvSpPr>
        <p:spPr>
          <a:xfrm>
            <a:off x="548694" y="5079788"/>
            <a:ext cx="2160447" cy="48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3">
            <a:extLst>
              <a:ext uri="{FF2B5EF4-FFF2-40B4-BE49-F238E27FC236}">
                <a16:creationId xmlns:a16="http://schemas.microsoft.com/office/drawing/2014/main" id="{94259192-856B-4F00-8825-88239953EE1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4183994"/>
            <a:ext cx="12191992" cy="764485"/>
          </a:xfrm>
          <a:solidFill>
            <a:schemeClr val="accent1">
              <a:lumMod val="75000"/>
              <a:alpha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007251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B2C29D-DF9A-48DA-9A1C-59A5138D0B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C8C84-C3D4-4E1E-8620-2D84D49E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9EA9-840D-4EFB-9C79-B4B075B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A489-836F-44A5-9FCB-C70294D5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60497-A116-46F2-B4E6-442EDD91B463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4FDC1D-6E37-430D-A1E7-D6E2F02754F0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86E65D1-4BFC-4FCC-B8E8-4908A51BFBF1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2CEA6B-7319-4DB1-9A44-34195386D66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2E28E5DE-1A66-47A1-BFD1-C116E93561CF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9345EA-62EB-4A01-88CE-EFEA98E9FE76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52EE4C-94E8-4405-BFBD-6D4AB9D2C2B2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66DD2A9-8067-4603-8EE6-3DD58E006A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A7A838-299B-4F23-AE07-E2B8783DA67A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3B6592-0E32-49C9-858E-22685DEB0D96}"/>
              </a:ext>
            </a:extLst>
          </p:cNvPr>
          <p:cNvSpPr/>
          <p:nvPr userDrawn="1"/>
        </p:nvSpPr>
        <p:spPr>
          <a:xfrm>
            <a:off x="0" y="1619249"/>
            <a:ext cx="5200650" cy="32415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7690396-5EAD-4E7A-A5E2-FEA1AFA1207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00650" y="1619250"/>
            <a:ext cx="6991350" cy="3232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3F91B4-533C-431D-B207-BF5A4A272CDF}"/>
              </a:ext>
            </a:extLst>
          </p:cNvPr>
          <p:cNvSpPr/>
          <p:nvPr userDrawn="1"/>
        </p:nvSpPr>
        <p:spPr>
          <a:xfrm>
            <a:off x="659642" y="5087747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5EF011A-01FE-4CD1-A9EB-4EC7373801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9642" y="5258889"/>
            <a:ext cx="10922758" cy="91440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FB8D9A5-4EFD-42DC-A270-E14A588A53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" y="1854380"/>
            <a:ext cx="4686299" cy="2719798"/>
          </a:xfrm>
        </p:spPr>
        <p:txBody>
          <a:bodyPr anchor="b">
            <a:normAutofit/>
          </a:bodyPr>
          <a:lstStyle>
            <a:lvl1pPr marL="0" indent="0" algn="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7311473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B2C29D-DF9A-48DA-9A1C-59A5138D0B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C8C84-C3D4-4E1E-8620-2D84D49E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2" y="242295"/>
            <a:ext cx="9398758" cy="631209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9EA9-840D-4EFB-9C79-B4B075B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A489-836F-44A5-9FCB-C70294D5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60497-A116-46F2-B4E6-442EDD91B463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4FDC1D-6E37-430D-A1E7-D6E2F02754F0}"/>
              </a:ext>
            </a:extLst>
          </p:cNvPr>
          <p:cNvGrpSpPr/>
          <p:nvPr userDrawn="1"/>
        </p:nvGrpSpPr>
        <p:grpSpPr>
          <a:xfrm>
            <a:off x="112996" y="241916"/>
            <a:ext cx="1105469" cy="1105469"/>
            <a:chOff x="112996" y="241916"/>
            <a:chExt cx="1105469" cy="110546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86E65D1-4BFC-4FCC-B8E8-4908A51BFBF1}"/>
                </a:ext>
              </a:extLst>
            </p:cNvPr>
            <p:cNvSpPr/>
            <p:nvPr userDrawn="1"/>
          </p:nvSpPr>
          <p:spPr>
            <a:xfrm>
              <a:off x="112996" y="241916"/>
              <a:ext cx="1105469" cy="11054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>
              <a:outerShdw blurRad="266700" dist="190500" dir="2700000" sx="97000" sy="97000" algn="tl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2032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2CEA6B-7319-4DB1-9A44-34195386D66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25" r="21507" b="39900"/>
            <a:stretch/>
          </p:blipFill>
          <p:spPr>
            <a:xfrm>
              <a:off x="425497" y="452398"/>
              <a:ext cx="480466" cy="700969"/>
            </a:xfrm>
            <a:prstGeom prst="rect">
              <a:avLst/>
            </a:prstGeom>
          </p:spPr>
        </p:pic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2E28E5DE-1A66-47A1-BFD1-C116E93561CF}"/>
              </a:ext>
            </a:extLst>
          </p:cNvPr>
          <p:cNvSpPr/>
          <p:nvPr userDrawn="1"/>
        </p:nvSpPr>
        <p:spPr>
          <a:xfrm>
            <a:off x="1292664" y="317983"/>
            <a:ext cx="573206" cy="57320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9345EA-62EB-4A01-88CE-EFEA98E9FE76}"/>
              </a:ext>
            </a:extLst>
          </p:cNvPr>
          <p:cNvSpPr/>
          <p:nvPr userDrawn="1"/>
        </p:nvSpPr>
        <p:spPr>
          <a:xfrm>
            <a:off x="1258932" y="934581"/>
            <a:ext cx="286603" cy="28660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52EE4C-94E8-4405-BFBD-6D4AB9D2C2B2}"/>
              </a:ext>
            </a:extLst>
          </p:cNvPr>
          <p:cNvSpPr/>
          <p:nvPr userDrawn="1"/>
        </p:nvSpPr>
        <p:spPr>
          <a:xfrm>
            <a:off x="1653985" y="905230"/>
            <a:ext cx="442155" cy="44215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66DD2A9-8067-4603-8EE6-3DD58E006A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372600" cy="375666"/>
          </a:xfrm>
        </p:spPr>
        <p:txBody>
          <a:bodyPr anchor="ctr">
            <a:noAutofit/>
          </a:bodyPr>
          <a:lstStyle>
            <a:lvl1pPr marL="0" indent="0">
              <a:buNone/>
              <a:defRPr sz="2400" i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A7A838-299B-4F23-AE07-E2B8783DA67A}"/>
              </a:ext>
            </a:extLst>
          </p:cNvPr>
          <p:cNvSpPr/>
          <p:nvPr userDrawn="1"/>
        </p:nvSpPr>
        <p:spPr>
          <a:xfrm>
            <a:off x="2183642" y="921630"/>
            <a:ext cx="3607558" cy="61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1204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B2C29D-DF9A-48DA-9A1C-59A5138D0B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9" r="21592" b="97610"/>
          <a:stretch/>
        </p:blipFill>
        <p:spPr>
          <a:xfrm>
            <a:off x="-89848" y="6145302"/>
            <a:ext cx="12281848" cy="71269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9EA9-840D-4EFB-9C79-B4B075B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996" y="6420518"/>
            <a:ext cx="4840004" cy="429476"/>
          </a:xfrm>
        </p:spPr>
        <p:txBody>
          <a:bodyPr/>
          <a:lstStyle>
            <a:lvl1pPr>
              <a:defRPr sz="1600"/>
            </a:lvl1pPr>
          </a:lstStyle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A489-836F-44A5-9FCB-C70294D5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2284" y="6420518"/>
            <a:ext cx="27432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60497-A116-46F2-B4E6-442EDD91B463}"/>
              </a:ext>
            </a:extLst>
          </p:cNvPr>
          <p:cNvSpPr/>
          <p:nvPr userDrawn="1"/>
        </p:nvSpPr>
        <p:spPr>
          <a:xfrm>
            <a:off x="0" y="0"/>
            <a:ext cx="12192000" cy="629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7246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15FC8-82FC-40B7-9597-16576058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2E158-D4D8-4A35-8689-B311F39D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2E747-2F99-4C81-9179-500FF055E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AC04705-A039-4326-B193-5E40386AEC98}" type="datetime1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DAB22-2F10-4CE0-8FA1-54BBF098C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www.telkomuniversity.ac.id | www.apkit.co.id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867BD-9F60-4FAC-A7D0-6EEDA36A3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91F020E-B203-4E52-A939-A854FDEDA5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2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0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69" r:id="rId12"/>
    <p:sldLayoutId id="2147483670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vm-tutorial.com/2014/10/svm-linear-kernel-good-text-classification/" TargetMode="External"/><Relationship Id="rId2" Type="http://schemas.openxmlformats.org/officeDocument/2006/relationships/hyperlink" Target="https://stats.stackexchange.com/questions/73032/linear-kernel-and-non-linear-kernel-for-support-vector-machin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Sequential_minimal_optimization" TargetMode="External"/><Relationship Id="rId4" Type="http://schemas.openxmlformats.org/officeDocument/2006/relationships/hyperlink" Target="https://www.quora.com/What-are-TP-rate-FP-rate-precision-recall-F-measure-MCC-ROC-area-and-PRC-areas-in-the-Weka-too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DEBC51A-DC7E-4A57-A772-FD0B83C32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0" hangingPunct="0"/>
            <a:r>
              <a:rPr lang="en-ID" b="1" dirty="0" err="1"/>
              <a:t>Tugas</a:t>
            </a:r>
            <a:r>
              <a:rPr lang="en-ID" b="1" dirty="0"/>
              <a:t> </a:t>
            </a:r>
            <a:r>
              <a:rPr lang="en-ID" b="1" dirty="0" err="1"/>
              <a:t>Besar</a:t>
            </a:r>
            <a:r>
              <a:rPr lang="en-ID" b="1" dirty="0"/>
              <a:t> Data Mining</a:t>
            </a: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33C76A-98C9-4048-89F2-0733A398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SVM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0394D05-4F1C-486F-9E6A-C0FDE6AC4853}"/>
              </a:ext>
            </a:extLst>
          </p:cNvPr>
          <p:cNvSpPr txBox="1">
            <a:spLocks/>
          </p:cNvSpPr>
          <p:nvPr/>
        </p:nvSpPr>
        <p:spPr>
          <a:xfrm>
            <a:off x="8955517" y="6424706"/>
            <a:ext cx="4545392" cy="433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IF-39-GAB01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42B8CF-2FC7-49D9-8886-AF9BA39E6D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5176911"/>
            <a:ext cx="6096000" cy="1681088"/>
          </a:xfrm>
        </p:spPr>
        <p:txBody>
          <a:bodyPr>
            <a:normAutofit fontScale="70000" lnSpcReduction="20000"/>
          </a:bodyPr>
          <a:lstStyle/>
          <a:p>
            <a:r>
              <a:rPr lang="en-ID" dirty="0"/>
              <a:t>Aditiyan </a:t>
            </a:r>
            <a:r>
              <a:rPr lang="en-ID" dirty="0" err="1"/>
              <a:t>Iswahyudin</a:t>
            </a:r>
            <a:r>
              <a:rPr lang="en-ID" dirty="0"/>
              <a:t>		1301154167</a:t>
            </a:r>
          </a:p>
          <a:p>
            <a:r>
              <a:rPr lang="en-ID" dirty="0" err="1"/>
              <a:t>Dhuki</a:t>
            </a:r>
            <a:r>
              <a:rPr lang="en-ID" dirty="0"/>
              <a:t> </a:t>
            </a:r>
            <a:r>
              <a:rPr lang="en-ID" dirty="0" err="1"/>
              <a:t>Dwi</a:t>
            </a:r>
            <a:r>
              <a:rPr lang="en-ID" dirty="0"/>
              <a:t> R			1301154265</a:t>
            </a:r>
          </a:p>
          <a:p>
            <a:r>
              <a:rPr lang="en-ID" dirty="0" err="1"/>
              <a:t>Fero</a:t>
            </a:r>
            <a:r>
              <a:rPr lang="en-ID" dirty="0"/>
              <a:t> R				1301154318</a:t>
            </a:r>
          </a:p>
          <a:p>
            <a:r>
              <a:rPr lang="en-ID" dirty="0"/>
              <a:t>Odia </a:t>
            </a:r>
            <a:r>
              <a:rPr lang="en-ID" dirty="0" err="1"/>
              <a:t>Pratama</a:t>
            </a:r>
            <a:r>
              <a:rPr lang="en-ID" dirty="0"/>
              <a:t>			1301154405</a:t>
            </a:r>
          </a:p>
          <a:p>
            <a:r>
              <a:rPr lang="en-ID" dirty="0"/>
              <a:t>R Hatim M.A			1301154223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8463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ACFF-93CE-4899-BD73-E7C76842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Train 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D061C-226F-4D3B-9D2D-B2A6CBB3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BFFA6-B634-491A-B8C6-56B6BCA3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5C704E-08AB-490F-86C0-F156744031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Train preprocessing dan </a:t>
            </a:r>
            <a:r>
              <a:rPr lang="en-US" dirty="0" err="1"/>
              <a:t>normalisasi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7952A-F6F6-481B-98B2-22F738EA9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981" y="1463926"/>
            <a:ext cx="3991695" cy="4785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8A12F8-678A-4C2C-8638-E81BE41CA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579" y="1463926"/>
            <a:ext cx="4461429" cy="488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78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ACFF-93CE-4899-BD73-E7C76842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Test 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D061C-226F-4D3B-9D2D-B2A6CBB3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BFFA6-B634-491A-B8C6-56B6BCA3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5C704E-08AB-490F-86C0-F156744031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9CDA32-054B-4705-9DA7-2C95C27AA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094" y="1463926"/>
            <a:ext cx="4683369" cy="488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47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5967-D2CE-414F-A3F2-787EACCA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yang </a:t>
            </a:r>
            <a:r>
              <a:rPr lang="en-US" dirty="0" err="1"/>
              <a:t>Digunakan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5689D-079A-4356-92FD-F473DAC33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Weka</a:t>
            </a:r>
          </a:p>
          <a:p>
            <a:r>
              <a:rPr lang="en-US" dirty="0"/>
              <a:t>Visual Studio Code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Python3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69419-D7D7-44FC-AD5C-6E02CACA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2951C-B42C-4CDC-B5D7-4EC1E091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79049D-16DF-49F3-85AD-0674848110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4773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20EE-3262-4D3A-BFA3-5DFACF61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Pengerjaan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991DF-FB3D-46DA-824C-2F7B157A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89EFB-D6BF-4A00-9044-1428D99C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2BA136-42CC-4654-914F-A6475CAA30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0F4A33-E021-49BF-B711-DD55B3BDCB76}"/>
              </a:ext>
            </a:extLst>
          </p:cNvPr>
          <p:cNvSpPr txBox="1"/>
          <p:nvPr/>
        </p:nvSpPr>
        <p:spPr>
          <a:xfrm>
            <a:off x="731520" y="1969477"/>
            <a:ext cx="10424160" cy="413590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Pre-processing	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Menghilangkan</a:t>
            </a:r>
            <a:r>
              <a:rPr lang="en-US" sz="2000" dirty="0"/>
              <a:t> outlier yang </a:t>
            </a:r>
            <a:r>
              <a:rPr lang="en-US" sz="2000" dirty="0" err="1"/>
              <a:t>ada</a:t>
            </a:r>
            <a:r>
              <a:rPr lang="en-US" sz="2000" dirty="0"/>
              <a:t>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Mengisi</a:t>
            </a:r>
            <a:r>
              <a:rPr lang="en-US" sz="2000" dirty="0"/>
              <a:t> missing values.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Weka		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Mencoba</a:t>
            </a:r>
            <a:r>
              <a:rPr lang="en-US" sz="2000" dirty="0"/>
              <a:t> </a:t>
            </a:r>
            <a:r>
              <a:rPr lang="en-US" sz="2000" dirty="0" err="1"/>
              <a:t>klasifikasi</a:t>
            </a:r>
            <a:r>
              <a:rPr lang="en-US" sz="2000" dirty="0"/>
              <a:t> SVM </a:t>
            </a:r>
            <a:r>
              <a:rPr lang="en-US" sz="2000" dirty="0" err="1"/>
              <a:t>menggunakan</a:t>
            </a:r>
            <a:r>
              <a:rPr lang="en-US" sz="2000" dirty="0"/>
              <a:t> tools yang </a:t>
            </a:r>
            <a:r>
              <a:rPr lang="en-US" sz="2000" dirty="0" err="1"/>
              <a:t>ada</a:t>
            </a:r>
            <a:r>
              <a:rPr lang="en-US" sz="2000" dirty="0"/>
              <a:t> di Weka.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Menggunakan</a:t>
            </a:r>
            <a:r>
              <a:rPr lang="en-US" sz="2000" dirty="0"/>
              <a:t> Supply Test Set.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Menerapkan</a:t>
            </a:r>
            <a:r>
              <a:rPr lang="en-US" sz="2000" dirty="0"/>
              <a:t> data </a:t>
            </a:r>
            <a:r>
              <a:rPr lang="en-US" sz="2000" dirty="0" err="1"/>
              <a:t>sebelum</a:t>
            </a:r>
            <a:r>
              <a:rPr lang="en-US" sz="2000" dirty="0"/>
              <a:t> pre-processing dan </a:t>
            </a:r>
            <a:r>
              <a:rPr lang="en-US" sz="2000" dirty="0" err="1"/>
              <a:t>sesudah</a:t>
            </a:r>
            <a:r>
              <a:rPr lang="en-US" sz="2000" dirty="0"/>
              <a:t> pre-processing dan </a:t>
            </a:r>
            <a:r>
              <a:rPr lang="en-US" sz="2000" dirty="0" err="1"/>
              <a:t>membandingkan</a:t>
            </a:r>
            <a:r>
              <a:rPr lang="en-US" sz="2000" dirty="0"/>
              <a:t> </a:t>
            </a:r>
            <a:r>
              <a:rPr lang="en-US" sz="2000" dirty="0" err="1"/>
              <a:t>akurasi</a:t>
            </a:r>
            <a:r>
              <a:rPr lang="en-US" sz="2000" dirty="0"/>
              <a:t>, </a:t>
            </a:r>
            <a:r>
              <a:rPr lang="en-US" sz="2000" dirty="0" err="1"/>
              <a:t>presisi</a:t>
            </a:r>
            <a:r>
              <a:rPr lang="en-US" sz="2000" dirty="0"/>
              <a:t>, dan recall </a:t>
            </a:r>
            <a:r>
              <a:rPr lang="en-US" sz="2000" dirty="0" err="1"/>
              <a:t>keduanya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Python	: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Mencoba</a:t>
            </a:r>
            <a:r>
              <a:rPr lang="en-US" sz="2000" dirty="0"/>
              <a:t> </a:t>
            </a:r>
            <a:r>
              <a:rPr lang="en-US" sz="2000" dirty="0" err="1"/>
              <a:t>klasifikasi</a:t>
            </a:r>
            <a:r>
              <a:rPr lang="en-US" sz="2000" dirty="0"/>
              <a:t> SVM </a:t>
            </a:r>
            <a:r>
              <a:rPr lang="en-US" sz="2000" dirty="0" err="1"/>
              <a:t>menggunakan</a:t>
            </a:r>
            <a:r>
              <a:rPr lang="en-US" sz="2000" dirty="0"/>
              <a:t> library yang </a:t>
            </a:r>
            <a:r>
              <a:rPr lang="en-US" sz="2000" dirty="0" err="1"/>
              <a:t>tersedia</a:t>
            </a:r>
            <a:r>
              <a:rPr lang="en-US" sz="2000" dirty="0"/>
              <a:t> di Python.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Menggunakan</a:t>
            </a:r>
            <a:r>
              <a:rPr lang="en-US" sz="2000" dirty="0"/>
              <a:t> kernel.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/>
              <a:t>Menerapkan</a:t>
            </a:r>
            <a:r>
              <a:rPr lang="en-US" sz="2000" dirty="0"/>
              <a:t> data </a:t>
            </a:r>
            <a:r>
              <a:rPr lang="en-US" sz="2000" dirty="0" err="1"/>
              <a:t>sebelum</a:t>
            </a:r>
            <a:r>
              <a:rPr lang="en-US" sz="2000" dirty="0"/>
              <a:t> pre-processing dan </a:t>
            </a:r>
            <a:r>
              <a:rPr lang="en-US" sz="2000" dirty="0" err="1"/>
              <a:t>sesudah</a:t>
            </a:r>
            <a:r>
              <a:rPr lang="en-US" sz="2000" dirty="0"/>
              <a:t> pre-processing dan </a:t>
            </a:r>
            <a:r>
              <a:rPr lang="en-US" sz="2000" dirty="0" err="1"/>
              <a:t>membandingkan</a:t>
            </a:r>
            <a:r>
              <a:rPr lang="en-US" sz="2000" dirty="0"/>
              <a:t> </a:t>
            </a:r>
            <a:r>
              <a:rPr lang="en-US" sz="2000" dirty="0" err="1"/>
              <a:t>akurasi</a:t>
            </a:r>
            <a:r>
              <a:rPr lang="en-US" sz="2000" dirty="0"/>
              <a:t>, </a:t>
            </a:r>
            <a:r>
              <a:rPr lang="en-US" sz="2000" dirty="0" err="1"/>
              <a:t>presisi</a:t>
            </a:r>
            <a:r>
              <a:rPr lang="en-US" sz="2000" dirty="0"/>
              <a:t>, dan recall </a:t>
            </a:r>
            <a:r>
              <a:rPr lang="en-US" sz="2000" dirty="0" err="1"/>
              <a:t>keduanya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0469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A856-34E8-4ECD-B6AC-98C26123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Screenshoot</a:t>
            </a:r>
            <a:r>
              <a:rPr lang="en-US" dirty="0"/>
              <a:t> Weka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EC9AF-B0DA-489F-B161-B3212418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1B0B9-54EF-45A4-8CDE-4A5F1C26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6687A7-7413-4197-B335-8351EDCDC3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982200" cy="375666"/>
          </a:xfrm>
        </p:spPr>
        <p:txBody>
          <a:bodyPr/>
          <a:lstStyle/>
          <a:p>
            <a:r>
              <a:rPr lang="en-US" dirty="0"/>
              <a:t>Hasil data </a:t>
            </a:r>
            <a:r>
              <a:rPr lang="en-US" dirty="0" err="1"/>
              <a:t>sebelum</a:t>
            </a:r>
            <a:r>
              <a:rPr lang="en-US" dirty="0"/>
              <a:t> pre-processing dan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kernel linear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99FC6F-3340-496B-AB30-028457906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97" y="1463926"/>
            <a:ext cx="8853387" cy="474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80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A856-34E8-4ECD-B6AC-98C26123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Screenshoot</a:t>
            </a:r>
            <a:r>
              <a:rPr lang="en-US" dirty="0"/>
              <a:t> Weka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EC9AF-B0DA-489F-B161-B3212418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1B0B9-54EF-45A4-8CDE-4A5F1C26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6687A7-7413-4197-B335-8351EDCDC3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2"/>
            <a:ext cx="9982200" cy="631208"/>
          </a:xfrm>
        </p:spPr>
        <p:txBody>
          <a:bodyPr/>
          <a:lstStyle/>
          <a:p>
            <a:r>
              <a:rPr lang="en-US" dirty="0"/>
              <a:t>Hasil data </a:t>
            </a:r>
            <a:r>
              <a:rPr lang="en-US" dirty="0" err="1"/>
              <a:t>sebelum</a:t>
            </a:r>
            <a:r>
              <a:rPr lang="en-US" dirty="0"/>
              <a:t> pre-processing (</a:t>
            </a:r>
            <a:r>
              <a:rPr lang="en-US" dirty="0" err="1"/>
              <a:t>sudah</a:t>
            </a:r>
            <a:r>
              <a:rPr lang="en-US" dirty="0"/>
              <a:t> di </a:t>
            </a:r>
            <a:r>
              <a:rPr lang="en-US" dirty="0" err="1"/>
              <a:t>normalisasi</a:t>
            </a:r>
            <a:r>
              <a:rPr lang="en-US" dirty="0"/>
              <a:t>) </a:t>
            </a:r>
            <a:r>
              <a:rPr lang="en-US" dirty="0" err="1"/>
              <a:t>menggunakan</a:t>
            </a:r>
            <a:r>
              <a:rPr lang="en-US" dirty="0"/>
              <a:t> kernel linear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489325-117A-4837-97EA-A0BE83107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610" y="1719468"/>
            <a:ext cx="7946780" cy="422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03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A856-34E8-4ECD-B6AC-98C26123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Screenshoot</a:t>
            </a:r>
            <a:r>
              <a:rPr lang="en-US" dirty="0"/>
              <a:t> Weka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EC9AF-B0DA-489F-B161-B3212418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1B0B9-54EF-45A4-8CDE-4A5F1C26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6687A7-7413-4197-B335-8351EDCDC3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1"/>
            <a:ext cx="9372600" cy="573673"/>
          </a:xfrm>
        </p:spPr>
        <p:txBody>
          <a:bodyPr/>
          <a:lstStyle/>
          <a:p>
            <a:r>
              <a:rPr lang="en-US" dirty="0"/>
              <a:t>Hasil data </a:t>
            </a:r>
            <a:r>
              <a:rPr lang="en-US" dirty="0" err="1"/>
              <a:t>sesudah</a:t>
            </a:r>
            <a:r>
              <a:rPr lang="en-US" dirty="0"/>
              <a:t> pre-processing (</a:t>
            </a:r>
            <a:r>
              <a:rPr lang="en-US" dirty="0" err="1"/>
              <a:t>belum</a:t>
            </a:r>
            <a:r>
              <a:rPr lang="en-US" dirty="0"/>
              <a:t> di </a:t>
            </a:r>
            <a:r>
              <a:rPr lang="en-US" dirty="0" err="1"/>
              <a:t>normalisasi</a:t>
            </a:r>
            <a:r>
              <a:rPr lang="en-US" dirty="0"/>
              <a:t>) </a:t>
            </a:r>
            <a:r>
              <a:rPr lang="en-US" dirty="0" err="1"/>
              <a:t>menggunakan</a:t>
            </a:r>
            <a:r>
              <a:rPr lang="en-US" dirty="0"/>
              <a:t> kernel linear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4CF9A2-86C1-463C-B76A-156339B7C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851" y="1659189"/>
            <a:ext cx="8384345" cy="465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29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A856-34E8-4ECD-B6AC-98C26123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Screenshoot</a:t>
            </a:r>
            <a:r>
              <a:rPr lang="en-US" dirty="0"/>
              <a:t> Weka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EC9AF-B0DA-489F-B161-B3212418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1B0B9-54EF-45A4-8CDE-4A5F1C26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6687A7-7413-4197-B335-8351EDCDC3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1"/>
            <a:ext cx="9372600" cy="631209"/>
          </a:xfrm>
        </p:spPr>
        <p:txBody>
          <a:bodyPr/>
          <a:lstStyle/>
          <a:p>
            <a:r>
              <a:rPr lang="en-US" dirty="0"/>
              <a:t>Hasil data </a:t>
            </a:r>
            <a:r>
              <a:rPr lang="en-US" dirty="0" err="1"/>
              <a:t>sesudah</a:t>
            </a:r>
            <a:r>
              <a:rPr lang="en-US" dirty="0"/>
              <a:t> pre-processing dan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kernel linear</a:t>
            </a:r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8217E3-16A4-42D0-89EE-34113F69B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26" y="1745134"/>
            <a:ext cx="8229600" cy="457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77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B38D-205E-477B-9259-9DBC2FCC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Screenshoot</a:t>
            </a:r>
            <a:r>
              <a:rPr lang="en-US" dirty="0"/>
              <a:t> Program Python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089A0-B6C0-4BC0-B432-874F1DC07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1976933"/>
            <a:ext cx="10988842" cy="42000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2D 						5D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8712A-AA4A-48AD-B519-038F48C7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71362-1484-4988-918A-E2D2FB89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159E92-D35D-4591-A566-5DEF5DF7BD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1"/>
            <a:ext cx="9372600" cy="996052"/>
          </a:xfrm>
        </p:spPr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b="1" dirty="0" err="1"/>
              <a:t>Sebelum</a:t>
            </a:r>
            <a:r>
              <a:rPr lang="en-US" b="1" dirty="0"/>
              <a:t> Preprocessing &amp; </a:t>
            </a:r>
            <a:r>
              <a:rPr lang="en-US" b="1" dirty="0" err="1"/>
              <a:t>Normalisasi</a:t>
            </a:r>
            <a:r>
              <a:rPr lang="en-US" dirty="0"/>
              <a:t> 2D &amp; 5D kernel : Linear. </a:t>
            </a:r>
            <a:r>
              <a:rPr lang="en-US" b="1" dirty="0"/>
              <a:t>Data Train (</a:t>
            </a:r>
            <a:r>
              <a:rPr lang="en-US" b="1" dirty="0" err="1"/>
              <a:t>indeks</a:t>
            </a:r>
            <a:r>
              <a:rPr lang="en-US" b="1" dirty="0"/>
              <a:t> 1 - 32) &amp; Data Test (</a:t>
            </a:r>
            <a:r>
              <a:rPr lang="en-US" b="1" dirty="0" err="1"/>
              <a:t>indeks</a:t>
            </a:r>
            <a:r>
              <a:rPr lang="en-US" b="1" dirty="0"/>
              <a:t> 33 - 42) -&gt; DataTrain.csv</a:t>
            </a:r>
            <a:endParaRPr lang="id-ID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B73A28-1F66-47D2-8B60-AE1450CE5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27" y="2492301"/>
            <a:ext cx="4007940" cy="3017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534D5B-02BF-4D8E-BA59-A8E4721D0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042" y="2612664"/>
            <a:ext cx="3665282" cy="1721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C5C42C-2E1E-4DC8-9956-9E5C720B2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959" y="2612665"/>
            <a:ext cx="3819525" cy="172157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2E3775B-6D8C-4996-892B-16627EA7CC50}"/>
              </a:ext>
            </a:extLst>
          </p:cNvPr>
          <p:cNvSpPr/>
          <p:nvPr/>
        </p:nvSpPr>
        <p:spPr>
          <a:xfrm>
            <a:off x="2219177" y="4001293"/>
            <a:ext cx="1574800" cy="2576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Kelas </a:t>
            </a:r>
            <a:r>
              <a:rPr lang="en-US" dirty="0" err="1"/>
              <a:t>Positif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CAEA2F-CDD2-4728-93B2-4DC688D62EEB}"/>
              </a:ext>
            </a:extLst>
          </p:cNvPr>
          <p:cNvSpPr/>
          <p:nvPr/>
        </p:nvSpPr>
        <p:spPr>
          <a:xfrm>
            <a:off x="1422400" y="2860271"/>
            <a:ext cx="1574800" cy="2576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Kelas </a:t>
            </a:r>
            <a:r>
              <a:rPr lang="en-US" dirty="0" err="1"/>
              <a:t>Negatif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20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1833-AE0A-4A1D-8E44-64AA97D4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Screenshoot</a:t>
            </a:r>
            <a:r>
              <a:rPr lang="en-US" dirty="0"/>
              <a:t> Program Python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F4A26B-4202-4BC7-9B79-8A1563042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93" y="2507846"/>
            <a:ext cx="3993497" cy="309640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A86A8-2167-4E26-954F-D3DAD40B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15369-FD30-4467-B02E-542F6BA3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E8A237-91A5-4E60-B2DB-476B9BE48D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83642" y="965722"/>
            <a:ext cx="9372600" cy="844476"/>
          </a:xfrm>
        </p:spPr>
        <p:txBody>
          <a:bodyPr anchor="t"/>
          <a:lstStyle/>
          <a:p>
            <a:r>
              <a:rPr lang="en-US" dirty="0"/>
              <a:t>Hasil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b="1" dirty="0"/>
              <a:t>Setelah Preprocessing </a:t>
            </a:r>
            <a:r>
              <a:rPr lang="en-US" dirty="0"/>
              <a:t>2D &amp; 5D kernel : Linear</a:t>
            </a:r>
          </a:p>
          <a:p>
            <a:r>
              <a:rPr lang="en-US" b="1" dirty="0"/>
              <a:t>Data Train (</a:t>
            </a:r>
            <a:r>
              <a:rPr lang="en-US" b="1" dirty="0" err="1"/>
              <a:t>indeks</a:t>
            </a:r>
            <a:r>
              <a:rPr lang="en-US" b="1" dirty="0"/>
              <a:t> 1 - 32) &amp; Data Test (</a:t>
            </a:r>
            <a:r>
              <a:rPr lang="en-US" b="1" dirty="0" err="1"/>
              <a:t>indeks</a:t>
            </a:r>
            <a:r>
              <a:rPr lang="en-US" b="1" dirty="0"/>
              <a:t> 33 - 42) -&gt; DataTrain.csv</a:t>
            </a:r>
            <a:endParaRPr lang="id-ID" b="1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DAB44B-10A3-46B5-B61F-92F2FE50781D}"/>
              </a:ext>
            </a:extLst>
          </p:cNvPr>
          <p:cNvSpPr/>
          <p:nvPr/>
        </p:nvSpPr>
        <p:spPr>
          <a:xfrm>
            <a:off x="4222590" y="1945027"/>
            <a:ext cx="6415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2D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043118-B4C9-4002-BF96-DD4FAC6B8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590" y="2587045"/>
            <a:ext cx="3781425" cy="1743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87C9A9-1F0D-425A-9202-79EFCD3D7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534" y="2587045"/>
            <a:ext cx="3790950" cy="1752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4B5C1C-0CFD-4454-B64C-73EB28ABFF20}"/>
              </a:ext>
            </a:extLst>
          </p:cNvPr>
          <p:cNvSpPr/>
          <p:nvPr/>
        </p:nvSpPr>
        <p:spPr>
          <a:xfrm>
            <a:off x="9779248" y="1945027"/>
            <a:ext cx="6415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5D</a:t>
            </a:r>
            <a:r>
              <a:rPr lang="en-US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211ABB-1E54-47A8-90B9-D413ECC4B088}"/>
              </a:ext>
            </a:extLst>
          </p:cNvPr>
          <p:cNvSpPr/>
          <p:nvPr/>
        </p:nvSpPr>
        <p:spPr>
          <a:xfrm>
            <a:off x="2532998" y="3954165"/>
            <a:ext cx="1574800" cy="2576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Kelas </a:t>
            </a:r>
            <a:r>
              <a:rPr lang="en-US" dirty="0" err="1"/>
              <a:t>Positif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C32CC7-37EC-47C8-BA3C-C2420A841196}"/>
              </a:ext>
            </a:extLst>
          </p:cNvPr>
          <p:cNvSpPr/>
          <p:nvPr/>
        </p:nvSpPr>
        <p:spPr>
          <a:xfrm>
            <a:off x="1565029" y="2819447"/>
            <a:ext cx="1574800" cy="2576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Kelas </a:t>
            </a:r>
            <a:r>
              <a:rPr lang="en-US" dirty="0" err="1"/>
              <a:t>Negatif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0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45D4F1-3B3D-46AA-9B17-184A7927CF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BF12F-A774-4D2B-A5D0-5030B3B775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id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D3A96-B632-45AA-B4E2-CA11FE9658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53865" y="2480199"/>
            <a:ext cx="10441619" cy="812767"/>
          </a:xfrm>
        </p:spPr>
        <p:txBody>
          <a:bodyPr>
            <a:normAutofit fontScale="62500" lnSpcReduction="20000"/>
          </a:bodyPr>
          <a:lstStyle/>
          <a:p>
            <a:r>
              <a:rPr lang="id-ID" sz="2900" dirty="0"/>
              <a:t>SVM adalah metode </a:t>
            </a:r>
            <a:r>
              <a:rPr lang="en-US" sz="2900" dirty="0"/>
              <a:t>Machine Learning </a:t>
            </a:r>
            <a:r>
              <a:rPr lang="id-ID" sz="2900" dirty="0"/>
              <a:t>yang bekerja atas prinsip </a:t>
            </a:r>
            <a:r>
              <a:rPr lang="id-ID" sz="2900" dirty="0" err="1"/>
              <a:t>Structural</a:t>
            </a:r>
            <a:r>
              <a:rPr lang="id-ID" sz="2900" dirty="0"/>
              <a:t> </a:t>
            </a:r>
            <a:r>
              <a:rPr lang="id-ID" sz="2900" dirty="0" err="1"/>
              <a:t>Risk</a:t>
            </a:r>
            <a:r>
              <a:rPr lang="id-ID" sz="2900" dirty="0"/>
              <a:t> </a:t>
            </a:r>
            <a:r>
              <a:rPr lang="id-ID" sz="2900" dirty="0" err="1"/>
              <a:t>Minimization</a:t>
            </a:r>
            <a:r>
              <a:rPr lang="id-ID" sz="2900" dirty="0"/>
              <a:t> (SRM)</a:t>
            </a:r>
            <a:r>
              <a:rPr lang="en-US" sz="2900" dirty="0"/>
              <a:t>. SRM </a:t>
            </a:r>
            <a:r>
              <a:rPr lang="en-US" sz="2900" dirty="0" err="1"/>
              <a:t>adalah</a:t>
            </a:r>
            <a:r>
              <a:rPr lang="en-US" sz="2900" dirty="0"/>
              <a:t> Model Selection yang </a:t>
            </a:r>
            <a:r>
              <a:rPr lang="en-US" sz="2900" dirty="0" err="1"/>
              <a:t>digunakan</a:t>
            </a:r>
            <a:r>
              <a:rPr lang="en-US" sz="2900" dirty="0"/>
              <a:t> </a:t>
            </a:r>
            <a:r>
              <a:rPr lang="en-US" sz="2900" dirty="0" err="1"/>
              <a:t>untuk</a:t>
            </a:r>
            <a:r>
              <a:rPr lang="en-US" sz="2900" dirty="0"/>
              <a:t> </a:t>
            </a:r>
            <a:r>
              <a:rPr lang="en-US" sz="2900" dirty="0" err="1"/>
              <a:t>mempelajari</a:t>
            </a:r>
            <a:r>
              <a:rPr lang="en-US" sz="2900" dirty="0"/>
              <a:t> data training </a:t>
            </a:r>
            <a:r>
              <a:rPr lang="en-US" sz="2900" dirty="0" err="1"/>
              <a:t>dari</a:t>
            </a:r>
            <a:r>
              <a:rPr lang="en-US" sz="2900" dirty="0"/>
              <a:t> data training yang </a:t>
            </a:r>
            <a:r>
              <a:rPr lang="en-US" sz="2900" dirty="0" err="1"/>
              <a:t>terbatas</a:t>
            </a:r>
            <a:r>
              <a:rPr lang="en-US" sz="2900" dirty="0"/>
              <a:t>.</a:t>
            </a:r>
          </a:p>
          <a:p>
            <a:r>
              <a:rPr lang="en-US" dirty="0"/>
              <a:t> </a:t>
            </a:r>
            <a:endParaRPr lang="id-ID" dirty="0"/>
          </a:p>
          <a:p>
            <a:endParaRPr lang="id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E43F04-5C4F-49C1-93BB-21D11EA5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id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2B0CA6-9FDC-45FF-8CFB-F1960DC69D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8E94D81-F3AD-498A-A5B2-60CBC14C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www.telkomuniversity.ac.id | www.apkit.co.id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D9E2CA-080C-4FD1-8A62-0BB606E1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10C771-F3CC-4380-BCDD-B158B4718E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id-ID" dirty="0" err="1"/>
              <a:t>enemukan</a:t>
            </a:r>
            <a:r>
              <a:rPr lang="id-ID" dirty="0"/>
              <a:t> </a:t>
            </a:r>
            <a:r>
              <a:rPr lang="id-ID" dirty="0" err="1"/>
              <a:t>hyperplane</a:t>
            </a:r>
            <a:r>
              <a:rPr lang="id-ID" dirty="0"/>
              <a:t> terbaik yang memisahkan dua buah </a:t>
            </a:r>
            <a:r>
              <a:rPr lang="id-ID" dirty="0" err="1"/>
              <a:t>class</a:t>
            </a:r>
            <a:r>
              <a:rPr lang="id-ID" dirty="0"/>
              <a:t> pada </a:t>
            </a:r>
            <a:r>
              <a:rPr lang="id-ID" dirty="0" err="1"/>
              <a:t>input</a:t>
            </a:r>
            <a:r>
              <a:rPr lang="id-ID" dirty="0"/>
              <a:t> </a:t>
            </a:r>
            <a:r>
              <a:rPr lang="id-ID" dirty="0" err="1"/>
              <a:t>space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7A4192-BBB7-49F1-A8E8-111449642187}"/>
              </a:ext>
            </a:extLst>
          </p:cNvPr>
          <p:cNvSpPr/>
          <p:nvPr/>
        </p:nvSpPr>
        <p:spPr>
          <a:xfrm>
            <a:off x="731520" y="4754880"/>
            <a:ext cx="1871003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1240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8D37-59C1-49CD-9933-7641E828C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Screenshoot</a:t>
            </a:r>
            <a:r>
              <a:rPr lang="en-US" dirty="0"/>
              <a:t> Program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BC02-5377-427B-A9A0-9914D7C33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1933001"/>
            <a:ext cx="10988842" cy="42439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2D 						5D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6ABC7-73C1-4B8A-81DC-85211412F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FECD7-F0C2-4D95-9726-B196CBBBB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68CE7D-F806-4B32-A95A-3E50C02E24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1"/>
            <a:ext cx="9372600" cy="844744"/>
          </a:xfrm>
        </p:spPr>
        <p:txBody>
          <a:bodyPr anchor="t"/>
          <a:lstStyle/>
          <a:p>
            <a:r>
              <a:rPr lang="en-US" dirty="0"/>
              <a:t>Hasil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b="1" dirty="0"/>
              <a:t>Setelah </a:t>
            </a:r>
            <a:r>
              <a:rPr lang="en-US" b="1" dirty="0" err="1"/>
              <a:t>Normalisasi</a:t>
            </a:r>
            <a:r>
              <a:rPr lang="en-US" dirty="0"/>
              <a:t> 2D &amp; 5D kernel : Linear </a:t>
            </a:r>
            <a:r>
              <a:rPr lang="en-US" b="1" dirty="0"/>
              <a:t>Data Train (</a:t>
            </a:r>
            <a:r>
              <a:rPr lang="en-US" b="1" dirty="0" err="1"/>
              <a:t>indeks</a:t>
            </a:r>
            <a:r>
              <a:rPr lang="en-US" b="1" dirty="0"/>
              <a:t> 1 - 32) &amp; Data Test (</a:t>
            </a:r>
            <a:r>
              <a:rPr lang="en-US" b="1" dirty="0" err="1"/>
              <a:t>indeks</a:t>
            </a:r>
            <a:r>
              <a:rPr lang="en-US" b="1" dirty="0"/>
              <a:t> 33 - 42) -&gt; DataTrain.csv </a:t>
            </a:r>
            <a:r>
              <a:rPr lang="en-US" b="1" dirty="0" err="1"/>
              <a:t>sudah</a:t>
            </a:r>
            <a:r>
              <a:rPr lang="en-US" b="1" dirty="0"/>
              <a:t> di </a:t>
            </a:r>
            <a:r>
              <a:rPr lang="en-US" b="1" dirty="0" err="1"/>
              <a:t>Normalisasi</a:t>
            </a:r>
            <a:endParaRPr lang="id-ID" b="1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F3C4D1-D538-4D47-B8E4-2CB00C667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6" y="2431557"/>
            <a:ext cx="4038572" cy="3139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4FD4F5-520C-4C7E-9B38-95EB3CF8D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50" y="2514600"/>
            <a:ext cx="3924300" cy="18240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B64090-1BD9-4AD7-891D-0CF5D2331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434" y="2514600"/>
            <a:ext cx="3829050" cy="179784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086C367-7DAF-4C08-BC1C-F42BE4181D67}"/>
              </a:ext>
            </a:extLst>
          </p:cNvPr>
          <p:cNvSpPr/>
          <p:nvPr/>
        </p:nvSpPr>
        <p:spPr>
          <a:xfrm>
            <a:off x="2396977" y="4915693"/>
            <a:ext cx="1574800" cy="2576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Kelas </a:t>
            </a:r>
            <a:r>
              <a:rPr lang="en-US" dirty="0" err="1"/>
              <a:t>Positif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D65ECA-89FB-4B60-8210-587009F15E54}"/>
              </a:ext>
            </a:extLst>
          </p:cNvPr>
          <p:cNvSpPr/>
          <p:nvPr/>
        </p:nvSpPr>
        <p:spPr>
          <a:xfrm>
            <a:off x="1576304" y="2646786"/>
            <a:ext cx="1574800" cy="2576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Kelas </a:t>
            </a:r>
            <a:r>
              <a:rPr lang="en-US" dirty="0" err="1"/>
              <a:t>Negatif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649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2BA9-3112-4D05-85C6-6A02BC0B6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Screenshoot</a:t>
            </a:r>
            <a:r>
              <a:rPr lang="en-US" dirty="0"/>
              <a:t> Program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48DEA-4E50-4D7D-88FC-23DB83035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1933001"/>
            <a:ext cx="10988842" cy="4243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2D 						5D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66E34-DC20-4E67-8B58-C3E1613F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A3245-5351-4D66-A95B-63E90A42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2B7918-7AF0-4963-AF82-1B98399683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1"/>
            <a:ext cx="9372600" cy="1076519"/>
          </a:xfrm>
        </p:spPr>
        <p:txBody>
          <a:bodyPr anchor="t"/>
          <a:lstStyle/>
          <a:p>
            <a:r>
              <a:rPr lang="en-US" dirty="0"/>
              <a:t>Hasil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b="1" dirty="0" err="1"/>
              <a:t>Sebelum</a:t>
            </a:r>
            <a:r>
              <a:rPr lang="en-US" b="1" dirty="0"/>
              <a:t> Preprocessing &amp; </a:t>
            </a:r>
            <a:r>
              <a:rPr lang="en-US" b="1" dirty="0" err="1"/>
              <a:t>Normalisasi</a:t>
            </a:r>
            <a:r>
              <a:rPr lang="en-US" dirty="0"/>
              <a:t> 2D &amp; 5D kernel : Linear </a:t>
            </a:r>
            <a:r>
              <a:rPr lang="en-US" b="1" dirty="0" err="1"/>
              <a:t>Menggunakan</a:t>
            </a:r>
            <a:r>
              <a:rPr lang="en-US" b="1" dirty="0"/>
              <a:t> DataTest.csv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C7DB51-3727-4663-947F-23C10EE9B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6" y="2512381"/>
            <a:ext cx="4192588" cy="32096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66EA8B-79DE-4017-8C3F-3C31A4016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863" y="2614646"/>
            <a:ext cx="3652046" cy="17653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D69003-CC8A-442D-AF54-A19C95FC1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819" y="2581275"/>
            <a:ext cx="3860093" cy="17986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2108366-A756-44D3-8B29-AA78CF2A5ECD}"/>
              </a:ext>
            </a:extLst>
          </p:cNvPr>
          <p:cNvSpPr/>
          <p:nvPr/>
        </p:nvSpPr>
        <p:spPr>
          <a:xfrm>
            <a:off x="2532998" y="3926140"/>
            <a:ext cx="1574800" cy="2576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Kelas </a:t>
            </a:r>
            <a:r>
              <a:rPr lang="en-US" dirty="0" err="1"/>
              <a:t>Positif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84D829-1A64-4828-933E-0B46A09CA942}"/>
              </a:ext>
            </a:extLst>
          </p:cNvPr>
          <p:cNvSpPr/>
          <p:nvPr/>
        </p:nvSpPr>
        <p:spPr>
          <a:xfrm>
            <a:off x="1631637" y="2880678"/>
            <a:ext cx="1574800" cy="2576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Kelas </a:t>
            </a:r>
            <a:r>
              <a:rPr lang="en-US" dirty="0" err="1"/>
              <a:t>Negatif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68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1469A-96D3-41B1-8C4F-AD7F44B6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Screenshoot</a:t>
            </a:r>
            <a:r>
              <a:rPr lang="en-US" dirty="0"/>
              <a:t> Program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0D8B-3805-48E8-BA33-9BA596760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1933001"/>
            <a:ext cx="10988842" cy="4243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2D 						5D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3AF5D-6438-4613-AA07-83E0C5DE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4D492-5005-44AE-A474-86D4874D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A52BD9-8BEF-41F9-A5C4-C9E3C2725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1"/>
            <a:ext cx="9372600" cy="844743"/>
          </a:xfrm>
        </p:spPr>
        <p:txBody>
          <a:bodyPr anchor="t"/>
          <a:lstStyle/>
          <a:p>
            <a:r>
              <a:rPr lang="en-US" dirty="0"/>
              <a:t>Hasil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b="1" dirty="0"/>
              <a:t>Setelah Preprocessing </a:t>
            </a:r>
            <a:r>
              <a:rPr lang="en-US" dirty="0"/>
              <a:t>2D &amp; 5D kernel : Linear</a:t>
            </a:r>
          </a:p>
          <a:p>
            <a:r>
              <a:rPr lang="en-US" b="1" dirty="0" err="1"/>
              <a:t>Menggunakan</a:t>
            </a:r>
            <a:r>
              <a:rPr lang="en-US" b="1" dirty="0"/>
              <a:t> DataTest.csv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E16CFB-903E-49AD-8B93-7B1E505BE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6" y="2573350"/>
            <a:ext cx="4330927" cy="33037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604ADD-3115-4AC5-89CB-920974800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923" y="2678124"/>
            <a:ext cx="3695700" cy="171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77D07E-718B-4CB1-9066-1A887A64A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288" y="2678124"/>
            <a:ext cx="3629025" cy="1714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019B75-F5CA-483E-BB6C-2671CBB94D81}"/>
              </a:ext>
            </a:extLst>
          </p:cNvPr>
          <p:cNvSpPr/>
          <p:nvPr/>
        </p:nvSpPr>
        <p:spPr>
          <a:xfrm>
            <a:off x="2628842" y="3967550"/>
            <a:ext cx="1574800" cy="2576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Kelas </a:t>
            </a:r>
            <a:r>
              <a:rPr lang="en-US" dirty="0" err="1"/>
              <a:t>Positif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8FBFDF-188F-4E88-A9B5-42CCA18BE882}"/>
              </a:ext>
            </a:extLst>
          </p:cNvPr>
          <p:cNvSpPr/>
          <p:nvPr/>
        </p:nvSpPr>
        <p:spPr>
          <a:xfrm>
            <a:off x="1594054" y="3000674"/>
            <a:ext cx="1574800" cy="2576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Kelas </a:t>
            </a:r>
            <a:r>
              <a:rPr lang="en-US" dirty="0" err="1"/>
              <a:t>Negatif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14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BB0F-3C9B-48CD-B01B-1FE4934C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Screenshoot</a:t>
            </a:r>
            <a:r>
              <a:rPr lang="en-US" dirty="0"/>
              <a:t> Program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123E7-CCA2-4A0F-9B83-3897A892B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1933001"/>
            <a:ext cx="10988842" cy="4243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2D 						5D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C38A67-E494-4E62-9BBE-00061006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FA3FC-8E6C-4A54-BD4D-9D9D225F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19736C-EC3B-48E2-A86B-24D40DB49C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09800" y="980881"/>
            <a:ext cx="9372600" cy="844743"/>
          </a:xfrm>
        </p:spPr>
        <p:txBody>
          <a:bodyPr anchor="t"/>
          <a:lstStyle/>
          <a:p>
            <a:r>
              <a:rPr lang="en-US" dirty="0"/>
              <a:t>Hasil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b="1" dirty="0"/>
              <a:t>Setelah </a:t>
            </a:r>
            <a:r>
              <a:rPr lang="en-US" b="1" dirty="0" err="1"/>
              <a:t>Normalisasi</a:t>
            </a:r>
            <a:r>
              <a:rPr lang="en-US" b="1" dirty="0"/>
              <a:t> </a:t>
            </a:r>
            <a:r>
              <a:rPr lang="en-US" dirty="0"/>
              <a:t>2D &amp; 5D kernel : Linear</a:t>
            </a:r>
          </a:p>
          <a:p>
            <a:r>
              <a:rPr lang="en-US" b="1" dirty="0" err="1"/>
              <a:t>Menggunakan</a:t>
            </a:r>
            <a:r>
              <a:rPr lang="en-US" b="1" dirty="0"/>
              <a:t> DataTest.csv yang </a:t>
            </a:r>
            <a:r>
              <a:rPr lang="en-US" b="1" dirty="0" err="1"/>
              <a:t>sudah</a:t>
            </a:r>
            <a:r>
              <a:rPr lang="en-US" b="1" dirty="0"/>
              <a:t> di </a:t>
            </a:r>
            <a:r>
              <a:rPr lang="en-US" b="1" dirty="0" err="1"/>
              <a:t>Normalisasi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97585B-03D8-4256-9D50-92236CCDF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5" y="2498818"/>
            <a:ext cx="4252685" cy="33783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2584A6-F7BA-4444-B23B-D33D5B31D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0" y="2566987"/>
            <a:ext cx="3705225" cy="1724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114FFE-DE63-4C7B-B6AC-9690E9543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743" y="2566987"/>
            <a:ext cx="3619500" cy="1714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787B44C-4106-4B45-A482-BEB4F0F79105}"/>
              </a:ext>
            </a:extLst>
          </p:cNvPr>
          <p:cNvSpPr/>
          <p:nvPr/>
        </p:nvSpPr>
        <p:spPr>
          <a:xfrm>
            <a:off x="2687263" y="5060836"/>
            <a:ext cx="1574800" cy="2576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Kelas </a:t>
            </a:r>
            <a:r>
              <a:rPr lang="en-US" dirty="0" err="1"/>
              <a:t>Positif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63EECD-8C86-4479-AC42-C0EC928BA697}"/>
              </a:ext>
            </a:extLst>
          </p:cNvPr>
          <p:cNvSpPr/>
          <p:nvPr/>
        </p:nvSpPr>
        <p:spPr>
          <a:xfrm>
            <a:off x="2026641" y="3166553"/>
            <a:ext cx="1574800" cy="2576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Kelas </a:t>
            </a:r>
            <a:r>
              <a:rPr lang="en-US" dirty="0" err="1"/>
              <a:t>Negatif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78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DF1F19-1A7F-4192-9D13-7A30C57983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Hasil Weka</a:t>
            </a:r>
            <a:endParaRPr lang="id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5542-10E7-40D6-8C33-9BF3A94479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Hasil Python 5D</a:t>
            </a:r>
            <a:endParaRPr lang="id-ID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648B48-23B8-45F6-AC5C-4C50D0A6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endParaRPr lang="id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2EEEB4-F8CE-4C5F-B5D5-E1110C06F1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2286A7-A970-4787-B293-8C209F36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BBBC9E-44CB-401E-A98B-B2400BD7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6B3C561-3737-4179-A598-198F6BB61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115132"/>
              </p:ext>
            </p:extLst>
          </p:nvPr>
        </p:nvGraphicFramePr>
        <p:xfrm>
          <a:off x="512297" y="2488083"/>
          <a:ext cx="4974103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888">
                  <a:extLst>
                    <a:ext uri="{9D8B030D-6E8A-4147-A177-3AD203B41FA5}">
                      <a16:colId xmlns:a16="http://schemas.microsoft.com/office/drawing/2014/main" val="320633313"/>
                    </a:ext>
                  </a:extLst>
                </a:gridCol>
                <a:gridCol w="1229081">
                  <a:extLst>
                    <a:ext uri="{9D8B030D-6E8A-4147-A177-3AD203B41FA5}">
                      <a16:colId xmlns:a16="http://schemas.microsoft.com/office/drawing/2014/main" val="3496810651"/>
                    </a:ext>
                  </a:extLst>
                </a:gridCol>
                <a:gridCol w="1022879">
                  <a:extLst>
                    <a:ext uri="{9D8B030D-6E8A-4147-A177-3AD203B41FA5}">
                      <a16:colId xmlns:a16="http://schemas.microsoft.com/office/drawing/2014/main" val="3960647454"/>
                    </a:ext>
                  </a:extLst>
                </a:gridCol>
                <a:gridCol w="1372255">
                  <a:extLst>
                    <a:ext uri="{9D8B030D-6E8A-4147-A177-3AD203B41FA5}">
                      <a16:colId xmlns:a16="http://schemas.microsoft.com/office/drawing/2014/main" val="1753022144"/>
                    </a:ext>
                  </a:extLst>
                </a:gridCol>
              </a:tblGrid>
              <a:tr h="33361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F-Measure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998239"/>
                  </a:ext>
                </a:extLst>
              </a:tr>
              <a:tr h="333610">
                <a:tc>
                  <a:txBody>
                    <a:bodyPr/>
                    <a:lstStyle/>
                    <a:p>
                      <a:r>
                        <a:rPr lang="en-US" sz="1600" dirty="0"/>
                        <a:t>Train </a:t>
                      </a:r>
                      <a:r>
                        <a:rPr lang="en-US" sz="1600" dirty="0" err="1"/>
                        <a:t>Awal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91.2%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89.3%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7573674"/>
                  </a:ext>
                </a:extLst>
              </a:tr>
              <a:tr h="333610">
                <a:tc>
                  <a:txBody>
                    <a:bodyPr/>
                    <a:lstStyle/>
                    <a:p>
                      <a:r>
                        <a:rPr lang="en-US" sz="1600" dirty="0"/>
                        <a:t>Train Preprocessing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52.6%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272858"/>
                  </a:ext>
                </a:extLst>
              </a:tr>
              <a:tr h="333610">
                <a:tc>
                  <a:txBody>
                    <a:bodyPr/>
                    <a:lstStyle/>
                    <a:p>
                      <a:r>
                        <a:rPr lang="en-US" sz="1600" dirty="0"/>
                        <a:t>Train </a:t>
                      </a:r>
                      <a:r>
                        <a:rPr lang="en-US" sz="1600" dirty="0" err="1"/>
                        <a:t>Normalisasi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82.5%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73.7%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71.3%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500443"/>
                  </a:ext>
                </a:extLst>
              </a:tr>
              <a:tr h="333610">
                <a:tc>
                  <a:txBody>
                    <a:bodyPr/>
                    <a:lstStyle/>
                    <a:p>
                      <a:r>
                        <a:rPr lang="en-US" sz="1600" dirty="0"/>
                        <a:t>Train Preprocessing dan </a:t>
                      </a:r>
                      <a:r>
                        <a:rPr lang="en-US" sz="1600" dirty="0" err="1"/>
                        <a:t>Normalisasi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52.6%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39196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8142F8-A5AD-46AF-A182-026914453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995739"/>
              </p:ext>
            </p:extLst>
          </p:nvPr>
        </p:nvGraphicFramePr>
        <p:xfrm>
          <a:off x="6485208" y="2488083"/>
          <a:ext cx="5097192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292">
                  <a:extLst>
                    <a:ext uri="{9D8B030D-6E8A-4147-A177-3AD203B41FA5}">
                      <a16:colId xmlns:a16="http://schemas.microsoft.com/office/drawing/2014/main" val="320633313"/>
                    </a:ext>
                  </a:extLst>
                </a:gridCol>
                <a:gridCol w="1259496">
                  <a:extLst>
                    <a:ext uri="{9D8B030D-6E8A-4147-A177-3AD203B41FA5}">
                      <a16:colId xmlns:a16="http://schemas.microsoft.com/office/drawing/2014/main" val="3496810651"/>
                    </a:ext>
                  </a:extLst>
                </a:gridCol>
                <a:gridCol w="1048191">
                  <a:extLst>
                    <a:ext uri="{9D8B030D-6E8A-4147-A177-3AD203B41FA5}">
                      <a16:colId xmlns:a16="http://schemas.microsoft.com/office/drawing/2014/main" val="3960647454"/>
                    </a:ext>
                  </a:extLst>
                </a:gridCol>
                <a:gridCol w="1406213">
                  <a:extLst>
                    <a:ext uri="{9D8B030D-6E8A-4147-A177-3AD203B41FA5}">
                      <a16:colId xmlns:a16="http://schemas.microsoft.com/office/drawing/2014/main" val="1753022144"/>
                    </a:ext>
                  </a:extLst>
                </a:gridCol>
              </a:tblGrid>
              <a:tr h="33361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F-Measure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998239"/>
                  </a:ext>
                </a:extLst>
              </a:tr>
              <a:tr h="333610">
                <a:tc>
                  <a:txBody>
                    <a:bodyPr/>
                    <a:lstStyle/>
                    <a:p>
                      <a:r>
                        <a:rPr lang="en-US" sz="1600" dirty="0"/>
                        <a:t>Train </a:t>
                      </a:r>
                      <a:r>
                        <a:rPr lang="en-US" sz="1600" dirty="0" err="1"/>
                        <a:t>Awal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7573674"/>
                  </a:ext>
                </a:extLst>
              </a:tr>
              <a:tr h="333610">
                <a:tc>
                  <a:txBody>
                    <a:bodyPr/>
                    <a:lstStyle/>
                    <a:p>
                      <a:r>
                        <a:rPr lang="en-US" sz="1600" dirty="0"/>
                        <a:t>Train Preprocessing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37%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272858"/>
                  </a:ext>
                </a:extLst>
              </a:tr>
              <a:tr h="333610">
                <a:tc>
                  <a:txBody>
                    <a:bodyPr/>
                    <a:lstStyle/>
                    <a:p>
                      <a:r>
                        <a:rPr lang="en-US" sz="1600" dirty="0"/>
                        <a:t>Train </a:t>
                      </a:r>
                      <a:r>
                        <a:rPr lang="en-US" sz="1600" dirty="0" err="1"/>
                        <a:t>Normalisasi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73%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500443"/>
                  </a:ext>
                </a:extLst>
              </a:tr>
              <a:tr h="333610">
                <a:tc>
                  <a:txBody>
                    <a:bodyPr/>
                    <a:lstStyle/>
                    <a:p>
                      <a:r>
                        <a:rPr lang="en-US" sz="1600" dirty="0"/>
                        <a:t>Train Preprocessing dan </a:t>
                      </a:r>
                      <a:r>
                        <a:rPr lang="en-US" sz="1600" dirty="0" err="1"/>
                        <a:t>Normalisasi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391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984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446583-7944-4F90-957A-9897925E92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Hasil Python 5D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96814-9D8D-4DC9-BC7F-6BB39CB800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BE884-D710-4C62-9286-AD03CD5CFA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Hasil Python 2D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60816-C82C-4592-83E9-B2EDEA00E8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425D96-4C96-490D-994B-894B2A81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260118-F4D9-45D1-AF13-4A98C8FDCA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Kernel Linear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A5170-2959-456B-B8BD-E50666CD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9B45A-5BEF-4A0F-99BD-3CF6D512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09006C7-4EA2-4595-9A91-1CF10950E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558422"/>
              </p:ext>
            </p:extLst>
          </p:nvPr>
        </p:nvGraphicFramePr>
        <p:xfrm>
          <a:off x="857639" y="2521350"/>
          <a:ext cx="5097192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292">
                  <a:extLst>
                    <a:ext uri="{9D8B030D-6E8A-4147-A177-3AD203B41FA5}">
                      <a16:colId xmlns:a16="http://schemas.microsoft.com/office/drawing/2014/main" val="320633313"/>
                    </a:ext>
                  </a:extLst>
                </a:gridCol>
                <a:gridCol w="1259496">
                  <a:extLst>
                    <a:ext uri="{9D8B030D-6E8A-4147-A177-3AD203B41FA5}">
                      <a16:colId xmlns:a16="http://schemas.microsoft.com/office/drawing/2014/main" val="3496810651"/>
                    </a:ext>
                  </a:extLst>
                </a:gridCol>
                <a:gridCol w="1048191">
                  <a:extLst>
                    <a:ext uri="{9D8B030D-6E8A-4147-A177-3AD203B41FA5}">
                      <a16:colId xmlns:a16="http://schemas.microsoft.com/office/drawing/2014/main" val="3960647454"/>
                    </a:ext>
                  </a:extLst>
                </a:gridCol>
                <a:gridCol w="1406213">
                  <a:extLst>
                    <a:ext uri="{9D8B030D-6E8A-4147-A177-3AD203B41FA5}">
                      <a16:colId xmlns:a16="http://schemas.microsoft.com/office/drawing/2014/main" val="1753022144"/>
                    </a:ext>
                  </a:extLst>
                </a:gridCol>
              </a:tblGrid>
              <a:tr h="33361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F-Measure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998239"/>
                  </a:ext>
                </a:extLst>
              </a:tr>
              <a:tr h="333610">
                <a:tc>
                  <a:txBody>
                    <a:bodyPr/>
                    <a:lstStyle/>
                    <a:p>
                      <a:r>
                        <a:rPr lang="en-US" sz="1600" dirty="0"/>
                        <a:t>Train </a:t>
                      </a:r>
                      <a:r>
                        <a:rPr lang="en-US" sz="1600" dirty="0" err="1"/>
                        <a:t>Awal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84%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7573674"/>
                  </a:ext>
                </a:extLst>
              </a:tr>
              <a:tr h="333610">
                <a:tc>
                  <a:txBody>
                    <a:bodyPr/>
                    <a:lstStyle/>
                    <a:p>
                      <a:r>
                        <a:rPr lang="en-US" sz="1600" dirty="0"/>
                        <a:t>Train Preprocessing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37%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272858"/>
                  </a:ext>
                </a:extLst>
              </a:tr>
              <a:tr h="333610">
                <a:tc>
                  <a:txBody>
                    <a:bodyPr/>
                    <a:lstStyle/>
                    <a:p>
                      <a:r>
                        <a:rPr lang="en-US" sz="1600" dirty="0"/>
                        <a:t>Train </a:t>
                      </a:r>
                      <a:r>
                        <a:rPr lang="en-US" sz="1600" dirty="0" err="1"/>
                        <a:t>Normalisasi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73%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500443"/>
                  </a:ext>
                </a:extLst>
              </a:tr>
              <a:tr h="333610">
                <a:tc>
                  <a:txBody>
                    <a:bodyPr/>
                    <a:lstStyle/>
                    <a:p>
                      <a:r>
                        <a:rPr lang="en-US" sz="1600" dirty="0"/>
                        <a:t>Train Preprocessing dan </a:t>
                      </a:r>
                      <a:r>
                        <a:rPr lang="en-US" sz="1600" dirty="0" err="1"/>
                        <a:t>Normalisasi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39196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9AAF1B7-47AA-459F-92EF-4A1498F70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908010"/>
              </p:ext>
            </p:extLst>
          </p:nvPr>
        </p:nvGraphicFramePr>
        <p:xfrm>
          <a:off x="6818375" y="2521350"/>
          <a:ext cx="5097192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292">
                  <a:extLst>
                    <a:ext uri="{9D8B030D-6E8A-4147-A177-3AD203B41FA5}">
                      <a16:colId xmlns:a16="http://schemas.microsoft.com/office/drawing/2014/main" val="320633313"/>
                    </a:ext>
                  </a:extLst>
                </a:gridCol>
                <a:gridCol w="1259496">
                  <a:extLst>
                    <a:ext uri="{9D8B030D-6E8A-4147-A177-3AD203B41FA5}">
                      <a16:colId xmlns:a16="http://schemas.microsoft.com/office/drawing/2014/main" val="3496810651"/>
                    </a:ext>
                  </a:extLst>
                </a:gridCol>
                <a:gridCol w="1048191">
                  <a:extLst>
                    <a:ext uri="{9D8B030D-6E8A-4147-A177-3AD203B41FA5}">
                      <a16:colId xmlns:a16="http://schemas.microsoft.com/office/drawing/2014/main" val="3960647454"/>
                    </a:ext>
                  </a:extLst>
                </a:gridCol>
                <a:gridCol w="1406213">
                  <a:extLst>
                    <a:ext uri="{9D8B030D-6E8A-4147-A177-3AD203B41FA5}">
                      <a16:colId xmlns:a16="http://schemas.microsoft.com/office/drawing/2014/main" val="1753022144"/>
                    </a:ext>
                  </a:extLst>
                </a:gridCol>
              </a:tblGrid>
              <a:tr h="33361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F-Measure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998239"/>
                  </a:ext>
                </a:extLst>
              </a:tr>
              <a:tr h="333610">
                <a:tc>
                  <a:txBody>
                    <a:bodyPr/>
                    <a:lstStyle/>
                    <a:p>
                      <a:r>
                        <a:rPr lang="en-US" sz="1600" dirty="0"/>
                        <a:t>Train </a:t>
                      </a:r>
                      <a:r>
                        <a:rPr lang="en-US" sz="1600" dirty="0" err="1"/>
                        <a:t>Awal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7573674"/>
                  </a:ext>
                </a:extLst>
              </a:tr>
              <a:tr h="333610">
                <a:tc>
                  <a:txBody>
                    <a:bodyPr/>
                    <a:lstStyle/>
                    <a:p>
                      <a:r>
                        <a:rPr lang="en-US" sz="1600" dirty="0"/>
                        <a:t>Train Preprocessing</a:t>
                      </a:r>
                      <a:endParaRPr lang="id-ID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272858"/>
                  </a:ext>
                </a:extLst>
              </a:tr>
              <a:tr h="333610">
                <a:tc>
                  <a:txBody>
                    <a:bodyPr/>
                    <a:lstStyle/>
                    <a:p>
                      <a:r>
                        <a:rPr lang="en-US" sz="1600" dirty="0"/>
                        <a:t>Train </a:t>
                      </a:r>
                      <a:r>
                        <a:rPr lang="en-US" sz="1600" dirty="0" err="1"/>
                        <a:t>Normalisasi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79%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78%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500443"/>
                  </a:ext>
                </a:extLst>
              </a:tr>
              <a:tr h="333610">
                <a:tc>
                  <a:txBody>
                    <a:bodyPr/>
                    <a:lstStyle/>
                    <a:p>
                      <a:r>
                        <a:rPr lang="en-US" sz="1600" dirty="0"/>
                        <a:t>Train Preprocessing dan </a:t>
                      </a:r>
                      <a:r>
                        <a:rPr lang="en-US" sz="1600" dirty="0" err="1"/>
                        <a:t>Normalisasi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id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391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357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B24A-76E8-4B17-A9FC-1C01BEDF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CD034-F118-4BF8-B2BC-838CAD2B6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Dari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eksperimen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kernel yang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kernel Linear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(Data text yang linear) dan </a:t>
            </a:r>
            <a:r>
              <a:rPr lang="en-US" dirty="0" err="1"/>
              <a:t>dengan</a:t>
            </a:r>
            <a:r>
              <a:rPr lang="en-US" dirty="0"/>
              <a:t> kernel </a:t>
            </a:r>
            <a:r>
              <a:rPr lang="en-US" dirty="0" err="1"/>
              <a:t>inilah</a:t>
            </a:r>
            <a:r>
              <a:rPr lang="en-US" dirty="0"/>
              <a:t>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mencukupi</a:t>
            </a:r>
            <a:r>
              <a:rPr lang="en-US" dirty="0"/>
              <a:t> (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RBF).  Pada </a:t>
            </a:r>
            <a:r>
              <a:rPr lang="en-US" dirty="0" err="1"/>
              <a:t>weka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data train yang optimal </a:t>
            </a:r>
            <a:r>
              <a:rPr lang="en-US" dirty="0" err="1"/>
              <a:t>adalah</a:t>
            </a:r>
            <a:r>
              <a:rPr lang="en-US" dirty="0"/>
              <a:t> data train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normalisasi</a:t>
            </a:r>
            <a:r>
              <a:rPr lang="en-US" dirty="0"/>
              <a:t> dan preprocessing </a:t>
            </a:r>
            <a:r>
              <a:rPr lang="en-US" dirty="0" err="1"/>
              <a:t>dengan</a:t>
            </a:r>
            <a:r>
              <a:rPr lang="en-US" dirty="0"/>
              <a:t> precision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91.2%.  </a:t>
            </a:r>
            <a:r>
              <a:rPr lang="en-US" dirty="0" err="1"/>
              <a:t>Sedangkan</a:t>
            </a:r>
            <a:r>
              <a:rPr lang="en-US" dirty="0"/>
              <a:t> pada python data train yang optimal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data train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normalisasi</a:t>
            </a:r>
            <a:r>
              <a:rPr lang="en-US" dirty="0"/>
              <a:t> dan preprocessing </a:t>
            </a:r>
            <a:r>
              <a:rPr lang="en-US" dirty="0" err="1"/>
              <a:t>dengan</a:t>
            </a:r>
            <a:r>
              <a:rPr lang="en-US" dirty="0"/>
              <a:t> precision 85%. 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data </a:t>
            </a:r>
            <a:r>
              <a:rPr lang="en-US" dirty="0" err="1"/>
              <a:t>rekam</a:t>
            </a:r>
            <a:r>
              <a:rPr lang="en-US" dirty="0"/>
              <a:t> </a:t>
            </a:r>
            <a:r>
              <a:rPr lang="en-US" dirty="0" err="1"/>
              <a:t>medis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di preprocessing dan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real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diteliti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dan </a:t>
            </a:r>
            <a:r>
              <a:rPr lang="en-US" dirty="0" err="1"/>
              <a:t>apabila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 di </a:t>
            </a:r>
            <a:r>
              <a:rPr lang="en-US" dirty="0" err="1"/>
              <a:t>modifikasi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klasifikasinya</a:t>
            </a:r>
            <a:r>
              <a:rPr lang="en-US" dirty="0"/>
              <a:t>.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0E10E-3CA3-4799-B1D1-2EF73CAF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DE5E1-14F2-4509-954F-0130FB1D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44F8FA-3515-457A-811B-6628570D50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6944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7ACE4-62A3-472E-B9D8-DA1D7112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Daftar </a:t>
            </a:r>
            <a:r>
              <a:rPr lang="en-US" dirty="0" err="1"/>
              <a:t>Pustaka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7211F-8875-418E-A4ED-514B1BC87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>
                <a:hlinkClick r:id="rId2"/>
              </a:rPr>
              <a:t>https://stats.stackexchange.com/questions/73032/linear-kernel-and-non-linear-kernel-for-support-vector-machine</a:t>
            </a:r>
            <a:endParaRPr lang="en-US" dirty="0"/>
          </a:p>
          <a:p>
            <a:r>
              <a:rPr lang="id-ID" dirty="0">
                <a:hlinkClick r:id="rId3"/>
              </a:rPr>
              <a:t>https://www.svm-tutorial.com/2014/10/svm-linear-kernel-good-text-classification/</a:t>
            </a:r>
            <a:endParaRPr lang="en-US" dirty="0"/>
          </a:p>
          <a:p>
            <a:r>
              <a:rPr lang="id-ID" dirty="0">
                <a:hlinkClick r:id="rId4"/>
              </a:rPr>
              <a:t>https://www.quora.com/What-are-TP-rate-FP-rate-precision-recall-F-measure-MCC-ROC-area-and-PRC-areas-in-the-Weka-tool</a:t>
            </a:r>
            <a:endParaRPr lang="en-US" dirty="0"/>
          </a:p>
          <a:p>
            <a:r>
              <a:rPr lang="id-ID" dirty="0">
                <a:hlinkClick r:id="rId5"/>
              </a:rPr>
              <a:t>https://en.wikipedia.org/wiki/Sequential_minimal_optimization</a:t>
            </a:r>
            <a:endParaRPr lang="en-US" dirty="0"/>
          </a:p>
          <a:p>
            <a:r>
              <a:rPr lang="id-ID" dirty="0"/>
              <a:t>https://en.wikipedia.org/wiki/Matthews_correlation_coefficient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1EF22-432E-4B17-9DAE-1A944FF5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5B0AF-6917-4A84-AE1E-68BB1BFC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5C0070-D5DB-4A04-B9C9-335C668A9A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765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A542-FDC9-4122-B6BD-C862C8EB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scatter plot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ED743-64DF-40DF-88A3-38B848DEE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C6CB9-F0D0-487D-B045-05241930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DDFBDD-37EE-48C2-AC20-1FC8FA52CD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FB429B-D11D-435A-9C90-62E548D9C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141" y="1496688"/>
            <a:ext cx="5509718" cy="492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7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0C65-9589-43C1-B9AE-A1274D3A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Hyperplane SVM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04DFE-ADB0-4F63-8694-7649BA088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362" y="1825625"/>
            <a:ext cx="5688037" cy="4351338"/>
          </a:xfrm>
        </p:spPr>
        <p:txBody>
          <a:bodyPr>
            <a:normAutofit fontScale="70000" lnSpcReduction="20000"/>
          </a:bodyPr>
          <a:lstStyle/>
          <a:p>
            <a:r>
              <a:rPr lang="id-ID" dirty="0"/>
              <a:t>Margin (d) = minimum </a:t>
            </a:r>
            <a:r>
              <a:rPr lang="id-ID" dirty="0" err="1"/>
              <a:t>distance</a:t>
            </a:r>
            <a:r>
              <a:rPr lang="id-ID" dirty="0"/>
              <a:t> antara </a:t>
            </a:r>
            <a:r>
              <a:rPr lang="id-ID" dirty="0" err="1"/>
              <a:t>hyperplane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id-ID" dirty="0" err="1"/>
              <a:t>training</a:t>
            </a:r>
            <a:r>
              <a:rPr lang="id-ID" dirty="0"/>
              <a:t> </a:t>
            </a:r>
            <a:r>
              <a:rPr lang="id-ID" dirty="0" err="1"/>
              <a:t>samples</a:t>
            </a:r>
            <a:endParaRPr lang="id-ID" dirty="0"/>
          </a:p>
          <a:p>
            <a:endParaRPr lang="id-ID" dirty="0"/>
          </a:p>
          <a:p>
            <a:r>
              <a:rPr lang="id-ID" dirty="0" err="1"/>
              <a:t>Hyperplane</a:t>
            </a:r>
            <a:r>
              <a:rPr lang="id-ID" dirty="0"/>
              <a:t> yang paling baik diperoleh dengan memaksimalkan nilai margin</a:t>
            </a:r>
          </a:p>
          <a:p>
            <a:endParaRPr lang="id-ID" dirty="0"/>
          </a:p>
          <a:p>
            <a:r>
              <a:rPr lang="id-ID" dirty="0" err="1"/>
              <a:t>Hyperplane</a:t>
            </a:r>
            <a:r>
              <a:rPr lang="id-ID" dirty="0"/>
              <a:t> yang paling baik itu akan melewati pertengahan antara kedua </a:t>
            </a:r>
            <a:r>
              <a:rPr lang="id-ID" dirty="0" err="1"/>
              <a:t>class</a:t>
            </a:r>
            <a:endParaRPr lang="id-ID" dirty="0"/>
          </a:p>
          <a:p>
            <a:endParaRPr lang="id-ID" dirty="0"/>
          </a:p>
          <a:p>
            <a:r>
              <a:rPr lang="id-ID" dirty="0" err="1"/>
              <a:t>Sample</a:t>
            </a:r>
            <a:r>
              <a:rPr lang="id-ID" dirty="0"/>
              <a:t> yang paling dekat lokasinya terhadap </a:t>
            </a:r>
            <a:r>
              <a:rPr lang="id-ID" dirty="0" err="1"/>
              <a:t>hyperplane</a:t>
            </a:r>
            <a:r>
              <a:rPr lang="id-ID" dirty="0"/>
              <a:t> disebut </a:t>
            </a:r>
            <a:r>
              <a:rPr lang="id-ID" dirty="0" err="1"/>
              <a:t>support</a:t>
            </a:r>
            <a:r>
              <a:rPr lang="id-ID" dirty="0"/>
              <a:t> </a:t>
            </a:r>
            <a:r>
              <a:rPr lang="id-ID" dirty="0" err="1"/>
              <a:t>vector</a:t>
            </a:r>
            <a:endParaRPr lang="id-ID" dirty="0"/>
          </a:p>
          <a:p>
            <a:endParaRPr lang="id-ID" dirty="0"/>
          </a:p>
          <a:p>
            <a:r>
              <a:rPr lang="id-ID" dirty="0"/>
              <a:t>Proses </a:t>
            </a:r>
            <a:r>
              <a:rPr lang="id-ID" dirty="0" err="1"/>
              <a:t>learning</a:t>
            </a:r>
            <a:r>
              <a:rPr lang="id-ID" dirty="0"/>
              <a:t> dalam SVM : mencari </a:t>
            </a:r>
            <a:r>
              <a:rPr lang="id-ID" dirty="0" err="1"/>
              <a:t>support</a:t>
            </a:r>
            <a:r>
              <a:rPr lang="id-ID" dirty="0"/>
              <a:t> </a:t>
            </a:r>
            <a:r>
              <a:rPr lang="id-ID" dirty="0" err="1"/>
              <a:t>vector</a:t>
            </a:r>
            <a:r>
              <a:rPr lang="id-ID" dirty="0"/>
              <a:t> untuk memperoleh </a:t>
            </a:r>
            <a:r>
              <a:rPr lang="id-ID" dirty="0" err="1"/>
              <a:t>hyperplane</a:t>
            </a:r>
            <a:r>
              <a:rPr lang="id-ID" dirty="0"/>
              <a:t> yang terbaik</a:t>
            </a:r>
          </a:p>
          <a:p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B1B1A-D238-4CA3-BAD6-836FC4F5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6635C-885B-4589-8595-56845E77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17F012-3296-4BD4-B7A8-D6C0F9479E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7530885-24BE-4253-A134-BCBA8D437ADD}"/>
              </a:ext>
            </a:extLst>
          </p:cNvPr>
          <p:cNvGrpSpPr/>
          <p:nvPr/>
        </p:nvGrpSpPr>
        <p:grpSpPr>
          <a:xfrm>
            <a:off x="398443" y="2087893"/>
            <a:ext cx="5083641" cy="3789225"/>
            <a:chOff x="2771775" y="1412875"/>
            <a:chExt cx="5184775" cy="4849813"/>
          </a:xfrm>
        </p:grpSpPr>
        <p:sp>
          <p:nvSpPr>
            <p:cNvPr id="8" name="Line 2">
              <a:extLst>
                <a:ext uri="{FF2B5EF4-FFF2-40B4-BE49-F238E27FC236}">
                  <a16:creationId xmlns:a16="http://schemas.microsoft.com/office/drawing/2014/main" id="{C5DA6CC4-06BF-478C-8C96-67BB9A295E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1775" y="1412875"/>
              <a:ext cx="0" cy="4140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D256D0F5-959D-4746-AD55-A708B165B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775" y="5553075"/>
              <a:ext cx="5184775" cy="365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27B4F7F7-CD69-492A-A8D1-E111E9341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3141663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2B901B19-3FB2-4079-8283-5B103B0DE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975" y="4791075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837A6227-0E1D-4C3D-B3C4-3617BCF2B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2375" y="5172075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E57D0F35-87B5-48DB-98E1-3A5A80A6B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775" y="4486275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D130FC4B-58C9-4855-8C68-716D53FF5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175" y="4333875"/>
              <a:ext cx="152400" cy="1524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26C254DA-3F24-4521-8E64-67EDAFF5C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900" y="3573463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6" name="Oval 11">
              <a:extLst>
                <a:ext uri="{FF2B5EF4-FFF2-40B4-BE49-F238E27FC236}">
                  <a16:creationId xmlns:a16="http://schemas.microsoft.com/office/drawing/2014/main" id="{B48C8702-2346-405F-B963-63B21A5B6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2575" y="2733675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7" name="Oval 12">
              <a:extLst>
                <a:ext uri="{FF2B5EF4-FFF2-40B4-BE49-F238E27FC236}">
                  <a16:creationId xmlns:a16="http://schemas.microsoft.com/office/drawing/2014/main" id="{F53A4910-6016-4B3C-82D7-D08C56C17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463" y="2205038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8" name="Oval 13">
              <a:extLst>
                <a:ext uri="{FF2B5EF4-FFF2-40B4-BE49-F238E27FC236}">
                  <a16:creationId xmlns:a16="http://schemas.microsoft.com/office/drawing/2014/main" id="{36691DE9-36A9-4BAD-90F9-AADB18B5F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2225" y="3429000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9" name="Oval 14">
              <a:extLst>
                <a:ext uri="{FF2B5EF4-FFF2-40B4-BE49-F238E27FC236}">
                  <a16:creationId xmlns:a16="http://schemas.microsoft.com/office/drawing/2014/main" id="{C68049D5-2E23-4291-B115-042988955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625" y="4581525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818A3457-A2DD-4B1A-8F45-A64D33766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775" y="2276475"/>
              <a:ext cx="2305050" cy="3457575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E1FEB3A4-9E76-46A0-B67D-8A62A8CE5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8038" y="1484313"/>
              <a:ext cx="2808287" cy="4106862"/>
            </a:xfrm>
            <a:prstGeom prst="line">
              <a:avLst/>
            </a:prstGeom>
            <a:noFill/>
            <a:ln w="19050">
              <a:solidFill>
                <a:srgbClr val="99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A7CB5A8E-EC62-463B-A798-07722C81A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6225" y="1484313"/>
              <a:ext cx="2879725" cy="4249737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38CFAD9C-A5AB-4647-8FE5-B0E710E47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33775" y="2276475"/>
              <a:ext cx="390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ABEF7089-52CA-45B6-9E1D-07FC9FBE70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9600" y="2570163"/>
              <a:ext cx="390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09132D9E-5BD1-483F-BA0B-022E51D03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2050" y="2074863"/>
              <a:ext cx="523875" cy="452437"/>
            </a:xfrm>
            <a:custGeom>
              <a:avLst/>
              <a:gdLst>
                <a:gd name="T0" fmla="*/ 330 w 330"/>
                <a:gd name="T1" fmla="*/ 0 h 285"/>
                <a:gd name="T2" fmla="*/ 232 w 330"/>
                <a:gd name="T3" fmla="*/ 245 h 285"/>
                <a:gd name="T4" fmla="*/ 0 w 330"/>
                <a:gd name="T5" fmla="*/ 23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285">
                  <a:moveTo>
                    <a:pt x="330" y="0"/>
                  </a:moveTo>
                  <a:cubicBezTo>
                    <a:pt x="308" y="102"/>
                    <a:pt x="287" y="205"/>
                    <a:pt x="232" y="245"/>
                  </a:cubicBezTo>
                  <a:cubicBezTo>
                    <a:pt x="177" y="285"/>
                    <a:pt x="88" y="261"/>
                    <a:pt x="0" y="23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0A2B5552-EBA8-46B4-9899-0D54D747D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8663" y="1952625"/>
              <a:ext cx="957262" cy="768350"/>
            </a:xfrm>
            <a:custGeom>
              <a:avLst/>
              <a:gdLst>
                <a:gd name="T0" fmla="*/ 603 w 603"/>
                <a:gd name="T1" fmla="*/ 62 h 484"/>
                <a:gd name="T2" fmla="*/ 97 w 603"/>
                <a:gd name="T3" fmla="*/ 70 h 484"/>
                <a:gd name="T4" fmla="*/ 20 w 603"/>
                <a:gd name="T5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03" h="484">
                  <a:moveTo>
                    <a:pt x="603" y="62"/>
                  </a:moveTo>
                  <a:cubicBezTo>
                    <a:pt x="398" y="31"/>
                    <a:pt x="194" y="0"/>
                    <a:pt x="97" y="70"/>
                  </a:cubicBezTo>
                  <a:cubicBezTo>
                    <a:pt x="0" y="140"/>
                    <a:pt x="10" y="312"/>
                    <a:pt x="20" y="4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27" name="Text Box 22">
              <a:extLst>
                <a:ext uri="{FF2B5EF4-FFF2-40B4-BE49-F238E27FC236}">
                  <a16:creationId xmlns:a16="http://schemas.microsoft.com/office/drawing/2014/main" id="{55E2CAF8-6F41-49DE-90FD-BCBE11273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1638" y="1744663"/>
              <a:ext cx="1117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 sz="2400"/>
                <a:t>Margin</a:t>
              </a:r>
            </a:p>
          </p:txBody>
        </p:sp>
        <p:sp>
          <p:nvSpPr>
            <p:cNvPr id="28" name="Oval 23">
              <a:extLst>
                <a:ext uri="{FF2B5EF4-FFF2-40B4-BE49-F238E27FC236}">
                  <a16:creationId xmlns:a16="http://schemas.microsoft.com/office/drawing/2014/main" id="{BB315204-5600-45E4-9083-B3928EC78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463" y="5937250"/>
              <a:ext cx="228600" cy="228600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9" name="Rectangle 24">
              <a:extLst>
                <a:ext uri="{FF2B5EF4-FFF2-40B4-BE49-F238E27FC236}">
                  <a16:creationId xmlns:a16="http://schemas.microsoft.com/office/drawing/2014/main" id="{DC6E4E13-2FD8-4144-8F50-BE5DFBE81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8038" y="5937250"/>
              <a:ext cx="228600" cy="228600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0" name="Text Box 25">
              <a:extLst>
                <a:ext uri="{FF2B5EF4-FFF2-40B4-BE49-F238E27FC236}">
                  <a16:creationId xmlns:a16="http://schemas.microsoft.com/office/drawing/2014/main" id="{A430BB0F-1CC8-49E6-908F-3B7F1C876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350" y="5805488"/>
              <a:ext cx="3962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 sz="2400">
                  <a:latin typeface="Times New Roman" panose="02020603050405020304" pitchFamily="18" charset="0"/>
                </a:rPr>
                <a:t>Class </a:t>
              </a:r>
              <a:r>
                <a:rPr lang="en-US" altLang="ja-JP">
                  <a:latin typeface="Symbol" panose="05050102010706020507" pitchFamily="18" charset="2"/>
                </a:rPr>
                <a:t>-</a:t>
              </a:r>
              <a:r>
                <a:rPr lang="en-US" altLang="ja-JP" sz="2400">
                  <a:latin typeface="Times New Roman" panose="02020603050405020304" pitchFamily="18" charset="0"/>
                </a:rPr>
                <a:t>1</a:t>
              </a:r>
              <a:r>
                <a:rPr lang="ja-JP" altLang="en-US" sz="2400">
                  <a:latin typeface="Times New Roman" panose="02020603050405020304" pitchFamily="18" charset="0"/>
                </a:rPr>
                <a:t>　　　　　</a:t>
              </a:r>
              <a:r>
                <a:rPr lang="en-US" altLang="ja-JP" sz="2400">
                  <a:latin typeface="Times New Roman" panose="02020603050405020304" pitchFamily="18" charset="0"/>
                </a:rPr>
                <a:t>Class +1</a:t>
              </a:r>
            </a:p>
          </p:txBody>
        </p:sp>
        <p:sp>
          <p:nvSpPr>
            <p:cNvPr id="31" name="Oval 26">
              <a:extLst>
                <a:ext uri="{FF2B5EF4-FFF2-40B4-BE49-F238E27FC236}">
                  <a16:creationId xmlns:a16="http://schemas.microsoft.com/office/drawing/2014/main" id="{0145165C-5186-4476-AF97-31E674FF1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463" y="3500438"/>
              <a:ext cx="360362" cy="4333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2" name="Oval 27">
              <a:extLst>
                <a:ext uri="{FF2B5EF4-FFF2-40B4-BE49-F238E27FC236}">
                  <a16:creationId xmlns:a16="http://schemas.microsoft.com/office/drawing/2014/main" id="{405928B6-01C8-4937-AB30-7F62A39F5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5600" y="4508500"/>
              <a:ext cx="360363" cy="4333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3" name="Oval 28">
              <a:extLst>
                <a:ext uri="{FF2B5EF4-FFF2-40B4-BE49-F238E27FC236}">
                  <a16:creationId xmlns:a16="http://schemas.microsoft.com/office/drawing/2014/main" id="{8FCA2B31-8E50-4CCF-8492-784F4D012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663" y="4652963"/>
              <a:ext cx="360362" cy="4333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4" name="Oval 29">
              <a:extLst>
                <a:ext uri="{FF2B5EF4-FFF2-40B4-BE49-F238E27FC236}">
                  <a16:creationId xmlns:a16="http://schemas.microsoft.com/office/drawing/2014/main" id="{91D3F072-F348-40D6-8938-893EA3807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138" y="2995613"/>
              <a:ext cx="360362" cy="4333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5" name="Text Box 31">
              <a:extLst>
                <a:ext uri="{FF2B5EF4-FFF2-40B4-BE49-F238E27FC236}">
                  <a16:creationId xmlns:a16="http://schemas.microsoft.com/office/drawing/2014/main" id="{DD25B324-7ACF-4F2E-9B09-C4866346C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2025" y="2106613"/>
              <a:ext cx="3111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ja-JP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991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9B72-23A5-4F68-9D0D-75A2E71C3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F76DE-3CC8-480A-94C7-906BF1EC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8D100-6B4A-424D-A583-D5FD7BDB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1DC6D6-DA91-4F0E-B46C-38851373B4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15D2A5-433E-44F2-B3F3-51B2A22B1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301" y="2022145"/>
            <a:ext cx="7003397" cy="373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2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F0F6-F991-4DF9-A0CA-3144CA71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yang </a:t>
            </a:r>
            <a:r>
              <a:rPr lang="en-US" dirty="0" err="1"/>
              <a:t>Digunakan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AEDFA-839A-41FE-AF4B-E1A5578E6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Data </a:t>
            </a:r>
            <a:r>
              <a:rPr lang="en-US" dirty="0"/>
              <a:t>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/>
              <a:t>data ekspresi gen penyakit </a:t>
            </a:r>
            <a:r>
              <a:rPr lang="id-ID" dirty="0" err="1"/>
              <a:t>colon</a:t>
            </a:r>
            <a:r>
              <a:rPr lang="id-ID" dirty="0"/>
              <a:t> cancer yang memiliki 2000 atribut input+1 </a:t>
            </a:r>
            <a:r>
              <a:rPr lang="id-ID" dirty="0" err="1"/>
              <a:t>class</a:t>
            </a:r>
            <a:r>
              <a:rPr lang="id-ID" dirty="0"/>
              <a:t>, 62 </a:t>
            </a:r>
            <a:r>
              <a:rPr lang="id-ID" dirty="0" err="1"/>
              <a:t>record</a:t>
            </a:r>
            <a:r>
              <a:rPr lang="id-ID" dirty="0"/>
              <a:t>. kemudian telah direduksi dimensi menggunakan algoritma ANFIS&amp;ACO </a:t>
            </a:r>
            <a:r>
              <a:rPr lang="id-ID" dirty="0" err="1"/>
              <a:t>shg</a:t>
            </a:r>
            <a:r>
              <a:rPr lang="id-ID" dirty="0"/>
              <a:t> menghasilkan 5 dimensi terbaik yang memberikan akurasi terbesar 84.21%</a:t>
            </a:r>
          </a:p>
          <a:p>
            <a:r>
              <a:rPr lang="id-ID" dirty="0"/>
              <a:t>Data </a:t>
            </a:r>
            <a:r>
              <a:rPr lang="id-ID" dirty="0" err="1"/>
              <a:t>train</a:t>
            </a:r>
            <a:r>
              <a:rPr lang="id-ID" dirty="0"/>
              <a:t> memiliki 43 </a:t>
            </a:r>
            <a:r>
              <a:rPr lang="id-ID" dirty="0" err="1"/>
              <a:t>record</a:t>
            </a:r>
            <a:r>
              <a:rPr lang="id-ID" dirty="0"/>
              <a:t> dan data testing 19 </a:t>
            </a:r>
            <a:r>
              <a:rPr lang="id-ID" dirty="0" err="1"/>
              <a:t>record</a:t>
            </a:r>
            <a:r>
              <a:rPr lang="id-ID" dirty="0"/>
              <a:t>, dengan 5 atribut/dimensi hasil reduksi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7381B-E03D-40D6-8245-08678660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A03F5-9F4A-44D4-803D-6A026D4B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FDE811-9AD3-4780-B860-1DC9484394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006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ACFF-93CE-4899-BD73-E7C76842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Train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D061C-226F-4D3B-9D2D-B2A6CBB3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BFFA6-B634-491A-B8C6-56B6BCA3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5C704E-08AB-490F-86C0-F156744031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Train </a:t>
            </a:r>
            <a:r>
              <a:rPr lang="en-US" dirty="0" err="1"/>
              <a:t>awal</a:t>
            </a:r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DB58BD-7796-4912-BD1A-C33603310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788" y="1356548"/>
            <a:ext cx="4134741" cy="49565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F344D4-2831-41B2-9C47-B332401F1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675" y="1377066"/>
            <a:ext cx="4507921" cy="493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88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ACFF-93CE-4899-BD73-E7C76842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Train 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D061C-226F-4D3B-9D2D-B2A6CBB3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BFFA6-B634-491A-B8C6-56B6BCA3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5C704E-08AB-490F-86C0-F156744031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Train preprocessing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538CAE-DDE0-4D96-B07C-3D5C1C3A6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862" y="1463925"/>
            <a:ext cx="4088995" cy="4901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F22F1A-43DB-4568-A20E-920D7FE94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128" y="1463924"/>
            <a:ext cx="4476577" cy="490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08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ACFF-93CE-4899-BD73-E7C76842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Train 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D061C-226F-4D3B-9D2D-B2A6CBB3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www.telkomuniversity.ac.id | www.apkit.co.id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BFFA6-B634-491A-B8C6-56B6BCA3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F020E-B203-4E52-A939-A854FDEDA53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5C704E-08AB-490F-86C0-F156744031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Train </a:t>
            </a:r>
            <a:r>
              <a:rPr lang="en-US" dirty="0" err="1"/>
              <a:t>normalisasi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0DBD55-F56A-409A-ACEA-2352FF730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790" y="1463925"/>
            <a:ext cx="4014782" cy="48127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3DA459-CFA5-4D0D-945D-57EFC47BC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940" y="1457998"/>
            <a:ext cx="4389918" cy="480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l-U Style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C00000"/>
      </a:accent1>
      <a:accent2>
        <a:srgbClr val="ED7D31"/>
      </a:accent2>
      <a:accent3>
        <a:srgbClr val="FFC000"/>
      </a:accent3>
      <a:accent4>
        <a:srgbClr val="70AD47"/>
      </a:accent4>
      <a:accent5>
        <a:srgbClr val="5B9BD5"/>
      </a:accent5>
      <a:accent6>
        <a:srgbClr val="954F72"/>
      </a:accent6>
      <a:hlink>
        <a:srgbClr val="FF0000"/>
      </a:hlink>
      <a:folHlink>
        <a:srgbClr val="7030A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1256</Words>
  <Application>Microsoft Office PowerPoint</Application>
  <PresentationFormat>Widescreen</PresentationFormat>
  <Paragraphs>249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Klasifikasi SVM</vt:lpstr>
      <vt:lpstr>Pendahuluan</vt:lpstr>
      <vt:lpstr>Contoh scatter plot</vt:lpstr>
      <vt:lpstr>Optimal Hyperplane SVM</vt:lpstr>
      <vt:lpstr>Pseudo-code</vt:lpstr>
      <vt:lpstr>Data yang Digunakan</vt:lpstr>
      <vt:lpstr>Data Train</vt:lpstr>
      <vt:lpstr>Data Train </vt:lpstr>
      <vt:lpstr>Data Train </vt:lpstr>
      <vt:lpstr>Data Train </vt:lpstr>
      <vt:lpstr>Data Test </vt:lpstr>
      <vt:lpstr>Tools yang Digunakan</vt:lpstr>
      <vt:lpstr>Tahapan Pengerjaan</vt:lpstr>
      <vt:lpstr>Screenshoot Weka</vt:lpstr>
      <vt:lpstr>Screenshoot Weka</vt:lpstr>
      <vt:lpstr>Screenshoot Weka</vt:lpstr>
      <vt:lpstr>Screenshoot Weka</vt:lpstr>
      <vt:lpstr>Screenshoot Program Python</vt:lpstr>
      <vt:lpstr>Screenshoot Program Python</vt:lpstr>
      <vt:lpstr>Screenshoot Program Python</vt:lpstr>
      <vt:lpstr>Screenshoot Program Python</vt:lpstr>
      <vt:lpstr>Screenshoot Program Python</vt:lpstr>
      <vt:lpstr>Screenshoot Program Python</vt:lpstr>
      <vt:lpstr>Analisis</vt:lpstr>
      <vt:lpstr>Analisis</vt:lpstr>
      <vt:lpstr>Kesimpulan</vt:lpstr>
      <vt:lpstr>Daftar Pustaka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APKIT</dc:creator>
  <cp:lastModifiedBy>Dhuki Rachman</cp:lastModifiedBy>
  <cp:revision>132</cp:revision>
  <dcterms:created xsi:type="dcterms:W3CDTF">2017-10-06T21:45:14Z</dcterms:created>
  <dcterms:modified xsi:type="dcterms:W3CDTF">2018-11-26T23:54:16Z</dcterms:modified>
</cp:coreProperties>
</file>