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7" r:id="rId5"/>
    <p:sldId id="278" r:id="rId6"/>
    <p:sldId id="279" r:id="rId7"/>
    <p:sldId id="281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E60000"/>
    <a:srgbClr val="FF3F3F"/>
    <a:srgbClr val="ED3237"/>
    <a:srgbClr val="70AD47"/>
    <a:srgbClr val="FF5757"/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 autoAdjust="0"/>
    <p:restoredTop sz="94280" autoAdjust="0"/>
  </p:normalViewPr>
  <p:slideViewPr>
    <p:cSldViewPr snapToGrid="0" showGuides="1">
      <p:cViewPr varScale="1">
        <p:scale>
          <a:sx n="68" d="100"/>
          <a:sy n="68" d="100"/>
        </p:scale>
        <p:origin x="94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7A4B-363B-46CD-B1C1-475CEA2A656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3B2-F5B1-4B20-87BA-17299B8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DC5E2-8095-4E4B-8B18-112BAB79559E}"/>
              </a:ext>
            </a:extLst>
          </p:cNvPr>
          <p:cNvSpPr/>
          <p:nvPr userDrawn="1"/>
        </p:nvSpPr>
        <p:spPr>
          <a:xfrm rot="835676" flipH="1">
            <a:off x="-392717" y="4062268"/>
            <a:ext cx="12567752" cy="4193184"/>
          </a:xfrm>
          <a:custGeom>
            <a:avLst/>
            <a:gdLst>
              <a:gd name="connsiteX0" fmla="*/ 12567752 w 12567752"/>
              <a:gd name="connsiteY0" fmla="*/ 1232590 h 4193184"/>
              <a:gd name="connsiteX1" fmla="*/ 12555864 w 12567752"/>
              <a:gd name="connsiteY1" fmla="*/ 1229642 h 4193184"/>
              <a:gd name="connsiteX2" fmla="*/ 12548175 w 12567752"/>
              <a:gd name="connsiteY2" fmla="*/ 1260402 h 4193184"/>
              <a:gd name="connsiteX3" fmla="*/ 7456 w 12567752"/>
              <a:gd name="connsiteY3" fmla="*/ 1260402 h 4193184"/>
              <a:gd name="connsiteX4" fmla="*/ 322557 w 12567752"/>
              <a:gd name="connsiteY4" fmla="*/ 0 h 4193184"/>
              <a:gd name="connsiteX5" fmla="*/ 312111 w 12567752"/>
              <a:gd name="connsiteY5" fmla="*/ 0 h 4193184"/>
              <a:gd name="connsiteX6" fmla="*/ 0 w 12567752"/>
              <a:gd name="connsiteY6" fmla="*/ 1258553 h 4193184"/>
              <a:gd name="connsiteX7" fmla="*/ 11833546 w 12567752"/>
              <a:gd name="connsiteY7" fmla="*/ 4193184 h 4193184"/>
              <a:gd name="connsiteX8" fmla="*/ 12567752 w 12567752"/>
              <a:gd name="connsiteY8" fmla="*/ 1232590 h 419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7752" h="4193184">
                <a:moveTo>
                  <a:pt x="12567752" y="1232590"/>
                </a:moveTo>
                <a:lnTo>
                  <a:pt x="12555864" y="1229642"/>
                </a:lnTo>
                <a:lnTo>
                  <a:pt x="12548175" y="1260402"/>
                </a:lnTo>
                <a:lnTo>
                  <a:pt x="7456" y="1260402"/>
                </a:lnTo>
                <a:lnTo>
                  <a:pt x="322557" y="0"/>
                </a:lnTo>
                <a:lnTo>
                  <a:pt x="312111" y="0"/>
                </a:lnTo>
                <a:lnTo>
                  <a:pt x="0" y="1258553"/>
                </a:lnTo>
                <a:lnTo>
                  <a:pt x="11833546" y="4193184"/>
                </a:lnTo>
                <a:lnTo>
                  <a:pt x="12567752" y="12325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22FC-DFCC-4AA8-9C4A-55C487E7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296" y="1720925"/>
            <a:ext cx="6987654" cy="53362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9122E8-3254-4E6F-8B5E-1247EF8F3850}"/>
              </a:ext>
            </a:extLst>
          </p:cNvPr>
          <p:cNvSpPr/>
          <p:nvPr userDrawn="1"/>
        </p:nvSpPr>
        <p:spPr>
          <a:xfrm rot="835676" flipH="1">
            <a:off x="-481231" y="2940141"/>
            <a:ext cx="13171184" cy="237411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11947-486A-4C4A-AD16-D83FF5BD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354842"/>
            <a:ext cx="872510" cy="1064705"/>
          </a:xfrm>
          <a:prstGeom prst="rect">
            <a:avLst/>
          </a:prstGeom>
        </p:spPr>
      </p:pic>
      <p:sp>
        <p:nvSpPr>
          <p:cNvPr id="43" name="Parallelogram 42">
            <a:extLst>
              <a:ext uri="{FF2B5EF4-FFF2-40B4-BE49-F238E27FC236}">
                <a16:creationId xmlns:a16="http://schemas.microsoft.com/office/drawing/2014/main" id="{59101A98-80FD-4103-9AE5-F140A66E4900}"/>
              </a:ext>
            </a:extLst>
          </p:cNvPr>
          <p:cNvSpPr/>
          <p:nvPr userDrawn="1"/>
        </p:nvSpPr>
        <p:spPr>
          <a:xfrm rot="827614">
            <a:off x="209017" y="2572217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E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E6C0E96-E14C-4EA8-8EA9-4532FAF83C7E}"/>
              </a:ext>
            </a:extLst>
          </p:cNvPr>
          <p:cNvSpPr/>
          <p:nvPr userDrawn="1"/>
        </p:nvSpPr>
        <p:spPr>
          <a:xfrm rot="827614">
            <a:off x="3310168" y="3338364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F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5F99F52-7505-426D-A951-18BF6C8A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95" y="954778"/>
            <a:ext cx="6987655" cy="73591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F03197E-1830-4E3C-94F3-D449C4870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108" y="5329238"/>
            <a:ext cx="4545392" cy="43329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9EF3AD-812E-475B-894F-F359684670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108" y="5808992"/>
            <a:ext cx="4545391" cy="3886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[Number ID]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1B933-E265-4C1C-A6E9-3FBF51FC55A9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47DC1-44FB-46B0-8947-F23FC0C5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EFBC0-4C93-4D2D-A8C4-7D24E6546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44955"/>
            <a:ext cx="6127750" cy="860212"/>
          </a:xfrm>
          <a:solidFill>
            <a:schemeClr val="tx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19632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2F73A-40BC-43FD-9594-CE70493D79BC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2211-3C55-433D-AB28-8670D7BDEFE8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C0F424-451E-4203-9F2A-C5D76EB2CF9E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6AD9D2-FA2D-457D-9E25-C5CD197721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9F4C24-0953-4454-8395-2603D0D5F4BC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51FCC-E417-4645-A61C-1DBC5E9CD22C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7245E4-C6E1-43C9-AC22-7029BE8D1DD0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90F3EFE-C338-45FA-8111-11312850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48C73-4B95-4F10-8B9C-DFA575369ED2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02889-8EBA-4624-8C3A-603FA177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461E99F-E535-47AD-87B3-FD84011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41AF80B-A295-46A2-BC29-9E6AF80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C6DD21-AA9C-4E4F-825C-B66E6F458773}"/>
              </a:ext>
            </a:extLst>
          </p:cNvPr>
          <p:cNvSpPr/>
          <p:nvPr userDrawn="1"/>
        </p:nvSpPr>
        <p:spPr>
          <a:xfrm>
            <a:off x="2717399" y="2419349"/>
            <a:ext cx="2235601" cy="2235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E2445-F154-41FA-A19E-B690A90C2C67}"/>
              </a:ext>
            </a:extLst>
          </p:cNvPr>
          <p:cNvSpPr/>
          <p:nvPr userDrawn="1"/>
        </p:nvSpPr>
        <p:spPr>
          <a:xfrm>
            <a:off x="753234" y="1646763"/>
            <a:ext cx="1085887" cy="108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E11C8-582B-4BAD-9F47-8F754C4B03E9}"/>
              </a:ext>
            </a:extLst>
          </p:cNvPr>
          <p:cNvSpPr/>
          <p:nvPr userDrawn="1"/>
        </p:nvSpPr>
        <p:spPr>
          <a:xfrm>
            <a:off x="582891" y="4446335"/>
            <a:ext cx="1638683" cy="1638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7F78AD-84F4-4E52-BE81-7A806086FEF2}"/>
              </a:ext>
            </a:extLst>
          </p:cNvPr>
          <p:cNvSpPr/>
          <p:nvPr userDrawn="1"/>
        </p:nvSpPr>
        <p:spPr>
          <a:xfrm>
            <a:off x="5048250" y="5066574"/>
            <a:ext cx="1209694" cy="1209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8ACF9E1-705E-4685-BFF8-36A93DBFF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7100" y="2846901"/>
            <a:ext cx="1542196" cy="14663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96113466-7B35-4A5F-AD94-20C51FFC3F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6162" y="4730933"/>
            <a:ext cx="1115243" cy="11152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FC066F2B-0CC9-49FE-9C5F-21F513945F8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33579" y="5272638"/>
            <a:ext cx="812380" cy="8123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7" name="Content Placeholder 23">
            <a:extLst>
              <a:ext uri="{FF2B5EF4-FFF2-40B4-BE49-F238E27FC236}">
                <a16:creationId xmlns:a16="http://schemas.microsoft.com/office/drawing/2014/main" id="{7DBC8586-A555-4431-8CE6-4A27A785AD3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6516" y="1834305"/>
            <a:ext cx="739321" cy="739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DB3E3-7558-4B37-A512-1E33349EB8BD}"/>
              </a:ext>
            </a:extLst>
          </p:cNvPr>
          <p:cNvCxnSpPr>
            <a:cxnSpLocks/>
            <a:stCxn id="20" idx="6"/>
            <a:endCxn id="19" idx="1"/>
          </p:cNvCxnSpPr>
          <p:nvPr userDrawn="1"/>
        </p:nvCxnSpPr>
        <p:spPr>
          <a:xfrm>
            <a:off x="1839121" y="2189707"/>
            <a:ext cx="1205674" cy="557038"/>
          </a:xfrm>
          <a:prstGeom prst="line">
            <a:avLst/>
          </a:prstGeom>
          <a:ln w="47625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29E380-A978-4250-B520-8CAFC1123800}"/>
              </a:ext>
            </a:extLst>
          </p:cNvPr>
          <p:cNvCxnSpPr>
            <a:stCxn id="19" idx="3"/>
            <a:endCxn id="21" idx="6"/>
          </p:cNvCxnSpPr>
          <p:nvPr userDrawn="1"/>
        </p:nvCxnSpPr>
        <p:spPr>
          <a:xfrm flipH="1">
            <a:off x="2221574" y="4327554"/>
            <a:ext cx="823221" cy="938123"/>
          </a:xfrm>
          <a:prstGeom prst="line">
            <a:avLst/>
          </a:prstGeom>
          <a:ln w="66675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E106F-BC90-4741-845B-A31D3345173F}"/>
              </a:ext>
            </a:extLst>
          </p:cNvPr>
          <p:cNvCxnSpPr>
            <a:stCxn id="19" idx="5"/>
            <a:endCxn id="22" idx="1"/>
          </p:cNvCxnSpPr>
          <p:nvPr userDrawn="1"/>
        </p:nvCxnSpPr>
        <p:spPr>
          <a:xfrm>
            <a:off x="4625604" y="4327554"/>
            <a:ext cx="599802" cy="916176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プレースホルダー 6">
            <a:extLst>
              <a:ext uri="{FF2B5EF4-FFF2-40B4-BE49-F238E27FC236}">
                <a16:creationId xmlns:a16="http://schemas.microsoft.com/office/drawing/2014/main" id="{3E2EEA53-9640-4DCC-A5B2-C05E12BA3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9389" y="173576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F6C10-AE87-47D7-A6BF-1636FA62CA76}"/>
              </a:ext>
            </a:extLst>
          </p:cNvPr>
          <p:cNvGrpSpPr/>
          <p:nvPr userDrawn="1"/>
        </p:nvGrpSpPr>
        <p:grpSpPr>
          <a:xfrm>
            <a:off x="6435000" y="1625389"/>
            <a:ext cx="719018" cy="719018"/>
            <a:chOff x="887318" y="1753455"/>
            <a:chExt cx="1492195" cy="1492195"/>
          </a:xfrm>
        </p:grpSpPr>
        <p:sp>
          <p:nvSpPr>
            <p:cNvPr id="48" name="アーチ 20">
              <a:extLst>
                <a:ext uri="{FF2B5EF4-FFF2-40B4-BE49-F238E27FC236}">
                  <a16:creationId xmlns:a16="http://schemas.microsoft.com/office/drawing/2014/main" id="{E74F072C-D78A-4F57-90A0-F85181E2532F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アーチ 19">
              <a:extLst>
                <a:ext uri="{FF2B5EF4-FFF2-40B4-BE49-F238E27FC236}">
                  <a16:creationId xmlns:a16="http://schemas.microsoft.com/office/drawing/2014/main" id="{08957C4A-07BE-4469-AAED-F956A1D95E1B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F37E9B5-AA3E-4883-B53C-723F4ED3D0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19390" y="2415559"/>
            <a:ext cx="4763010" cy="37389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9677F4-F8B3-4147-BE01-5F0169B5E97D}"/>
              </a:ext>
            </a:extLst>
          </p:cNvPr>
          <p:cNvSpPr/>
          <p:nvPr userDrawn="1"/>
        </p:nvSpPr>
        <p:spPr>
          <a:xfrm>
            <a:off x="5339353" y="1593226"/>
            <a:ext cx="879833" cy="879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14A7D3E6-2388-440A-BA91-F1D8475D5A2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495770" y="1772997"/>
            <a:ext cx="550189" cy="59085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A14B7B-2476-4A8E-8154-ACBC83BE4F6A}"/>
              </a:ext>
            </a:extLst>
          </p:cNvPr>
          <p:cNvCxnSpPr>
            <a:cxnSpLocks/>
            <a:stCxn id="19" idx="7"/>
            <a:endCxn id="52" idx="3"/>
          </p:cNvCxnSpPr>
          <p:nvPr userDrawn="1"/>
        </p:nvCxnSpPr>
        <p:spPr>
          <a:xfrm flipV="1">
            <a:off x="4625604" y="2344210"/>
            <a:ext cx="842598" cy="402535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00C493C7-0E65-4BB6-8F59-24165C6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8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52C25F-B550-491A-8D20-15A1FF2175D1}"/>
              </a:ext>
            </a:extLst>
          </p:cNvPr>
          <p:cNvSpPr/>
          <p:nvPr userDrawn="1"/>
        </p:nvSpPr>
        <p:spPr>
          <a:xfrm>
            <a:off x="3636466" y="1730258"/>
            <a:ext cx="1919099" cy="1919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D19F-8724-438F-BE33-84C074990BC3}"/>
              </a:ext>
            </a:extLst>
          </p:cNvPr>
          <p:cNvSpPr/>
          <p:nvPr userDrawn="1"/>
        </p:nvSpPr>
        <p:spPr>
          <a:xfrm>
            <a:off x="3582053" y="1675773"/>
            <a:ext cx="1919099" cy="1919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0CD21A9-90D9-4114-8705-B817B3517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4662" y="1745006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8C8ABE-97FE-4D6D-8A49-D02E0FECD7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5352" y="3703842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E9F6-65BC-4824-BB41-BCA1B8B9263E}"/>
              </a:ext>
            </a:extLst>
          </p:cNvPr>
          <p:cNvSpPr/>
          <p:nvPr userDrawn="1"/>
        </p:nvSpPr>
        <p:spPr>
          <a:xfrm>
            <a:off x="3739793" y="4163888"/>
            <a:ext cx="164621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F244BD-F2D1-442B-AB88-6BC164F161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5852" y="4232741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8D823-8326-40F1-90CB-AA2211CD2ADA}"/>
              </a:ext>
            </a:extLst>
          </p:cNvPr>
          <p:cNvSpPr/>
          <p:nvPr userDrawn="1"/>
        </p:nvSpPr>
        <p:spPr>
          <a:xfrm>
            <a:off x="9560635" y="1737190"/>
            <a:ext cx="1919099" cy="1919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399BB-84DC-4A4C-9069-6D37778EA713}"/>
              </a:ext>
            </a:extLst>
          </p:cNvPr>
          <p:cNvSpPr/>
          <p:nvPr userDrawn="1"/>
        </p:nvSpPr>
        <p:spPr>
          <a:xfrm>
            <a:off x="9506222" y="1682705"/>
            <a:ext cx="1919099" cy="19190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18F6C84-7DF1-4D2C-8D2A-3588F44822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8831" y="1751938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94ABD263-6F66-46D9-A05C-3AA45541FB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521" y="3710774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B4F97A-A950-4B98-AD2C-D50480F31497}"/>
              </a:ext>
            </a:extLst>
          </p:cNvPr>
          <p:cNvSpPr/>
          <p:nvPr userDrawn="1"/>
        </p:nvSpPr>
        <p:spPr>
          <a:xfrm>
            <a:off x="9663962" y="4170820"/>
            <a:ext cx="164621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7D4B4CA0-C1DC-48A2-801A-F27FB4ABF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0021" y="4239673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9C7CC6-4590-47DB-899D-2CB3B9CFA7E4}"/>
              </a:ext>
            </a:extLst>
          </p:cNvPr>
          <p:cNvSpPr/>
          <p:nvPr userDrawn="1"/>
        </p:nvSpPr>
        <p:spPr>
          <a:xfrm>
            <a:off x="6602633" y="1761222"/>
            <a:ext cx="1919099" cy="191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58D7F4-DED2-4338-92EC-17DB2C01DB70}"/>
              </a:ext>
            </a:extLst>
          </p:cNvPr>
          <p:cNvSpPr/>
          <p:nvPr userDrawn="1"/>
        </p:nvSpPr>
        <p:spPr>
          <a:xfrm>
            <a:off x="6548220" y="1706737"/>
            <a:ext cx="1919099" cy="1919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A8AA12C-B271-4644-ADC6-1ED90C18F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10829" y="1775970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78B6F1C-9D4B-44B8-87B7-8F005AE67B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519" y="3734806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39850-60EE-45EE-878D-FFE5935222D1}"/>
              </a:ext>
            </a:extLst>
          </p:cNvPr>
          <p:cNvSpPr/>
          <p:nvPr userDrawn="1"/>
        </p:nvSpPr>
        <p:spPr>
          <a:xfrm>
            <a:off x="6705960" y="4194852"/>
            <a:ext cx="16462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82A28732-4E20-4643-8CDC-51210A18A0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62019" y="4263705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649F6D-B676-49FA-8045-AE198A89404E}"/>
              </a:ext>
            </a:extLst>
          </p:cNvPr>
          <p:cNvSpPr/>
          <p:nvPr userDrawn="1"/>
        </p:nvSpPr>
        <p:spPr>
          <a:xfrm>
            <a:off x="707488" y="1708391"/>
            <a:ext cx="1919099" cy="1919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23B5F-A13C-4870-8B45-6930153EB87F}"/>
              </a:ext>
            </a:extLst>
          </p:cNvPr>
          <p:cNvSpPr/>
          <p:nvPr userDrawn="1"/>
        </p:nvSpPr>
        <p:spPr>
          <a:xfrm>
            <a:off x="653075" y="1653906"/>
            <a:ext cx="1919099" cy="1919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BAB6CC4-29D1-4AC5-BF12-1D75F99DAC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5684" y="1723139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E4FAA0D-4942-4F5D-A3B0-BC088762A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374" y="3681975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CC524-5053-4139-9D60-1E2FD029B3D4}"/>
              </a:ext>
            </a:extLst>
          </p:cNvPr>
          <p:cNvSpPr/>
          <p:nvPr userDrawn="1"/>
        </p:nvSpPr>
        <p:spPr>
          <a:xfrm>
            <a:off x="810815" y="4142021"/>
            <a:ext cx="164621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B694A199-F625-474B-81D9-8BBB5FB46B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874" y="4210874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</p:spTree>
    <p:extLst>
      <p:ext uri="{BB962C8B-B14F-4D97-AF65-F5344CB8AC3E}">
        <p14:creationId xmlns:p14="http://schemas.microsoft.com/office/powerpoint/2010/main" val="410319514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47C56B-8A20-444F-934E-4592BE4B47AD}"/>
              </a:ext>
            </a:extLst>
          </p:cNvPr>
          <p:cNvGrpSpPr/>
          <p:nvPr userDrawn="1"/>
        </p:nvGrpSpPr>
        <p:grpSpPr>
          <a:xfrm>
            <a:off x="665729" y="2306610"/>
            <a:ext cx="10928550" cy="2617632"/>
            <a:chOff x="665729" y="2306610"/>
            <a:chExt cx="10928550" cy="2617632"/>
          </a:xfr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5"/>
              </a:gs>
              <a:gs pos="75000">
                <a:schemeClr val="accent4"/>
              </a:gs>
            </a:gsLst>
            <a:lin ang="0" scaled="0"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6B600B-9016-4CBC-95D0-8435BAA7E346}"/>
                </a:ext>
              </a:extLst>
            </p:cNvPr>
            <p:cNvSpPr/>
            <p:nvPr userDrawn="1"/>
          </p:nvSpPr>
          <p:spPr>
            <a:xfrm rot="5400000">
              <a:off x="665479" y="2306860"/>
              <a:ext cx="2609749" cy="2609249"/>
            </a:xfrm>
            <a:custGeom>
              <a:avLst/>
              <a:gdLst>
                <a:gd name="connsiteX0" fmla="*/ 1810518 w 3593739"/>
                <a:gd name="connsiteY0" fmla="*/ 0 h 3593050"/>
                <a:gd name="connsiteX1" fmla="*/ 1980589 w 3593739"/>
                <a:gd name="connsiteY1" fmla="*/ 8588 h 3593050"/>
                <a:gd name="connsiteX2" fmla="*/ 3593739 w 3593739"/>
                <a:gd name="connsiteY2" fmla="*/ 1796181 h 3593050"/>
                <a:gd name="connsiteX3" fmla="*/ 1796870 w 3593739"/>
                <a:gd name="connsiteY3" fmla="*/ 3593050 h 3593050"/>
                <a:gd name="connsiteX4" fmla="*/ 0 w 3593739"/>
                <a:gd name="connsiteY4" fmla="*/ 1796181 h 3593050"/>
                <a:gd name="connsiteX5" fmla="*/ 405 w 3593739"/>
                <a:gd name="connsiteY5" fmla="*/ 1788175 h 3593050"/>
                <a:gd name="connsiteX6" fmla="*/ 727234 w 3593739"/>
                <a:gd name="connsiteY6" fmla="*/ 1788175 h 3593050"/>
                <a:gd name="connsiteX7" fmla="*/ 726829 w 3593739"/>
                <a:gd name="connsiteY7" fmla="*/ 1796181 h 3593050"/>
                <a:gd name="connsiteX8" fmla="*/ 1796870 w 3593739"/>
                <a:gd name="connsiteY8" fmla="*/ 2866221 h 3593050"/>
                <a:gd name="connsiteX9" fmla="*/ 2866910 w 3593739"/>
                <a:gd name="connsiteY9" fmla="*/ 1796181 h 3593050"/>
                <a:gd name="connsiteX10" fmla="*/ 1906275 w 3593739"/>
                <a:gd name="connsiteY10" fmla="*/ 731664 h 3593050"/>
                <a:gd name="connsiteX11" fmla="*/ 1810518 w 3593739"/>
                <a:gd name="connsiteY11" fmla="*/ 726829 h 359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3739" h="3593050">
                  <a:moveTo>
                    <a:pt x="1810518" y="0"/>
                  </a:moveTo>
                  <a:lnTo>
                    <a:pt x="1980589" y="8588"/>
                  </a:lnTo>
                  <a:cubicBezTo>
                    <a:pt x="2886672" y="100606"/>
                    <a:pt x="3593739" y="865820"/>
                    <a:pt x="3593739" y="1796181"/>
                  </a:cubicBezTo>
                  <a:cubicBezTo>
                    <a:pt x="3593739" y="2788565"/>
                    <a:pt x="2789254" y="3593050"/>
                    <a:pt x="1796870" y="3593050"/>
                  </a:cubicBezTo>
                  <a:cubicBezTo>
                    <a:pt x="804485" y="3593050"/>
                    <a:pt x="0" y="2788565"/>
                    <a:pt x="0" y="1796181"/>
                  </a:cubicBezTo>
                  <a:lnTo>
                    <a:pt x="405" y="1788175"/>
                  </a:lnTo>
                  <a:lnTo>
                    <a:pt x="727234" y="1788175"/>
                  </a:lnTo>
                  <a:lnTo>
                    <a:pt x="726829" y="1796181"/>
                  </a:lnTo>
                  <a:cubicBezTo>
                    <a:pt x="726829" y="2387148"/>
                    <a:pt x="1205903" y="2866221"/>
                    <a:pt x="1796870" y="2866221"/>
                  </a:cubicBezTo>
                  <a:cubicBezTo>
                    <a:pt x="2387837" y="2866221"/>
                    <a:pt x="2866910" y="2387148"/>
                    <a:pt x="2866910" y="1796181"/>
                  </a:cubicBezTo>
                  <a:cubicBezTo>
                    <a:pt x="2866910" y="1242149"/>
                    <a:pt x="2445850" y="786461"/>
                    <a:pt x="1906275" y="731664"/>
                  </a:cubicBezTo>
                  <a:lnTo>
                    <a:pt x="1810518" y="7268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A42DE-B158-4F44-B008-350B12ECDAEB}"/>
                </a:ext>
              </a:extLst>
            </p:cNvPr>
            <p:cNvSpPr/>
            <p:nvPr userDrawn="1"/>
          </p:nvSpPr>
          <p:spPr>
            <a:xfrm>
              <a:off x="2745317" y="2321241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05A5C0-3E4E-4701-842B-51670ED06552}"/>
                </a:ext>
              </a:extLst>
            </p:cNvPr>
            <p:cNvSpPr/>
            <p:nvPr userDrawn="1"/>
          </p:nvSpPr>
          <p:spPr>
            <a:xfrm flipV="1">
              <a:off x="4824905" y="3595682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AB3652-EBE2-46F6-AA6A-BD265B1E60CF}"/>
                </a:ext>
              </a:extLst>
            </p:cNvPr>
            <p:cNvSpPr/>
            <p:nvPr userDrawn="1"/>
          </p:nvSpPr>
          <p:spPr>
            <a:xfrm>
              <a:off x="6904967" y="2314995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6296B4-0149-498C-9BD1-649C0C7E73DF}"/>
                </a:ext>
              </a:extLst>
            </p:cNvPr>
            <p:cNvSpPr/>
            <p:nvPr userDrawn="1"/>
          </p:nvSpPr>
          <p:spPr>
            <a:xfrm flipV="1">
              <a:off x="8984555" y="3619619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DF2BC56-AECD-43C0-8990-435CE5497995}"/>
              </a:ext>
            </a:extLst>
          </p:cNvPr>
          <p:cNvSpPr/>
          <p:nvPr userDrawn="1"/>
        </p:nvSpPr>
        <p:spPr>
          <a:xfrm>
            <a:off x="1195391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9BB15-CAF5-4EEF-A073-48A06B0C5787}"/>
              </a:ext>
            </a:extLst>
          </p:cNvPr>
          <p:cNvSpPr/>
          <p:nvPr userDrawn="1"/>
        </p:nvSpPr>
        <p:spPr>
          <a:xfrm>
            <a:off x="3273423" y="286374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6BA06-F98B-43A5-8DCD-AD50EB5E40C9}"/>
              </a:ext>
            </a:extLst>
          </p:cNvPr>
          <p:cNvSpPr/>
          <p:nvPr userDrawn="1"/>
        </p:nvSpPr>
        <p:spPr>
          <a:xfrm>
            <a:off x="5344479" y="2829938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CD2915-4E6F-4A43-9954-8F192B489583}"/>
              </a:ext>
            </a:extLst>
          </p:cNvPr>
          <p:cNvSpPr/>
          <p:nvPr userDrawn="1"/>
        </p:nvSpPr>
        <p:spPr>
          <a:xfrm>
            <a:off x="7441606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9A7C25-05A5-4695-8EDD-10867A5C7C21}"/>
              </a:ext>
            </a:extLst>
          </p:cNvPr>
          <p:cNvSpPr/>
          <p:nvPr userDrawn="1"/>
        </p:nvSpPr>
        <p:spPr>
          <a:xfrm>
            <a:off x="9504129" y="284155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EC60E8-9D9A-4FF2-BF4E-171ADCF29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9960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94F083DA-F8B7-4289-B3A6-E53773523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385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90CB9B53-C93D-4DD0-A459-5E8AA51C3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852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4ABCCF1D-0722-4252-8BA8-90D51E32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6447" y="3137823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4F847FDC-F133-4212-B61E-63DDCAF90E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036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331930C-4965-4EF6-8E9D-C5CD288460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5535" y="5267325"/>
            <a:ext cx="9078015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BF4-4AAD-4401-BB8B-B88EA60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25625"/>
            <a:ext cx="10988842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767" y="1831444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65F3AD05-CEE7-4CBD-B036-6F1694D269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7767" y="2521350"/>
            <a:ext cx="4763011" cy="359353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483378" y="1721070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8376" y="1860661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8375" y="2550568"/>
            <a:ext cx="4764024" cy="35631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6433986" y="1750287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5535" y="179582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1161146" y="1685449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1868" y="3364409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3865" y="2480200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1137478" y="3254035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6">
            <a:extLst>
              <a:ext uri="{FF2B5EF4-FFF2-40B4-BE49-F238E27FC236}">
                <a16:creationId xmlns:a16="http://schemas.microsoft.com/office/drawing/2014/main" id="{C5FCA147-9F92-4546-B9AF-F136CED8C8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535" y="4044205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48EEE62B-15F9-4699-8D74-DFDA47FC4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1868" y="4882899"/>
            <a:ext cx="4764024" cy="4378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DD31AF-72CA-4A4B-BF07-648335B9AB24}"/>
              </a:ext>
            </a:extLst>
          </p:cNvPr>
          <p:cNvGrpSpPr/>
          <p:nvPr userDrawn="1"/>
        </p:nvGrpSpPr>
        <p:grpSpPr>
          <a:xfrm>
            <a:off x="1137478" y="4762294"/>
            <a:ext cx="719018" cy="719018"/>
            <a:chOff x="887318" y="1753455"/>
            <a:chExt cx="1492195" cy="1492195"/>
          </a:xfrm>
        </p:grpSpPr>
        <p:sp>
          <p:nvSpPr>
            <p:cNvPr id="41" name="アーチ 20">
              <a:extLst>
                <a:ext uri="{FF2B5EF4-FFF2-40B4-BE49-F238E27FC236}">
                  <a16:creationId xmlns:a16="http://schemas.microsoft.com/office/drawing/2014/main" id="{98C007B2-CB7A-4538-AA54-146BE4EFA3BD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2" name="アーチ 19">
              <a:extLst>
                <a:ext uri="{FF2B5EF4-FFF2-40B4-BE49-F238E27FC236}">
                  <a16:creationId xmlns:a16="http://schemas.microsoft.com/office/drawing/2014/main" id="{44AE2424-81D0-499D-BE62-108858A7038C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149FC31B-FF6C-45E1-9BB7-7D52B59DD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535" y="5552464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6586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E3A5E8-63F6-4E39-911F-818AE8823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A36EF6-CA60-488A-BD76-34B6A1F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D2B459-DABE-4EF2-8CEB-5F402AE4E9E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C548A-43FF-4E4C-AAB3-88B57840932F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C80185-2F0F-4F57-B8BA-D858303909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80B7ED0-F101-4E68-BB3B-570E052A9611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DA4ACC-31B6-4EBE-BE24-CC1223C41BD5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0860A-032E-414D-9E16-21FCC394EFA8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853D887-D4A5-4760-B036-42D389DFC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0344-F048-4D96-93B7-F9352CD59EB7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グループ化 8">
            <a:extLst>
              <a:ext uri="{FF2B5EF4-FFF2-40B4-BE49-F238E27FC236}">
                <a16:creationId xmlns:a16="http://schemas.microsoft.com/office/drawing/2014/main" id="{A6F37B68-B520-47DB-AD6E-BF372396AD8A}"/>
              </a:ext>
            </a:extLst>
          </p:cNvPr>
          <p:cNvGrpSpPr/>
          <p:nvPr userDrawn="1"/>
        </p:nvGrpSpPr>
        <p:grpSpPr>
          <a:xfrm>
            <a:off x="0" y="1804670"/>
            <a:ext cx="6443876" cy="2208437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26" name="正方形/長方形 4">
              <a:extLst>
                <a:ext uri="{FF2B5EF4-FFF2-40B4-BE49-F238E27FC236}">
                  <a16:creationId xmlns:a16="http://schemas.microsoft.com/office/drawing/2014/main" id="{88E39A58-5C9B-4285-8AC9-AA68EDC8CE0C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直角三角形 5">
              <a:extLst>
                <a:ext uri="{FF2B5EF4-FFF2-40B4-BE49-F238E27FC236}">
                  <a16:creationId xmlns:a16="http://schemas.microsoft.com/office/drawing/2014/main" id="{B00F279C-09C1-47BD-8258-166AEA11820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グループ化 33">
            <a:extLst>
              <a:ext uri="{FF2B5EF4-FFF2-40B4-BE49-F238E27FC236}">
                <a16:creationId xmlns:a16="http://schemas.microsoft.com/office/drawing/2014/main" id="{3504C330-57F2-43C5-8B2A-EA70041CB6C4}"/>
              </a:ext>
            </a:extLst>
          </p:cNvPr>
          <p:cNvGrpSpPr/>
          <p:nvPr userDrawn="1"/>
        </p:nvGrpSpPr>
        <p:grpSpPr>
          <a:xfrm rot="10800000">
            <a:off x="5748124" y="2130342"/>
            <a:ext cx="6443876" cy="2208437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24" name="正方形/長方形 34">
              <a:extLst>
                <a:ext uri="{FF2B5EF4-FFF2-40B4-BE49-F238E27FC236}">
                  <a16:creationId xmlns:a16="http://schemas.microsoft.com/office/drawing/2014/main" id="{3064DD56-6454-488C-B3C3-2A3811DC1515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直角三角形 35">
              <a:extLst>
                <a:ext uri="{FF2B5EF4-FFF2-40B4-BE49-F238E27FC236}">
                  <a16:creationId xmlns:a16="http://schemas.microsoft.com/office/drawing/2014/main" id="{184488C2-846D-4F3C-98A8-877A09FEB85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グループ化 10">
            <a:extLst>
              <a:ext uri="{FF2B5EF4-FFF2-40B4-BE49-F238E27FC236}">
                <a16:creationId xmlns:a16="http://schemas.microsoft.com/office/drawing/2014/main" id="{6586EC34-A151-496B-8FF5-70B4E675DD86}"/>
              </a:ext>
            </a:extLst>
          </p:cNvPr>
          <p:cNvGrpSpPr/>
          <p:nvPr userDrawn="1"/>
        </p:nvGrpSpPr>
        <p:grpSpPr>
          <a:xfrm>
            <a:off x="0" y="4002752"/>
            <a:ext cx="6468055" cy="7936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正方形/長方形 39">
              <a:extLst>
                <a:ext uri="{FF2B5EF4-FFF2-40B4-BE49-F238E27FC236}">
                  <a16:creationId xmlns:a16="http://schemas.microsoft.com/office/drawing/2014/main" id="{3795A399-6AAF-48B6-B55B-540FD6FC9B52}"/>
                </a:ext>
              </a:extLst>
            </p:cNvPr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直角三角形 40">
              <a:extLst>
                <a:ext uri="{FF2B5EF4-FFF2-40B4-BE49-F238E27FC236}">
                  <a16:creationId xmlns:a16="http://schemas.microsoft.com/office/drawing/2014/main" id="{30D3374C-B057-4F6C-B2DF-2959706D666C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グループ化 41">
            <a:extLst>
              <a:ext uri="{FF2B5EF4-FFF2-40B4-BE49-F238E27FC236}">
                <a16:creationId xmlns:a16="http://schemas.microsoft.com/office/drawing/2014/main" id="{7068A59F-C80A-434F-8D65-107864730188}"/>
              </a:ext>
            </a:extLst>
          </p:cNvPr>
          <p:cNvGrpSpPr/>
          <p:nvPr userDrawn="1"/>
        </p:nvGrpSpPr>
        <p:grpSpPr>
          <a:xfrm rot="10800000">
            <a:off x="5721828" y="2061566"/>
            <a:ext cx="6470171" cy="7936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正方形/長方形 42">
              <a:extLst>
                <a:ext uri="{FF2B5EF4-FFF2-40B4-BE49-F238E27FC236}">
                  <a16:creationId xmlns:a16="http://schemas.microsoft.com/office/drawing/2014/main" id="{BE410C86-35CF-415A-9440-9620FC76F040}"/>
                </a:ext>
              </a:extLst>
            </p:cNvPr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直角三角形 43">
              <a:extLst>
                <a:ext uri="{FF2B5EF4-FFF2-40B4-BE49-F238E27FC236}">
                  <a16:creationId xmlns:a16="http://schemas.microsoft.com/office/drawing/2014/main" id="{D2F7B729-4AAB-46BF-8988-3A22C0A17B9D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C21EB59-BEC7-4B1C-9728-E832CE92D24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0ED1D5-AADC-4E61-AB17-E7F062C555E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130DD34-F411-4AD4-9A3B-A8F38E493D5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498" y="2084533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8096FDC5-5043-452D-9947-683F46A3807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64244" y="2363832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8FF24911-5974-4787-9B02-7F02450A23D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20367" y="4198026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0956801D-18B3-454E-95A9-1511BABA487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64244" y="4473394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72EF8-F8FA-4CBB-9CA5-33E5962EEA88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2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図プレースホルダー 9">
            <a:extLst>
              <a:ext uri="{FF2B5EF4-FFF2-40B4-BE49-F238E27FC236}">
                <a16:creationId xmlns:a16="http://schemas.microsoft.com/office/drawing/2014/main" id="{F2F469E8-D13B-40AF-9B5D-2C3AD5D857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2460"/>
            <a:ext cx="12191991" cy="33098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E109E337-9C4D-4B83-886F-65ECFD554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61" y="5223803"/>
            <a:ext cx="10801146" cy="7933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正方形/長方形 12">
            <a:extLst>
              <a:ext uri="{FF2B5EF4-FFF2-40B4-BE49-F238E27FC236}">
                <a16:creationId xmlns:a16="http://schemas.microsoft.com/office/drawing/2014/main" id="{FEB79E71-D4DF-4932-ABBE-B53D23D0F598}"/>
              </a:ext>
            </a:extLst>
          </p:cNvPr>
          <p:cNvSpPr/>
          <p:nvPr userDrawn="1"/>
        </p:nvSpPr>
        <p:spPr>
          <a:xfrm>
            <a:off x="548694" y="5079788"/>
            <a:ext cx="2160447" cy="4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94259192-856B-4F00-8825-88239953EE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3994"/>
            <a:ext cx="12191992" cy="764485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725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B6592-0E32-49C9-858E-22685DEB0D96}"/>
              </a:ext>
            </a:extLst>
          </p:cNvPr>
          <p:cNvSpPr/>
          <p:nvPr userDrawn="1"/>
        </p:nvSpPr>
        <p:spPr>
          <a:xfrm>
            <a:off x="0" y="1619249"/>
            <a:ext cx="5200650" cy="324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690396-5EAD-4E7A-A5E2-FEA1AFA120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0650" y="1619250"/>
            <a:ext cx="6991350" cy="3232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F91B4-533C-431D-B207-BF5A4A272CDF}"/>
              </a:ext>
            </a:extLst>
          </p:cNvPr>
          <p:cNvSpPr/>
          <p:nvPr userDrawn="1"/>
        </p:nvSpPr>
        <p:spPr>
          <a:xfrm>
            <a:off x="659642" y="5087747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EF011A-01FE-4CD1-A9EB-4EC73738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642" y="5258889"/>
            <a:ext cx="10922758" cy="9144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B8D9A5-4EFD-42DC-A270-E14A588A53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1854380"/>
            <a:ext cx="4686299" cy="2719798"/>
          </a:xfrm>
        </p:spPr>
        <p:txBody>
          <a:bodyPr anchor="b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731147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20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24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5FC8-82FC-40B7-9597-1657605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158-D4D8-4A35-8689-B311F39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747-2F99-4C81-9179-500FF055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C04705-A039-4326-B193-5E40386AEC9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22-2F10-4CE0-8FA1-54BBF098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www.telkomuniversity.ac.id | www.apkit.co.id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67BD-9F60-4FAC-A7D0-6EEDA36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Data Mining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SVM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8955517" y="6424706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IF-39-GAB01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42B8CF-2FC7-49D9-8886-AF9BA39E6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76911"/>
            <a:ext cx="6096000" cy="168108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Aditiyan </a:t>
            </a:r>
            <a:r>
              <a:rPr lang="en-ID" dirty="0" err="1"/>
              <a:t>Iswahyudin</a:t>
            </a:r>
            <a:r>
              <a:rPr lang="en-ID" dirty="0"/>
              <a:t>		1301154167</a:t>
            </a:r>
          </a:p>
          <a:p>
            <a:r>
              <a:rPr lang="en-ID" dirty="0" err="1"/>
              <a:t>Dhuki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R			1301154</a:t>
            </a:r>
          </a:p>
          <a:p>
            <a:r>
              <a:rPr lang="en-ID" dirty="0" err="1"/>
              <a:t>Fero</a:t>
            </a:r>
            <a:r>
              <a:rPr lang="en-ID" dirty="0"/>
              <a:t> R				1301154</a:t>
            </a:r>
          </a:p>
          <a:p>
            <a:r>
              <a:rPr lang="en-ID" dirty="0"/>
              <a:t>Odia </a:t>
            </a:r>
            <a:r>
              <a:rPr lang="en-ID" dirty="0" err="1"/>
              <a:t>Pratama</a:t>
            </a:r>
            <a:r>
              <a:rPr lang="en-ID" dirty="0"/>
              <a:t>			1301154</a:t>
            </a:r>
          </a:p>
          <a:p>
            <a:r>
              <a:rPr lang="en-ID" dirty="0"/>
              <a:t>R Hatim M.A			1301154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4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D4F1-3B3D-46AA-9B17-184A7927C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12F-A774-4D2B-A5D0-5030B3B77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3A96-B632-45AA-B4E2-CA11FE965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53865" y="2480199"/>
            <a:ext cx="10441619" cy="812767"/>
          </a:xfrm>
        </p:spPr>
        <p:txBody>
          <a:bodyPr>
            <a:normAutofit fontScale="62500" lnSpcReduction="20000"/>
          </a:bodyPr>
          <a:lstStyle/>
          <a:p>
            <a:r>
              <a:rPr lang="id-ID" sz="2900" dirty="0"/>
              <a:t>SVM adalah metode </a:t>
            </a:r>
            <a:r>
              <a:rPr lang="en-US" sz="2900" dirty="0"/>
              <a:t>Machine Learning </a:t>
            </a:r>
            <a:r>
              <a:rPr lang="id-ID" sz="2900" dirty="0"/>
              <a:t>yang bekerja atas prinsip </a:t>
            </a:r>
            <a:r>
              <a:rPr lang="id-ID" sz="2900" dirty="0" err="1"/>
              <a:t>Structural</a:t>
            </a:r>
            <a:r>
              <a:rPr lang="id-ID" sz="2900" dirty="0"/>
              <a:t> </a:t>
            </a:r>
            <a:r>
              <a:rPr lang="id-ID" sz="2900" dirty="0" err="1"/>
              <a:t>Risk</a:t>
            </a:r>
            <a:r>
              <a:rPr lang="id-ID" sz="2900" dirty="0"/>
              <a:t> </a:t>
            </a:r>
            <a:r>
              <a:rPr lang="id-ID" sz="2900" dirty="0" err="1"/>
              <a:t>Minimization</a:t>
            </a:r>
            <a:r>
              <a:rPr lang="id-ID" sz="2900" dirty="0"/>
              <a:t> (SRM)</a:t>
            </a:r>
            <a:r>
              <a:rPr lang="en-US" sz="2900" dirty="0"/>
              <a:t>. SRM </a:t>
            </a:r>
            <a:r>
              <a:rPr lang="en-US" sz="2900" dirty="0" err="1"/>
              <a:t>adalah</a:t>
            </a:r>
            <a:r>
              <a:rPr lang="en-US" sz="2900" dirty="0"/>
              <a:t> Model Selection yang </a:t>
            </a:r>
            <a:r>
              <a:rPr lang="en-US" sz="2900" dirty="0" err="1"/>
              <a:t>digunakan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mempelajari</a:t>
            </a:r>
            <a:r>
              <a:rPr lang="en-US" sz="2900" dirty="0"/>
              <a:t> data training </a:t>
            </a:r>
            <a:r>
              <a:rPr lang="en-US" sz="2900" dirty="0" err="1"/>
              <a:t>dari</a:t>
            </a:r>
            <a:r>
              <a:rPr lang="en-US" sz="2900" dirty="0"/>
              <a:t> data training yang </a:t>
            </a:r>
            <a:r>
              <a:rPr lang="en-US" sz="2900" dirty="0" err="1"/>
              <a:t>terbatas</a:t>
            </a:r>
            <a:r>
              <a:rPr lang="en-US" sz="2900" dirty="0"/>
              <a:t>.</a:t>
            </a:r>
          </a:p>
          <a:p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43F04-5C4F-49C1-93BB-21D11EA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0CA6-9FDC-45FF-8CFB-F1960DC69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94D81-F3AD-498A-A5B2-60CBC14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www.telkomuniversity.ac.id | www.apkit.co.id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D9E2CA-080C-4FD1-8A62-0BB606E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0C771-F3CC-4380-BCDD-B158B4718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 err="1"/>
              <a:t>enemukan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id-ID" dirty="0"/>
              <a:t> terbaik yang memisahkan dua buah </a:t>
            </a:r>
            <a:r>
              <a:rPr lang="id-ID" dirty="0" err="1"/>
              <a:t>class</a:t>
            </a:r>
            <a:r>
              <a:rPr lang="id-ID" dirty="0"/>
              <a:t> pada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A4192-BBB7-49F1-A8E8-111449642187}"/>
              </a:ext>
            </a:extLst>
          </p:cNvPr>
          <p:cNvSpPr/>
          <p:nvPr/>
        </p:nvSpPr>
        <p:spPr>
          <a:xfrm>
            <a:off x="731520" y="4754880"/>
            <a:ext cx="187100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24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0F6-F991-4DF9-A0CA-3144CA7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EDFA-839A-41FE-AF4B-E1A5578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data ekspresi gen penyakit </a:t>
            </a:r>
            <a:r>
              <a:rPr lang="id-ID" dirty="0" err="1"/>
              <a:t>colon</a:t>
            </a:r>
            <a:r>
              <a:rPr lang="id-ID" dirty="0"/>
              <a:t> cancer yang memiliki 2000 atribut input+1 </a:t>
            </a:r>
            <a:r>
              <a:rPr lang="id-ID" dirty="0" err="1"/>
              <a:t>class</a:t>
            </a:r>
            <a:r>
              <a:rPr lang="id-ID" dirty="0"/>
              <a:t>, 62 </a:t>
            </a:r>
            <a:r>
              <a:rPr lang="id-ID" dirty="0" err="1"/>
              <a:t>record</a:t>
            </a:r>
            <a:r>
              <a:rPr lang="id-ID" dirty="0"/>
              <a:t>. kemudian telah direduksi dimensi menggunakan algoritma ANFIS&amp;ACO </a:t>
            </a:r>
            <a:r>
              <a:rPr lang="id-ID" dirty="0" err="1"/>
              <a:t>shg</a:t>
            </a:r>
            <a:r>
              <a:rPr lang="id-ID" dirty="0"/>
              <a:t> menghasilkan 5 dimensi terbaik yang memberikan akurasi terbesar 84.21%</a:t>
            </a:r>
          </a:p>
          <a:p>
            <a:r>
              <a:rPr lang="id-ID" dirty="0"/>
              <a:t>Data </a:t>
            </a:r>
            <a:r>
              <a:rPr lang="id-ID" dirty="0" err="1"/>
              <a:t>train</a:t>
            </a:r>
            <a:r>
              <a:rPr lang="id-ID" dirty="0"/>
              <a:t> memiliki 43 </a:t>
            </a:r>
            <a:r>
              <a:rPr lang="id-ID" dirty="0" err="1"/>
              <a:t>record</a:t>
            </a:r>
            <a:r>
              <a:rPr lang="id-ID" dirty="0"/>
              <a:t> dan data testing 19 </a:t>
            </a:r>
            <a:r>
              <a:rPr lang="id-ID" dirty="0" err="1"/>
              <a:t>record</a:t>
            </a:r>
            <a:r>
              <a:rPr lang="id-ID" dirty="0"/>
              <a:t>, dengan 5 atribut/dimensi hasil reduksi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81B-E03D-40D6-8245-08678660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3F5-9F4A-44D4-803D-6A026D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DE811-9AD3-4780-B860-1DC94843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6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967-D2CE-414F-A3F2-787EAC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89D-079A-4356-92FD-F473DA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  <a:p>
            <a:r>
              <a:rPr lang="en-US" dirty="0"/>
              <a:t>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9419-D7D7-44FC-AD5C-6E02CAC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951C-B42C-4CDC-B5D7-4EC1E09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049D-16DF-49F3-85AD-067484811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77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0EE-3262-4D3A-BFA3-5DFACF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91DF-FB3D-46DA-824C-2F7B15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9EFB-D6BF-4A00-9044-1428D9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2BA136-42CC-4654-914F-A6475CAA3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4A33-E021-49BF-B711-DD55B3BDCB76}"/>
              </a:ext>
            </a:extLst>
          </p:cNvPr>
          <p:cNvSpPr txBox="1"/>
          <p:nvPr/>
        </p:nvSpPr>
        <p:spPr>
          <a:xfrm>
            <a:off x="731520" y="1969477"/>
            <a:ext cx="10424160" cy="4135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Pre-processing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Menghilangkan</a:t>
            </a:r>
            <a:r>
              <a:rPr lang="en-US" sz="2000" dirty="0"/>
              <a:t> outlier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Mengisi</a:t>
            </a:r>
            <a:r>
              <a:rPr lang="en-US" sz="2000" dirty="0"/>
              <a:t>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Weka	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tools yang </a:t>
            </a:r>
            <a:r>
              <a:rPr lang="en-US" sz="2000" dirty="0" err="1"/>
              <a:t>ada</a:t>
            </a:r>
            <a:r>
              <a:rPr lang="en-US" sz="2000" dirty="0"/>
              <a:t> di Weka.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Supply Test Set.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library yang </a:t>
            </a:r>
            <a:r>
              <a:rPr lang="en-US" sz="2000" dirty="0" err="1"/>
              <a:t>tersedia</a:t>
            </a:r>
            <a:r>
              <a:rPr lang="en-US" sz="2000" dirty="0"/>
              <a:t> di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kernel.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9FC6F-3340-496B-AB30-02845790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7" y="1463926"/>
            <a:ext cx="8853387" cy="4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E0BC9-E451-422D-BAB3-494A3631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77" y="1577025"/>
            <a:ext cx="8602321" cy="46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38D-205E-477B-9259-9DBC2FC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9A0-B6C0-4BC0-B432-874F1DC0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712A-AA4A-48AD-B519-038F48C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71362-1484-4988-918A-E2D2FB8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59E92-D35D-4591-A566-5DEF5DF7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11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-U Styl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00000"/>
      </a:accent1>
      <a:accent2>
        <a:srgbClr val="ED7D31"/>
      </a:accent2>
      <a:accent3>
        <a:srgbClr val="FFC000"/>
      </a:accent3>
      <a:accent4>
        <a:srgbClr val="70AD47"/>
      </a:accent4>
      <a:accent5>
        <a:srgbClr val="5B9BD5"/>
      </a:accent5>
      <a:accent6>
        <a:srgbClr val="954F72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264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游ゴシック</vt:lpstr>
      <vt:lpstr>Arial</vt:lpstr>
      <vt:lpstr>Calibri</vt:lpstr>
      <vt:lpstr>Calibri Light</vt:lpstr>
      <vt:lpstr>Courier New</vt:lpstr>
      <vt:lpstr>Office Theme</vt:lpstr>
      <vt:lpstr>Klasifikasi SVM</vt:lpstr>
      <vt:lpstr>Pendahuluan</vt:lpstr>
      <vt:lpstr>Data yang Digunakan</vt:lpstr>
      <vt:lpstr>Tools yang Digunakan</vt:lpstr>
      <vt:lpstr>Tahapan Pengerjaan</vt:lpstr>
      <vt:lpstr>Screenshoot Weka</vt:lpstr>
      <vt:lpstr>Screenshoot Weka</vt:lpstr>
      <vt:lpstr>Screenshoot Program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APKIT</dc:creator>
  <cp:lastModifiedBy>Aditiyan</cp:lastModifiedBy>
  <cp:revision>84</cp:revision>
  <dcterms:created xsi:type="dcterms:W3CDTF">2017-10-06T21:45:14Z</dcterms:created>
  <dcterms:modified xsi:type="dcterms:W3CDTF">2018-11-22T14:21:59Z</dcterms:modified>
</cp:coreProperties>
</file>