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57" r:id="rId4"/>
    <p:sldId id="285" r:id="rId5"/>
    <p:sldId id="292" r:id="rId6"/>
    <p:sldId id="286" r:id="rId7"/>
    <p:sldId id="287" r:id="rId8"/>
    <p:sldId id="288" r:id="rId9"/>
    <p:sldId id="289" r:id="rId10"/>
    <p:sldId id="290" r:id="rId11"/>
    <p:sldId id="291" r:id="rId12"/>
  </p:sldIdLst>
  <p:sldSz cx="9144000" cy="5143500" type="screen16x9"/>
  <p:notesSz cx="6858000" cy="9144000"/>
  <p:embeddedFontLst>
    <p:embeddedFont>
      <p:font typeface="Barlow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Barlow Light" charset="0"/>
      <p:regular r:id="rId22"/>
      <p:bold r:id="rId23"/>
      <p:italic r:id="rId24"/>
      <p:boldItalic r:id="rId25"/>
    </p:embeddedFont>
    <p:embeddedFont>
      <p:font typeface="Miriam Libre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14479CE-94AE-47EC-A5BC-BD7D8EC88017}">
  <a:tblStyle styleId="{314479CE-94AE-47EC-A5BC-BD7D8EC88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0036" autoAdjust="0"/>
  </p:normalViewPr>
  <p:slideViewPr>
    <p:cSldViewPr>
      <p:cViewPr>
        <p:scale>
          <a:sx n="75" d="100"/>
          <a:sy n="75" d="100"/>
        </p:scale>
        <p:origin x="-120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957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864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1000.000 tweet, </a:t>
            </a:r>
            <a:r>
              <a:rPr lang="en-US" dirty="0" err="1" smtClean="0"/>
              <a:t>dimana</a:t>
            </a:r>
            <a:r>
              <a:rPr lang="en-US" dirty="0" smtClean="0"/>
              <a:t> 100nya </a:t>
            </a:r>
            <a:r>
              <a:rPr lang="en-US" dirty="0" err="1" smtClean="0"/>
              <a:t>membicarakan</a:t>
            </a:r>
            <a:r>
              <a:rPr lang="en-US" baseline="0" dirty="0" smtClean="0"/>
              <a:t> lion </a:t>
            </a:r>
            <a:r>
              <a:rPr lang="en-US" baseline="0" dirty="0" err="1" smtClean="0"/>
              <a:t>jatuh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999.900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berhubungan</a:t>
            </a:r>
            <a:endParaRPr lang="en-US" baseline="0" dirty="0" smtClean="0"/>
          </a:p>
          <a:p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memberikan</a:t>
            </a:r>
            <a:r>
              <a:rPr lang="en-US" baseline="0" dirty="0" smtClean="0"/>
              <a:t> label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tweetnya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membicarakan</a:t>
            </a:r>
            <a:r>
              <a:rPr lang="en-US" baseline="0" dirty="0" smtClean="0"/>
              <a:t> lion </a:t>
            </a:r>
            <a:r>
              <a:rPr lang="en-US" baseline="0" dirty="0" err="1" smtClean="0"/>
              <a:t>jatuh</a:t>
            </a:r>
            <a:endParaRPr lang="en-US" baseline="0" dirty="0" smtClean="0"/>
          </a:p>
          <a:p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akurasi</a:t>
            </a:r>
            <a:r>
              <a:rPr lang="en-US" baseline="0" smtClean="0"/>
              <a:t> = 999.900/1000.000 = 99.99%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742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Evaluasi Klasifikasi Teks</a:t>
            </a:r>
            <a:br>
              <a:rPr lang="en" dirty="0" smtClean="0"/>
            </a:br>
            <a:r>
              <a:rPr lang="en" dirty="0" smtClean="0"/>
              <a:t>dan </a:t>
            </a:r>
            <a:br>
              <a:rPr lang="en" dirty="0" smtClean="0"/>
            </a:br>
            <a:r>
              <a:rPr lang="en" dirty="0" smtClean="0"/>
              <a:t>Klasifikasi Multi-Label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19150"/>
            <a:ext cx="8839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65100" y="0"/>
            <a:ext cx="8826500" cy="857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d-ID" sz="3600" dirty="0">
              <a:latin typeface="Miriam Libre" charset="-79"/>
              <a:cs typeface="Miriam Libre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" y="2705100"/>
            <a:ext cx="8826500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164902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d-ID" dirty="0"/>
              <a:t>Kasus bila ternyata sistem melakukan kesalahan saat klasifikasi label pada email.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Untuk </a:t>
            </a:r>
            <a:r>
              <a:rPr lang="id-ID" dirty="0"/>
              <a:t>mendapatkan sebuah matriks yang menunjukkan seberapa baik sistem bekerja, terdapat 2 cara salah satunya microaverage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Microaverage</a:t>
            </a:r>
            <a:r>
              <a:rPr lang="id-ID" dirty="0"/>
              <a:t>: hitung kinerja setiap kelas, kemudian hitung rata-rata antar kelas.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909D04-B85B-4ED4-89C1-CC71025D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7" y="1677589"/>
            <a:ext cx="7777163" cy="33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514600" y="2419350"/>
            <a:ext cx="45364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Sekian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Terimakasih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514600" y="2038350"/>
            <a:ext cx="45364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Evaluasi Klasifikasi Teks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0" y="2704950"/>
            <a:ext cx="6281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tx1"/>
                </a:solidFill>
              </a:rPr>
              <a:t>Apa itu evaluasi?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Apa kegunaannya?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Bagaimana caranya?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19150"/>
            <a:ext cx="8839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65100" y="0"/>
            <a:ext cx="8826500" cy="857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Miriam Libre" charset="-79"/>
                <a:cs typeface="Miriam Libre" charset="-79"/>
              </a:rPr>
              <a:t>Precision, Recall, F Measure</a:t>
            </a:r>
            <a:endParaRPr lang="id-ID" sz="3600" dirty="0">
              <a:latin typeface="Miriam Libre" charset="-79"/>
              <a:cs typeface="Miriam Libre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25650"/>
            <a:ext cx="5562600" cy="20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5100" y="2705100"/>
            <a:ext cx="8826500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3115330"/>
            <a:ext cx="463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charset="-79"/>
                <a:cs typeface="Miriam Libre" charset="-79"/>
              </a:rPr>
              <a:t>Precision =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Berapa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persen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hasil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klasifikasi</a:t>
            </a:r>
            <a:r>
              <a:rPr lang="en-US" dirty="0" smtClean="0">
                <a:latin typeface="Miriam Libre" charset="-79"/>
                <a:cs typeface="Miriam Libre" charset="-79"/>
              </a:rPr>
              <a:t> system yang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sesuai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dengan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hasil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sebenarnya</a:t>
            </a:r>
            <a:r>
              <a:rPr lang="en-US" dirty="0" smtClean="0">
                <a:latin typeface="Miriam Libre" charset="-79"/>
                <a:cs typeface="Miriam Libre" charset="-79"/>
              </a:rPr>
              <a:t> (gold label) 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01950"/>
            <a:ext cx="378861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1300" y="4029730"/>
            <a:ext cx="463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charset="-79"/>
                <a:cs typeface="Miriam Libre" charset="-79"/>
              </a:rPr>
              <a:t>Recall =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Berapa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persen</a:t>
            </a:r>
            <a:r>
              <a:rPr lang="en-US" dirty="0" smtClean="0">
                <a:latin typeface="Miriam Libre" charset="-79"/>
                <a:cs typeface="Miriam Libre" charset="-79"/>
              </a:rPr>
              <a:t> gold label yang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benar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terdapat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pada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hasil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klasifikasi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sistem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03" y="3943350"/>
            <a:ext cx="3503897" cy="70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19800" y="74295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iriam Libre" charset="-79"/>
                <a:cs typeface="Miriam Libre" charset="-79"/>
              </a:rPr>
              <a:t>Contingency Table</a:t>
            </a:r>
          </a:p>
          <a:p>
            <a:endParaRPr lang="en-US" dirty="0" smtClean="0">
              <a:latin typeface="Miriam Libre" charset="-79"/>
              <a:cs typeface="Miriam Libre" charset="-79"/>
            </a:endParaRPr>
          </a:p>
          <a:p>
            <a:r>
              <a:rPr lang="en-US" dirty="0" smtClean="0">
                <a:latin typeface="Miriam Libre" charset="-79"/>
                <a:cs typeface="Miriam Libre" charset="-79"/>
              </a:rPr>
              <a:t>True positive =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Hasil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sistem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positif</a:t>
            </a:r>
            <a:r>
              <a:rPr lang="en-US" dirty="0" smtClean="0">
                <a:latin typeface="Miriam Libre" charset="-79"/>
                <a:cs typeface="Miriam Libre" charset="-79"/>
              </a:rPr>
              <a:t>, gold tree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positif</a:t>
            </a:r>
            <a:endParaRPr lang="en-US" dirty="0" smtClean="0">
              <a:latin typeface="Miriam Libre" charset="-79"/>
              <a:cs typeface="Miriam Libre" charset="-79"/>
            </a:endParaRPr>
          </a:p>
          <a:p>
            <a:endParaRPr lang="en-US" dirty="0" smtClean="0">
              <a:latin typeface="Miriam Libre" charset="-79"/>
              <a:cs typeface="Miriam Libre" charset="-79"/>
            </a:endParaRPr>
          </a:p>
          <a:p>
            <a:r>
              <a:rPr lang="en-US" dirty="0" smtClean="0">
                <a:latin typeface="Miriam Libre" charset="-79"/>
                <a:cs typeface="Miriam Libre" charset="-79"/>
              </a:rPr>
              <a:t>False negative =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Hasil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sistem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positif</a:t>
            </a:r>
            <a:r>
              <a:rPr lang="en-US" dirty="0" smtClean="0">
                <a:latin typeface="Miriam Libre" charset="-79"/>
                <a:cs typeface="Miriam Libre" charset="-79"/>
              </a:rPr>
              <a:t>, gold tree false</a:t>
            </a:r>
            <a:endParaRPr lang="en-US" dirty="0">
              <a:latin typeface="Miriam Libre" charset="-79"/>
              <a:cs typeface="Miriam Libre" charset="-79"/>
            </a:endParaRPr>
          </a:p>
          <a:p>
            <a:endParaRPr lang="id-ID" dirty="0">
              <a:latin typeface="Miriam Libre" charset="-79"/>
              <a:cs typeface="Miriam Libre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4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19150"/>
            <a:ext cx="8839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65100" y="0"/>
            <a:ext cx="8826500" cy="857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Miriam Libre" charset="-79"/>
                <a:cs typeface="Miriam Libre" charset="-79"/>
              </a:rPr>
              <a:t>Precision, Recall, F Measure</a:t>
            </a:r>
            <a:endParaRPr lang="id-ID" sz="3600" dirty="0">
              <a:latin typeface="Miriam Libre" charset="-79"/>
              <a:cs typeface="Miriam Libre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" y="2705100"/>
            <a:ext cx="8826500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0" y="886630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iriam Libre" charset="-79"/>
                <a:cs typeface="Miriam Libre" charset="-79"/>
              </a:rPr>
              <a:t>Penilaian</a:t>
            </a:r>
            <a:r>
              <a:rPr lang="en-US" dirty="0" smtClean="0">
                <a:latin typeface="Miriam Libre" charset="-79"/>
                <a:cs typeface="Miriam Libre" charset="-79"/>
              </a:rPr>
              <a:t>/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pengukuran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gabungan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dari</a:t>
            </a:r>
            <a:r>
              <a:rPr lang="en-US" dirty="0" smtClean="0">
                <a:latin typeface="Miriam Libre" charset="-79"/>
                <a:cs typeface="Miriam Libre" charset="-79"/>
              </a:rPr>
              <a:t> Precision/Recall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adalah</a:t>
            </a:r>
            <a:r>
              <a:rPr lang="en-US" dirty="0" smtClean="0">
                <a:latin typeface="Miriam Libre" charset="-79"/>
                <a:cs typeface="Miriam Libre" charset="-79"/>
              </a:rPr>
              <a:t> F Measure (</a:t>
            </a:r>
            <a:r>
              <a:rPr lang="en-US" dirty="0" err="1" smtClean="0">
                <a:latin typeface="Miriam Libre" charset="-79"/>
                <a:cs typeface="Miriam Libre" charset="-79"/>
              </a:rPr>
              <a:t>wighted</a:t>
            </a:r>
            <a:r>
              <a:rPr lang="en-US" dirty="0" smtClean="0">
                <a:latin typeface="Miriam Libre" charset="-79"/>
                <a:cs typeface="Miriam Libre" charset="-79"/>
              </a:rPr>
              <a:t> harmonic mean)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81150"/>
            <a:ext cx="2943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9400" y="2571750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iriam Libre" charset="-79"/>
                <a:cs typeface="Miriam Libre" charset="-79"/>
              </a:rPr>
              <a:t>Biasanya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pengukuran</a:t>
            </a:r>
            <a:r>
              <a:rPr lang="en-US" dirty="0" smtClean="0">
                <a:latin typeface="Miriam Libre" charset="-79"/>
                <a:cs typeface="Miriam Libre" charset="-79"/>
              </a:rPr>
              <a:t> yang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digunakan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adalah</a:t>
            </a:r>
            <a:r>
              <a:rPr lang="en-US" dirty="0" smtClean="0">
                <a:latin typeface="Miriam Libre" charset="-79"/>
                <a:cs typeface="Miriam Libre" charset="-79"/>
              </a:rPr>
              <a:t> balanced F1 Measure</a:t>
            </a:r>
          </a:p>
          <a:p>
            <a:r>
              <a:rPr lang="en-US" dirty="0" err="1" smtClean="0">
                <a:latin typeface="Miriam Libre" charset="-79"/>
                <a:cs typeface="Miriam Libre" charset="-79"/>
              </a:rPr>
              <a:t>Dengan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l-GR" dirty="0" smtClean="0">
                <a:latin typeface="Miriam Libre" charset="-79"/>
                <a:cs typeface="Miriam Libre" charset="-79"/>
              </a:rPr>
              <a:t>β</a:t>
            </a:r>
            <a:r>
              <a:rPr lang="en-US" dirty="0" smtClean="0">
                <a:latin typeface="Miriam Libre" charset="-79"/>
                <a:cs typeface="Miriam Libre" charset="-79"/>
              </a:rPr>
              <a:t> = 1 (</a:t>
            </a:r>
            <a:r>
              <a:rPr lang="el-GR" dirty="0" smtClean="0">
                <a:latin typeface="Miriam Libre" charset="-79"/>
                <a:cs typeface="Miriam Libre" charset="-79"/>
              </a:rPr>
              <a:t>α</a:t>
            </a:r>
            <a:r>
              <a:rPr lang="en-US" dirty="0" smtClean="0">
                <a:latin typeface="Miriam Libre" charset="-79"/>
                <a:cs typeface="Miriam Libre" charset="-79"/>
              </a:rPr>
              <a:t> = ½)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sehingga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rumusnya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menjadi</a:t>
            </a:r>
            <a:r>
              <a:rPr lang="en-US" dirty="0">
                <a:latin typeface="Miriam Libre" charset="-79"/>
                <a:cs typeface="Miriam Libre" charset="-79"/>
              </a:rPr>
              <a:t>: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3257551"/>
            <a:ext cx="1854199" cy="50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64300" y="1154896"/>
            <a:ext cx="2590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iriam Libre" charset="-79"/>
                <a:cs typeface="Miriam Libre" charset="-79"/>
              </a:rPr>
              <a:t>Keterangan</a:t>
            </a:r>
            <a:r>
              <a:rPr lang="en-US" dirty="0" smtClean="0">
                <a:latin typeface="Miriam Libre" charset="-79"/>
                <a:cs typeface="Miriam Libre" charset="-79"/>
              </a:rPr>
              <a:t>:</a:t>
            </a:r>
          </a:p>
          <a:p>
            <a:r>
              <a:rPr lang="en-US" dirty="0" smtClean="0">
                <a:latin typeface="Miriam Libre" charset="-79"/>
                <a:cs typeface="Miriam Libre" charset="-79"/>
              </a:rPr>
              <a:t>P = Precision</a:t>
            </a:r>
          </a:p>
          <a:p>
            <a:r>
              <a:rPr lang="en-US" dirty="0" smtClean="0">
                <a:latin typeface="Miriam Libre" charset="-79"/>
                <a:cs typeface="Miriam Libre" charset="-79"/>
              </a:rPr>
              <a:t>R = Recall</a:t>
            </a:r>
          </a:p>
          <a:p>
            <a:r>
              <a:rPr lang="el-GR" dirty="0" smtClean="0">
                <a:latin typeface="Miriam Libre" charset="-79"/>
                <a:cs typeface="Miriam Libre" charset="-79"/>
              </a:rPr>
              <a:t>β</a:t>
            </a:r>
            <a:r>
              <a:rPr lang="en-US" dirty="0" smtClean="0">
                <a:latin typeface="Miriam Libre" charset="-79"/>
                <a:cs typeface="Miriam Libre" charset="-79"/>
              </a:rPr>
              <a:t> =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Nilai</a:t>
            </a:r>
            <a:r>
              <a:rPr lang="en-US" dirty="0" smtClean="0">
                <a:latin typeface="Miriam Libre" charset="-79"/>
                <a:cs typeface="Miriam Libre" charset="-79"/>
              </a:rPr>
              <a:t> yang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menentukan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pentingnya</a:t>
            </a:r>
            <a:r>
              <a:rPr lang="en-US" dirty="0" smtClean="0">
                <a:latin typeface="Miriam Libre" charset="-79"/>
                <a:cs typeface="Miriam Libre" charset="-79"/>
              </a:rPr>
              <a:t> Precision/Recall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berdasarkan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kebutuhan</a:t>
            </a:r>
            <a:r>
              <a:rPr lang="en-US" dirty="0" smtClean="0">
                <a:latin typeface="Miriam Libre" charset="-79"/>
                <a:cs typeface="Miriam Libre" charset="-79"/>
              </a:rPr>
              <a:t>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aplikasi</a:t>
            </a:r>
            <a:endParaRPr lang="en-US" dirty="0">
              <a:latin typeface="Miriam Libre" charset="-79"/>
              <a:cs typeface="Miriam Libre" charset="-79"/>
            </a:endParaRPr>
          </a:p>
          <a:p>
            <a:r>
              <a:rPr lang="en-US" dirty="0" smtClean="0">
                <a:latin typeface="Miriam Libre" charset="-79"/>
                <a:cs typeface="Miriam Libre" charset="-79"/>
              </a:rPr>
              <a:t>(</a:t>
            </a:r>
            <a:r>
              <a:rPr lang="el-GR" dirty="0" smtClean="0">
                <a:latin typeface="Miriam Libre" charset="-79"/>
                <a:cs typeface="Miriam Libre" charset="-79"/>
              </a:rPr>
              <a:t>β</a:t>
            </a:r>
            <a:r>
              <a:rPr lang="en-US" dirty="0" smtClean="0">
                <a:latin typeface="Miriam Libre" charset="-79"/>
                <a:cs typeface="Miriam Libre" charset="-79"/>
              </a:rPr>
              <a:t> &gt; 1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mengutamakan</a:t>
            </a:r>
            <a:r>
              <a:rPr lang="en-US" dirty="0" smtClean="0">
                <a:latin typeface="Miriam Libre" charset="-79"/>
                <a:cs typeface="Miriam Libre" charset="-79"/>
              </a:rPr>
              <a:t> Recall, </a:t>
            </a:r>
          </a:p>
          <a:p>
            <a:r>
              <a:rPr lang="el-GR" dirty="0">
                <a:latin typeface="Miriam Libre" charset="-79"/>
                <a:cs typeface="Miriam Libre" charset="-79"/>
              </a:rPr>
              <a:t>β</a:t>
            </a:r>
            <a:r>
              <a:rPr lang="en-US" dirty="0">
                <a:latin typeface="Miriam Libre" charset="-79"/>
                <a:cs typeface="Miriam Libre" charset="-79"/>
              </a:rPr>
              <a:t> &gt; 1 </a:t>
            </a:r>
            <a:r>
              <a:rPr lang="en-US" dirty="0" err="1">
                <a:latin typeface="Miriam Libre" charset="-79"/>
                <a:cs typeface="Miriam Libre" charset="-79"/>
              </a:rPr>
              <a:t>mengutamakan</a:t>
            </a:r>
            <a:r>
              <a:rPr lang="en-US" dirty="0">
                <a:latin typeface="Miriam Libre" charset="-79"/>
                <a:cs typeface="Miriam Libre" charset="-79"/>
              </a:rPr>
              <a:t> </a:t>
            </a:r>
            <a:r>
              <a:rPr lang="en-US" dirty="0" smtClean="0">
                <a:latin typeface="Miriam Libre" charset="-79"/>
                <a:cs typeface="Miriam Libre" charset="-79"/>
              </a:rPr>
              <a:t>Precision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dan</a:t>
            </a:r>
            <a:endParaRPr lang="en-US" dirty="0" smtClean="0">
              <a:latin typeface="Miriam Libre" charset="-79"/>
              <a:cs typeface="Miriam Libre" charset="-79"/>
            </a:endParaRPr>
          </a:p>
          <a:p>
            <a:r>
              <a:rPr lang="el-GR" dirty="0">
                <a:latin typeface="Miriam Libre" charset="-79"/>
                <a:cs typeface="Miriam Libre" charset="-79"/>
              </a:rPr>
              <a:t>β</a:t>
            </a:r>
            <a:r>
              <a:rPr lang="en-US" dirty="0">
                <a:latin typeface="Miriam Libre" charset="-79"/>
                <a:cs typeface="Miriam Libre" charset="-79"/>
              </a:rPr>
              <a:t> </a:t>
            </a:r>
            <a:r>
              <a:rPr lang="en-US" dirty="0" smtClean="0">
                <a:latin typeface="Miriam Libre" charset="-79"/>
                <a:cs typeface="Miriam Libre" charset="-79"/>
              </a:rPr>
              <a:t>= </a:t>
            </a:r>
            <a:r>
              <a:rPr lang="en-US" dirty="0">
                <a:latin typeface="Miriam Libre" charset="-79"/>
                <a:cs typeface="Miriam Libre" charset="-79"/>
              </a:rPr>
              <a:t>1 </a:t>
            </a:r>
            <a:r>
              <a:rPr lang="en-US" dirty="0" err="1" smtClean="0">
                <a:latin typeface="Miriam Libre" charset="-79"/>
                <a:cs typeface="Miriam Libre" charset="-79"/>
              </a:rPr>
              <a:t>seimbang</a:t>
            </a:r>
            <a:r>
              <a:rPr lang="en-US" dirty="0" smtClean="0">
                <a:latin typeface="Miriam Libre" charset="-79"/>
                <a:cs typeface="Miriam Libre" charset="-79"/>
              </a:rPr>
              <a:t>)</a:t>
            </a:r>
            <a:endParaRPr lang="en-US" dirty="0">
              <a:latin typeface="Miriam Libre" charset="-79"/>
              <a:cs typeface="Miriam Libre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3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514600" y="2173950"/>
            <a:ext cx="45364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r>
              <a:rPr lang="en" dirty="0" smtClean="0"/>
              <a:t>.</a:t>
            </a:r>
            <a:br>
              <a:rPr lang="en" dirty="0" smtClean="0"/>
            </a:br>
            <a:r>
              <a:rPr lang="en" dirty="0" smtClean="0"/>
              <a:t>Klasifikasi </a:t>
            </a:r>
            <a:br>
              <a:rPr lang="en" dirty="0" smtClean="0"/>
            </a:br>
            <a:r>
              <a:rPr lang="en" dirty="0" smtClean="0"/>
              <a:t>Multi-Class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9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0" y="2857350"/>
            <a:ext cx="6281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tx1"/>
                </a:solidFill>
              </a:rPr>
              <a:t>Apa itu multi-class atau multi-label?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Bagaimana Caranya?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19150"/>
            <a:ext cx="8839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65100" y="0"/>
            <a:ext cx="8826500" cy="857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d-ID" sz="3600" dirty="0">
              <a:latin typeface="Miriam Libre" charset="-79"/>
              <a:cs typeface="Miriam Libre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" y="2705100"/>
            <a:ext cx="8826500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299" y="295930"/>
            <a:ext cx="6987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Ada 2 jenis </a:t>
            </a:r>
            <a:r>
              <a:rPr lang="id-ID" sz="2600" i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task</a:t>
            </a:r>
            <a:r>
              <a:rPr lang="id-ID" sz="2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pada </a:t>
            </a:r>
            <a:r>
              <a:rPr lang="id-ID" sz="2600" i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multi-class classification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1281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charset="-79"/>
                <a:cs typeface="Miriam Libre" charset="-79"/>
              </a:rPr>
              <a:t>Task 1</a:t>
            </a:r>
          </a:p>
          <a:p>
            <a:pPr marL="0" indent="0">
              <a:buNone/>
            </a:pPr>
            <a:r>
              <a:rPr lang="id-ID" dirty="0">
                <a:latin typeface="Miriam Libre" charset="-79"/>
                <a:cs typeface="Miriam Libre" charset="-79"/>
              </a:rPr>
              <a:t>Bangun klasifikasi biner terpisah untuk setiap kelas (c), beri label untuk kelas data train positif dengan c dan negatif dengan label selain c.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972439"/>
            <a:ext cx="784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charset="-79"/>
                <a:cs typeface="Miriam Libre" charset="-79"/>
              </a:rPr>
              <a:t>Task 2</a:t>
            </a:r>
          </a:p>
          <a:p>
            <a:pPr marL="0" indent="0">
              <a:buNone/>
            </a:pPr>
            <a:r>
              <a:rPr lang="id-ID" dirty="0">
                <a:latin typeface="Miriam Libre" charset="-79"/>
                <a:cs typeface="Miriam Libre" charset="-79"/>
              </a:rPr>
              <a:t>Diberikan data test d, kemudian masing-masing data memutuskan masuk ke kelas apa secara independen (sendiri). Dan mungkin beberapa data D punya beberapa label.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287655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Miriam Libre" charset="-79"/>
                <a:cs typeface="Miriam Libre" charset="-79"/>
              </a:rPr>
              <a:t>Yang lebih umum pada language processing, dimana antar kelas saling mutually exclusive (tidak terkait/berpengaruh satu dengan yang lain) dan setiap item muncul dalam satu kelas.</a:t>
            </a:r>
          </a:p>
          <a:p>
            <a:r>
              <a:rPr lang="id-ID" dirty="0">
                <a:latin typeface="Miriam Libre" charset="-79"/>
                <a:cs typeface="Miriam Libre" charset="-79"/>
              </a:rPr>
              <a:t>Bangun klasifikasi biner terpisah.</a:t>
            </a:r>
          </a:p>
          <a:p>
            <a:r>
              <a:rPr lang="id-ID" dirty="0">
                <a:latin typeface="Miriam Libre" charset="-79"/>
                <a:cs typeface="Miriam Libre" charset="-79"/>
              </a:rPr>
              <a:t>Untuk menentukan kelas dari data test dengan cara memilih label dari daftar dengan skor tertinggi berdasarkan confusion matrix</a:t>
            </a:r>
            <a:r>
              <a:rPr lang="id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03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19150"/>
            <a:ext cx="8839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65100" y="0"/>
            <a:ext cx="8826500" cy="857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d-ID" sz="3600" dirty="0">
              <a:latin typeface="Miriam Libre" charset="-79"/>
              <a:cs typeface="Miriam Libre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" y="2705100"/>
            <a:ext cx="8826500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299" y="295930"/>
            <a:ext cx="6987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Ada 2 jenis </a:t>
            </a:r>
            <a:r>
              <a:rPr lang="id-ID" sz="2600" i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task</a:t>
            </a:r>
            <a:r>
              <a:rPr lang="id-ID" sz="26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pada </a:t>
            </a:r>
            <a:r>
              <a:rPr lang="id-ID" sz="2600" i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multi-class classification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11281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charset="-79"/>
                <a:cs typeface="Miriam Libre" charset="-79"/>
              </a:rPr>
              <a:t>Task 1</a:t>
            </a:r>
          </a:p>
          <a:p>
            <a:pPr marL="0" indent="0">
              <a:buNone/>
            </a:pPr>
            <a:r>
              <a:rPr lang="id-ID" dirty="0">
                <a:latin typeface="Miriam Libre" charset="-79"/>
                <a:cs typeface="Miriam Libre" charset="-79"/>
              </a:rPr>
              <a:t>Bangun klasifikasi biner terpisah untuk setiap kelas (c), beri label untuk kelas data train positif dengan c dan negatif dengan label selain c.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972439"/>
            <a:ext cx="784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riam Libre" charset="-79"/>
                <a:cs typeface="Miriam Libre" charset="-79"/>
              </a:rPr>
              <a:t>Task 2</a:t>
            </a:r>
          </a:p>
          <a:p>
            <a:pPr marL="0" indent="0">
              <a:buNone/>
            </a:pPr>
            <a:r>
              <a:rPr lang="id-ID" dirty="0">
                <a:latin typeface="Miriam Libre" charset="-79"/>
                <a:cs typeface="Miriam Libre" charset="-79"/>
              </a:rPr>
              <a:t>Diberikan data test d, kemudian masing-masing data memutuskan masuk ke kelas apa secara independen (sendiri). Dan mungkin beberapa data D punya beberapa label.</a:t>
            </a:r>
            <a:endParaRPr lang="id-ID" dirty="0">
              <a:latin typeface="Miriam Libre" charset="-79"/>
              <a:cs typeface="Miriam Libre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287655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Miriam Libre" charset="-79"/>
                <a:cs typeface="Miriam Libre" charset="-79"/>
              </a:rPr>
              <a:t>Yang lebih umum pada language processing, dimana antar kelas saling mutually exclusive (tidak terkait/berpengaruh satu dengan yang lain) dan setiap item muncul dalam satu kelas.</a:t>
            </a:r>
          </a:p>
          <a:p>
            <a:r>
              <a:rPr lang="id-ID" dirty="0">
                <a:latin typeface="Miriam Libre" charset="-79"/>
                <a:cs typeface="Miriam Libre" charset="-79"/>
              </a:rPr>
              <a:t>Bangun klasifikasi biner terpisah.</a:t>
            </a:r>
          </a:p>
          <a:p>
            <a:r>
              <a:rPr lang="id-ID" dirty="0">
                <a:latin typeface="Miriam Libre" charset="-79"/>
                <a:cs typeface="Miriam Libre" charset="-79"/>
              </a:rPr>
              <a:t>Untuk menentukan kelas dari data test dengan cara memilih label dari daftar dengan skor tertinggi berdasarkan confusion matrix</a:t>
            </a:r>
            <a:r>
              <a:rPr lang="id-ID" dirty="0"/>
              <a:t>.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E754387-BE6D-4A86-B705-7CA30C67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95930"/>
            <a:ext cx="8470900" cy="43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462</Words>
  <Application>Microsoft Office PowerPoint</Application>
  <PresentationFormat>On-screen Show (16:9)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</vt:lpstr>
      <vt:lpstr>Calibri</vt:lpstr>
      <vt:lpstr>Wingdings</vt:lpstr>
      <vt:lpstr>Barlow Light</vt:lpstr>
      <vt:lpstr>Miriam Libre</vt:lpstr>
      <vt:lpstr>Roderigo template</vt:lpstr>
      <vt:lpstr>Evaluasi Klasifikasi Teks dan  Klasifikasi Multi-Label</vt:lpstr>
      <vt:lpstr>1. Evaluasi Klasifikasi Teks</vt:lpstr>
      <vt:lpstr>Apa itu evaluasi? Apa kegunaannya? Bagaimana caranya?</vt:lpstr>
      <vt:lpstr>PowerPoint Presentation</vt:lpstr>
      <vt:lpstr>PowerPoint Presentation</vt:lpstr>
      <vt:lpstr>2. Klasifikasi  Multi-Class</vt:lpstr>
      <vt:lpstr>Apa itu multi-class atau multi-label? Bagaimana Caranya?</vt:lpstr>
      <vt:lpstr>PowerPoint Presentation</vt:lpstr>
      <vt:lpstr>PowerPoint Presentation</vt:lpstr>
      <vt:lpstr>PowerPoint Presentation</vt:lpstr>
      <vt:lpstr>Sekian  dan 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Evaluasi Klasifikasi Teks dan  Klasifikasi Multi-Label</dc:title>
  <dc:creator>Girhoz</dc:creator>
  <cp:lastModifiedBy>Master</cp:lastModifiedBy>
  <cp:revision>14</cp:revision>
  <dcterms:modified xsi:type="dcterms:W3CDTF">2018-11-01T00:58:29Z</dcterms:modified>
</cp:coreProperties>
</file>