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2" r:id="rId6"/>
    <p:sldId id="263" r:id="rId7"/>
    <p:sldId id="260"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D82CD8C1-0C87-4C2B-BC4D-35045D53C6B9}"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269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EB30F-0C5D-4A33-81DC-814A2850DB91}" type="datetimeFigureOut">
              <a:rPr lang="id-ID" smtClean="0"/>
              <a:t>10/12/2018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2CD8C1-0C87-4C2B-BC4D-35045D53C6B9}" type="slidenum">
              <a:rPr lang="id-ID" smtClean="0"/>
              <a:t>‹#›</a:t>
            </a:fld>
            <a:endParaRPr lang="id-ID"/>
          </a:p>
        </p:txBody>
      </p:sp>
    </p:spTree>
    <p:extLst>
      <p:ext uri="{BB962C8B-B14F-4D97-AF65-F5344CB8AC3E}">
        <p14:creationId xmlns:p14="http://schemas.microsoft.com/office/powerpoint/2010/main" val="352218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167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39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spTree>
    <p:extLst>
      <p:ext uri="{BB962C8B-B14F-4D97-AF65-F5344CB8AC3E}">
        <p14:creationId xmlns:p14="http://schemas.microsoft.com/office/powerpoint/2010/main" val="236845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76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810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66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368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spTree>
    <p:extLst>
      <p:ext uri="{BB962C8B-B14F-4D97-AF65-F5344CB8AC3E}">
        <p14:creationId xmlns:p14="http://schemas.microsoft.com/office/powerpoint/2010/main" val="17054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EB30F-0C5D-4A33-81DC-814A2850DB91}" type="datetimeFigureOut">
              <a:rPr lang="id-ID" smtClean="0"/>
              <a:t>10/12/2018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2CD8C1-0C87-4C2B-BC4D-35045D53C6B9}"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10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EB30F-0C5D-4A33-81DC-814A2850DB91}" type="datetimeFigureOut">
              <a:rPr lang="id-ID" smtClean="0"/>
              <a:t>10/12/2018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2CD8C1-0C87-4C2B-BC4D-35045D53C6B9}" type="slidenum">
              <a:rPr lang="id-ID" smtClean="0"/>
              <a:t>‹#›</a:t>
            </a:fld>
            <a:endParaRPr lang="id-ID"/>
          </a:p>
        </p:txBody>
      </p:sp>
    </p:spTree>
    <p:extLst>
      <p:ext uri="{BB962C8B-B14F-4D97-AF65-F5344CB8AC3E}">
        <p14:creationId xmlns:p14="http://schemas.microsoft.com/office/powerpoint/2010/main" val="356912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9EB30F-0C5D-4A33-81DC-814A2850DB91}" type="datetimeFigureOut">
              <a:rPr lang="id-ID" smtClean="0"/>
              <a:t>10/12/2018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82CD8C1-0C87-4C2B-BC4D-35045D53C6B9}"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91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9EB30F-0C5D-4A33-81DC-814A2850DB91}" type="datetimeFigureOut">
              <a:rPr lang="id-ID" smtClean="0"/>
              <a:t>10/12/2018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82CD8C1-0C87-4C2B-BC4D-35045D53C6B9}"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74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EB30F-0C5D-4A33-81DC-814A2850DB91}" type="datetimeFigureOut">
              <a:rPr lang="id-ID" smtClean="0"/>
              <a:t>10/12/2018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82CD8C1-0C87-4C2B-BC4D-35045D53C6B9}" type="slidenum">
              <a:rPr lang="id-ID" smtClean="0"/>
              <a:t>‹#›</a:t>
            </a:fld>
            <a:endParaRPr lang="id-ID"/>
          </a:p>
        </p:txBody>
      </p:sp>
    </p:spTree>
    <p:extLst>
      <p:ext uri="{BB962C8B-B14F-4D97-AF65-F5344CB8AC3E}">
        <p14:creationId xmlns:p14="http://schemas.microsoft.com/office/powerpoint/2010/main" val="78303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EB30F-0C5D-4A33-81DC-814A2850DB91}" type="datetimeFigureOut">
              <a:rPr lang="id-ID" smtClean="0"/>
              <a:t>10/12/2018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2CD8C1-0C87-4C2B-BC4D-35045D53C6B9}"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9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EB30F-0C5D-4A33-81DC-814A2850DB91}" type="datetimeFigureOut">
              <a:rPr lang="id-ID" smtClean="0"/>
              <a:t>10/12/2018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2CD8C1-0C87-4C2B-BC4D-35045D53C6B9}" type="slidenum">
              <a:rPr lang="id-ID" smtClean="0"/>
              <a:t>‹#›</a:t>
            </a:fld>
            <a:endParaRPr lang="id-ID"/>
          </a:p>
        </p:txBody>
      </p:sp>
    </p:spTree>
    <p:extLst>
      <p:ext uri="{BB962C8B-B14F-4D97-AF65-F5344CB8AC3E}">
        <p14:creationId xmlns:p14="http://schemas.microsoft.com/office/powerpoint/2010/main" val="351333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9EB30F-0C5D-4A33-81DC-814A2850DB91}" type="datetimeFigureOut">
              <a:rPr lang="id-ID" smtClean="0"/>
              <a:t>10/12/2018</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2CD8C1-0C87-4C2B-BC4D-35045D53C6B9}" type="slidenum">
              <a:rPr lang="id-ID" smtClean="0"/>
              <a:t>‹#›</a:t>
            </a:fld>
            <a:endParaRPr lang="id-ID"/>
          </a:p>
        </p:txBody>
      </p:sp>
      <p:pic>
        <p:nvPicPr>
          <p:cNvPr id="12" name="Picture 1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187189" y="711198"/>
            <a:ext cx="1353796" cy="1353796"/>
          </a:xfrm>
          <a:prstGeom prst="rect">
            <a:avLst/>
          </a:prstGeom>
        </p:spPr>
      </p:pic>
    </p:spTree>
    <p:extLst>
      <p:ext uri="{BB962C8B-B14F-4D97-AF65-F5344CB8AC3E}">
        <p14:creationId xmlns:p14="http://schemas.microsoft.com/office/powerpoint/2010/main" val="17717289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947991" cy="2413486"/>
          </a:xfrm>
        </p:spPr>
        <p:txBody>
          <a:bodyPr>
            <a:normAutofit fontScale="90000"/>
          </a:bodyPr>
          <a:lstStyle/>
          <a:p>
            <a:r>
              <a:rPr lang="id-ID" b="1" dirty="0" smtClean="0"/>
              <a:t>Klasifikasi Naive Bayers menggunakan model count (Unigram)  </a:t>
            </a:r>
            <a:endParaRPr lang="id-ID" b="1" dirty="0"/>
          </a:p>
        </p:txBody>
      </p:sp>
      <p:sp>
        <p:nvSpPr>
          <p:cNvPr id="3" name="TextBox 2"/>
          <p:cNvSpPr txBox="1"/>
          <p:nvPr/>
        </p:nvSpPr>
        <p:spPr>
          <a:xfrm>
            <a:off x="2468880" y="4284617"/>
            <a:ext cx="4441371" cy="923330"/>
          </a:xfrm>
          <a:prstGeom prst="rect">
            <a:avLst/>
          </a:prstGeom>
          <a:noFill/>
        </p:spPr>
        <p:txBody>
          <a:bodyPr wrap="square" rtlCol="0">
            <a:spAutoFit/>
          </a:bodyPr>
          <a:lstStyle/>
          <a:p>
            <a:r>
              <a:rPr lang="en-ID" b="1" dirty="0" err="1" smtClean="0"/>
              <a:t>Amalia</a:t>
            </a:r>
            <a:r>
              <a:rPr lang="en-ID" b="1" dirty="0" smtClean="0"/>
              <a:t> Sri </a:t>
            </a:r>
            <a:r>
              <a:rPr lang="en-ID" b="1" dirty="0" err="1" smtClean="0"/>
              <a:t>Astuti</a:t>
            </a:r>
            <a:r>
              <a:rPr lang="en-ID" b="1" dirty="0" smtClean="0"/>
              <a:t> ()</a:t>
            </a:r>
          </a:p>
          <a:p>
            <a:r>
              <a:rPr lang="en-ID" b="1" dirty="0" err="1" smtClean="0"/>
              <a:t>Anranur</a:t>
            </a:r>
            <a:r>
              <a:rPr lang="en-ID" b="1" dirty="0" smtClean="0"/>
              <a:t> </a:t>
            </a:r>
            <a:r>
              <a:rPr lang="en-ID" b="1" dirty="0" err="1" smtClean="0"/>
              <a:t>Uwaisy</a:t>
            </a:r>
            <a:r>
              <a:rPr lang="en-ID" b="1" dirty="0" smtClean="0"/>
              <a:t> M (1301178550)</a:t>
            </a:r>
          </a:p>
          <a:p>
            <a:r>
              <a:rPr lang="en-ID" b="1" dirty="0" smtClean="0"/>
              <a:t>Devi </a:t>
            </a:r>
            <a:r>
              <a:rPr lang="en-ID" b="1" dirty="0" err="1" smtClean="0"/>
              <a:t>Oktaviani</a:t>
            </a:r>
            <a:r>
              <a:rPr lang="en-ID" b="1" dirty="0" smtClean="0"/>
              <a:t> (1301178377)</a:t>
            </a:r>
            <a:endParaRPr lang="en-US" b="1" dirty="0"/>
          </a:p>
        </p:txBody>
      </p:sp>
    </p:spTree>
    <p:extLst>
      <p:ext uri="{BB962C8B-B14F-4D97-AF65-F5344CB8AC3E}">
        <p14:creationId xmlns:p14="http://schemas.microsoft.com/office/powerpoint/2010/main" val="403062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THANK YOU . . .</a:t>
            </a:r>
            <a:endParaRPr lang="en-US" b="1" dirty="0"/>
          </a:p>
        </p:txBody>
      </p:sp>
      <p:pic>
        <p:nvPicPr>
          <p:cNvPr id="1026"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621" y="3369356"/>
            <a:ext cx="2875007" cy="287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2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Pengertian </a:t>
            </a:r>
            <a:endParaRPr lang="id-ID" b="1" dirty="0"/>
          </a:p>
        </p:txBody>
      </p:sp>
      <p:sp>
        <p:nvSpPr>
          <p:cNvPr id="3" name="Content Placeholder 2"/>
          <p:cNvSpPr>
            <a:spLocks noGrp="1"/>
          </p:cNvSpPr>
          <p:nvPr>
            <p:ph idx="1"/>
          </p:nvPr>
        </p:nvSpPr>
        <p:spPr/>
        <p:txBody>
          <a:bodyPr>
            <a:normAutofit fontScale="92500"/>
          </a:bodyPr>
          <a:lstStyle/>
          <a:p>
            <a:pPr algn="just"/>
            <a:r>
              <a:rPr lang="id-ID" dirty="0"/>
              <a:t>Naive bayes ada 2 pengertian yg pertama yaitu teorema bayes yaitu memprediksi peluang di masa depan berdasarkan pengalaman dimasa sebelumnya. kemudian Teorema tersebut dikombinasikan dengan Naive dimana diasumsikan kondisi antar atribut saling bebas. Klasifikasi Naive Bayes diasumsikan bahwa ada atau tidak ciri tertentu dari sebuah kelas tidak ada hubungannya dengan ciri dari kelas lainnya. </a:t>
            </a:r>
          </a:p>
          <a:p>
            <a:pPr algn="just"/>
            <a:r>
              <a:rPr lang="id-ID" dirty="0" smtClean="0"/>
              <a:t>Naïve </a:t>
            </a:r>
            <a:r>
              <a:rPr lang="id-ID" dirty="0"/>
              <a:t>Bayes Classifier merupakan salah satu algoritma yang digunakan </a:t>
            </a:r>
            <a:r>
              <a:rPr lang="id-ID" dirty="0" smtClean="0"/>
              <a:t>dalam </a:t>
            </a:r>
            <a:r>
              <a:rPr lang="id-ID" dirty="0"/>
              <a:t>klasifikasi </a:t>
            </a:r>
            <a:r>
              <a:rPr lang="id-ID" dirty="0" smtClean="0"/>
              <a:t>data. </a:t>
            </a:r>
            <a:r>
              <a:rPr lang="id-ID" dirty="0"/>
              <a:t>Klasifikasi atau yang disebut supervised learning adalah menentukan sebuah record data baru ke salah satu dari beberapa kategori (atau kelas) yang telah didefinisikan </a:t>
            </a:r>
            <a:r>
              <a:rPr lang="id-ID" dirty="0" smtClean="0"/>
              <a:t>sebelumnya</a:t>
            </a:r>
          </a:p>
        </p:txBody>
      </p:sp>
    </p:spTree>
    <p:extLst>
      <p:ext uri="{BB962C8B-B14F-4D97-AF65-F5344CB8AC3E}">
        <p14:creationId xmlns:p14="http://schemas.microsoft.com/office/powerpoint/2010/main" val="237532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Rumus Umum Naive Bayes </a:t>
            </a:r>
            <a:endParaRPr lang="id-ID" dirty="0"/>
          </a:p>
        </p:txBody>
      </p:sp>
      <p:pic>
        <p:nvPicPr>
          <p:cNvPr id="7" name="Content Placeholder 3"/>
          <p:cNvPicPr>
            <a:picLocks noGrp="1" noChangeAspect="1"/>
          </p:cNvPicPr>
          <p:nvPr>
            <p:ph idx="1"/>
          </p:nvPr>
        </p:nvPicPr>
        <p:blipFill>
          <a:blip r:embed="rId2"/>
          <a:stretch>
            <a:fillRect/>
          </a:stretch>
        </p:blipFill>
        <p:spPr>
          <a:xfrm>
            <a:off x="5263922" y="2587217"/>
            <a:ext cx="6197160" cy="3212692"/>
          </a:xfrm>
          <a:prstGeom prst="rect">
            <a:avLst/>
          </a:prstGeom>
        </p:spPr>
      </p:pic>
      <p:pic>
        <p:nvPicPr>
          <p:cNvPr id="5" name="Picture 4"/>
          <p:cNvPicPr>
            <a:picLocks noChangeAspect="1"/>
          </p:cNvPicPr>
          <p:nvPr/>
        </p:nvPicPr>
        <p:blipFill>
          <a:blip r:embed="rId3"/>
          <a:stretch>
            <a:fillRect/>
          </a:stretch>
        </p:blipFill>
        <p:spPr>
          <a:xfrm>
            <a:off x="1095391" y="3419565"/>
            <a:ext cx="5000609" cy="1382078"/>
          </a:xfrm>
          <a:prstGeom prst="rect">
            <a:avLst/>
          </a:prstGeom>
        </p:spPr>
      </p:pic>
    </p:spTree>
    <p:extLst>
      <p:ext uri="{BB962C8B-B14F-4D97-AF65-F5344CB8AC3E}">
        <p14:creationId xmlns:p14="http://schemas.microsoft.com/office/powerpoint/2010/main" val="244739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id-ID" dirty="0"/>
              <a:t> Naïve Bayes Classifier merupakan salah satu algoritma klasifikasi yang terkenal dan power-full . Pengklasifikasian data dengan Naïve Bayes Classifier dapat dengan mudah diinduksi dari data set . </a:t>
            </a:r>
            <a:endParaRPr lang="id-ID" dirty="0" smtClean="0"/>
          </a:p>
          <a:p>
            <a:pPr algn="just"/>
            <a:r>
              <a:rPr lang="id-ID" dirty="0"/>
              <a:t>Naïve Bayes Classifier adalah algoritma klasifikasi yang efisien, mudah dipelajari dan memiliki akurasi tinggi dalam banyak domain. Namun, ia memiliki dua kelemahan utama: (i) akurasi klasifikasinya menurun ketika atribut tidak independen, dan (ii) tidak dapat menangani nonparametric atribut kontinyu[5].</a:t>
            </a:r>
          </a:p>
        </p:txBody>
      </p:sp>
      <p:sp>
        <p:nvSpPr>
          <p:cNvPr id="3" name="Title 1"/>
          <p:cNvSpPr>
            <a:spLocks noGrp="1"/>
          </p:cNvSpPr>
          <p:nvPr>
            <p:ph type="title"/>
          </p:nvPr>
        </p:nvSpPr>
        <p:spPr>
          <a:xfrm>
            <a:off x="1295402" y="982132"/>
            <a:ext cx="9601196" cy="1303867"/>
          </a:xfrm>
        </p:spPr>
        <p:txBody>
          <a:bodyPr>
            <a:normAutofit fontScale="90000"/>
          </a:bodyPr>
          <a:lstStyle/>
          <a:p>
            <a:r>
              <a:rPr lang="en-ID" b="1" dirty="0" err="1" smtClean="0"/>
              <a:t>Kelemahan</a:t>
            </a:r>
            <a:r>
              <a:rPr lang="en-ID" b="1" dirty="0" smtClean="0"/>
              <a:t> </a:t>
            </a:r>
            <a:r>
              <a:rPr lang="en-ID" b="1" dirty="0" err="1" smtClean="0"/>
              <a:t>dan</a:t>
            </a:r>
            <a:r>
              <a:rPr lang="en-ID" b="1" dirty="0" smtClean="0"/>
              <a:t> </a:t>
            </a:r>
            <a:r>
              <a:rPr lang="en-ID" b="1" dirty="0" err="1" smtClean="0"/>
              <a:t>Kelebihan</a:t>
            </a:r>
            <a:r>
              <a:rPr lang="en-ID" b="1" dirty="0" smtClean="0"/>
              <a:t> </a:t>
            </a:r>
            <a:br>
              <a:rPr lang="en-ID" b="1" dirty="0" smtClean="0"/>
            </a:br>
            <a:r>
              <a:rPr lang="en-ID" b="1" dirty="0" smtClean="0"/>
              <a:t>Naïve Bayes</a:t>
            </a:r>
            <a:r>
              <a:rPr lang="id-ID" b="1" dirty="0" smtClean="0"/>
              <a:t> </a:t>
            </a:r>
            <a:endParaRPr lang="id-ID" b="1" dirty="0"/>
          </a:p>
        </p:txBody>
      </p:sp>
    </p:spTree>
    <p:extLst>
      <p:ext uri="{BB962C8B-B14F-4D97-AF65-F5344CB8AC3E}">
        <p14:creationId xmlns:p14="http://schemas.microsoft.com/office/powerpoint/2010/main" val="420156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Contoh</a:t>
            </a:r>
            <a:r>
              <a:rPr lang="en-ID" b="1" dirty="0" smtClean="0"/>
              <a:t> </a:t>
            </a:r>
            <a:r>
              <a:rPr lang="en-ID" b="1" dirty="0" err="1" smtClean="0"/>
              <a:t>Studi</a:t>
            </a:r>
            <a:r>
              <a:rPr lang="en-ID" b="1" dirty="0" smtClean="0"/>
              <a:t> </a:t>
            </a:r>
            <a:r>
              <a:rPr lang="en-ID" b="1" dirty="0" err="1" smtClean="0"/>
              <a:t>Kasus</a:t>
            </a:r>
            <a:endParaRPr lang="en-US" b="1" dirty="0"/>
          </a:p>
        </p:txBody>
      </p:sp>
      <p:sp>
        <p:nvSpPr>
          <p:cNvPr id="3" name="Content Placeholder 2"/>
          <p:cNvSpPr>
            <a:spLocks noGrp="1"/>
          </p:cNvSpPr>
          <p:nvPr>
            <p:ph idx="1"/>
          </p:nvPr>
        </p:nvSpPr>
        <p:spPr>
          <a:xfrm>
            <a:off x="1295401" y="2556932"/>
            <a:ext cx="9601196" cy="447525"/>
          </a:xfrm>
        </p:spPr>
        <p:txBody>
          <a:bodyPr>
            <a:normAutofit lnSpcReduction="10000"/>
          </a:bodyPr>
          <a:lstStyle/>
          <a:p>
            <a:r>
              <a:rPr lang="en-ID" b="1" dirty="0" smtClean="0"/>
              <a:t>Data Set:</a:t>
            </a:r>
          </a:p>
        </p:txBody>
      </p:sp>
      <p:graphicFrame>
        <p:nvGraphicFramePr>
          <p:cNvPr id="4" name="Table 3"/>
          <p:cNvGraphicFramePr>
            <a:graphicFrameLocks noGrp="1"/>
          </p:cNvGraphicFramePr>
          <p:nvPr>
            <p:extLst>
              <p:ext uri="{D42A27DB-BD31-4B8C-83A1-F6EECF244321}">
                <p14:modId xmlns:p14="http://schemas.microsoft.com/office/powerpoint/2010/main" val="2612340565"/>
              </p:ext>
            </p:extLst>
          </p:nvPr>
        </p:nvGraphicFramePr>
        <p:xfrm>
          <a:off x="1679303" y="3004457"/>
          <a:ext cx="9217294" cy="2952205"/>
        </p:xfrm>
        <a:graphic>
          <a:graphicData uri="http://schemas.openxmlformats.org/drawingml/2006/table">
            <a:tbl>
              <a:tblPr firstRow="1" bandRow="1">
                <a:tableStyleId>{93296810-A885-4BE3-A3E7-6D5BEEA58F35}</a:tableStyleId>
              </a:tblPr>
              <a:tblGrid>
                <a:gridCol w="6759303">
                  <a:extLst>
                    <a:ext uri="{9D8B030D-6E8A-4147-A177-3AD203B41FA5}">
                      <a16:colId xmlns:a16="http://schemas.microsoft.com/office/drawing/2014/main" xmlns="" val="570344138"/>
                    </a:ext>
                  </a:extLst>
                </a:gridCol>
                <a:gridCol w="2457991">
                  <a:extLst>
                    <a:ext uri="{9D8B030D-6E8A-4147-A177-3AD203B41FA5}">
                      <a16:colId xmlns:a16="http://schemas.microsoft.com/office/drawing/2014/main" xmlns="" val="3374598144"/>
                    </a:ext>
                  </a:extLst>
                </a:gridCol>
              </a:tblGrid>
              <a:tr h="590441">
                <a:tc>
                  <a:txBody>
                    <a:bodyPr/>
                    <a:lstStyle/>
                    <a:p>
                      <a:pPr algn="ctr"/>
                      <a:r>
                        <a:rPr lang="en-ID" sz="2000" dirty="0" err="1" smtClean="0"/>
                        <a:t>Kalimat</a:t>
                      </a:r>
                      <a:endParaRPr lang="en-US" sz="2000" dirty="0"/>
                    </a:p>
                  </a:txBody>
                  <a:tcPr/>
                </a:tc>
                <a:tc>
                  <a:txBody>
                    <a:bodyPr/>
                    <a:lstStyle/>
                    <a:p>
                      <a:pPr algn="ctr"/>
                      <a:r>
                        <a:rPr lang="en-ID" sz="2000" b="1" dirty="0" err="1" smtClean="0"/>
                        <a:t>Kelas</a:t>
                      </a:r>
                      <a:endParaRPr lang="en-US" sz="2000" b="1" dirty="0"/>
                    </a:p>
                  </a:txBody>
                  <a:tcPr/>
                </a:tc>
                <a:extLst>
                  <a:ext uri="{0D108BD9-81ED-4DB2-BD59-A6C34878D82A}">
                    <a16:rowId xmlns:a16="http://schemas.microsoft.com/office/drawing/2014/main" xmlns="" val="2864025247"/>
                  </a:ext>
                </a:extLst>
              </a:tr>
              <a:tr h="590441">
                <a:tc>
                  <a:txBody>
                    <a:bodyPr/>
                    <a:lstStyle/>
                    <a:p>
                      <a:pPr marL="0" indent="0">
                        <a:buNone/>
                      </a:pPr>
                      <a:r>
                        <a:rPr lang="en-US" sz="2000" b="1" dirty="0" err="1" smtClean="0"/>
                        <a:t>Saya</a:t>
                      </a:r>
                      <a:r>
                        <a:rPr lang="en-US" sz="2000" b="1" dirty="0" smtClean="0"/>
                        <a:t> </a:t>
                      </a:r>
                      <a:r>
                        <a:rPr lang="en-US" sz="2000" b="1" dirty="0" err="1" smtClean="0"/>
                        <a:t>bermain</a:t>
                      </a:r>
                      <a:r>
                        <a:rPr lang="en-US" sz="2000" b="1" dirty="0" smtClean="0"/>
                        <a:t> badminton di </a:t>
                      </a:r>
                      <a:r>
                        <a:rPr lang="en-US" sz="2000" b="1" dirty="0" err="1" smtClean="0"/>
                        <a:t>malam</a:t>
                      </a:r>
                      <a:r>
                        <a:rPr lang="en-US" sz="2000" b="1" dirty="0" smtClean="0"/>
                        <a:t> </a:t>
                      </a:r>
                      <a:r>
                        <a:rPr lang="en-US" sz="2000" b="1" dirty="0" err="1" smtClean="0"/>
                        <a:t>hari</a:t>
                      </a:r>
                      <a:endParaRPr lang="en-US" sz="2000" b="1" dirty="0" smtClean="0"/>
                    </a:p>
                  </a:txBody>
                  <a:tcPr/>
                </a:tc>
                <a:tc>
                  <a:txBody>
                    <a:bodyPr/>
                    <a:lstStyle/>
                    <a:p>
                      <a:r>
                        <a:rPr lang="en-ID" sz="2000" dirty="0" smtClean="0"/>
                        <a:t>Play </a:t>
                      </a:r>
                      <a:endParaRPr lang="en-US" sz="2000" dirty="0"/>
                    </a:p>
                  </a:txBody>
                  <a:tcPr/>
                </a:tc>
                <a:extLst>
                  <a:ext uri="{0D108BD9-81ED-4DB2-BD59-A6C34878D82A}">
                    <a16:rowId xmlns:a16="http://schemas.microsoft.com/office/drawing/2014/main" xmlns="" val="1092813275"/>
                  </a:ext>
                </a:extLst>
              </a:tr>
              <a:tr h="590441">
                <a:tc>
                  <a:txBody>
                    <a:bodyPr/>
                    <a:lstStyle/>
                    <a:p>
                      <a:pPr marL="0" indent="0">
                        <a:buNone/>
                      </a:pPr>
                      <a:r>
                        <a:rPr lang="en-ID" sz="2000" b="1" dirty="0" err="1" smtClean="0"/>
                        <a:t>Saya</a:t>
                      </a:r>
                      <a:r>
                        <a:rPr lang="en-ID" sz="2000" b="1" dirty="0" smtClean="0"/>
                        <a:t> </a:t>
                      </a:r>
                      <a:r>
                        <a:rPr lang="en-ID" sz="2000" b="1" dirty="0" err="1" smtClean="0"/>
                        <a:t>suka</a:t>
                      </a:r>
                      <a:r>
                        <a:rPr lang="en-ID" sz="2000" b="1" dirty="0" smtClean="0"/>
                        <a:t> </a:t>
                      </a:r>
                      <a:r>
                        <a:rPr lang="en-ID" sz="2000" b="1" dirty="0" err="1" smtClean="0"/>
                        <a:t>bermain</a:t>
                      </a:r>
                      <a:r>
                        <a:rPr lang="en-ID" sz="2000" b="1" dirty="0" smtClean="0"/>
                        <a:t> basket </a:t>
                      </a:r>
                      <a:endParaRPr lang="en-US" sz="2000" b="1" dirty="0" smtClean="0"/>
                    </a:p>
                  </a:txBody>
                  <a:tcPr/>
                </a:tc>
                <a:tc>
                  <a:txBody>
                    <a:bodyPr/>
                    <a:lstStyle/>
                    <a:p>
                      <a:r>
                        <a:rPr lang="en-ID" sz="2000" dirty="0" smtClean="0"/>
                        <a:t>Play </a:t>
                      </a:r>
                      <a:endParaRPr lang="en-US" sz="2000" dirty="0"/>
                    </a:p>
                  </a:txBody>
                  <a:tcPr/>
                </a:tc>
                <a:extLst>
                  <a:ext uri="{0D108BD9-81ED-4DB2-BD59-A6C34878D82A}">
                    <a16:rowId xmlns:a16="http://schemas.microsoft.com/office/drawing/2014/main" xmlns="" val="3036445628"/>
                  </a:ext>
                </a:extLst>
              </a:tr>
              <a:tr h="590441">
                <a:tc>
                  <a:txBody>
                    <a:bodyPr/>
                    <a:lstStyle/>
                    <a:p>
                      <a:pPr marL="0" indent="0">
                        <a:buNone/>
                      </a:pPr>
                      <a:r>
                        <a:rPr lang="en-US" sz="2000" b="1" dirty="0" err="1" smtClean="0"/>
                        <a:t>Teman</a:t>
                      </a:r>
                      <a:r>
                        <a:rPr lang="en-US" sz="2000" b="1" dirty="0" smtClean="0"/>
                        <a:t> </a:t>
                      </a:r>
                      <a:r>
                        <a:rPr lang="en-US" sz="2000" b="1" dirty="0" err="1" smtClean="0"/>
                        <a:t>saya</a:t>
                      </a:r>
                      <a:r>
                        <a:rPr lang="en-US" sz="2000" b="1" dirty="0" smtClean="0"/>
                        <a:t> </a:t>
                      </a:r>
                      <a:r>
                        <a:rPr lang="en-US" sz="2000" b="1" dirty="0" err="1" smtClean="0"/>
                        <a:t>pergi</a:t>
                      </a:r>
                      <a:r>
                        <a:rPr lang="en-US" sz="2000" b="1" dirty="0" smtClean="0"/>
                        <a:t> </a:t>
                      </a:r>
                      <a:r>
                        <a:rPr lang="en-US" sz="2000" b="1" dirty="0" err="1" smtClean="0"/>
                        <a:t>belajar</a:t>
                      </a:r>
                      <a:r>
                        <a:rPr lang="en-US" sz="2000" b="1" dirty="0" smtClean="0"/>
                        <a:t> </a:t>
                      </a:r>
                      <a:r>
                        <a:rPr lang="en-US" sz="2000" b="1" dirty="0" err="1" smtClean="0"/>
                        <a:t>ke</a:t>
                      </a:r>
                      <a:r>
                        <a:rPr lang="en-US" sz="2000" b="1" dirty="0" smtClean="0"/>
                        <a:t> </a:t>
                      </a:r>
                      <a:r>
                        <a:rPr lang="en-US" sz="2000" b="1" dirty="0" err="1" smtClean="0"/>
                        <a:t>perpustakaan</a:t>
                      </a:r>
                      <a:endParaRPr lang="en-US" sz="2000" b="1" dirty="0" smtClean="0"/>
                    </a:p>
                  </a:txBody>
                  <a:tcPr/>
                </a:tc>
                <a:tc>
                  <a:txBody>
                    <a:bodyPr/>
                    <a:lstStyle/>
                    <a:p>
                      <a:r>
                        <a:rPr lang="en-ID" sz="2000" dirty="0" smtClean="0"/>
                        <a:t>Study</a:t>
                      </a:r>
                      <a:endParaRPr lang="en-US" sz="2000" dirty="0"/>
                    </a:p>
                  </a:txBody>
                  <a:tcPr/>
                </a:tc>
                <a:extLst>
                  <a:ext uri="{0D108BD9-81ED-4DB2-BD59-A6C34878D82A}">
                    <a16:rowId xmlns:a16="http://schemas.microsoft.com/office/drawing/2014/main" xmlns="" val="1946206274"/>
                  </a:ext>
                </a:extLst>
              </a:tr>
              <a:tr h="590441">
                <a:tc>
                  <a:txBody>
                    <a:bodyPr/>
                    <a:lstStyle/>
                    <a:p>
                      <a:pPr marL="0" indent="0">
                        <a:buNone/>
                      </a:pPr>
                      <a:r>
                        <a:rPr lang="en-US" sz="2000" b="1" dirty="0" smtClean="0"/>
                        <a:t>Kami </a:t>
                      </a:r>
                      <a:r>
                        <a:rPr lang="en-US" sz="2000" b="1" dirty="0" err="1" smtClean="0"/>
                        <a:t>suka</a:t>
                      </a:r>
                      <a:r>
                        <a:rPr lang="en-US" sz="2000" b="1" dirty="0" smtClean="0"/>
                        <a:t> </a:t>
                      </a:r>
                      <a:r>
                        <a:rPr lang="en-US" sz="2000" b="1" dirty="0" err="1" smtClean="0"/>
                        <a:t>meminjam</a:t>
                      </a:r>
                      <a:r>
                        <a:rPr lang="en-US" sz="2000" b="1" dirty="0" smtClean="0"/>
                        <a:t> </a:t>
                      </a:r>
                      <a:r>
                        <a:rPr lang="en-US" sz="2000" b="1" dirty="0" err="1" smtClean="0"/>
                        <a:t>buku</a:t>
                      </a:r>
                      <a:r>
                        <a:rPr lang="en-US" sz="2000" b="1" dirty="0" smtClean="0"/>
                        <a:t> di </a:t>
                      </a:r>
                      <a:r>
                        <a:rPr lang="en-US" sz="2000" b="1" dirty="0" err="1" smtClean="0"/>
                        <a:t>perpustakaan</a:t>
                      </a:r>
                      <a:endParaRPr lang="en-US" sz="2000" b="1" dirty="0" smtClean="0"/>
                    </a:p>
                  </a:txBody>
                  <a:tcPr/>
                </a:tc>
                <a:tc>
                  <a:txBody>
                    <a:bodyPr/>
                    <a:lstStyle/>
                    <a:p>
                      <a:r>
                        <a:rPr lang="en-ID" sz="2000" dirty="0" smtClean="0"/>
                        <a:t>Study</a:t>
                      </a:r>
                      <a:r>
                        <a:rPr lang="en-ID" sz="2000" baseline="0" dirty="0" smtClean="0"/>
                        <a:t> </a:t>
                      </a:r>
                      <a:endParaRPr lang="en-US" sz="2000" dirty="0"/>
                    </a:p>
                  </a:txBody>
                  <a:tcPr/>
                </a:tc>
                <a:extLst>
                  <a:ext uri="{0D108BD9-81ED-4DB2-BD59-A6C34878D82A}">
                    <a16:rowId xmlns:a16="http://schemas.microsoft.com/office/drawing/2014/main" xmlns="" val="359251444"/>
                  </a:ext>
                </a:extLst>
              </a:tr>
            </a:tbl>
          </a:graphicData>
        </a:graphic>
      </p:graphicFrame>
    </p:spTree>
    <p:extLst>
      <p:ext uri="{BB962C8B-B14F-4D97-AF65-F5344CB8AC3E}">
        <p14:creationId xmlns:p14="http://schemas.microsoft.com/office/powerpoint/2010/main" val="214450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Contoh</a:t>
            </a:r>
            <a:r>
              <a:rPr lang="en-ID" b="1" dirty="0" smtClean="0"/>
              <a:t> </a:t>
            </a:r>
            <a:r>
              <a:rPr lang="en-ID" b="1" dirty="0" err="1" smtClean="0"/>
              <a:t>Studi</a:t>
            </a:r>
            <a:r>
              <a:rPr lang="en-ID" b="1" dirty="0" smtClean="0"/>
              <a:t> </a:t>
            </a:r>
            <a:r>
              <a:rPr lang="en-ID" b="1" dirty="0" err="1" smtClean="0"/>
              <a:t>Kasus</a:t>
            </a:r>
            <a:endParaRPr lang="en-US" b="1" dirty="0"/>
          </a:p>
        </p:txBody>
      </p:sp>
      <p:sp>
        <p:nvSpPr>
          <p:cNvPr id="3" name="Content Placeholder 2"/>
          <p:cNvSpPr>
            <a:spLocks noGrp="1"/>
          </p:cNvSpPr>
          <p:nvPr>
            <p:ph idx="1"/>
          </p:nvPr>
        </p:nvSpPr>
        <p:spPr>
          <a:xfrm>
            <a:off x="1295401" y="2556932"/>
            <a:ext cx="9601196" cy="2811902"/>
          </a:xfrm>
        </p:spPr>
        <p:txBody>
          <a:bodyPr>
            <a:normAutofit/>
          </a:bodyPr>
          <a:lstStyle/>
          <a:p>
            <a:r>
              <a:rPr lang="en-ID" b="1" dirty="0" smtClean="0"/>
              <a:t>Data Test:</a:t>
            </a:r>
            <a:endParaRPr lang="en-ID" b="1" dirty="0"/>
          </a:p>
          <a:p>
            <a:pPr marL="0" indent="0">
              <a:buNone/>
            </a:pPr>
            <a:r>
              <a:rPr lang="en-US" b="1" dirty="0" smtClean="0"/>
              <a:t>	Kami </a:t>
            </a:r>
            <a:r>
              <a:rPr lang="en-US" b="1" dirty="0" err="1"/>
              <a:t>suka</a:t>
            </a:r>
            <a:r>
              <a:rPr lang="en-US" b="1" dirty="0"/>
              <a:t> </a:t>
            </a:r>
            <a:r>
              <a:rPr lang="en-US" b="1" dirty="0" err="1"/>
              <a:t>bermain</a:t>
            </a:r>
            <a:r>
              <a:rPr lang="en-US" b="1" dirty="0"/>
              <a:t> </a:t>
            </a:r>
            <a:r>
              <a:rPr lang="en-US" b="1" dirty="0" smtClean="0"/>
              <a:t>badminton</a:t>
            </a:r>
          </a:p>
          <a:p>
            <a:pPr marL="0" indent="0">
              <a:buNone/>
            </a:pPr>
            <a:r>
              <a:rPr lang="en-ID" b="1" dirty="0" err="1" smtClean="0"/>
              <a:t>Apakah</a:t>
            </a:r>
            <a:r>
              <a:rPr lang="en-ID" b="1" dirty="0" smtClean="0"/>
              <a:t> </a:t>
            </a:r>
            <a:r>
              <a:rPr lang="en-ID" b="1" dirty="0" err="1" smtClean="0"/>
              <a:t>kalimat</a:t>
            </a:r>
            <a:r>
              <a:rPr lang="en-ID" b="1" dirty="0" smtClean="0"/>
              <a:t> </a:t>
            </a:r>
            <a:r>
              <a:rPr lang="en-ID" b="1" dirty="0" err="1" smtClean="0"/>
              <a:t>uji</a:t>
            </a:r>
            <a:r>
              <a:rPr lang="en-ID" b="1" dirty="0" smtClean="0"/>
              <a:t> </a:t>
            </a:r>
            <a:r>
              <a:rPr lang="en-ID" b="1" dirty="0" err="1" smtClean="0"/>
              <a:t>diatas</a:t>
            </a:r>
            <a:r>
              <a:rPr lang="en-ID" b="1" dirty="0" smtClean="0"/>
              <a:t> </a:t>
            </a:r>
            <a:r>
              <a:rPr lang="en-ID" b="1" dirty="0" err="1" smtClean="0"/>
              <a:t>dapat</a:t>
            </a:r>
            <a:r>
              <a:rPr lang="en-ID" b="1" dirty="0" smtClean="0"/>
              <a:t> </a:t>
            </a:r>
            <a:r>
              <a:rPr lang="en-ID" b="1" dirty="0" err="1" smtClean="0"/>
              <a:t>ditentukan</a:t>
            </a:r>
            <a:r>
              <a:rPr lang="en-ID" b="1" dirty="0" smtClean="0"/>
              <a:t> </a:t>
            </a:r>
            <a:r>
              <a:rPr lang="en-ID" b="1" dirty="0" err="1" smtClean="0"/>
              <a:t>nama</a:t>
            </a:r>
            <a:r>
              <a:rPr lang="en-ID" b="1" dirty="0" smtClean="0"/>
              <a:t> </a:t>
            </a:r>
            <a:r>
              <a:rPr lang="en-ID" b="1" dirty="0" err="1" smtClean="0"/>
              <a:t>kelas</a:t>
            </a:r>
            <a:r>
              <a:rPr lang="en-ID" b="1" dirty="0" smtClean="0"/>
              <a:t> </a:t>
            </a:r>
            <a:r>
              <a:rPr lang="en-ID" b="1" dirty="0" err="1" smtClean="0"/>
              <a:t>nya</a:t>
            </a:r>
            <a:r>
              <a:rPr lang="en-ID" b="1" dirty="0" smtClean="0"/>
              <a:t>?</a:t>
            </a:r>
          </a:p>
          <a:p>
            <a:pPr marL="0" indent="0">
              <a:buNone/>
            </a:pPr>
            <a:endParaRPr lang="en-US" b="1" dirty="0"/>
          </a:p>
          <a:p>
            <a:pPr marL="0" indent="0">
              <a:buNone/>
            </a:pPr>
            <a:endParaRPr lang="en-ID" b="1" dirty="0" smtClean="0"/>
          </a:p>
        </p:txBody>
      </p:sp>
    </p:spTree>
    <p:extLst>
      <p:ext uri="{BB962C8B-B14F-4D97-AF65-F5344CB8AC3E}">
        <p14:creationId xmlns:p14="http://schemas.microsoft.com/office/powerpoint/2010/main" val="18752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Simulasi</a:t>
            </a:r>
            <a:r>
              <a:rPr lang="en-ID" b="1" dirty="0" smtClean="0"/>
              <a:t> </a:t>
            </a:r>
            <a:r>
              <a:rPr lang="en-ID" b="1" dirty="0" err="1" smtClean="0"/>
              <a:t>Perhitungan</a:t>
            </a:r>
            <a:r>
              <a:rPr lang="en-ID" b="1" dirty="0" smtClean="0"/>
              <a:t> </a:t>
            </a:r>
            <a:br>
              <a:rPr lang="en-ID" b="1" dirty="0" smtClean="0"/>
            </a:br>
            <a:r>
              <a:rPr lang="en-ID" b="1" dirty="0" smtClean="0"/>
              <a:t>Naïve Bayes </a:t>
            </a:r>
            <a:r>
              <a:rPr lang="en-ID" b="1" dirty="0" err="1" smtClean="0"/>
              <a:t>pada</a:t>
            </a:r>
            <a:r>
              <a:rPr lang="en-ID" b="1" dirty="0" smtClean="0"/>
              <a:t> Model Unigram</a:t>
            </a:r>
            <a:endParaRPr lang="en-US" b="1" dirty="0"/>
          </a:p>
        </p:txBody>
      </p:sp>
      <p:pic>
        <p:nvPicPr>
          <p:cNvPr id="5" name="Picture 4"/>
          <p:cNvPicPr>
            <a:picLocks noChangeAspect="1"/>
          </p:cNvPicPr>
          <p:nvPr/>
        </p:nvPicPr>
        <p:blipFill>
          <a:blip r:embed="rId2"/>
          <a:stretch>
            <a:fillRect/>
          </a:stretch>
        </p:blipFill>
        <p:spPr>
          <a:xfrm>
            <a:off x="3998912" y="3604623"/>
            <a:ext cx="4191000" cy="2066925"/>
          </a:xfrm>
          <a:prstGeom prst="rect">
            <a:avLst/>
          </a:prstGeom>
        </p:spPr>
      </p:pic>
    </p:spTree>
    <p:extLst>
      <p:ext uri="{BB962C8B-B14F-4D97-AF65-F5344CB8AC3E}">
        <p14:creationId xmlns:p14="http://schemas.microsoft.com/office/powerpoint/2010/main" val="235379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Simulasi</a:t>
            </a:r>
            <a:r>
              <a:rPr lang="en-ID" b="1" dirty="0" smtClean="0"/>
              <a:t> </a:t>
            </a:r>
            <a:r>
              <a:rPr lang="en-ID" b="1" dirty="0" err="1" smtClean="0"/>
              <a:t>Perhitungan</a:t>
            </a:r>
            <a:r>
              <a:rPr lang="en-ID" b="1" dirty="0" smtClean="0"/>
              <a:t> </a:t>
            </a:r>
            <a:br>
              <a:rPr lang="en-ID" b="1" dirty="0" smtClean="0"/>
            </a:br>
            <a:r>
              <a:rPr lang="en-ID" b="1" dirty="0"/>
              <a:t>Laplace (add-1) Smoothing </a:t>
            </a:r>
            <a:r>
              <a:rPr lang="en-ID" b="1" dirty="0" smtClean="0"/>
              <a:t/>
            </a:r>
            <a:br>
              <a:rPr lang="en-ID" b="1" dirty="0" smtClean="0"/>
            </a:br>
            <a:r>
              <a:rPr lang="en-ID" b="1" dirty="0" err="1" smtClean="0"/>
              <a:t>untuk</a:t>
            </a:r>
            <a:r>
              <a:rPr lang="en-ID" b="1" dirty="0" smtClean="0"/>
              <a:t> Naïve Bayes </a:t>
            </a:r>
            <a:r>
              <a:rPr lang="en-ID" b="1" dirty="0" err="1" smtClean="0"/>
              <a:t>pada</a:t>
            </a:r>
            <a:r>
              <a:rPr lang="en-ID" b="1" dirty="0" smtClean="0"/>
              <a:t> Model Unigram</a:t>
            </a:r>
            <a:endParaRPr lang="en-US" b="1" dirty="0"/>
          </a:p>
        </p:txBody>
      </p:sp>
      <p:pic>
        <p:nvPicPr>
          <p:cNvPr id="3" name="Picture 2"/>
          <p:cNvPicPr>
            <a:picLocks noChangeAspect="1"/>
          </p:cNvPicPr>
          <p:nvPr/>
        </p:nvPicPr>
        <p:blipFill>
          <a:blip r:embed="rId2"/>
          <a:stretch>
            <a:fillRect/>
          </a:stretch>
        </p:blipFill>
        <p:spPr>
          <a:xfrm>
            <a:off x="3784418" y="3526972"/>
            <a:ext cx="4306480" cy="2432784"/>
          </a:xfrm>
          <a:prstGeom prst="rect">
            <a:avLst/>
          </a:prstGeom>
        </p:spPr>
      </p:pic>
    </p:spTree>
    <p:extLst>
      <p:ext uri="{BB962C8B-B14F-4D97-AF65-F5344CB8AC3E}">
        <p14:creationId xmlns:p14="http://schemas.microsoft.com/office/powerpoint/2010/main" val="309677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Kesimpulan</a:t>
            </a:r>
            <a:r>
              <a:rPr lang="en-ID" b="1" dirty="0" smtClean="0"/>
              <a:t> </a:t>
            </a:r>
            <a:br>
              <a:rPr lang="en-ID" b="1" dirty="0" smtClean="0"/>
            </a:br>
            <a:r>
              <a:rPr lang="en-ID" b="1" dirty="0" err="1" smtClean="0"/>
              <a:t>Perhitungan</a:t>
            </a:r>
            <a:r>
              <a:rPr lang="en-ID" b="1" dirty="0" smtClean="0"/>
              <a:t> Naïve Bayes </a:t>
            </a:r>
            <a:r>
              <a:rPr lang="en-ID" b="1" dirty="0" err="1" smtClean="0"/>
              <a:t>pada</a:t>
            </a:r>
            <a:r>
              <a:rPr lang="en-ID" b="1" dirty="0" smtClean="0"/>
              <a:t> </a:t>
            </a:r>
            <a:r>
              <a:rPr lang="en-ID" b="1" dirty="0" err="1" smtClean="0"/>
              <a:t>Klasifiasi</a:t>
            </a:r>
            <a:r>
              <a:rPr lang="en-ID" b="1" dirty="0" smtClean="0"/>
              <a:t> </a:t>
            </a:r>
            <a:r>
              <a:rPr lang="en-ID" b="1" dirty="0" err="1" smtClean="0"/>
              <a:t>dengan</a:t>
            </a:r>
            <a:r>
              <a:rPr lang="en-ID" b="1" dirty="0" smtClean="0"/>
              <a:t> model Unigram…</a:t>
            </a:r>
            <a:endParaRPr lang="en-US" b="1" dirty="0"/>
          </a:p>
        </p:txBody>
      </p:sp>
    </p:spTree>
    <p:extLst>
      <p:ext uri="{BB962C8B-B14F-4D97-AF65-F5344CB8AC3E}">
        <p14:creationId xmlns:p14="http://schemas.microsoft.com/office/powerpoint/2010/main" val="19008014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320</TotalTime>
  <Words>255</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Klasifikasi Naive Bayers menggunakan model count (Unigram)  </vt:lpstr>
      <vt:lpstr>Pengertian </vt:lpstr>
      <vt:lpstr>Rumus Umum Naive Bayes </vt:lpstr>
      <vt:lpstr>Kelemahan dan Kelebihan  Naïve Bayes </vt:lpstr>
      <vt:lpstr>Contoh Studi Kasus</vt:lpstr>
      <vt:lpstr>Contoh Studi Kasus</vt:lpstr>
      <vt:lpstr>Simulasi Perhitungan  Naïve Bayes pada Model Unigram</vt:lpstr>
      <vt:lpstr>Simulasi Perhitungan  Laplace (add-1) Smoothing  untuk Naïve Bayes pada Model Unigram</vt:lpstr>
      <vt:lpstr>Kesimpulan  Perhitungan Naïve Bayes pada Klasifiasi dengan model Unigram…</vt:lpstr>
      <vt:lpstr>THANK YOU .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Naive Bayers</dc:title>
  <dc:creator>Windows User</dc:creator>
  <cp:lastModifiedBy>Hp</cp:lastModifiedBy>
  <cp:revision>17</cp:revision>
  <dcterms:created xsi:type="dcterms:W3CDTF">2018-10-24T08:56:34Z</dcterms:created>
  <dcterms:modified xsi:type="dcterms:W3CDTF">2018-12-10T15:58:09Z</dcterms:modified>
</cp:coreProperties>
</file>