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TF-IDF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Cosine Similarity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39223"/>
          </a:xfrm>
        </p:spPr>
        <p:txBody>
          <a:bodyPr>
            <a:normAutofit/>
          </a:bodyPr>
          <a:lstStyle/>
          <a:p>
            <a:r>
              <a:rPr lang="en-US" dirty="0"/>
              <a:t>Andy </a:t>
            </a:r>
            <a:r>
              <a:rPr lang="en-US" dirty="0" err="1"/>
              <a:t>Arismianto</a:t>
            </a:r>
            <a:endParaRPr lang="en-US" dirty="0"/>
          </a:p>
          <a:p>
            <a:r>
              <a:rPr lang="en-US" dirty="0"/>
              <a:t>Derry Jatnika</a:t>
            </a:r>
          </a:p>
          <a:p>
            <a:r>
              <a:rPr lang="en-US" dirty="0"/>
              <a:t>R.M </a:t>
            </a:r>
            <a:r>
              <a:rPr lang="en-US" dirty="0" err="1"/>
              <a:t>Syachrul</a:t>
            </a:r>
            <a:r>
              <a:rPr lang="en-US" dirty="0"/>
              <a:t> </a:t>
            </a:r>
            <a:r>
              <a:rPr lang="en-US" dirty="0" err="1"/>
              <a:t>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8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686114"/>
            <a:ext cx="10554574" cy="3489400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TF-IDF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yang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betapa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kata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korpus</a:t>
            </a:r>
            <a:r>
              <a:rPr lang="en-US" dirty="0"/>
              <a:t>. TF-IDF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pembobotan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penambangan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TF-IDF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pembobotan</a:t>
            </a:r>
            <a:r>
              <a:rPr lang="en-US" dirty="0"/>
              <a:t> yang paling </a:t>
            </a:r>
            <a:r>
              <a:rPr lang="en-US" dirty="0" err="1"/>
              <a:t>populer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4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712694" y="2818635"/>
                <a:ext cx="10554574" cy="33966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dokumen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dirty="0" err="1"/>
                  <a:t>dokumen</a:t>
                </a:r>
                <a:r>
                  <a:rPr lang="en-US" dirty="0"/>
                  <a:t>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term (</a:t>
                </a:r>
                <a:r>
                  <a:rPr lang="en-US" i="1" dirty="0"/>
                  <a:t>t</a:t>
                </a:r>
                <a:r>
                  <a:rPr lang="en-US" dirty="0"/>
                  <a:t>) </a:t>
                </a:r>
                <a:r>
                  <a:rPr lang="en-US" dirty="0" err="1"/>
                  <a:t>muncul</a:t>
                </a:r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694" y="2818635"/>
                <a:ext cx="10554574" cy="33966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04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712694" y="2818635"/>
                <a:ext cx="10554574" cy="33966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dokumen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dirty="0" err="1"/>
                  <a:t>dokumen</a:t>
                </a:r>
                <a:r>
                  <a:rPr lang="en-US" dirty="0"/>
                  <a:t>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term (</a:t>
                </a:r>
                <a:r>
                  <a:rPr lang="en-US" i="1" dirty="0"/>
                  <a:t>t</a:t>
                </a:r>
                <a:r>
                  <a:rPr lang="en-US" dirty="0"/>
                  <a:t>) </a:t>
                </a:r>
                <a:r>
                  <a:rPr lang="en-US" dirty="0" err="1"/>
                  <a:t>muncul</a:t>
                </a:r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694" y="2818635"/>
                <a:ext cx="10554574" cy="33966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43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TF-IDF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2694" y="2818635"/>
            <a:ext cx="10554574" cy="33966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95805"/>
              </p:ext>
            </p:extLst>
          </p:nvPr>
        </p:nvGraphicFramePr>
        <p:xfrm>
          <a:off x="1292672" y="2425379"/>
          <a:ext cx="9606654" cy="3899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921">
                  <a:extLst>
                    <a:ext uri="{9D8B030D-6E8A-4147-A177-3AD203B41FA5}">
                      <a16:colId xmlns:a16="http://schemas.microsoft.com/office/drawing/2014/main" xmlns="" val="3767331516"/>
                    </a:ext>
                  </a:extLst>
                </a:gridCol>
                <a:gridCol w="2257773">
                  <a:extLst>
                    <a:ext uri="{9D8B030D-6E8A-4147-A177-3AD203B41FA5}">
                      <a16:colId xmlns:a16="http://schemas.microsoft.com/office/drawing/2014/main" xmlns="" val="974546744"/>
                    </a:ext>
                  </a:extLst>
                </a:gridCol>
                <a:gridCol w="2385675">
                  <a:extLst>
                    <a:ext uri="{9D8B030D-6E8A-4147-A177-3AD203B41FA5}">
                      <a16:colId xmlns:a16="http://schemas.microsoft.com/office/drawing/2014/main" xmlns="" val="1353842521"/>
                    </a:ext>
                  </a:extLst>
                </a:gridCol>
                <a:gridCol w="2498285">
                  <a:extLst>
                    <a:ext uri="{9D8B030D-6E8A-4147-A177-3AD203B41FA5}">
                      <a16:colId xmlns:a16="http://schemas.microsoft.com/office/drawing/2014/main" xmlns="" val="1757214224"/>
                    </a:ext>
                  </a:extLst>
                </a:gridCol>
              </a:tblGrid>
              <a:tr h="9827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Term (t)</a:t>
                      </a:r>
                      <a:endParaRPr lang="en-US" sz="1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bg1"/>
                          </a:solidFill>
                          <a:effectLst/>
                        </a:rPr>
                        <a:t>Dokumen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 1</a:t>
                      </a:r>
                      <a:endParaRPr lang="en-US" sz="19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shopee.co.id</a:t>
                      </a:r>
                      <a:endParaRPr lang="en-US" sz="1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Dokumen 2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tokopedia.com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Dokumen 3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bukalapak.com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extLst>
                  <a:ext uri="{0D108BD9-81ED-4DB2-BD59-A6C34878D82A}">
                    <a16:rowId xmlns:a16="http://schemas.microsoft.com/office/drawing/2014/main" xmlns="" val="3189654400"/>
                  </a:ext>
                </a:extLst>
              </a:tr>
              <a:tr h="4166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Barang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extLst>
                  <a:ext uri="{0D108BD9-81ED-4DB2-BD59-A6C34878D82A}">
                    <a16:rowId xmlns:a16="http://schemas.microsoft.com/office/drawing/2014/main" xmlns="" val="3313734469"/>
                  </a:ext>
                </a:extLst>
              </a:tr>
              <a:tr h="4166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Produk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extLst>
                  <a:ext uri="{0D108BD9-81ED-4DB2-BD59-A6C34878D82A}">
                    <a16:rowId xmlns:a16="http://schemas.microsoft.com/office/drawing/2014/main" xmlns="" val="1370405244"/>
                  </a:ext>
                </a:extLst>
              </a:tr>
              <a:tr h="4166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Bagus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extLst>
                  <a:ext uri="{0D108BD9-81ED-4DB2-BD59-A6C34878D82A}">
                    <a16:rowId xmlns:a16="http://schemas.microsoft.com/office/drawing/2014/main" xmlns="" val="3608104491"/>
                  </a:ext>
                </a:extLst>
              </a:tr>
              <a:tr h="4166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Cepat 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extLst>
                  <a:ext uri="{0D108BD9-81ED-4DB2-BD59-A6C34878D82A}">
                    <a16:rowId xmlns:a16="http://schemas.microsoft.com/office/drawing/2014/main" xmlns="" val="3344850039"/>
                  </a:ext>
                </a:extLst>
              </a:tr>
              <a:tr h="4166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Kualitas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extLst>
                  <a:ext uri="{0D108BD9-81ED-4DB2-BD59-A6C34878D82A}">
                    <a16:rowId xmlns:a16="http://schemas.microsoft.com/office/drawing/2014/main" xmlns="" val="3798783266"/>
                  </a:ext>
                </a:extLst>
              </a:tr>
              <a:tr h="4166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Harga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extLst>
                  <a:ext uri="{0D108BD9-81ED-4DB2-BD59-A6C34878D82A}">
                    <a16:rowId xmlns:a16="http://schemas.microsoft.com/office/drawing/2014/main" xmlns="" val="3448593513"/>
                  </a:ext>
                </a:extLst>
              </a:tr>
              <a:tr h="4166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Gambar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00" marR="116800" marT="0" marB="0" anchor="ctr"/>
                </a:tc>
                <a:extLst>
                  <a:ext uri="{0D108BD9-81ED-4DB2-BD59-A6C34878D82A}">
                    <a16:rowId xmlns:a16="http://schemas.microsoft.com/office/drawing/2014/main" xmlns="" val="403496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37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Cosine similarity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800" b="1" dirty="0">
                <a:solidFill>
                  <a:srgbClr val="92D050"/>
                </a:solidFill>
              </a:rPr>
              <a:t>Cosine similarity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fungsi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menghitung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besarnya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derajat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kemiripan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diantara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dua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vektor</a:t>
            </a:r>
            <a:r>
              <a:rPr lang="en-US" altLang="en-US" sz="2800" dirty="0"/>
              <a:t>.</a:t>
            </a:r>
          </a:p>
          <a:p>
            <a:pPr algn="just"/>
            <a:r>
              <a:rPr lang="en-US" altLang="zh-TW" sz="2800" dirty="0" err="1">
                <a:ea typeface="PMingLiU" panose="02020500000000000000" pitchFamily="18" charset="-120"/>
              </a:rPr>
              <a:t>Ukuran</a:t>
            </a:r>
            <a:r>
              <a:rPr lang="en-US" altLang="zh-TW" sz="2800" dirty="0">
                <a:ea typeface="PMingLiU" panose="02020500000000000000" pitchFamily="18" charset="-120"/>
              </a:rPr>
              <a:t> </a:t>
            </a:r>
            <a:r>
              <a:rPr lang="en-US" altLang="zh-TW" sz="2800" dirty="0" err="1">
                <a:ea typeface="PMingLiU" panose="02020500000000000000" pitchFamily="18" charset="-120"/>
              </a:rPr>
              <a:t>nilai</a:t>
            </a:r>
            <a:r>
              <a:rPr lang="en-US" altLang="zh-TW" sz="2800" dirty="0">
                <a:ea typeface="PMingLiU" panose="02020500000000000000" pitchFamily="18" charset="-120"/>
              </a:rPr>
              <a:t> Cosine similarity </a:t>
            </a:r>
            <a:r>
              <a:rPr lang="en-US" altLang="zh-TW" sz="2800" dirty="0" err="1">
                <a:ea typeface="PMingLiU" panose="02020500000000000000" pitchFamily="18" charset="-120"/>
              </a:rPr>
              <a:t>dihitung</a:t>
            </a:r>
            <a:r>
              <a:rPr lang="en-US" altLang="zh-TW" sz="2800" dirty="0">
                <a:ea typeface="PMingLiU" panose="02020500000000000000" pitchFamily="18" charset="-120"/>
              </a:rPr>
              <a:t> </a:t>
            </a:r>
            <a:r>
              <a:rPr lang="en-US" altLang="zh-TW" sz="2800" dirty="0" err="1">
                <a:ea typeface="PMingLiU" panose="02020500000000000000" pitchFamily="18" charset="-120"/>
              </a:rPr>
              <a:t>berdasarkan</a:t>
            </a:r>
            <a:r>
              <a:rPr lang="en-US" altLang="zh-TW" sz="2800" dirty="0">
                <a:ea typeface="PMingLiU" panose="02020500000000000000" pitchFamily="18" charset="-120"/>
              </a:rPr>
              <a:t> </a:t>
            </a:r>
            <a:r>
              <a:rPr lang="en-US" altLang="zh-TW" sz="2800" dirty="0" err="1">
                <a:ea typeface="PMingLiU" panose="02020500000000000000" pitchFamily="18" charset="-120"/>
              </a:rPr>
              <a:t>besarnya</a:t>
            </a:r>
            <a:r>
              <a:rPr lang="en-US" altLang="zh-TW" sz="2800" dirty="0">
                <a:ea typeface="PMingLiU" panose="02020500000000000000" pitchFamily="18" charset="-120"/>
              </a:rPr>
              <a:t> </a:t>
            </a:r>
            <a:r>
              <a:rPr lang="en-US" altLang="zh-TW" sz="2800" dirty="0" err="1">
                <a:ea typeface="PMingLiU" panose="02020500000000000000" pitchFamily="18" charset="-120"/>
              </a:rPr>
              <a:t>nilai</a:t>
            </a:r>
            <a:r>
              <a:rPr lang="en-US" altLang="zh-TW" sz="2800" dirty="0">
                <a:ea typeface="PMingLiU" panose="02020500000000000000" pitchFamily="18" charset="-120"/>
              </a:rPr>
              <a:t> </a:t>
            </a:r>
            <a:r>
              <a:rPr lang="en-US" altLang="zh-TW" sz="2800" dirty="0" err="1">
                <a:ea typeface="PMingLiU" panose="02020500000000000000" pitchFamily="18" charset="-120"/>
              </a:rPr>
              <a:t>fungsi</a:t>
            </a:r>
            <a:r>
              <a:rPr lang="en-US" altLang="zh-TW" sz="2800" dirty="0">
                <a:ea typeface="PMingLiU" panose="02020500000000000000" pitchFamily="18" charset="-120"/>
              </a:rPr>
              <a:t> cosine </a:t>
            </a:r>
            <a:r>
              <a:rPr lang="en-US" altLang="zh-TW" sz="2800" dirty="0" err="1">
                <a:ea typeface="PMingLiU" panose="02020500000000000000" pitchFamily="18" charset="-120"/>
              </a:rPr>
              <a:t>terhadap</a:t>
            </a:r>
            <a:r>
              <a:rPr lang="en-US" altLang="zh-TW" sz="2800" dirty="0">
                <a:ea typeface="PMingLiU" panose="02020500000000000000" pitchFamily="18" charset="-120"/>
              </a:rPr>
              <a:t> </a:t>
            </a:r>
            <a:r>
              <a:rPr lang="en-US" altLang="zh-TW" sz="2800" dirty="0" err="1">
                <a:ea typeface="PMingLiU" panose="02020500000000000000" pitchFamily="18" charset="-120"/>
              </a:rPr>
              <a:t>sudut</a:t>
            </a:r>
            <a:r>
              <a:rPr lang="en-US" altLang="zh-TW" sz="2800" dirty="0">
                <a:ea typeface="PMingLiU" panose="02020500000000000000" pitchFamily="18" charset="-120"/>
              </a:rPr>
              <a:t> yang </a:t>
            </a:r>
            <a:r>
              <a:rPr lang="en-US" altLang="zh-TW" sz="2800" dirty="0" err="1">
                <a:ea typeface="PMingLiU" panose="02020500000000000000" pitchFamily="18" charset="-120"/>
              </a:rPr>
              <a:t>dibentuk</a:t>
            </a:r>
            <a:r>
              <a:rPr lang="en-US" altLang="zh-TW" sz="2800" dirty="0">
                <a:ea typeface="PMingLiU" panose="02020500000000000000" pitchFamily="18" charset="-120"/>
              </a:rPr>
              <a:t> </a:t>
            </a:r>
            <a:r>
              <a:rPr lang="en-US" altLang="zh-TW" sz="2800" dirty="0" err="1">
                <a:ea typeface="PMingLiU" panose="02020500000000000000" pitchFamily="18" charset="-120"/>
              </a:rPr>
              <a:t>oleh</a:t>
            </a:r>
            <a:r>
              <a:rPr lang="en-US" altLang="zh-TW" sz="2800" dirty="0">
                <a:ea typeface="PMingLiU" panose="02020500000000000000" pitchFamily="18" charset="-120"/>
              </a:rPr>
              <a:t> </a:t>
            </a:r>
            <a:r>
              <a:rPr lang="en-US" altLang="zh-TW" sz="2800" dirty="0" err="1">
                <a:ea typeface="PMingLiU" panose="02020500000000000000" pitchFamily="18" charset="-120"/>
              </a:rPr>
              <a:t>dua</a:t>
            </a:r>
            <a:r>
              <a:rPr lang="en-US" altLang="zh-TW" sz="2800" dirty="0">
                <a:ea typeface="PMingLiU" panose="02020500000000000000" pitchFamily="18" charset="-120"/>
              </a:rPr>
              <a:t> </a:t>
            </a:r>
            <a:r>
              <a:rPr lang="en-US" altLang="zh-TW" sz="2800" dirty="0" err="1">
                <a:ea typeface="PMingLiU" panose="02020500000000000000" pitchFamily="18" charset="-120"/>
              </a:rPr>
              <a:t>vektor</a:t>
            </a:r>
            <a:r>
              <a:rPr lang="en-US" altLang="zh-TW" sz="2800" dirty="0">
                <a:ea typeface="PMingLiU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17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Rumus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3600" b="1" dirty="0"/>
                  <a:t>cos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pt-BR" sz="3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pt-BR" sz="3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3600" b="1"/>
                          <m:t>•</m:t>
                        </m:r>
                        <m:acc>
                          <m:accPr>
                            <m:chr m:val="⃗"/>
                            <m:ctrlPr>
                              <a:rPr lang="pt-BR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3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pt-BR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pt-BR" sz="3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pt-BR" sz="3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3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3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36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407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109</TotalTime>
  <Words>150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 Math</vt:lpstr>
      <vt:lpstr>Century Gothic</vt:lpstr>
      <vt:lpstr>PMingLiU</vt:lpstr>
      <vt:lpstr>Times New Roman</vt:lpstr>
      <vt:lpstr>Wingdings 2</vt:lpstr>
      <vt:lpstr>Quotable</vt:lpstr>
      <vt:lpstr>TF-IDF dan Cosine Similarity</vt:lpstr>
      <vt:lpstr>TF-IDF</vt:lpstr>
      <vt:lpstr>TF-IDF</vt:lpstr>
      <vt:lpstr>TF-IDF</vt:lpstr>
      <vt:lpstr>TF-IDF</vt:lpstr>
      <vt:lpstr>Cosine similarity</vt:lpstr>
      <vt:lpstr>Rumus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TF-IDF dan Cosine Similarity</dc:title>
  <dc:creator>Derryza</dc:creator>
  <cp:lastModifiedBy>Hp</cp:lastModifiedBy>
  <cp:revision>6</cp:revision>
  <dcterms:created xsi:type="dcterms:W3CDTF">2018-10-17T07:20:48Z</dcterms:created>
  <dcterms:modified xsi:type="dcterms:W3CDTF">2018-12-10T13:19:17Z</dcterms:modified>
</cp:coreProperties>
</file>