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</p:sldIdLst>
  <p:sldSz cx="12192000" cy="6858000"/>
  <p:notesSz cx="7010400" cy="9236075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ABBA1-7C88-4338-93A3-5E870F22F5D4}" type="datetimeFigureOut">
              <a:rPr lang="es-AR" smtClean="0"/>
              <a:t>11/6/2016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45000"/>
            <a:ext cx="5607050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8F8B2-1DB7-49C3-8F08-5C9EE8F50E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378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8F8B2-1DB7-49C3-8F08-5C9EE8F50E92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424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21614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7BF7-E62C-4C3D-A293-A8CE6E3FD74E}" type="datetime1">
              <a:rPr lang="es-AR" smtClean="0"/>
              <a:t>11/6/2016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591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2E5D-CA22-4870-82AF-E4FACFF1A4AD}" type="datetime1">
              <a:rPr lang="es-AR" smtClean="0"/>
              <a:t>11/6/2016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16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670220"/>
            <a:ext cx="12188825" cy="187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2C91-0F09-40C2-A6BC-E48F37D676DC}" type="datetime1">
              <a:rPr lang="es-AR" smtClean="0"/>
              <a:t>11/6/2016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793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5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588578"/>
            <a:ext cx="12188825" cy="269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52340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27" y="390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9809-0E47-4DA4-87D5-9B053EC9EEF1}" type="datetime1">
              <a:rPr lang="es-AR" smtClean="0"/>
              <a:t>11/6/2016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359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7D81-04D4-4843-9885-E0E8F4291039}" type="datetime1">
              <a:rPr lang="es-AR" smtClean="0"/>
              <a:t>11/6/2016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53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594A-3BCB-44B2-9E64-42E872D140D3}" type="datetime1">
              <a:rPr lang="es-AR" smtClean="0"/>
              <a:t>11/6/2016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052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B4C2-E68E-4D43-BA2F-F3B494B924E1}" type="datetime1">
              <a:rPr lang="es-AR" smtClean="0"/>
              <a:t>11/6/2016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939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6ABD-2073-48B3-A056-20E4670378EE}" type="datetime1">
              <a:rPr lang="es-AR" smtClean="0"/>
              <a:t>11/6/2016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‹Nº›</a:t>
            </a:fld>
            <a:endParaRPr lang="es-AR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004" y="0"/>
            <a:ext cx="1696995" cy="10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3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2449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99367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CB87D4-AC8D-4707-A484-3FA53DA435EC}" type="datetime1">
              <a:rPr lang="es-AR" smtClean="0"/>
              <a:t>11/6/2016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B392A3-1FE7-46A9-BF0F-AA7F5CADFD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427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596742"/>
            <a:ext cx="12192000" cy="261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1C91-7B94-4D5B-97E6-439ADF1D8220}" type="datetime1">
              <a:rPr lang="es-AR" smtClean="0"/>
              <a:t>11/6/2016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356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7074D6-0B75-4534-AFC3-87BF964623B7}" type="datetime1">
              <a:rPr lang="es-AR" smtClean="0"/>
              <a:t>11/6/2016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B392A3-1FE7-46A9-BF0F-AA7F5CADFD58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21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c.es/divulgacion/guiasbreves/Accesibilidad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6126" y="1340996"/>
            <a:ext cx="11310550" cy="3566160"/>
          </a:xfrm>
        </p:spPr>
        <p:txBody>
          <a:bodyPr>
            <a:normAutofit fontScale="90000"/>
          </a:bodyPr>
          <a:lstStyle/>
          <a:p>
            <a:pPr algn="ctr"/>
            <a:r>
              <a:rPr lang="es-AR" b="1" dirty="0" smtClean="0"/>
              <a:t/>
            </a:r>
            <a:br>
              <a:rPr lang="es-AR" b="1" dirty="0" smtClean="0"/>
            </a:br>
            <a:r>
              <a:rPr lang="es-AR" b="1" dirty="0" smtClean="0"/>
              <a:t/>
            </a:r>
            <a:br>
              <a:rPr lang="es-AR" b="1" dirty="0" smtClean="0"/>
            </a:br>
            <a:r>
              <a:rPr lang="es-AR" b="1" dirty="0"/>
              <a:t/>
            </a:r>
            <a:br>
              <a:rPr lang="es-AR" b="1" dirty="0"/>
            </a:br>
            <a:r>
              <a:rPr lang="es-AR" b="1" dirty="0" smtClean="0"/>
              <a:t/>
            </a:r>
            <a:br>
              <a:rPr lang="es-AR" b="1" dirty="0" smtClean="0"/>
            </a:br>
            <a:r>
              <a:rPr lang="es-AR" b="1" dirty="0" smtClean="0"/>
              <a:t>Dispositivos Móviles</a:t>
            </a:r>
            <a:br>
              <a:rPr lang="es-AR" b="1" dirty="0" smtClean="0"/>
            </a:br>
            <a:r>
              <a:rPr lang="es-AR" b="1" dirty="0"/>
              <a:t/>
            </a:r>
            <a:br>
              <a:rPr lang="es-AR" b="1" dirty="0"/>
            </a:br>
            <a:r>
              <a:rPr lang="es-AR" sz="6000" b="1" dirty="0" smtClean="0"/>
              <a:t>Introducción al Diseño </a:t>
            </a:r>
            <a:r>
              <a:rPr lang="es-AR" sz="6000" b="1" dirty="0" smtClean="0"/>
              <a:t>Mobile </a:t>
            </a:r>
            <a:br>
              <a:rPr lang="es-AR" sz="6000" b="1" dirty="0" smtClean="0"/>
            </a:br>
            <a:r>
              <a:rPr lang="es-AR" b="1" dirty="0"/>
              <a:t/>
            </a:r>
            <a:br>
              <a:rPr lang="es-AR" b="1" dirty="0"/>
            </a:br>
            <a:endParaRPr lang="es-AR" sz="6600" b="1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2108884" y="4636168"/>
            <a:ext cx="3594084" cy="14036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 smtClean="0"/>
              <a:t/>
            </a:r>
            <a:br>
              <a:rPr lang="es-AR" b="1" dirty="0" smtClean="0"/>
            </a:br>
            <a:r>
              <a:rPr lang="es-AR" b="1" dirty="0" smtClean="0"/>
              <a:t/>
            </a:r>
            <a:br>
              <a:rPr lang="es-AR" b="1" dirty="0" smtClean="0"/>
            </a:br>
            <a:r>
              <a:rPr lang="es-AR" b="1" dirty="0" smtClean="0"/>
              <a:t/>
            </a:r>
            <a:br>
              <a:rPr lang="es-AR" b="1" dirty="0" smtClean="0"/>
            </a:br>
            <a:endParaRPr lang="es-AR" sz="6600" b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Ing. Cintia V. Gioia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52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98854" y="512106"/>
            <a:ext cx="9233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dirty="0"/>
          </a:p>
          <a:p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-1" y="1358392"/>
            <a:ext cx="1209574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u="sng" dirty="0"/>
              <a:t>Privacidad</a:t>
            </a:r>
            <a:r>
              <a:rPr lang="es-AR" sz="2400" dirty="0"/>
              <a:t>: </a:t>
            </a:r>
            <a:endParaRPr lang="es-AR" sz="2400" dirty="0" smtClean="0"/>
          </a:p>
          <a:p>
            <a:endParaRPr lang="es-A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2000" b="1" i="1" dirty="0" smtClean="0">
                <a:solidFill>
                  <a:srgbClr val="000000"/>
                </a:solidFill>
              </a:rPr>
              <a:t>Cantidad de información aceptable para el usuario en un contexto dado y el momento en que se proporciona la misma.</a:t>
            </a:r>
            <a:endParaRPr lang="es-AR" sz="2000" b="1" i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2000" b="1" i="1" dirty="0" smtClean="0">
                <a:solidFill>
                  <a:srgbClr val="000000"/>
                </a:solidFill>
              </a:rPr>
              <a:t>Información no solicitada.</a:t>
            </a:r>
            <a:endParaRPr lang="es-AR" sz="2000" b="1" i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2000" b="1" i="1" dirty="0" smtClean="0">
                <a:solidFill>
                  <a:srgbClr val="000000"/>
                </a:solidFill>
              </a:rPr>
              <a:t>La disponibilidad de información acerca de otros usuarios.</a:t>
            </a:r>
          </a:p>
          <a:p>
            <a:endParaRPr lang="es-AR" sz="2000" b="1" i="1" dirty="0" smtClean="0">
              <a:solidFill>
                <a:srgbClr val="000000"/>
              </a:solidFill>
            </a:endParaRPr>
          </a:p>
          <a:p>
            <a:r>
              <a:rPr lang="es-AR" sz="2400" b="1" u="sng" dirty="0"/>
              <a:t>Flexibilidad y </a:t>
            </a:r>
            <a:r>
              <a:rPr lang="es-AR" sz="2400" b="1" u="sng" dirty="0" smtClean="0"/>
              <a:t>Adaptabilidad:</a:t>
            </a:r>
            <a:endParaRPr lang="es-AR" sz="2400" b="1" u="sng" dirty="0"/>
          </a:p>
          <a:p>
            <a:endParaRPr lang="es-AR" sz="2000" b="1" i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2000" b="1" i="1" dirty="0" smtClean="0">
                <a:solidFill>
                  <a:srgbClr val="000000"/>
                </a:solidFill>
              </a:rPr>
              <a:t>Las aplicaciones deben adaptarse para incorporar nuevos sensores.</a:t>
            </a:r>
            <a:endParaRPr lang="es-AR" sz="2000" b="1" i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2000" b="1" i="1" dirty="0" smtClean="0">
                <a:solidFill>
                  <a:srgbClr val="000000"/>
                </a:solidFill>
              </a:rPr>
              <a:t>Adaptabilidad frente a cambios en la conectividad (red de datos, </a:t>
            </a:r>
            <a:r>
              <a:rPr lang="es-AR" sz="2000" b="1" i="1" dirty="0" err="1" smtClean="0">
                <a:solidFill>
                  <a:srgbClr val="000000"/>
                </a:solidFill>
              </a:rPr>
              <a:t>wifi</a:t>
            </a:r>
            <a:r>
              <a:rPr lang="es-AR" sz="2000" b="1" i="1" dirty="0" smtClean="0">
                <a:solidFill>
                  <a:srgbClr val="000000"/>
                </a:solidFill>
              </a:rPr>
              <a:t>, </a:t>
            </a:r>
            <a:r>
              <a:rPr lang="es-AR" sz="2000" b="1" i="1" dirty="0" err="1" smtClean="0">
                <a:solidFill>
                  <a:srgbClr val="000000"/>
                </a:solidFill>
              </a:rPr>
              <a:t>etc</a:t>
            </a:r>
            <a:r>
              <a:rPr lang="es-AR" sz="2000" b="1" i="1" dirty="0">
                <a:solidFill>
                  <a:srgbClr val="000000"/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2000" b="1" i="1" dirty="0" smtClean="0">
                <a:solidFill>
                  <a:srgbClr val="000000"/>
                </a:solidFill>
              </a:rPr>
              <a:t>Los dispositivos móviles crecen en capacidad de cómputo notablemente.</a:t>
            </a:r>
            <a:endParaRPr lang="es-AR" sz="2000" b="1" i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b="1" i="1" dirty="0">
              <a:solidFill>
                <a:srgbClr val="000000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10</a:t>
            </a:fld>
            <a:endParaRPr lang="es-AR"/>
          </a:p>
        </p:txBody>
      </p:sp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32951" y="99165"/>
            <a:ext cx="11310550" cy="931123"/>
          </a:xfrm>
        </p:spPr>
        <p:txBody>
          <a:bodyPr>
            <a:normAutofit/>
          </a:bodyPr>
          <a:lstStyle/>
          <a:p>
            <a:r>
              <a:rPr lang="es-AR" sz="4000" b="1" dirty="0" err="1" smtClean="0"/>
              <a:t>Context</a:t>
            </a:r>
            <a:r>
              <a:rPr lang="es-AR" sz="4000" b="1" dirty="0" smtClean="0"/>
              <a:t> </a:t>
            </a:r>
            <a:r>
              <a:rPr lang="es-AR" sz="4000" b="1" dirty="0" err="1" smtClean="0"/>
              <a:t>Aware</a:t>
            </a:r>
            <a:r>
              <a:rPr lang="es-AR" sz="4000" b="1" dirty="0" smtClean="0"/>
              <a:t>: Aspectos</a:t>
            </a:r>
            <a:endParaRPr lang="es-AR" sz="4000" b="1" dirty="0"/>
          </a:p>
        </p:txBody>
      </p:sp>
    </p:spTree>
    <p:extLst>
      <p:ext uri="{BB962C8B-B14F-4D97-AF65-F5344CB8AC3E}">
        <p14:creationId xmlns:p14="http://schemas.microsoft.com/office/powerpoint/2010/main" val="27577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98854" y="2038346"/>
            <a:ext cx="10396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dirty="0"/>
          </a:p>
          <a:p>
            <a:endParaRPr lang="es-A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5552" y="1074273"/>
            <a:ext cx="5338553" cy="44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 smtClean="0"/>
              <a:t>Ejemplo </a:t>
            </a:r>
            <a:r>
              <a:rPr lang="es-AR" sz="2800" dirty="0"/>
              <a:t>-Google </a:t>
            </a:r>
            <a:r>
              <a:rPr lang="es-AR" sz="2800" dirty="0" err="1"/>
              <a:t>Now</a:t>
            </a:r>
            <a:r>
              <a:rPr lang="es-AR" sz="2800" dirty="0"/>
              <a:t> </a:t>
            </a:r>
            <a:endParaRPr lang="es-AR" sz="28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56" y="1823449"/>
            <a:ext cx="3359014" cy="219856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680" y="1434339"/>
            <a:ext cx="2961914" cy="452222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83256" y="4288508"/>
            <a:ext cx="41204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i="1" dirty="0">
                <a:solidFill>
                  <a:srgbClr val="000000"/>
                </a:solidFill>
                <a:latin typeface="+mj-lt"/>
              </a:rPr>
              <a:t>Eventos de Agenda con lugar: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b="1" i="1" dirty="0" smtClean="0">
                <a:solidFill>
                  <a:srgbClr val="000000"/>
                </a:solidFill>
                <a:latin typeface="+mj-lt"/>
              </a:rPr>
              <a:t>Cálculo </a:t>
            </a:r>
            <a:r>
              <a:rPr lang="es-AR" b="1" i="1" dirty="0">
                <a:solidFill>
                  <a:srgbClr val="000000"/>
                </a:solidFill>
                <a:latin typeface="+mj-lt"/>
              </a:rPr>
              <a:t>de tiempo de viaje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b="1" i="1" dirty="0" smtClean="0">
                <a:solidFill>
                  <a:srgbClr val="000000"/>
                </a:solidFill>
                <a:latin typeface="+mj-lt"/>
              </a:rPr>
              <a:t>Informe </a:t>
            </a:r>
            <a:r>
              <a:rPr lang="es-AR" b="1" i="1" dirty="0">
                <a:solidFill>
                  <a:srgbClr val="000000"/>
                </a:solidFill>
                <a:latin typeface="+mj-lt"/>
              </a:rPr>
              <a:t>de Tránsito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b="1" i="1" dirty="0" smtClean="0">
                <a:solidFill>
                  <a:srgbClr val="000000"/>
                </a:solidFill>
                <a:latin typeface="+mj-lt"/>
              </a:rPr>
              <a:t>Ruta</a:t>
            </a:r>
            <a:endParaRPr lang="es-AR" b="1" i="1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b="1" i="1" dirty="0" smtClean="0">
                <a:solidFill>
                  <a:srgbClr val="000000"/>
                </a:solidFill>
                <a:latin typeface="+mj-lt"/>
              </a:rPr>
              <a:t>Aviso </a:t>
            </a:r>
            <a:r>
              <a:rPr lang="es-AR" b="1" i="1" dirty="0">
                <a:solidFill>
                  <a:srgbClr val="000000"/>
                </a:solidFill>
                <a:latin typeface="+mj-lt"/>
              </a:rPr>
              <a:t>cuando hay que salir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11</a:t>
            </a:fld>
            <a:endParaRPr lang="es-AR"/>
          </a:p>
        </p:txBody>
      </p:sp>
      <p:sp>
        <p:nvSpPr>
          <p:cNvPr id="10" name="Título 1"/>
          <p:cNvSpPr>
            <a:spLocks noGrp="1"/>
          </p:cNvSpPr>
          <p:nvPr>
            <p:ph type="ctrTitle"/>
          </p:nvPr>
        </p:nvSpPr>
        <p:spPr>
          <a:xfrm>
            <a:off x="32951" y="99165"/>
            <a:ext cx="11310550" cy="931123"/>
          </a:xfrm>
        </p:spPr>
        <p:txBody>
          <a:bodyPr>
            <a:normAutofit/>
          </a:bodyPr>
          <a:lstStyle/>
          <a:p>
            <a:r>
              <a:rPr lang="es-AR" sz="4000" b="1" dirty="0" err="1" smtClean="0"/>
              <a:t>Context</a:t>
            </a:r>
            <a:r>
              <a:rPr lang="es-AR" sz="4000" b="1" dirty="0" smtClean="0"/>
              <a:t> </a:t>
            </a:r>
            <a:r>
              <a:rPr lang="es-AR" sz="4000" b="1" dirty="0" err="1" smtClean="0"/>
              <a:t>Aware</a:t>
            </a:r>
            <a:r>
              <a:rPr lang="es-AR" sz="4000" b="1" dirty="0" smtClean="0"/>
              <a:t>: Aplicaciones</a:t>
            </a:r>
            <a:endParaRPr lang="es-AR" sz="4000" b="1" dirty="0"/>
          </a:p>
        </p:txBody>
      </p:sp>
    </p:spTree>
    <p:extLst>
      <p:ext uri="{BB962C8B-B14F-4D97-AF65-F5344CB8AC3E}">
        <p14:creationId xmlns:p14="http://schemas.microsoft.com/office/powerpoint/2010/main" val="177843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98854" y="2038346"/>
            <a:ext cx="10396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dirty="0"/>
          </a:p>
          <a:p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262994" y="2175986"/>
            <a:ext cx="36961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i="1" dirty="0" smtClean="0"/>
              <a:t>En </a:t>
            </a:r>
            <a:r>
              <a:rPr lang="es-AR" i="1" dirty="0"/>
              <a:t>Viajes</a:t>
            </a:r>
            <a:r>
              <a:rPr lang="es-AR" i="1" dirty="0" smtClean="0"/>
              <a:t>:</a:t>
            </a:r>
          </a:p>
          <a:p>
            <a:endParaRPr lang="es-AR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i="1" dirty="0" smtClean="0"/>
              <a:t>Traducción </a:t>
            </a:r>
            <a:r>
              <a:rPr lang="es-AR" i="1" dirty="0"/>
              <a:t>de frases </a:t>
            </a:r>
            <a:r>
              <a:rPr lang="es-AR" i="1" dirty="0" smtClean="0"/>
              <a:t>útiles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i="1" dirty="0" smtClean="0"/>
              <a:t>Tipo </a:t>
            </a:r>
            <a:r>
              <a:rPr lang="es-AR" i="1" dirty="0"/>
              <a:t>de </a:t>
            </a:r>
            <a:r>
              <a:rPr lang="es-AR" i="1" dirty="0" smtClean="0"/>
              <a:t>cambio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i="1" dirty="0" smtClean="0"/>
              <a:t>Clima </a:t>
            </a:r>
            <a:r>
              <a:rPr lang="es-AR" i="1" dirty="0"/>
              <a:t>Local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474" y="1546763"/>
            <a:ext cx="3609231" cy="4215945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12</a:t>
            </a:fld>
            <a:endParaRPr lang="es-AR"/>
          </a:p>
        </p:txBody>
      </p:sp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32951" y="99165"/>
            <a:ext cx="11310550" cy="931123"/>
          </a:xfrm>
        </p:spPr>
        <p:txBody>
          <a:bodyPr>
            <a:normAutofit/>
          </a:bodyPr>
          <a:lstStyle/>
          <a:p>
            <a:r>
              <a:rPr lang="es-AR" sz="4000" b="1" dirty="0" err="1" smtClean="0"/>
              <a:t>Context</a:t>
            </a:r>
            <a:r>
              <a:rPr lang="es-AR" sz="4000" b="1" dirty="0" smtClean="0"/>
              <a:t> </a:t>
            </a:r>
            <a:r>
              <a:rPr lang="es-AR" sz="4000" b="1" dirty="0" err="1" smtClean="0"/>
              <a:t>Aware</a:t>
            </a:r>
            <a:r>
              <a:rPr lang="es-AR" sz="4000" b="1" dirty="0" smtClean="0"/>
              <a:t>: Aplicaciones</a:t>
            </a:r>
            <a:endParaRPr lang="es-AR" sz="4000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5552" y="1074273"/>
            <a:ext cx="5338553" cy="44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 smtClean="0"/>
              <a:t>Ejemplo </a:t>
            </a:r>
            <a:r>
              <a:rPr lang="es-AR" sz="2800" dirty="0"/>
              <a:t>-Google </a:t>
            </a:r>
            <a:r>
              <a:rPr lang="es-AR" sz="2800" dirty="0" err="1"/>
              <a:t>Now</a:t>
            </a:r>
            <a:r>
              <a:rPr lang="es-AR" sz="2800" dirty="0"/>
              <a:t> 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310195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98854" y="2038346"/>
            <a:ext cx="10396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dirty="0"/>
          </a:p>
          <a:p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075" y="2172567"/>
            <a:ext cx="2718813" cy="371812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989" y="450784"/>
            <a:ext cx="2484713" cy="289084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893" y="3498957"/>
            <a:ext cx="2476903" cy="230387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09" y="2155263"/>
            <a:ext cx="2546091" cy="237272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8446" y="2172567"/>
            <a:ext cx="2398483" cy="2399663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13</a:t>
            </a:fld>
            <a:endParaRPr lang="es-AR"/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32951" y="99165"/>
            <a:ext cx="11310550" cy="931123"/>
          </a:xfrm>
        </p:spPr>
        <p:txBody>
          <a:bodyPr>
            <a:normAutofit/>
          </a:bodyPr>
          <a:lstStyle/>
          <a:p>
            <a:r>
              <a:rPr lang="es-AR" sz="4000" b="1" dirty="0" err="1" smtClean="0"/>
              <a:t>Context</a:t>
            </a:r>
            <a:r>
              <a:rPr lang="es-AR" sz="4000" b="1" dirty="0" smtClean="0"/>
              <a:t> </a:t>
            </a:r>
            <a:r>
              <a:rPr lang="es-AR" sz="4000" b="1" dirty="0" err="1" smtClean="0"/>
              <a:t>Aware</a:t>
            </a:r>
            <a:r>
              <a:rPr lang="es-AR" sz="4000" b="1" dirty="0" smtClean="0"/>
              <a:t>: Aplicaciones</a:t>
            </a:r>
            <a:endParaRPr lang="es-AR" sz="4000" b="1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5552" y="1074273"/>
            <a:ext cx="5338553" cy="44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 smtClean="0"/>
              <a:t>Ejemplo </a:t>
            </a:r>
            <a:r>
              <a:rPr lang="es-AR" sz="2800" dirty="0"/>
              <a:t>-Google </a:t>
            </a:r>
            <a:r>
              <a:rPr lang="es-AR" sz="2800" dirty="0" err="1"/>
              <a:t>Now</a:t>
            </a:r>
            <a:r>
              <a:rPr lang="es-AR" sz="2800" dirty="0"/>
              <a:t> 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38332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003" y="339796"/>
            <a:ext cx="11310550" cy="931123"/>
          </a:xfrm>
        </p:spPr>
        <p:txBody>
          <a:bodyPr>
            <a:normAutofit fontScale="90000"/>
          </a:bodyPr>
          <a:lstStyle/>
          <a:p>
            <a:r>
              <a:rPr lang="es-AR" sz="4000" b="1" dirty="0" smtClean="0"/>
              <a:t/>
            </a:r>
            <a:br>
              <a:rPr lang="es-AR" sz="4000" b="1" dirty="0" smtClean="0"/>
            </a:br>
            <a:endParaRPr lang="es-AR" sz="4000" b="1" dirty="0"/>
          </a:p>
        </p:txBody>
      </p:sp>
      <p:sp>
        <p:nvSpPr>
          <p:cNvPr id="14" name="Rectángulo 13"/>
          <p:cNvSpPr/>
          <p:nvPr/>
        </p:nvSpPr>
        <p:spPr>
          <a:xfrm>
            <a:off x="151003" y="1129453"/>
            <a:ext cx="1174421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s-AR" sz="3200" b="1" dirty="0" smtClean="0">
                <a:solidFill>
                  <a:srgbClr val="000000"/>
                </a:solidFill>
                <a:latin typeface="+mj-lt"/>
              </a:rPr>
              <a:t>Principios </a:t>
            </a:r>
            <a:r>
              <a:rPr lang="es-AR" sz="3200" b="1" dirty="0">
                <a:solidFill>
                  <a:srgbClr val="000000"/>
                </a:solidFill>
                <a:latin typeface="+mj-lt"/>
              </a:rPr>
              <a:t>fundamentales para el diseño de un sitio </a:t>
            </a:r>
            <a:r>
              <a:rPr lang="es-AR" sz="3200" b="1" dirty="0">
                <a:solidFill>
                  <a:srgbClr val="000000"/>
                </a:solidFill>
                <a:latin typeface="+mj-lt"/>
              </a:rPr>
              <a:t>web/móvil.</a:t>
            </a:r>
            <a:endParaRPr lang="es-AR" sz="3200" b="1" dirty="0">
              <a:solidFill>
                <a:srgbClr val="000000"/>
              </a:solidFill>
              <a:latin typeface="+mj-lt"/>
            </a:endParaRPr>
          </a:p>
          <a:p>
            <a:endParaRPr lang="es-AR" sz="2000" dirty="0"/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s-AR" sz="2800" b="1" dirty="0" smtClean="0">
                <a:solidFill>
                  <a:srgbClr val="000000"/>
                </a:solidFill>
                <a:latin typeface="+mj-lt"/>
              </a:rPr>
              <a:t>Accesibilidad</a:t>
            </a:r>
            <a:endParaRPr lang="es-AR" sz="2800" b="1" dirty="0" smtClean="0">
              <a:solidFill>
                <a:srgbClr val="000000"/>
              </a:solidFill>
              <a:latin typeface="+mj-lt"/>
            </a:endParaRPr>
          </a:p>
          <a:p>
            <a:pPr lvl="1"/>
            <a:endParaRPr lang="es-AR" sz="2800" b="1" dirty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s-AR" sz="2000" dirty="0"/>
              <a:t>Acceso universal independientemente de las capacidades de los usuarios y la tecnología que se posea</a:t>
            </a:r>
            <a:r>
              <a:rPr lang="es-AR" sz="2000" b="1" dirty="0"/>
              <a:t>.</a:t>
            </a:r>
          </a:p>
          <a:p>
            <a:endParaRPr lang="es-AR" b="1" i="1" dirty="0" smtClean="0"/>
          </a:p>
          <a:p>
            <a:endParaRPr lang="es-AR" b="1" i="1" dirty="0"/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s-AR" sz="2800" b="1" dirty="0" smtClean="0">
                <a:solidFill>
                  <a:srgbClr val="000000"/>
                </a:solidFill>
                <a:latin typeface="+mj-lt"/>
              </a:rPr>
              <a:t>Usabilidad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endParaRPr lang="es-AR" sz="2800" b="1" dirty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s-AR" sz="2000" dirty="0"/>
              <a:t>Capacidad de adquirir fácilmente experiencia al interactuar con el sitio.</a:t>
            </a:r>
          </a:p>
          <a:p>
            <a:pPr marL="514350" lvl="1" indent="-514350">
              <a:buFont typeface="Wingdings" panose="05000000000000000000" pitchFamily="2" charset="2"/>
              <a:buChar char="ü"/>
            </a:pPr>
            <a:endParaRPr lang="es-AR" sz="3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14</a:t>
            </a:fld>
            <a:endParaRPr lang="es-A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2951" y="99165"/>
            <a:ext cx="11310550" cy="931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b="1" dirty="0" smtClean="0"/>
              <a:t>Contenidos</a:t>
            </a:r>
            <a:endParaRPr lang="es-AR" sz="4000" b="1" dirty="0"/>
          </a:p>
        </p:txBody>
      </p:sp>
    </p:spTree>
    <p:extLst>
      <p:ext uri="{BB962C8B-B14F-4D97-AF65-F5344CB8AC3E}">
        <p14:creationId xmlns:p14="http://schemas.microsoft.com/office/powerpoint/2010/main" val="9132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003" y="339796"/>
            <a:ext cx="11310550" cy="931123"/>
          </a:xfrm>
        </p:spPr>
        <p:txBody>
          <a:bodyPr>
            <a:normAutofit fontScale="90000"/>
          </a:bodyPr>
          <a:lstStyle/>
          <a:p>
            <a:r>
              <a:rPr lang="es-AR" sz="4000" b="1" dirty="0" smtClean="0"/>
              <a:t/>
            </a:r>
            <a:br>
              <a:rPr lang="es-AR" sz="4000" b="1" dirty="0" smtClean="0"/>
            </a:br>
            <a:endParaRPr lang="es-AR" sz="4000" b="1" dirty="0"/>
          </a:p>
        </p:txBody>
      </p:sp>
      <p:sp>
        <p:nvSpPr>
          <p:cNvPr id="14" name="Rectángulo 13"/>
          <p:cNvSpPr/>
          <p:nvPr/>
        </p:nvSpPr>
        <p:spPr>
          <a:xfrm>
            <a:off x="151003" y="1129453"/>
            <a:ext cx="117442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s-AR" sz="3200" b="1" dirty="0" smtClean="0">
                <a:solidFill>
                  <a:srgbClr val="000000"/>
                </a:solidFill>
                <a:latin typeface="+mj-lt"/>
              </a:rPr>
              <a:t>Accesibilidad</a:t>
            </a:r>
            <a:endParaRPr lang="es-AR" sz="3200" b="1" dirty="0">
              <a:solidFill>
                <a:srgbClr val="000000"/>
              </a:solidFill>
              <a:latin typeface="+mj-lt"/>
            </a:endParaRPr>
          </a:p>
          <a:p>
            <a:pPr lvl="1"/>
            <a:endParaRPr lang="es-AR" sz="2800" b="1" dirty="0" smtClean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es-AR" i="1" dirty="0" smtClean="0"/>
              <a:t>“</a:t>
            </a:r>
            <a:r>
              <a:rPr lang="es-AR" i="1" dirty="0"/>
              <a:t>Hablar de Accesibilidad Web es hablar de un acceso universal a la Web, independientemente del tipo de hardware, software, infraestructura de red, idioma, cultura, localización geográfica y capacidades de los usuarios … La idea principal radica en hacer la Web más accesible para todos los usuarios independientemente de las circunstancias y los dispositivos involucrados a la hora de acceder a la información. Partiendo de esta idea, una página accesible lo será tanto para una persona con discapacidad, como para cualquier otra persona que se encuentre bajo circunstancias externas que dificulten su acceso a la información (en caso de ruidos externos, en situaciones donde nuestra atención visual y auditiva no estén disponibles, pantallas con visibilidad reducida, etc</a:t>
            </a:r>
            <a:r>
              <a:rPr lang="es-AR" i="1" dirty="0" smtClean="0"/>
              <a:t>.).”</a:t>
            </a:r>
          </a:p>
          <a:p>
            <a:endParaRPr lang="es-AR" i="1" dirty="0" smtClean="0"/>
          </a:p>
          <a:p>
            <a:r>
              <a:rPr lang="es-AR" i="1" dirty="0"/>
              <a:t>	</a:t>
            </a:r>
            <a:r>
              <a:rPr lang="es-AR" i="1" dirty="0" smtClean="0"/>
              <a:t>						W3C</a:t>
            </a:r>
            <a:r>
              <a:rPr lang="es-AR" i="1" dirty="0"/>
              <a:t>. “Guía Breve de Accesibilidad Web”, (2008)</a:t>
            </a:r>
          </a:p>
          <a:p>
            <a:endParaRPr lang="es-AR" dirty="0"/>
          </a:p>
          <a:p>
            <a:r>
              <a:rPr lang="es-AR" dirty="0">
                <a:hlinkClick r:id="rId2"/>
              </a:rPr>
              <a:t>http://www.w3c.es/divulgacion/guiasbreves/Accesibilidad</a:t>
            </a:r>
            <a:r>
              <a:rPr lang="es-AR" dirty="0"/>
              <a:t>   </a:t>
            </a:r>
            <a:endParaRPr lang="es-AR" b="1" i="1" dirty="0"/>
          </a:p>
          <a:p>
            <a:pPr algn="just"/>
            <a:endParaRPr lang="es-AR" i="1" dirty="0"/>
          </a:p>
          <a:p>
            <a:pPr marL="0" lvl="1"/>
            <a:endParaRPr lang="es-AR" sz="3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15</a:t>
            </a:fld>
            <a:endParaRPr lang="es-A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2951" y="99165"/>
            <a:ext cx="11310550" cy="931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b="1" dirty="0" smtClean="0"/>
              <a:t>Contenidos</a:t>
            </a:r>
            <a:endParaRPr lang="es-AR" sz="4000" b="1" dirty="0"/>
          </a:p>
        </p:txBody>
      </p:sp>
    </p:spTree>
    <p:extLst>
      <p:ext uri="{BB962C8B-B14F-4D97-AF65-F5344CB8AC3E}">
        <p14:creationId xmlns:p14="http://schemas.microsoft.com/office/powerpoint/2010/main" val="22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003" y="339796"/>
            <a:ext cx="11310550" cy="931123"/>
          </a:xfrm>
        </p:spPr>
        <p:txBody>
          <a:bodyPr>
            <a:normAutofit fontScale="90000"/>
          </a:bodyPr>
          <a:lstStyle/>
          <a:p>
            <a:r>
              <a:rPr lang="es-AR" sz="4000" b="1" dirty="0" smtClean="0"/>
              <a:t/>
            </a:r>
            <a:br>
              <a:rPr lang="es-AR" sz="4000" b="1" dirty="0" smtClean="0"/>
            </a:br>
            <a:endParaRPr lang="es-AR" sz="4000" b="1" dirty="0"/>
          </a:p>
        </p:txBody>
      </p:sp>
      <p:sp>
        <p:nvSpPr>
          <p:cNvPr id="14" name="Rectángulo 13"/>
          <p:cNvSpPr/>
          <p:nvPr/>
        </p:nvSpPr>
        <p:spPr>
          <a:xfrm>
            <a:off x="151003" y="1129453"/>
            <a:ext cx="1174421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s-AR" sz="3200" b="1" dirty="0" smtClean="0">
                <a:solidFill>
                  <a:srgbClr val="000000"/>
                </a:solidFill>
                <a:latin typeface="+mj-lt"/>
              </a:rPr>
              <a:t>Usabilidad</a:t>
            </a:r>
            <a:endParaRPr lang="es-AR" sz="3200" b="1" dirty="0">
              <a:solidFill>
                <a:srgbClr val="000000"/>
              </a:solidFill>
              <a:latin typeface="+mj-lt"/>
            </a:endParaRPr>
          </a:p>
          <a:p>
            <a:pPr lvl="1"/>
            <a:endParaRPr lang="es-AR" sz="2800" b="1" dirty="0" smtClean="0">
              <a:solidFill>
                <a:srgbClr val="000000"/>
              </a:solidFill>
              <a:latin typeface="+mj-lt"/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s-AR" sz="2800" b="1" dirty="0">
                <a:solidFill>
                  <a:srgbClr val="000000"/>
                </a:solidFill>
                <a:latin typeface="+mj-lt"/>
              </a:rPr>
              <a:t>La norma ISO 9241-11 la define como: La propiedad de un producto de ser usado por un usuario para alcanzar metas específicas con efectividad, eficiencia y satisfacción, dentro de un contexto de usuario particular.</a:t>
            </a:r>
          </a:p>
          <a:p>
            <a:pPr algn="just"/>
            <a:endParaRPr lang="es-AR" i="1" dirty="0" smtClean="0"/>
          </a:p>
          <a:p>
            <a:pPr algn="just"/>
            <a:endParaRPr lang="es-AR" i="1" dirty="0"/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s-AR" sz="2000" i="1" dirty="0"/>
              <a:t>Libro de usabilidad (Donald Norman, “</a:t>
            </a:r>
            <a:r>
              <a:rPr lang="es-AR" sz="2000" i="1" dirty="0" err="1"/>
              <a:t>The</a:t>
            </a:r>
            <a:r>
              <a:rPr lang="es-AR" sz="2000" i="1" dirty="0"/>
              <a:t> </a:t>
            </a:r>
            <a:r>
              <a:rPr lang="es-AR" sz="2000" i="1" dirty="0" err="1"/>
              <a:t>Design</a:t>
            </a:r>
            <a:r>
              <a:rPr lang="es-AR" sz="2000" i="1" dirty="0"/>
              <a:t> of </a:t>
            </a:r>
            <a:r>
              <a:rPr lang="es-AR" sz="2000" i="1" dirty="0" err="1"/>
              <a:t>Everyday</a:t>
            </a:r>
            <a:r>
              <a:rPr lang="es-AR" sz="2000" i="1" dirty="0"/>
              <a:t> </a:t>
            </a:r>
            <a:r>
              <a:rPr lang="es-AR" sz="2000" i="1" dirty="0" err="1"/>
              <a:t>Things</a:t>
            </a:r>
            <a:r>
              <a:rPr lang="es-AR" sz="2000" i="1" dirty="0"/>
              <a:t>”. MIT </a:t>
            </a:r>
            <a:r>
              <a:rPr lang="es-AR" sz="2000" i="1" dirty="0" err="1"/>
              <a:t>Press</a:t>
            </a:r>
            <a:r>
              <a:rPr lang="es-AR" sz="2000" i="1" dirty="0"/>
              <a:t>, (2003), ISBN 0-262-64037-6). 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s-AR" sz="2000" i="1" dirty="0" err="1"/>
              <a:t>SteveKrug</a:t>
            </a:r>
            <a:r>
              <a:rPr lang="es-AR" sz="2000" i="1" dirty="0"/>
              <a:t>, “No me hagas pensar. Una aproximación a la usabilidad en la Web”. Segunda Edición. Pearson Educación, Madrid (2006)</a:t>
            </a:r>
          </a:p>
          <a:p>
            <a:pPr algn="just"/>
            <a:endParaRPr lang="es-AR" i="1" dirty="0"/>
          </a:p>
          <a:p>
            <a:pPr marL="0" lvl="1"/>
            <a:endParaRPr lang="es-AR" sz="3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16</a:t>
            </a:fld>
            <a:endParaRPr lang="es-A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2951" y="99165"/>
            <a:ext cx="11310550" cy="931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b="1" dirty="0" smtClean="0"/>
              <a:t>Contenidos</a:t>
            </a:r>
            <a:endParaRPr lang="es-AR" sz="4000" b="1" dirty="0"/>
          </a:p>
        </p:txBody>
      </p:sp>
    </p:spTree>
    <p:extLst>
      <p:ext uri="{BB962C8B-B14F-4D97-AF65-F5344CB8AC3E}">
        <p14:creationId xmlns:p14="http://schemas.microsoft.com/office/powerpoint/2010/main" val="14315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003" y="339796"/>
            <a:ext cx="11310550" cy="931123"/>
          </a:xfrm>
        </p:spPr>
        <p:txBody>
          <a:bodyPr>
            <a:normAutofit fontScale="90000"/>
          </a:bodyPr>
          <a:lstStyle/>
          <a:p>
            <a:r>
              <a:rPr lang="es-AR" sz="4000" b="1" dirty="0" smtClean="0"/>
              <a:t/>
            </a:r>
            <a:br>
              <a:rPr lang="es-AR" sz="4000" b="1" dirty="0" smtClean="0"/>
            </a:br>
            <a:endParaRPr lang="es-AR" sz="4000" b="1" dirty="0"/>
          </a:p>
        </p:txBody>
      </p:sp>
      <p:sp>
        <p:nvSpPr>
          <p:cNvPr id="14" name="Rectángulo 13"/>
          <p:cNvSpPr/>
          <p:nvPr/>
        </p:nvSpPr>
        <p:spPr>
          <a:xfrm>
            <a:off x="225478" y="1168460"/>
            <a:ext cx="11966522" cy="4901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endParaRPr lang="es-AR" b="1" i="1" dirty="0" smtClean="0"/>
          </a:p>
          <a:p>
            <a:pPr marL="0" lvl="1"/>
            <a:r>
              <a:rPr lang="es-AR" b="1" i="1" dirty="0" smtClean="0"/>
              <a:t>1. Pantallas </a:t>
            </a:r>
            <a:r>
              <a:rPr lang="es-AR" b="1" i="1" dirty="0"/>
              <a:t>pequeñas (Fácil de llevar)</a:t>
            </a:r>
            <a:endParaRPr lang="es-AR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i="1" dirty="0">
                <a:solidFill>
                  <a:srgbClr val="000000"/>
                </a:solidFill>
              </a:rPr>
              <a:t>Pocas Opciones Posibles–Memoria a Corto Plazo.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i="1" dirty="0">
                <a:solidFill>
                  <a:srgbClr val="000000"/>
                </a:solidFill>
              </a:rPr>
              <a:t>Interacciones más dificultosas.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i="1" dirty="0">
                <a:solidFill>
                  <a:srgbClr val="000000"/>
                </a:solidFill>
              </a:rPr>
              <a:t>No hay lugar para múltiples ventanas por ejemplo para comparar resultados de una búsqueda. </a:t>
            </a:r>
          </a:p>
          <a:p>
            <a:endParaRPr lang="es-AR" i="1" dirty="0"/>
          </a:p>
          <a:p>
            <a:r>
              <a:rPr lang="es-AR" b="1" i="1" dirty="0"/>
              <a:t>2</a:t>
            </a:r>
            <a:r>
              <a:rPr lang="es-AR" b="1" i="1" dirty="0" smtClean="0"/>
              <a:t>. Ingreso </a:t>
            </a:r>
            <a:r>
              <a:rPr lang="es-AR" b="1" i="1" dirty="0"/>
              <a:t>incómodo (</a:t>
            </a:r>
            <a:r>
              <a:rPr lang="es-AR" i="1" dirty="0"/>
              <a:t>en especial para la escritura</a:t>
            </a:r>
            <a:r>
              <a:rPr lang="es-AR" b="1" i="1" dirty="0"/>
              <a:t>)</a:t>
            </a:r>
            <a:endParaRPr lang="es-AR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i="1" dirty="0">
                <a:solidFill>
                  <a:srgbClr val="000000"/>
                </a:solidFill>
              </a:rPr>
              <a:t>Es difícil utilizar controles de interfaz (mayor tiempo y más propenso a errores</a:t>
            </a:r>
            <a:r>
              <a:rPr lang="es-AR" i="1" dirty="0" smtClean="0">
                <a:solidFill>
                  <a:srgbClr val="000000"/>
                </a:solidFill>
              </a:rPr>
              <a:t>).</a:t>
            </a:r>
            <a:endParaRPr lang="es-AR" i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i="1" dirty="0">
                <a:solidFill>
                  <a:srgbClr val="000000"/>
                </a:solidFill>
              </a:rPr>
              <a:t>El ingreso de texto es particularmente lento y plagado de errores tipográficos, aún en dispositivos con mini teclados </a:t>
            </a:r>
            <a:r>
              <a:rPr lang="es-AR" i="1" dirty="0" err="1">
                <a:solidFill>
                  <a:srgbClr val="000000"/>
                </a:solidFill>
              </a:rPr>
              <a:t>querty</a:t>
            </a:r>
            <a:r>
              <a:rPr lang="es-AR" i="1" dirty="0">
                <a:solidFill>
                  <a:srgbClr val="000000"/>
                </a:solidFill>
              </a:rPr>
              <a:t>.</a:t>
            </a:r>
          </a:p>
          <a:p>
            <a:endParaRPr lang="es-AR" sz="1050" i="1" dirty="0">
              <a:latin typeface="Calibri" panose="020F0502020204030204" pitchFamily="34" charset="0"/>
            </a:endParaRPr>
          </a:p>
          <a:p>
            <a:r>
              <a:rPr lang="es-AR" b="1" i="1" dirty="0">
                <a:latin typeface="Calibri" panose="020F0502020204030204" pitchFamily="34" charset="0"/>
              </a:rPr>
              <a:t>3</a:t>
            </a:r>
            <a:r>
              <a:rPr lang="es-AR" b="1" i="1" dirty="0" smtClean="0">
                <a:latin typeface="Calibri" panose="020F0502020204030204" pitchFamily="34" charset="0"/>
              </a:rPr>
              <a:t>. Retraso </a:t>
            </a:r>
            <a:r>
              <a:rPr lang="es-AR" b="1" i="1" dirty="0">
                <a:latin typeface="Calibri" panose="020F0502020204030204" pitchFamily="34" charset="0"/>
              </a:rPr>
              <a:t>en la descarga</a:t>
            </a:r>
            <a:r>
              <a:rPr lang="es-AR" i="1" dirty="0" smtClean="0">
                <a:latin typeface="Calibri" panose="020F0502020204030204" pitchFamily="34" charset="0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i="1" dirty="0" smtClean="0">
                <a:latin typeface="Calibri" panose="020F0502020204030204" pitchFamily="34" charset="0"/>
              </a:rPr>
              <a:t> </a:t>
            </a:r>
            <a:r>
              <a:rPr lang="es-AR" i="1" dirty="0">
                <a:solidFill>
                  <a:srgbClr val="000000"/>
                </a:solidFill>
              </a:rPr>
              <a:t>R</a:t>
            </a:r>
            <a:r>
              <a:rPr lang="es-AR" i="1" dirty="0" smtClean="0">
                <a:solidFill>
                  <a:srgbClr val="000000"/>
                </a:solidFill>
              </a:rPr>
              <a:t>ecuperar </a:t>
            </a:r>
            <a:r>
              <a:rPr lang="es-AR" i="1" dirty="0">
                <a:solidFill>
                  <a:srgbClr val="000000"/>
                </a:solidFill>
              </a:rPr>
              <a:t>la siguiente página puede llevar bastante tiempo </a:t>
            </a:r>
            <a:r>
              <a:rPr lang="es-AR" i="1" dirty="0" smtClean="0">
                <a:solidFill>
                  <a:srgbClr val="000000"/>
                </a:solidFill>
              </a:rPr>
              <a:t>(según conectividad).</a:t>
            </a:r>
            <a:endParaRPr lang="es-AR" i="1" dirty="0">
              <a:solidFill>
                <a:srgbClr val="000000"/>
              </a:solidFill>
            </a:endParaRPr>
          </a:p>
          <a:p>
            <a:endParaRPr lang="es-AR" i="1" dirty="0">
              <a:latin typeface="Calibri" panose="020F0502020204030204" pitchFamily="34" charset="0"/>
            </a:endParaRPr>
          </a:p>
          <a:p>
            <a:r>
              <a:rPr lang="es-AR" b="1" i="1" dirty="0">
                <a:latin typeface="Calibri" panose="020F0502020204030204" pitchFamily="34" charset="0"/>
              </a:rPr>
              <a:t>4</a:t>
            </a:r>
            <a:r>
              <a:rPr lang="es-AR" b="1" i="1" dirty="0" smtClean="0">
                <a:latin typeface="Calibri" panose="020F0502020204030204" pitchFamily="34" charset="0"/>
              </a:rPr>
              <a:t>. Sitios </a:t>
            </a:r>
            <a:r>
              <a:rPr lang="es-AR" b="1" i="1" dirty="0">
                <a:latin typeface="Calibri" panose="020F0502020204030204" pitchFamily="34" charset="0"/>
              </a:rPr>
              <a:t>mal diseñados: </a:t>
            </a:r>
            <a:endParaRPr lang="es-AR" b="1" i="1" dirty="0" smtClean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i="1" dirty="0">
                <a:latin typeface="Calibri" panose="020F0502020204030204" pitchFamily="34" charset="0"/>
              </a:rPr>
              <a:t>Como </a:t>
            </a:r>
            <a:r>
              <a:rPr lang="es-AR" i="1" dirty="0">
                <a:latin typeface="Calibri" panose="020F0502020204030204" pitchFamily="34" charset="0"/>
              </a:rPr>
              <a:t>los sitios están diseñados en su mayoría para ser navegados desde un browser de escritorio, no siguen los lineamientos necesarios para ser accesibles desde un dispositivo </a:t>
            </a:r>
            <a:r>
              <a:rPr lang="es-AR" i="1" dirty="0" smtClean="0">
                <a:latin typeface="Calibri" panose="020F0502020204030204" pitchFamily="34" charset="0"/>
              </a:rPr>
              <a:t>móvil.</a:t>
            </a:r>
            <a:endParaRPr lang="es-AR" i="1" dirty="0">
              <a:latin typeface="Calibri" panose="020F0502020204030204" pitchFamily="34" charset="0"/>
            </a:endParaRPr>
          </a:p>
          <a:p>
            <a:pPr marL="0" lvl="1"/>
            <a:endParaRPr lang="es-AR" sz="3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17</a:t>
            </a:fld>
            <a:endParaRPr lang="es-A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2951" y="99165"/>
            <a:ext cx="11998628" cy="931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b="1" dirty="0" smtClean="0"/>
              <a:t>Contenidos - Problemas Principales </a:t>
            </a:r>
            <a:r>
              <a:rPr lang="es-AR" sz="4000" b="1" dirty="0"/>
              <a:t>de </a:t>
            </a:r>
            <a:r>
              <a:rPr lang="es-AR" sz="4000" b="1" dirty="0" smtClean="0"/>
              <a:t>Usabilidad </a:t>
            </a:r>
            <a:r>
              <a:rPr lang="es-AR" sz="4000" b="1" dirty="0"/>
              <a:t>en </a:t>
            </a:r>
            <a:r>
              <a:rPr lang="es-AR" sz="4000" b="1" dirty="0" smtClean="0"/>
              <a:t>Móviles</a:t>
            </a:r>
            <a:endParaRPr lang="es-AR" sz="4000" b="1" dirty="0"/>
          </a:p>
        </p:txBody>
      </p:sp>
    </p:spTree>
    <p:extLst>
      <p:ext uri="{BB962C8B-B14F-4D97-AF65-F5344CB8AC3E}">
        <p14:creationId xmlns:p14="http://schemas.microsoft.com/office/powerpoint/2010/main" val="4206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003" y="339796"/>
            <a:ext cx="11310550" cy="931123"/>
          </a:xfrm>
        </p:spPr>
        <p:txBody>
          <a:bodyPr>
            <a:normAutofit fontScale="90000"/>
          </a:bodyPr>
          <a:lstStyle/>
          <a:p>
            <a:r>
              <a:rPr lang="es-AR" sz="4000" b="1" dirty="0" smtClean="0"/>
              <a:t/>
            </a:r>
            <a:br>
              <a:rPr lang="es-AR" sz="4000" b="1" dirty="0" smtClean="0"/>
            </a:br>
            <a:endParaRPr lang="es-AR" sz="4000" b="1" dirty="0"/>
          </a:p>
        </p:txBody>
      </p:sp>
      <p:sp>
        <p:nvSpPr>
          <p:cNvPr id="14" name="Rectángulo 13"/>
          <p:cNvSpPr/>
          <p:nvPr/>
        </p:nvSpPr>
        <p:spPr>
          <a:xfrm>
            <a:off x="225478" y="1168460"/>
            <a:ext cx="1196652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endParaRPr lang="es-AR" b="1" i="1" dirty="0" smtClean="0"/>
          </a:p>
          <a:p>
            <a:pPr marL="0" lvl="1"/>
            <a:r>
              <a:rPr lang="es-AR" b="1" i="1" dirty="0"/>
              <a:t>1. Un </a:t>
            </a:r>
            <a:r>
              <a:rPr lang="es-AR" b="1" i="1" dirty="0"/>
              <a:t>sitio web móvil debe ser simple y reducido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i="1" dirty="0">
                <a:solidFill>
                  <a:srgbClr val="000000"/>
                </a:solidFill>
              </a:rPr>
              <a:t>El sitio móvil debe tener funcionalidad reducida y enfocarse en las características que un usuario podría utilizar en un escenario móvil.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i="1" dirty="0">
                <a:solidFill>
                  <a:srgbClr val="000000"/>
                </a:solidFill>
              </a:rPr>
              <a:t>Los usuarios no quieren realizar en sus dispositivos móviles tareas que involucren una gran interacción o que requieran una lectura detallada de la información del </a:t>
            </a:r>
            <a:r>
              <a:rPr lang="es-AR" i="1" dirty="0" smtClean="0">
                <a:solidFill>
                  <a:srgbClr val="000000"/>
                </a:solidFill>
              </a:rPr>
              <a:t>sitio.</a:t>
            </a:r>
          </a:p>
          <a:p>
            <a:pPr marL="0" lvl="1" indent="-285750">
              <a:buFont typeface="Wingdings" panose="05000000000000000000" pitchFamily="2" charset="2"/>
              <a:buChar char="ü"/>
            </a:pPr>
            <a:endParaRPr lang="es-AR" b="1" i="1" dirty="0" smtClean="0"/>
          </a:p>
          <a:p>
            <a:pPr marL="0" lvl="1" indent="-285750">
              <a:buFont typeface="Wingdings" panose="05000000000000000000" pitchFamily="2" charset="2"/>
              <a:buChar char="ü"/>
            </a:pPr>
            <a:endParaRPr lang="es-AR" b="1" i="1" dirty="0" smtClean="0"/>
          </a:p>
          <a:p>
            <a:pPr marL="0" lvl="1"/>
            <a:r>
              <a:rPr lang="es-AR" b="1" i="1" dirty="0"/>
              <a:t>2. Identificación </a:t>
            </a:r>
            <a:r>
              <a:rPr lang="es-AR" b="1" i="1" dirty="0"/>
              <a:t>del sitio y vinculación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i="1" dirty="0">
                <a:solidFill>
                  <a:srgbClr val="000000"/>
                </a:solidFill>
              </a:rPr>
              <a:t>Debe incluirse la mención a la empresa (encabezado), debe hacerse lo más pequeño posible pero que sea legible, y a que los dispositivos móviles usualmente ocultan la barra de </a:t>
            </a:r>
            <a:r>
              <a:rPr lang="es-AR" i="1" dirty="0" err="1">
                <a:solidFill>
                  <a:srgbClr val="000000"/>
                </a:solidFill>
              </a:rPr>
              <a:t>url</a:t>
            </a:r>
            <a:r>
              <a:rPr lang="es-AR" i="1" dirty="0">
                <a:solidFill>
                  <a:srgbClr val="000000"/>
                </a:solidFill>
              </a:rPr>
              <a:t> y el título de la página, si no se incorpora el nombre de la empresa el usuario puede desorientarse y confundirse fácilmente.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i="1" dirty="0">
                <a:solidFill>
                  <a:srgbClr val="000000"/>
                </a:solidFill>
              </a:rPr>
              <a:t>Recomienda </a:t>
            </a:r>
            <a:r>
              <a:rPr lang="es-AR" i="1" dirty="0">
                <a:solidFill>
                  <a:srgbClr val="000000"/>
                </a:solidFill>
              </a:rPr>
              <a:t>tener links desde el sitio tradicional al móvil y viceversa: “Sitio Móvil” y “Sitio Completo”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>
              <a:solidFill>
                <a:srgbClr val="000000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18</a:t>
            </a:fld>
            <a:endParaRPr lang="es-A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2951" y="99165"/>
            <a:ext cx="11573512" cy="931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b="1" dirty="0" smtClean="0"/>
              <a:t>Contenidos – Ideas Principales de Sitios Web para Móviles</a:t>
            </a:r>
            <a:endParaRPr lang="es-AR" sz="4000" b="1" dirty="0"/>
          </a:p>
        </p:txBody>
      </p:sp>
    </p:spTree>
    <p:extLst>
      <p:ext uri="{BB962C8B-B14F-4D97-AF65-F5344CB8AC3E}">
        <p14:creationId xmlns:p14="http://schemas.microsoft.com/office/powerpoint/2010/main" val="326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003" y="339796"/>
            <a:ext cx="11310550" cy="931123"/>
          </a:xfrm>
        </p:spPr>
        <p:txBody>
          <a:bodyPr>
            <a:normAutofit fontScale="90000"/>
          </a:bodyPr>
          <a:lstStyle/>
          <a:p>
            <a:r>
              <a:rPr lang="es-AR" sz="4000" b="1" dirty="0" smtClean="0"/>
              <a:t/>
            </a:r>
            <a:br>
              <a:rPr lang="es-AR" sz="4000" b="1" dirty="0" smtClean="0"/>
            </a:br>
            <a:endParaRPr lang="es-AR" sz="4000" b="1" dirty="0"/>
          </a:p>
        </p:txBody>
      </p:sp>
      <p:sp>
        <p:nvSpPr>
          <p:cNvPr id="14" name="Rectángulo 13"/>
          <p:cNvSpPr/>
          <p:nvPr/>
        </p:nvSpPr>
        <p:spPr>
          <a:xfrm>
            <a:off x="225478" y="1168460"/>
            <a:ext cx="119665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endParaRPr lang="es-AR" b="1" i="1" dirty="0" smtClean="0"/>
          </a:p>
          <a:p>
            <a:pPr marL="0" lvl="1"/>
            <a:r>
              <a:rPr lang="es-AR" b="1" i="1" dirty="0" smtClean="0"/>
              <a:t>3. No </a:t>
            </a:r>
            <a:r>
              <a:rPr lang="es-AR" b="1" i="1" dirty="0"/>
              <a:t>sobrecargar los sitios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i="1" dirty="0">
                <a:solidFill>
                  <a:srgbClr val="000000"/>
                </a:solidFill>
              </a:rPr>
              <a:t>Cada cosa que se </a:t>
            </a:r>
            <a:r>
              <a:rPr lang="es-AR" i="1" dirty="0" smtClean="0">
                <a:solidFill>
                  <a:srgbClr val="000000"/>
                </a:solidFill>
              </a:rPr>
              <a:t>incorpore en </a:t>
            </a:r>
            <a:r>
              <a:rPr lang="es-AR" i="1" dirty="0">
                <a:solidFill>
                  <a:srgbClr val="000000"/>
                </a:solidFill>
              </a:rPr>
              <a:t>una página móvil va a tomar una parte de la atención del usuario, por lo tanto cuantas más cosas tenga la página, menos atención va a recibir cada una de ellas por el usuario y más lenta va a ser la velocidad de descarga.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i="1" dirty="0">
                <a:solidFill>
                  <a:srgbClr val="000000"/>
                </a:solidFill>
              </a:rPr>
              <a:t>El sitio móvil debe incluir solo aquellas funcionalidades más utilizadas en el sitio o que puedan ser útiles para un usuario en movimiento. Para determinarlo se pueden realizar en cuestas o ver las estadísticas de visita sobre el sitio de escritorio.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 smtClean="0">
              <a:solidFill>
                <a:srgbClr val="000000"/>
              </a:solidFill>
            </a:endParaRPr>
          </a:p>
          <a:p>
            <a:pPr marL="0" lvl="1"/>
            <a:r>
              <a:rPr lang="es-AR" b="1" i="1" dirty="0" smtClean="0"/>
              <a:t>4. Satisfacción en el uso</a:t>
            </a:r>
            <a:endParaRPr lang="es-AR" b="1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i="1" dirty="0" smtClean="0">
                <a:solidFill>
                  <a:srgbClr val="000000"/>
                </a:solidFill>
              </a:rPr>
              <a:t>Cuando </a:t>
            </a:r>
            <a:r>
              <a:rPr lang="es-AR" i="1" dirty="0">
                <a:solidFill>
                  <a:srgbClr val="000000"/>
                </a:solidFill>
              </a:rPr>
              <a:t>el usuario tiene éxito y está satisfecho es probable que vuelva a utilizar el </a:t>
            </a:r>
            <a:r>
              <a:rPr lang="es-AR" i="1" dirty="0" smtClean="0">
                <a:solidFill>
                  <a:srgbClr val="000000"/>
                </a:solidFill>
              </a:rPr>
              <a:t>sitio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>
              <a:solidFill>
                <a:srgbClr val="000000"/>
              </a:solidFill>
            </a:endParaRPr>
          </a:p>
          <a:p>
            <a:pPr marL="0" lvl="1"/>
            <a:r>
              <a:rPr lang="es-AR" b="1" i="1" dirty="0"/>
              <a:t>5. </a:t>
            </a:r>
            <a:r>
              <a:rPr lang="es-AR" b="1" i="1" dirty="0" smtClean="0"/>
              <a:t>Analizar si se quiere diseñar sitios </a:t>
            </a:r>
            <a:r>
              <a:rPr lang="es-AR" b="1" i="1" dirty="0"/>
              <a:t>móviles pensados </a:t>
            </a:r>
            <a:r>
              <a:rPr lang="es-AR" b="1" i="1" dirty="0" smtClean="0"/>
              <a:t>solo para </a:t>
            </a:r>
            <a:r>
              <a:rPr lang="es-AR" b="1" i="1" dirty="0"/>
              <a:t>dispositivos avanzados </a:t>
            </a:r>
            <a:r>
              <a:rPr lang="es-AR" b="1" i="1" dirty="0" smtClean="0"/>
              <a:t>o no</a:t>
            </a:r>
            <a:endParaRPr lang="es-AR" b="1" i="1" dirty="0"/>
          </a:p>
          <a:p>
            <a:endParaRPr lang="es-AR" i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>
              <a:solidFill>
                <a:srgbClr val="000000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394876" y="5962479"/>
            <a:ext cx="4822804" cy="365125"/>
          </a:xfrm>
        </p:spPr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19</a:t>
            </a:fld>
            <a:endParaRPr lang="es-A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2950" y="99165"/>
            <a:ext cx="11517365" cy="931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b="1" dirty="0" smtClean="0"/>
              <a:t>Contenidos – </a:t>
            </a:r>
            <a:r>
              <a:rPr lang="es-AR" sz="4000" b="1" dirty="0"/>
              <a:t>Ideas Principales de Sitios Web para Móviles</a:t>
            </a:r>
            <a:endParaRPr lang="es-AR" sz="40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681" y="4569981"/>
            <a:ext cx="2474845" cy="16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4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951" y="99165"/>
            <a:ext cx="11310550" cy="931123"/>
          </a:xfrm>
        </p:spPr>
        <p:txBody>
          <a:bodyPr>
            <a:normAutofit/>
          </a:bodyPr>
          <a:lstStyle/>
          <a:p>
            <a:r>
              <a:rPr lang="es-AR" sz="4000" b="1" dirty="0" err="1" smtClean="0"/>
              <a:t>Context</a:t>
            </a:r>
            <a:r>
              <a:rPr lang="es-AR" sz="4000" b="1" dirty="0" smtClean="0"/>
              <a:t> </a:t>
            </a:r>
            <a:r>
              <a:rPr lang="es-AR" sz="4000" b="1" dirty="0" err="1" smtClean="0"/>
              <a:t>Aware</a:t>
            </a:r>
            <a:r>
              <a:rPr lang="es-AR" sz="4000" b="1" dirty="0" smtClean="0"/>
              <a:t>: Aplicaciones Sensibles al Contexto</a:t>
            </a:r>
            <a:endParaRPr lang="es-AR" sz="4000" b="1" dirty="0"/>
          </a:p>
        </p:txBody>
      </p:sp>
      <p:sp>
        <p:nvSpPr>
          <p:cNvPr id="12" name="Rectángulo 11"/>
          <p:cNvSpPr/>
          <p:nvPr/>
        </p:nvSpPr>
        <p:spPr>
          <a:xfrm>
            <a:off x="167779" y="1245455"/>
            <a:ext cx="9441441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AR" sz="2500" i="1" dirty="0" smtClean="0">
                <a:solidFill>
                  <a:srgbClr val="000000"/>
                </a:solidFill>
                <a:latin typeface="+mj-lt"/>
              </a:rPr>
              <a:t>La habilidad de adaptarse automáticamente el comportamiento de un programa en base al conocimiento del contexto en el que es usado. </a:t>
            </a:r>
          </a:p>
          <a:p>
            <a:pPr>
              <a:spcBef>
                <a:spcPts val="600"/>
              </a:spcBef>
            </a:pPr>
            <a:r>
              <a:rPr lang="es-AR" sz="2500" i="1" dirty="0">
                <a:solidFill>
                  <a:srgbClr val="000000"/>
                </a:solidFill>
                <a:latin typeface="+mj-lt"/>
              </a:rPr>
              <a:t>	</a:t>
            </a:r>
            <a:r>
              <a:rPr lang="es-AR" sz="2500" i="1" dirty="0" smtClean="0">
                <a:solidFill>
                  <a:srgbClr val="000000"/>
                </a:solidFill>
                <a:latin typeface="+mj-lt"/>
              </a:rPr>
              <a:t>					                           </a:t>
            </a:r>
            <a:r>
              <a:rPr lang="es-AR" sz="2800" dirty="0" smtClean="0"/>
              <a:t>(</a:t>
            </a:r>
            <a:r>
              <a:rPr lang="es-AR" sz="2800" dirty="0"/>
              <a:t>Abowd99)</a:t>
            </a:r>
            <a:endParaRPr lang="es-AR" sz="2500" i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67780" y="2848670"/>
            <a:ext cx="96499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2500" dirty="0">
              <a:solidFill>
                <a:srgbClr val="000000"/>
              </a:solidFill>
              <a:latin typeface="+mj-lt"/>
            </a:endParaRPr>
          </a:p>
          <a:p>
            <a:r>
              <a:rPr lang="es-AR" sz="2500" i="1" dirty="0" smtClean="0">
                <a:solidFill>
                  <a:srgbClr val="000000"/>
                </a:solidFill>
                <a:latin typeface="+mj-lt"/>
              </a:rPr>
              <a:t>Un sistema es sensible al contexto, si se utiliza el contexto para proporcionar información pertinente y/o servicios para el usuario, donde la relevancia depende de la tarea que esté haciendo el usuario.</a:t>
            </a:r>
          </a:p>
          <a:p>
            <a:r>
              <a:rPr lang="es-AR" sz="2500" i="1" dirty="0">
                <a:solidFill>
                  <a:srgbClr val="000000"/>
                </a:solidFill>
                <a:latin typeface="+mj-lt"/>
              </a:rPr>
              <a:t>	</a:t>
            </a:r>
            <a:r>
              <a:rPr lang="es-AR" sz="2500" i="1" dirty="0" smtClean="0">
                <a:solidFill>
                  <a:srgbClr val="000000"/>
                </a:solidFill>
                <a:latin typeface="+mj-lt"/>
              </a:rPr>
              <a:t>							</a:t>
            </a:r>
            <a:r>
              <a:rPr lang="es-AR" sz="2800" dirty="0"/>
              <a:t>(Dey2001) </a:t>
            </a:r>
            <a:endParaRPr lang="es-AR" sz="2500" i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67780" y="3298212"/>
            <a:ext cx="881633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2500" i="1" dirty="0">
              <a:solidFill>
                <a:srgbClr val="000000"/>
              </a:solidFill>
              <a:latin typeface="+mj-lt"/>
            </a:endParaRPr>
          </a:p>
          <a:p>
            <a:endParaRPr lang="es-AR" sz="2500" i="1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88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003" y="339796"/>
            <a:ext cx="11310550" cy="931123"/>
          </a:xfrm>
        </p:spPr>
        <p:txBody>
          <a:bodyPr>
            <a:normAutofit fontScale="90000"/>
          </a:bodyPr>
          <a:lstStyle/>
          <a:p>
            <a:r>
              <a:rPr lang="es-AR" sz="4000" b="1" dirty="0" smtClean="0"/>
              <a:t/>
            </a:r>
            <a:br>
              <a:rPr lang="es-AR" sz="4000" b="1" dirty="0" smtClean="0"/>
            </a:br>
            <a:endParaRPr lang="es-AR" sz="4000" b="1" dirty="0"/>
          </a:p>
        </p:txBody>
      </p:sp>
      <p:sp>
        <p:nvSpPr>
          <p:cNvPr id="14" name="Rectángulo 13"/>
          <p:cNvSpPr/>
          <p:nvPr/>
        </p:nvSpPr>
        <p:spPr>
          <a:xfrm>
            <a:off x="225478" y="1168460"/>
            <a:ext cx="119665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i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>
              <a:solidFill>
                <a:srgbClr val="000000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394876" y="5962479"/>
            <a:ext cx="4822804" cy="365125"/>
          </a:xfrm>
        </p:spPr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20</a:t>
            </a:fld>
            <a:endParaRPr lang="es-A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2951" y="99165"/>
            <a:ext cx="11310550" cy="931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b="1" dirty="0" smtClean="0"/>
              <a:t>Contenidos - Bibliografía</a:t>
            </a:r>
            <a:endParaRPr lang="es-AR" sz="4000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8" y="1102890"/>
            <a:ext cx="3859523" cy="521072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056" y="1102890"/>
            <a:ext cx="2352675" cy="35147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601" y="1102890"/>
            <a:ext cx="2352675" cy="3552825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4338056" y="4898275"/>
            <a:ext cx="6383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i="1" dirty="0">
                <a:solidFill>
                  <a:srgbClr val="000000"/>
                </a:solidFill>
                <a:latin typeface="+mj-lt"/>
              </a:rPr>
              <a:t>Escritura de Contenidos para </a:t>
            </a:r>
            <a:r>
              <a:rPr lang="es-AR" sz="2400" b="1" i="1" dirty="0" smtClean="0">
                <a:solidFill>
                  <a:srgbClr val="000000"/>
                </a:solidFill>
                <a:latin typeface="+mj-lt"/>
              </a:rPr>
              <a:t>Móviles (</a:t>
            </a:r>
            <a:r>
              <a:rPr lang="es-AR" sz="2400" b="1" i="1" dirty="0">
                <a:solidFill>
                  <a:srgbClr val="000000"/>
                </a:solidFill>
                <a:latin typeface="+mj-lt"/>
              </a:rPr>
              <a:t>Capítulo 4)</a:t>
            </a:r>
            <a:endParaRPr lang="es-AR" sz="2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33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003" y="339796"/>
            <a:ext cx="11310550" cy="931123"/>
          </a:xfrm>
        </p:spPr>
        <p:txBody>
          <a:bodyPr>
            <a:normAutofit fontScale="90000"/>
          </a:bodyPr>
          <a:lstStyle/>
          <a:p>
            <a:r>
              <a:rPr lang="es-AR" sz="4000" b="1" dirty="0" smtClean="0"/>
              <a:t/>
            </a:r>
            <a:br>
              <a:rPr lang="es-AR" sz="4000" b="1" dirty="0" smtClean="0"/>
            </a:br>
            <a:endParaRPr lang="es-AR" sz="4000" b="1" dirty="0"/>
          </a:p>
        </p:txBody>
      </p:sp>
      <p:sp>
        <p:nvSpPr>
          <p:cNvPr id="14" name="Rectángulo 13"/>
          <p:cNvSpPr/>
          <p:nvPr/>
        </p:nvSpPr>
        <p:spPr>
          <a:xfrm>
            <a:off x="225478" y="1168460"/>
            <a:ext cx="119665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i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>
              <a:solidFill>
                <a:srgbClr val="000000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394876" y="5962479"/>
            <a:ext cx="4822804" cy="365125"/>
          </a:xfrm>
        </p:spPr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21</a:t>
            </a:fld>
            <a:endParaRPr lang="es-A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2951" y="99165"/>
            <a:ext cx="11310550" cy="931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b="1" dirty="0" smtClean="0"/>
              <a:t>Contenido – Escritura de Contenidos para Móviles</a:t>
            </a:r>
            <a:endParaRPr lang="es-AR" sz="4000" b="1" dirty="0"/>
          </a:p>
        </p:txBody>
      </p:sp>
      <p:sp>
        <p:nvSpPr>
          <p:cNvPr id="13" name="Rectángulo 12"/>
          <p:cNvSpPr/>
          <p:nvPr/>
        </p:nvSpPr>
        <p:spPr>
          <a:xfrm>
            <a:off x="225478" y="1168460"/>
            <a:ext cx="11966522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endParaRPr lang="es-AR" b="1" i="1" dirty="0" smtClean="0"/>
          </a:p>
          <a:p>
            <a:r>
              <a:rPr lang="es-AR" dirty="0"/>
              <a:t>La regla general para el contenido </a:t>
            </a:r>
            <a:r>
              <a:rPr lang="es-AR" dirty="0" smtClean="0"/>
              <a:t>para móviles</a:t>
            </a:r>
            <a:r>
              <a:rPr lang="es-AR" dirty="0"/>
              <a:t>:</a:t>
            </a:r>
          </a:p>
          <a:p>
            <a:r>
              <a:rPr lang="es-AR" sz="2200" b="1" u="sng" dirty="0"/>
              <a:t>“Cuando esté escribiendo para usuarios móviles, enfoque su atención en el contenido esencial”</a:t>
            </a:r>
          </a:p>
          <a:p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Según estudios realizados es 108% más difícil comprender la información cuando la misma se lee en una pantalla de un dispositivo móvil.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En la vida real, cuando el </a:t>
            </a:r>
            <a:r>
              <a:rPr lang="es-AR" b="1" dirty="0"/>
              <a:t>usuario está en movimiento, es perturbado por ruidos y otros eventos del entorno</a:t>
            </a:r>
            <a:r>
              <a:rPr lang="es-A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Las </a:t>
            </a:r>
            <a:r>
              <a:rPr lang="es-AR" b="1" dirty="0"/>
              <a:t>pequeñas pantallas </a:t>
            </a:r>
            <a:r>
              <a:rPr lang="es-AR" dirty="0"/>
              <a:t>dificultan la </a:t>
            </a:r>
            <a:r>
              <a:rPr lang="es-AR" dirty="0"/>
              <a:t>comprensión:</a:t>
            </a:r>
            <a:endParaRPr lang="es-AR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dirty="0"/>
              <a:t>Los usuarios pueden visualizar menos información al mismo tiempo. </a:t>
            </a:r>
            <a:endParaRPr lang="es-AR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dirty="0" smtClean="0"/>
              <a:t>Mientras </a:t>
            </a:r>
            <a:r>
              <a:rPr lang="es-AR" dirty="0"/>
              <a:t>menos puedan visualizar más deberán recordar, y la memoria a corto a plazo de las personas es notoriamente débil.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dirty="0" smtClean="0"/>
              <a:t>Constantemente </a:t>
            </a:r>
            <a:r>
              <a:rPr lang="es-AR" dirty="0"/>
              <a:t>se debe hacer </a:t>
            </a:r>
            <a:r>
              <a:rPr lang="es-AR" dirty="0" err="1"/>
              <a:t>scroll</a:t>
            </a:r>
            <a:r>
              <a:rPr lang="es-AR" dirty="0"/>
              <a:t> a otras partes del texto en lugar de simplemente poder visualizarlo todo junto. </a:t>
            </a:r>
          </a:p>
          <a:p>
            <a:endParaRPr lang="es-AR" dirty="0"/>
          </a:p>
          <a:p>
            <a:endParaRPr lang="es-AR" dirty="0"/>
          </a:p>
          <a:p>
            <a:pPr marL="0" lvl="1"/>
            <a:endParaRPr lang="es-AR" i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01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003" y="339796"/>
            <a:ext cx="11310550" cy="931123"/>
          </a:xfrm>
        </p:spPr>
        <p:txBody>
          <a:bodyPr>
            <a:normAutofit fontScale="90000"/>
          </a:bodyPr>
          <a:lstStyle/>
          <a:p>
            <a:r>
              <a:rPr lang="es-AR" sz="4000" b="1" dirty="0" smtClean="0"/>
              <a:t/>
            </a:r>
            <a:br>
              <a:rPr lang="es-AR" sz="4000" b="1" dirty="0" smtClean="0"/>
            </a:br>
            <a:endParaRPr lang="es-AR" sz="4000" b="1" dirty="0"/>
          </a:p>
        </p:txBody>
      </p:sp>
      <p:sp>
        <p:nvSpPr>
          <p:cNvPr id="14" name="Rectángulo 13"/>
          <p:cNvSpPr/>
          <p:nvPr/>
        </p:nvSpPr>
        <p:spPr>
          <a:xfrm>
            <a:off x="225478" y="1168460"/>
            <a:ext cx="119665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i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>
              <a:solidFill>
                <a:srgbClr val="000000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394876" y="5962479"/>
            <a:ext cx="4822804" cy="365125"/>
          </a:xfrm>
        </p:spPr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22</a:t>
            </a:fld>
            <a:endParaRPr lang="es-A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2951" y="99165"/>
            <a:ext cx="11310550" cy="931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b="1" dirty="0" smtClean="0"/>
              <a:t>Contenidos – Escritura de Contenidos para Móviles</a:t>
            </a:r>
            <a:endParaRPr lang="es-AR" sz="4000" b="1" dirty="0"/>
          </a:p>
        </p:txBody>
      </p:sp>
      <p:sp>
        <p:nvSpPr>
          <p:cNvPr id="13" name="Rectángulo 12"/>
          <p:cNvSpPr/>
          <p:nvPr/>
        </p:nvSpPr>
        <p:spPr>
          <a:xfrm>
            <a:off x="225478" y="1168460"/>
            <a:ext cx="119665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endParaRPr lang="es-AR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 smtClean="0"/>
              <a:t>Problemas de </a:t>
            </a:r>
            <a:r>
              <a:rPr lang="es-AR" b="1" dirty="0" err="1" smtClean="0"/>
              <a:t>Scroll</a:t>
            </a:r>
            <a:r>
              <a:rPr lang="es-AR" dirty="0" smtClean="0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dirty="0" smtClean="0"/>
              <a:t>Lleva </a:t>
            </a:r>
            <a:r>
              <a:rPr lang="es-AR" dirty="0"/>
              <a:t>más tiempo, lo que degrada la memoria.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dirty="0" smtClean="0"/>
              <a:t>Quita </a:t>
            </a:r>
            <a:r>
              <a:rPr lang="es-AR" dirty="0"/>
              <a:t>atención de la lectura ya que se debe realizar la tarea secundaria de localizar la parte deseada de la página.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dirty="0" smtClean="0"/>
              <a:t>Introduce </a:t>
            </a:r>
            <a:r>
              <a:rPr lang="es-AR" dirty="0"/>
              <a:t>el nuevo problema de volver al punto anterior donde estaba si avance para consultar algo por ejemplo una imagen.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/>
              <a:t>Formateo del texto: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dirty="0"/>
              <a:t>Debido </a:t>
            </a:r>
            <a:r>
              <a:rPr lang="es-AR" dirty="0"/>
              <a:t>a que la comprensión es más dificultosa en móviles es imperativo que el contenido móvil sea fácil de leer y de hojear. </a:t>
            </a:r>
            <a:endParaRPr lang="es-AR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dirty="0" smtClean="0"/>
              <a:t>La </a:t>
            </a:r>
            <a:r>
              <a:rPr lang="es-AR" dirty="0"/>
              <a:t>escritura debe ser reemplazada con contenido directo y conciso; formateado para que sea fácilmente reconocible.</a:t>
            </a:r>
          </a:p>
          <a:p>
            <a:endParaRPr lang="es-A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AR" b="1" dirty="0" smtClean="0"/>
              <a:t>Evitar </a:t>
            </a:r>
            <a:r>
              <a:rPr lang="es-AR" b="1" dirty="0"/>
              <a:t>botones anterior y </a:t>
            </a:r>
            <a:r>
              <a:rPr lang="es-AR" b="1" dirty="0" smtClean="0"/>
              <a:t>siguiente </a:t>
            </a:r>
            <a:endParaRPr lang="es-AR" b="1" dirty="0"/>
          </a:p>
          <a:p>
            <a:pPr marL="0" lvl="1"/>
            <a:endParaRPr lang="es-AR" i="1" dirty="0" smtClean="0">
              <a:solidFill>
                <a:srgbClr val="000000"/>
              </a:solidFill>
            </a:endParaRPr>
          </a:p>
          <a:p>
            <a:pPr marL="0" lvl="1"/>
            <a:endParaRPr lang="es-AR" i="1" dirty="0" smtClean="0">
              <a:solidFill>
                <a:srgbClr val="000000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AR" b="1" dirty="0"/>
              <a:t>Agregar bordes a las tablas ayudan a la visibilidad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>
              <a:solidFill>
                <a:srgbClr val="0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653" y="4495800"/>
            <a:ext cx="15716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003" y="339796"/>
            <a:ext cx="11310550" cy="931123"/>
          </a:xfrm>
        </p:spPr>
        <p:txBody>
          <a:bodyPr>
            <a:normAutofit fontScale="90000"/>
          </a:bodyPr>
          <a:lstStyle/>
          <a:p>
            <a:r>
              <a:rPr lang="es-AR" sz="4000" b="1" dirty="0" smtClean="0"/>
              <a:t/>
            </a:r>
            <a:br>
              <a:rPr lang="es-AR" sz="4000" b="1" dirty="0" smtClean="0"/>
            </a:br>
            <a:endParaRPr lang="es-AR" sz="4000" b="1" dirty="0"/>
          </a:p>
        </p:txBody>
      </p:sp>
      <p:sp>
        <p:nvSpPr>
          <p:cNvPr id="14" name="Rectángulo 13"/>
          <p:cNvSpPr/>
          <p:nvPr/>
        </p:nvSpPr>
        <p:spPr>
          <a:xfrm>
            <a:off x="225478" y="1168460"/>
            <a:ext cx="119665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i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>
              <a:solidFill>
                <a:srgbClr val="000000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394876" y="5962479"/>
            <a:ext cx="4822804" cy="365125"/>
          </a:xfrm>
        </p:spPr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23</a:t>
            </a:fld>
            <a:endParaRPr lang="es-A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2951" y="99165"/>
            <a:ext cx="11310550" cy="931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b="1" dirty="0" smtClean="0"/>
              <a:t>Contenidos – Escritura de Contenidos para Móviles</a:t>
            </a:r>
            <a:endParaRPr lang="es-AR" sz="4000" b="1" dirty="0"/>
          </a:p>
        </p:txBody>
      </p:sp>
      <p:sp>
        <p:nvSpPr>
          <p:cNvPr id="13" name="Rectángulo 12"/>
          <p:cNvSpPr/>
          <p:nvPr/>
        </p:nvSpPr>
        <p:spPr>
          <a:xfrm>
            <a:off x="225478" y="1168460"/>
            <a:ext cx="11966522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endParaRPr lang="es-AR" b="1" i="1" dirty="0" smtClean="0"/>
          </a:p>
          <a:p>
            <a:endParaRPr lang="es-AR" sz="9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 smtClean="0"/>
              <a:t>Facilidad </a:t>
            </a:r>
            <a:r>
              <a:rPr lang="es-AR" b="1" dirty="0"/>
              <a:t>de </a:t>
            </a:r>
            <a:r>
              <a:rPr lang="es-AR" b="1" dirty="0" smtClean="0"/>
              <a:t>lectura (Legibilidad):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dirty="0"/>
              <a:t>Es </a:t>
            </a:r>
            <a:r>
              <a:rPr lang="es-AR" dirty="0"/>
              <a:t>una propiedad del texto que predice el nivel de educación típicamente necesario para que la gente pueda leer el contenido sin dificultad</a:t>
            </a:r>
            <a:r>
              <a:rPr lang="es-AR" dirty="0" smtClean="0"/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dirty="0"/>
              <a:t>El usuario móvil busca ir a lo </a:t>
            </a:r>
            <a:r>
              <a:rPr lang="es-AR" dirty="0"/>
              <a:t>conciso. Se </a:t>
            </a:r>
            <a:r>
              <a:rPr lang="es-AR" dirty="0"/>
              <a:t>debe evitar poner texto de relleno, por ejemplo, comentarios de otros usuarios sobre una nota, largos párrafos introductorios que no aportan información.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dirty="0"/>
              <a:t>La información principal debe ser rápidamente legible por el usuario y si se quiere se puede dejar la información adicional para una página </a:t>
            </a:r>
            <a:r>
              <a:rPr lang="es-AR" dirty="0" smtClean="0"/>
              <a:t>secundaria.</a:t>
            </a:r>
            <a:endParaRPr lang="es-AR" dirty="0"/>
          </a:p>
          <a:p>
            <a:endParaRPr lang="es-AR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 smtClean="0"/>
              <a:t>Comprensión</a:t>
            </a:r>
            <a:r>
              <a:rPr lang="es-AR" b="1" dirty="0"/>
              <a:t>: </a:t>
            </a:r>
            <a:endParaRPr lang="es-AR" b="1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dirty="0"/>
              <a:t>Es </a:t>
            </a:r>
            <a:r>
              <a:rPr lang="es-AR" dirty="0"/>
              <a:t>una propiedad combinada del texto y un perfil específico de usuarios, que indica si este grupo de usuarios puede realmente comprender el significado del texto.</a:t>
            </a:r>
          </a:p>
          <a:p>
            <a:endParaRPr lang="es-AR" i="1" dirty="0" smtClean="0">
              <a:solidFill>
                <a:srgbClr val="000000"/>
              </a:solidFill>
            </a:endParaRPr>
          </a:p>
          <a:p>
            <a:endParaRPr lang="es-AR" i="1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48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003" y="339796"/>
            <a:ext cx="11310550" cy="931123"/>
          </a:xfrm>
        </p:spPr>
        <p:txBody>
          <a:bodyPr>
            <a:normAutofit fontScale="90000"/>
          </a:bodyPr>
          <a:lstStyle/>
          <a:p>
            <a:r>
              <a:rPr lang="es-AR" sz="4000" b="1" dirty="0" smtClean="0"/>
              <a:t/>
            </a:r>
            <a:br>
              <a:rPr lang="es-AR" sz="4000" b="1" dirty="0" smtClean="0"/>
            </a:br>
            <a:endParaRPr lang="es-AR" sz="4000" b="1" dirty="0"/>
          </a:p>
        </p:txBody>
      </p:sp>
      <p:sp>
        <p:nvSpPr>
          <p:cNvPr id="14" name="Rectángulo 13"/>
          <p:cNvSpPr/>
          <p:nvPr/>
        </p:nvSpPr>
        <p:spPr>
          <a:xfrm>
            <a:off x="225478" y="1168460"/>
            <a:ext cx="119665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i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>
              <a:solidFill>
                <a:srgbClr val="000000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394876" y="5962479"/>
            <a:ext cx="4822804" cy="365125"/>
          </a:xfrm>
        </p:spPr>
        <p:txBody>
          <a:bodyPr/>
          <a:lstStyle/>
          <a:p>
            <a:r>
              <a:rPr lang="es-AR" dirty="0" smtClean="0"/>
              <a:t>Ing. Cintia V. Gioia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24</a:t>
            </a:fld>
            <a:endParaRPr lang="es-A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2951" y="99165"/>
            <a:ext cx="11310550" cy="931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b="1" dirty="0" smtClean="0"/>
              <a:t>Contenidos – Escritura de Contenidos para Móviles</a:t>
            </a:r>
            <a:endParaRPr lang="es-AR" sz="4000" b="1" dirty="0"/>
          </a:p>
        </p:txBody>
      </p:sp>
      <p:sp>
        <p:nvSpPr>
          <p:cNvPr id="13" name="Rectángulo 12"/>
          <p:cNvSpPr/>
          <p:nvPr/>
        </p:nvSpPr>
        <p:spPr>
          <a:xfrm>
            <a:off x="225478" y="1168460"/>
            <a:ext cx="11966522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endParaRPr lang="es-AR" b="1" i="1" dirty="0" smtClean="0"/>
          </a:p>
          <a:p>
            <a:endParaRPr lang="es-AR" sz="9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 smtClean="0"/>
              <a:t>Prueba </a:t>
            </a:r>
            <a:r>
              <a:rPr lang="es-AR" b="1" dirty="0" err="1" smtClean="0"/>
              <a:t>Clozé</a:t>
            </a:r>
            <a:r>
              <a:rPr lang="es-AR" b="1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b="1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dirty="0" smtClean="0"/>
              <a:t>Reemplazar </a:t>
            </a:r>
            <a:r>
              <a:rPr lang="es-AR" dirty="0"/>
              <a:t>cada N palabras en el texto con un espacio en blanco. </a:t>
            </a:r>
            <a:r>
              <a:rPr lang="es-AR" dirty="0"/>
              <a:t>Un test típico una N=6, pero si se aumenta el N se hace más fácil.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s-AR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dirty="0"/>
              <a:t>Se toma un grupo de personas que deben leer el texto y completar los espacios en blanco.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s-AR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dirty="0"/>
              <a:t>El puntaje obtenido será un porcentaje de las palabras correctamente adivinadas. Como lo que se evalúa es la comprensión del texto, se deben permitir los sinónimos y faltas de ortografía.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s-AR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AR" dirty="0"/>
              <a:t>Si el promedio de puntaje obtenido es del 60% </a:t>
            </a:r>
            <a:r>
              <a:rPr lang="es-AR" dirty="0" err="1"/>
              <a:t>ó</a:t>
            </a:r>
            <a:r>
              <a:rPr lang="es-AR" dirty="0"/>
              <a:t> superior, </a:t>
            </a:r>
            <a:r>
              <a:rPr lang="es-AR" dirty="0" smtClean="0"/>
              <a:t>se </a:t>
            </a:r>
            <a:r>
              <a:rPr lang="es-AR" dirty="0"/>
              <a:t>puede asumir que el texto es razonablemente comprensible para el perfil de usuarios seleccionados para la prueba.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s-AR" dirty="0"/>
          </a:p>
          <a:p>
            <a:endParaRPr lang="es-AR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003" y="339796"/>
            <a:ext cx="11310550" cy="931123"/>
          </a:xfrm>
        </p:spPr>
        <p:txBody>
          <a:bodyPr>
            <a:normAutofit fontScale="90000"/>
          </a:bodyPr>
          <a:lstStyle/>
          <a:p>
            <a:r>
              <a:rPr lang="es-AR" sz="4000" b="1" dirty="0" smtClean="0"/>
              <a:t/>
            </a:r>
            <a:br>
              <a:rPr lang="es-AR" sz="4000" b="1" dirty="0" smtClean="0"/>
            </a:br>
            <a:endParaRPr lang="es-AR" sz="4000" b="1" dirty="0"/>
          </a:p>
        </p:txBody>
      </p:sp>
      <p:sp>
        <p:nvSpPr>
          <p:cNvPr id="14" name="Rectángulo 13"/>
          <p:cNvSpPr/>
          <p:nvPr/>
        </p:nvSpPr>
        <p:spPr>
          <a:xfrm>
            <a:off x="225478" y="1168460"/>
            <a:ext cx="119665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i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>
              <a:solidFill>
                <a:srgbClr val="000000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394876" y="5962479"/>
            <a:ext cx="4822804" cy="365125"/>
          </a:xfrm>
        </p:spPr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25</a:t>
            </a:fld>
            <a:endParaRPr lang="es-A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2951" y="99165"/>
            <a:ext cx="11310550" cy="931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b="1" dirty="0" smtClean="0"/>
              <a:t>Contenido – Escritura de Contenidos para Móviles</a:t>
            </a:r>
            <a:endParaRPr lang="es-AR" sz="4000" b="1" dirty="0"/>
          </a:p>
        </p:txBody>
      </p:sp>
      <p:sp>
        <p:nvSpPr>
          <p:cNvPr id="13" name="Rectángulo 12"/>
          <p:cNvSpPr/>
          <p:nvPr/>
        </p:nvSpPr>
        <p:spPr>
          <a:xfrm>
            <a:off x="225478" y="1168460"/>
            <a:ext cx="11966522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endParaRPr lang="es-AR" b="1" i="1" dirty="0" smtClean="0"/>
          </a:p>
          <a:p>
            <a:endParaRPr lang="es-AR" sz="9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000" dirty="0" smtClean="0"/>
              <a:t>El </a:t>
            </a:r>
            <a:r>
              <a:rPr lang="es-AR" sz="2000" dirty="0"/>
              <a:t>contenido del sitio móvil también debe ser adaptado eso implicará no sólo resumirlo sino en algunos casos reescribirlo para que sea fácilmente legible y comprensible para el perfil de usuarios al que está dirigido.</a:t>
            </a:r>
          </a:p>
          <a:p>
            <a:endParaRPr lang="es-AR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s-AR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s-AR" i="1" dirty="0" smtClean="0">
              <a:solidFill>
                <a:srgbClr val="000000"/>
              </a:solidFill>
            </a:endParaRPr>
          </a:p>
          <a:p>
            <a:endParaRPr lang="es-AR" i="1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1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151003" y="1129453"/>
            <a:ext cx="11752239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2500" i="1" dirty="0">
              <a:solidFill>
                <a:srgbClr val="000000"/>
              </a:solidFill>
              <a:latin typeface="+mj-lt"/>
            </a:endParaRPr>
          </a:p>
          <a:p>
            <a:r>
              <a:rPr lang="es-AR" sz="2500" i="1" dirty="0">
                <a:solidFill>
                  <a:srgbClr val="000000"/>
                </a:solidFill>
                <a:latin typeface="+mj-lt"/>
              </a:rPr>
              <a:t>El contexto es cualquier información que puede ser utilizada para caracterizar la situación de una entidad</a:t>
            </a:r>
            <a:r>
              <a:rPr lang="es-AR" sz="2800" dirty="0"/>
              <a:t>.</a:t>
            </a:r>
          </a:p>
          <a:p>
            <a:endParaRPr lang="es-AR" sz="2800" dirty="0"/>
          </a:p>
          <a:p>
            <a:r>
              <a:rPr lang="es-AR" sz="2500" i="1" dirty="0" smtClean="0">
                <a:solidFill>
                  <a:srgbClr val="000000"/>
                </a:solidFill>
                <a:latin typeface="+mj-lt"/>
              </a:rPr>
              <a:t>Una entidad es una persona, lugar u objeto que se considera relevante para la interacción entre un usuario y una aplicación, incluyendo el usuario y la aplicación así mismos.</a:t>
            </a:r>
          </a:p>
          <a:p>
            <a:endParaRPr lang="es-AR" sz="2500" i="1" dirty="0">
              <a:solidFill>
                <a:srgbClr val="000000"/>
              </a:solidFill>
              <a:latin typeface="+mj-lt"/>
            </a:endParaRPr>
          </a:p>
          <a:p>
            <a:r>
              <a:rPr lang="es-AR" sz="2800" dirty="0" smtClean="0"/>
              <a:t>                                                                                                                        (Dey2001) </a:t>
            </a:r>
            <a:endParaRPr lang="es-AR" sz="2500" i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3</a:t>
            </a:fld>
            <a:endParaRPr lang="es-A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2951" y="99165"/>
            <a:ext cx="11310550" cy="931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b="1" dirty="0" smtClean="0"/>
              <a:t>Contexto</a:t>
            </a:r>
            <a:endParaRPr lang="es-AR" sz="4000" b="1" dirty="0"/>
          </a:p>
        </p:txBody>
      </p:sp>
    </p:spTree>
    <p:extLst>
      <p:ext uri="{BB962C8B-B14F-4D97-AF65-F5344CB8AC3E}">
        <p14:creationId xmlns:p14="http://schemas.microsoft.com/office/powerpoint/2010/main" val="241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003" y="339796"/>
            <a:ext cx="11310550" cy="931123"/>
          </a:xfrm>
        </p:spPr>
        <p:txBody>
          <a:bodyPr>
            <a:normAutofit fontScale="90000"/>
          </a:bodyPr>
          <a:lstStyle/>
          <a:p>
            <a:r>
              <a:rPr lang="es-AR" sz="4000" b="1" dirty="0" smtClean="0"/>
              <a:t/>
            </a:r>
            <a:br>
              <a:rPr lang="es-AR" sz="4000" b="1" dirty="0" smtClean="0"/>
            </a:br>
            <a:endParaRPr lang="es-AR" sz="4000" b="1" dirty="0"/>
          </a:p>
        </p:txBody>
      </p:sp>
      <p:sp>
        <p:nvSpPr>
          <p:cNvPr id="14" name="Rectángulo 13"/>
          <p:cNvSpPr/>
          <p:nvPr/>
        </p:nvSpPr>
        <p:spPr>
          <a:xfrm>
            <a:off x="151003" y="1129453"/>
            <a:ext cx="11543692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2500" i="1" dirty="0">
              <a:solidFill>
                <a:srgbClr val="000000"/>
              </a:solidFill>
              <a:latin typeface="+mj-lt"/>
            </a:endParaRPr>
          </a:p>
          <a:p>
            <a:pPr marL="514350" lvl="1" indent="-514350">
              <a:buFont typeface="Wingdings" panose="05000000000000000000" pitchFamily="2" charset="2"/>
              <a:buChar char="ü"/>
            </a:pPr>
            <a:r>
              <a:rPr lang="es-AR" sz="3200" dirty="0" smtClean="0">
                <a:solidFill>
                  <a:srgbClr val="000000"/>
                </a:solidFill>
                <a:latin typeface="+mj-lt"/>
              </a:rPr>
              <a:t>La </a:t>
            </a:r>
            <a:r>
              <a:rPr lang="es-AR" sz="3200" dirty="0">
                <a:solidFill>
                  <a:srgbClr val="000000"/>
                </a:solidFill>
                <a:latin typeface="+mj-lt"/>
              </a:rPr>
              <a:t>gente se mueve en el espacio, teniendo un acceso inalámbrico a la información y </a:t>
            </a:r>
            <a:r>
              <a:rPr lang="es-AR" sz="3200" dirty="0" smtClean="0">
                <a:solidFill>
                  <a:srgbClr val="000000"/>
                </a:solidFill>
                <a:latin typeface="+mj-lt"/>
              </a:rPr>
              <a:t>a los </a:t>
            </a:r>
            <a:r>
              <a:rPr lang="es-AR" sz="3200" dirty="0">
                <a:solidFill>
                  <a:srgbClr val="000000"/>
                </a:solidFill>
                <a:latin typeface="+mj-lt"/>
              </a:rPr>
              <a:t>servicios. </a:t>
            </a:r>
          </a:p>
          <a:p>
            <a:pPr marL="514350" lvl="1" indent="-514350">
              <a:buFont typeface="Wingdings" panose="05000000000000000000" pitchFamily="2" charset="2"/>
              <a:buChar char="ü"/>
            </a:pPr>
            <a:endParaRPr lang="es-AR" sz="3200" dirty="0">
              <a:solidFill>
                <a:srgbClr val="000000"/>
              </a:solidFill>
              <a:latin typeface="+mj-lt"/>
            </a:endParaRPr>
          </a:p>
          <a:p>
            <a:pPr marL="514350" lvl="1" indent="-514350">
              <a:buFont typeface="Wingdings" panose="05000000000000000000" pitchFamily="2" charset="2"/>
              <a:buChar char="ü"/>
            </a:pPr>
            <a:r>
              <a:rPr lang="es-AR" sz="3200" dirty="0" smtClean="0">
                <a:solidFill>
                  <a:srgbClr val="000000"/>
                </a:solidFill>
                <a:latin typeface="+mj-lt"/>
              </a:rPr>
              <a:t>Los </a:t>
            </a:r>
            <a:r>
              <a:rPr lang="es-AR" sz="3200" dirty="0">
                <a:solidFill>
                  <a:srgbClr val="000000"/>
                </a:solidFill>
                <a:latin typeface="+mj-lt"/>
              </a:rPr>
              <a:t>objetos en el ambiente (vehículos, restaurantes, etc.) que pueden interactuar con otros objetos y usuarios, e influir en las personas que utilizan dispositivos móviles.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4</a:t>
            </a:fld>
            <a:endParaRPr lang="es-A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2951" y="99165"/>
            <a:ext cx="11310550" cy="931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b="1" dirty="0"/>
              <a:t>Dimensión: Contexto Espacial</a:t>
            </a:r>
          </a:p>
        </p:txBody>
      </p:sp>
    </p:spTree>
    <p:extLst>
      <p:ext uri="{BB962C8B-B14F-4D97-AF65-F5344CB8AC3E}">
        <p14:creationId xmlns:p14="http://schemas.microsoft.com/office/powerpoint/2010/main" val="398504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13038" y="1156555"/>
            <a:ext cx="104030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 smtClean="0"/>
              <a:t>Describe los aspectos relacionados con el tiempo y el espacio:</a:t>
            </a:r>
          </a:p>
          <a:p>
            <a:endParaRPr lang="es-A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2800" dirty="0" smtClean="0"/>
              <a:t>Dirección</a:t>
            </a:r>
          </a:p>
          <a:p>
            <a:endParaRPr lang="es-A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2800" dirty="0" smtClean="0"/>
              <a:t>Velocidad</a:t>
            </a:r>
          </a:p>
          <a:p>
            <a:endParaRPr lang="es-A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2800" dirty="0" smtClean="0"/>
              <a:t>Caminos</a:t>
            </a:r>
            <a:endParaRPr lang="es-AR" sz="280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5</a:t>
            </a:fld>
            <a:endParaRPr lang="es-A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2951" y="99165"/>
            <a:ext cx="11310550" cy="931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b="1" dirty="0" smtClean="0"/>
              <a:t>Dimensión</a:t>
            </a:r>
            <a:r>
              <a:rPr lang="es-AR" sz="4000" b="1" dirty="0"/>
              <a:t>: Contexto </a:t>
            </a:r>
            <a:r>
              <a:rPr lang="es-AR" sz="4000" b="1" dirty="0" smtClean="0"/>
              <a:t>Espacial - Temporal</a:t>
            </a:r>
            <a:endParaRPr lang="es-AR" sz="4000" b="1" dirty="0"/>
          </a:p>
        </p:txBody>
      </p:sp>
    </p:spTree>
    <p:extLst>
      <p:ext uri="{BB962C8B-B14F-4D97-AF65-F5344CB8AC3E}">
        <p14:creationId xmlns:p14="http://schemas.microsoft.com/office/powerpoint/2010/main" val="41717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13038" y="1181269"/>
            <a:ext cx="1126936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b="1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2800" dirty="0"/>
              <a:t>Se refieren a características </a:t>
            </a:r>
            <a:r>
              <a:rPr lang="es-AR" sz="2800" dirty="0" smtClean="0"/>
              <a:t>ambientales </a:t>
            </a:r>
            <a:r>
              <a:rPr lang="es-AR" sz="2800" dirty="0"/>
              <a:t>(por ej. temperatura, humedad, ruido…)</a:t>
            </a:r>
          </a:p>
          <a:p>
            <a:endParaRPr lang="es-A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2800" dirty="0"/>
              <a:t>Los sensores de los dispositivos se utilizan para recoger información </a:t>
            </a:r>
            <a:r>
              <a:rPr lang="es-AR" sz="2800" dirty="0" smtClean="0"/>
              <a:t>sobre el </a:t>
            </a:r>
            <a:r>
              <a:rPr lang="es-AR" sz="2800" dirty="0"/>
              <a:t>medio ambiente. </a:t>
            </a:r>
          </a:p>
          <a:p>
            <a:endParaRPr lang="es-AR" b="1" i="1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6</a:t>
            </a:fld>
            <a:endParaRPr lang="es-A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2951" y="99165"/>
            <a:ext cx="11310550" cy="931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b="1" dirty="0" smtClean="0"/>
              <a:t>Dimensión</a:t>
            </a:r>
            <a:r>
              <a:rPr lang="es-AR" sz="4000" b="1" dirty="0"/>
              <a:t>: Contexto </a:t>
            </a:r>
            <a:r>
              <a:rPr lang="es-AR" sz="4000" b="1" dirty="0" smtClean="0"/>
              <a:t>Ambiental</a:t>
            </a:r>
            <a:endParaRPr lang="es-AR" sz="4000" b="1" dirty="0"/>
          </a:p>
        </p:txBody>
      </p:sp>
    </p:spTree>
    <p:extLst>
      <p:ext uri="{BB962C8B-B14F-4D97-AF65-F5344CB8AC3E}">
        <p14:creationId xmlns:p14="http://schemas.microsoft.com/office/powerpoint/2010/main" val="37242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13038" y="1181269"/>
            <a:ext cx="1099751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b="1" i="1" dirty="0"/>
          </a:p>
          <a:p>
            <a:r>
              <a:rPr lang="es-AR" sz="2800" dirty="0"/>
              <a:t>Describir características del usuario: Se refieren a contextos fisiológicos, las preferencias, la actividad social…</a:t>
            </a:r>
          </a:p>
          <a:p>
            <a:endParaRPr lang="es-AR" b="1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2800" dirty="0"/>
              <a:t>Psicológica: el pulso, presión, etc. recogidos por los sensores del </a:t>
            </a:r>
            <a:r>
              <a:rPr lang="es-AR" sz="2800" dirty="0" smtClean="0"/>
              <a:t>cuerpo. Puede </a:t>
            </a:r>
            <a:r>
              <a:rPr lang="es-AR" sz="2800" dirty="0"/>
              <a:t>incluir habilidades y preferencias.</a:t>
            </a:r>
          </a:p>
          <a:p>
            <a:endParaRPr lang="es-A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2800" dirty="0"/>
              <a:t>Mental: Conocimientos, </a:t>
            </a:r>
            <a:r>
              <a:rPr lang="es-AR" sz="2800" dirty="0" smtClean="0"/>
              <a:t>ira, </a:t>
            </a:r>
            <a:r>
              <a:rPr lang="es-AR" sz="2800" dirty="0"/>
              <a:t>estrés.</a:t>
            </a:r>
          </a:p>
          <a:p>
            <a:endParaRPr lang="es-A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2800" dirty="0"/>
              <a:t>Movilidad social: Se refiere a la forma en que los individuos pueden moverse a través de diferentes contextos sociales y los roles sociales, con el apoyo de la tecnología y los servicios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7</a:t>
            </a:fld>
            <a:endParaRPr lang="es-A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2951" y="99165"/>
            <a:ext cx="11310550" cy="931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b="1" dirty="0" smtClean="0"/>
              <a:t>Dimensión</a:t>
            </a:r>
            <a:r>
              <a:rPr lang="es-AR" sz="4000" b="1" dirty="0"/>
              <a:t>: Contexto </a:t>
            </a:r>
            <a:r>
              <a:rPr lang="es-AR" sz="4000" b="1" dirty="0" smtClean="0"/>
              <a:t>Personal</a:t>
            </a:r>
            <a:endParaRPr lang="es-AR" sz="4000" b="1" dirty="0"/>
          </a:p>
        </p:txBody>
      </p:sp>
    </p:spTree>
    <p:extLst>
      <p:ext uri="{BB962C8B-B14F-4D97-AF65-F5344CB8AC3E}">
        <p14:creationId xmlns:p14="http://schemas.microsoft.com/office/powerpoint/2010/main" val="40365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13037" y="1181269"/>
            <a:ext cx="1136561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b="1" i="1" dirty="0" smtClean="0"/>
          </a:p>
          <a:p>
            <a:endParaRPr lang="es-AR" b="1" i="1" dirty="0"/>
          </a:p>
          <a:p>
            <a:r>
              <a:rPr lang="es-AR" sz="2800" dirty="0"/>
              <a:t>Los servicios que integran la ubicación de un dispositivo móvil o la posición </a:t>
            </a:r>
            <a:r>
              <a:rPr lang="es-AR" sz="2800" dirty="0" smtClean="0"/>
              <a:t>con otra </a:t>
            </a:r>
            <a:r>
              <a:rPr lang="es-AR" sz="2800" dirty="0"/>
              <a:t>información con el fin de aportar un valor añadido a un usuario.</a:t>
            </a:r>
          </a:p>
          <a:p>
            <a:endParaRPr lang="es-AR" b="1" i="1" dirty="0" smtClean="0"/>
          </a:p>
          <a:p>
            <a:r>
              <a:rPr lang="es-AR" b="1" i="1" dirty="0"/>
              <a:t>	</a:t>
            </a:r>
            <a:r>
              <a:rPr lang="es-AR" b="1" i="1" dirty="0" smtClean="0"/>
              <a:t>						                                   (</a:t>
            </a:r>
            <a:r>
              <a:rPr lang="es-AR" b="1" i="1" dirty="0"/>
              <a:t>Schiller and </a:t>
            </a:r>
            <a:r>
              <a:rPr lang="es-AR" b="1" i="1" dirty="0" err="1"/>
              <a:t>Voisard</a:t>
            </a:r>
            <a:r>
              <a:rPr lang="es-AR" b="1" i="1" dirty="0"/>
              <a:t>, 2004)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2800" dirty="0"/>
              <a:t>Navegación</a:t>
            </a:r>
          </a:p>
          <a:p>
            <a:endParaRPr lang="es-A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2800" dirty="0"/>
              <a:t>Búsqueda de lugares cercanos</a:t>
            </a:r>
          </a:p>
          <a:p>
            <a:endParaRPr lang="es-A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2800" dirty="0"/>
              <a:t>Servicios de Emergencia </a:t>
            </a:r>
          </a:p>
          <a:p>
            <a:endParaRPr lang="es-AR" dirty="0"/>
          </a:p>
          <a:p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8</a:t>
            </a:fld>
            <a:endParaRPr lang="es-A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2951" y="99165"/>
            <a:ext cx="11310550" cy="931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b="1" dirty="0" smtClean="0"/>
              <a:t>Dimensión</a:t>
            </a:r>
            <a:r>
              <a:rPr lang="es-AR" sz="4000" b="1" dirty="0"/>
              <a:t>: </a:t>
            </a:r>
            <a:r>
              <a:rPr lang="es-AR" sz="4000" b="1" dirty="0" smtClean="0"/>
              <a:t>Contexto Ubicación</a:t>
            </a:r>
            <a:endParaRPr lang="es-AR" sz="4000" b="1" dirty="0"/>
          </a:p>
        </p:txBody>
      </p:sp>
    </p:spTree>
    <p:extLst>
      <p:ext uri="{BB962C8B-B14F-4D97-AF65-F5344CB8AC3E}">
        <p14:creationId xmlns:p14="http://schemas.microsoft.com/office/powerpoint/2010/main" val="36955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98854" y="512106"/>
            <a:ext cx="92332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dirty="0" smtClean="0"/>
              <a:t>Pensar en un día de semana suyo completo y de que manera los sensores y aplicaciones que hacen uso de los mismos pueden facilitar o mejorar sus actividades</a:t>
            </a:r>
            <a:r>
              <a:rPr lang="es-AR" dirty="0"/>
              <a:t>. </a:t>
            </a:r>
          </a:p>
          <a:p>
            <a:endParaRPr lang="es-AR" dirty="0"/>
          </a:p>
          <a:p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98854" y="1715122"/>
            <a:ext cx="102808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>
                <a:solidFill>
                  <a:srgbClr val="000000"/>
                </a:solidFill>
              </a:rPr>
              <a:t>Opción 1 - Resolución </a:t>
            </a:r>
            <a:r>
              <a:rPr lang="es-AR" b="1" dirty="0">
                <a:solidFill>
                  <a:srgbClr val="000000"/>
                </a:solidFill>
              </a:rPr>
              <a:t>de la Actividad </a:t>
            </a:r>
            <a:endParaRPr lang="es-AR" b="1" dirty="0" smtClean="0">
              <a:solidFill>
                <a:srgbClr val="000000"/>
              </a:solidFill>
            </a:endParaRPr>
          </a:p>
          <a:p>
            <a:endParaRPr lang="es-AR" i="1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i="1" dirty="0" smtClean="0">
                <a:solidFill>
                  <a:srgbClr val="000000"/>
                </a:solidFill>
              </a:rPr>
              <a:t>Alarma </a:t>
            </a:r>
            <a:r>
              <a:rPr lang="es-AR" i="1" dirty="0">
                <a:solidFill>
                  <a:srgbClr val="000000"/>
                </a:solidFill>
              </a:rPr>
              <a:t>según si es día hábil o no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i="1" dirty="0" smtClean="0">
                <a:solidFill>
                  <a:srgbClr val="000000"/>
                </a:solidFill>
              </a:rPr>
              <a:t>Propuesta </a:t>
            </a:r>
            <a:r>
              <a:rPr lang="es-AR" i="1" dirty="0">
                <a:solidFill>
                  <a:srgbClr val="000000"/>
                </a:solidFill>
              </a:rPr>
              <a:t>de ropa acorde según la temperatura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i="1" dirty="0" smtClean="0">
                <a:solidFill>
                  <a:srgbClr val="000000"/>
                </a:solidFill>
              </a:rPr>
              <a:t>Según </a:t>
            </a:r>
            <a:r>
              <a:rPr lang="es-AR" i="1" dirty="0">
                <a:solidFill>
                  <a:srgbClr val="000000"/>
                </a:solidFill>
              </a:rPr>
              <a:t>información de </a:t>
            </a:r>
            <a:r>
              <a:rPr lang="es-AR" i="1" dirty="0" smtClean="0">
                <a:solidFill>
                  <a:srgbClr val="000000"/>
                </a:solidFill>
              </a:rPr>
              <a:t>tránsito </a:t>
            </a:r>
            <a:r>
              <a:rPr lang="es-AR" i="1" dirty="0">
                <a:solidFill>
                  <a:srgbClr val="000000"/>
                </a:solidFill>
              </a:rPr>
              <a:t>propone un camino alternativo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i="1" dirty="0" smtClean="0">
                <a:solidFill>
                  <a:srgbClr val="000000"/>
                </a:solidFill>
              </a:rPr>
              <a:t>Según </a:t>
            </a:r>
            <a:r>
              <a:rPr lang="es-AR" i="1" dirty="0">
                <a:solidFill>
                  <a:srgbClr val="000000"/>
                </a:solidFill>
              </a:rPr>
              <a:t>la agenda si </a:t>
            </a:r>
            <a:r>
              <a:rPr lang="es-AR" i="1" dirty="0" smtClean="0">
                <a:solidFill>
                  <a:srgbClr val="000000"/>
                </a:solidFill>
              </a:rPr>
              <a:t>está </a:t>
            </a:r>
            <a:r>
              <a:rPr lang="es-AR" i="1" dirty="0">
                <a:solidFill>
                  <a:srgbClr val="000000"/>
                </a:solidFill>
              </a:rPr>
              <a:t>en una reunión formal, dando clases, </a:t>
            </a:r>
            <a:r>
              <a:rPr lang="es-AR" i="1" dirty="0" smtClean="0">
                <a:solidFill>
                  <a:srgbClr val="000000"/>
                </a:solidFill>
              </a:rPr>
              <a:t>etc., </a:t>
            </a:r>
            <a:r>
              <a:rPr lang="es-AR" i="1" dirty="0">
                <a:solidFill>
                  <a:srgbClr val="000000"/>
                </a:solidFill>
              </a:rPr>
              <a:t>pone el celular en vibrador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i="1" dirty="0" smtClean="0">
                <a:solidFill>
                  <a:srgbClr val="000000"/>
                </a:solidFill>
              </a:rPr>
              <a:t>Si </a:t>
            </a:r>
            <a:r>
              <a:rPr lang="es-AR" i="1" dirty="0">
                <a:solidFill>
                  <a:srgbClr val="000000"/>
                </a:solidFill>
              </a:rPr>
              <a:t>llama alguien de la familia por un tema de urgencia </a:t>
            </a:r>
            <a:r>
              <a:rPr lang="es-AR" i="1" dirty="0" smtClean="0">
                <a:solidFill>
                  <a:srgbClr val="000000"/>
                </a:solidFill>
              </a:rPr>
              <a:t>cambia </a:t>
            </a:r>
            <a:r>
              <a:rPr lang="es-AR" i="1" dirty="0">
                <a:solidFill>
                  <a:srgbClr val="000000"/>
                </a:solidFill>
              </a:rPr>
              <a:t>el </a:t>
            </a:r>
            <a:r>
              <a:rPr lang="es-AR" i="1" dirty="0" err="1" smtClean="0">
                <a:solidFill>
                  <a:srgbClr val="000000"/>
                </a:solidFill>
              </a:rPr>
              <a:t>ringtone</a:t>
            </a:r>
            <a:endParaRPr lang="es-AR" i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98854" y="4038909"/>
            <a:ext cx="91028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rgbClr val="000000"/>
                </a:solidFill>
              </a:rPr>
              <a:t>Opción </a:t>
            </a:r>
            <a:r>
              <a:rPr lang="es-AR" b="1" dirty="0" smtClean="0">
                <a:solidFill>
                  <a:srgbClr val="000000"/>
                </a:solidFill>
              </a:rPr>
              <a:t>2 </a:t>
            </a:r>
            <a:r>
              <a:rPr lang="es-AR" b="1" dirty="0">
                <a:solidFill>
                  <a:srgbClr val="000000"/>
                </a:solidFill>
              </a:rPr>
              <a:t>- Resolución de la Actividad </a:t>
            </a:r>
            <a:endParaRPr lang="es-AR" b="1" dirty="0" smtClean="0">
              <a:solidFill>
                <a:srgbClr val="000000"/>
              </a:solidFill>
            </a:endParaRPr>
          </a:p>
          <a:p>
            <a:endParaRPr lang="es-AR" b="1" dirty="0">
              <a:solidFill>
                <a:srgbClr val="000000"/>
              </a:solidFill>
            </a:endParaRPr>
          </a:p>
          <a:p>
            <a:r>
              <a:rPr lang="es-AR" b="1" i="1" dirty="0" smtClean="0">
                <a:solidFill>
                  <a:srgbClr val="000000"/>
                </a:solidFill>
                <a:latin typeface="+mj-lt"/>
              </a:rPr>
              <a:t>Reunión </a:t>
            </a:r>
            <a:r>
              <a:rPr lang="es-AR" b="1" i="1" dirty="0">
                <a:solidFill>
                  <a:srgbClr val="000000"/>
                </a:solidFill>
                <a:latin typeface="+mj-lt"/>
              </a:rPr>
              <a:t>–ruta </a:t>
            </a:r>
            <a:r>
              <a:rPr lang="es-AR" b="1" i="1" dirty="0" smtClean="0">
                <a:solidFill>
                  <a:srgbClr val="000000"/>
                </a:solidFill>
                <a:latin typeface="+mj-lt"/>
              </a:rPr>
              <a:t>–estacionamiento</a:t>
            </a:r>
            <a:endParaRPr lang="es-AR" b="1" i="1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b="1" i="1" dirty="0" smtClean="0">
                <a:solidFill>
                  <a:srgbClr val="000000"/>
                </a:solidFill>
                <a:latin typeface="+mj-lt"/>
              </a:rPr>
              <a:t>Al </a:t>
            </a:r>
            <a:r>
              <a:rPr lang="es-AR" b="1" i="1" dirty="0">
                <a:solidFill>
                  <a:srgbClr val="000000"/>
                </a:solidFill>
                <a:latin typeface="+mj-lt"/>
              </a:rPr>
              <a:t>regresar mismo chequeo de congestión de </a:t>
            </a:r>
            <a:r>
              <a:rPr lang="es-AR" b="1" i="1" dirty="0" smtClean="0">
                <a:solidFill>
                  <a:srgbClr val="000000"/>
                </a:solidFill>
                <a:latin typeface="+mj-lt"/>
              </a:rPr>
              <a:t>tránsito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b="1" i="1" dirty="0" smtClean="0">
                <a:solidFill>
                  <a:srgbClr val="000000"/>
                </a:solidFill>
                <a:latin typeface="+mj-lt"/>
              </a:rPr>
              <a:t>Al </a:t>
            </a:r>
            <a:r>
              <a:rPr lang="es-AR" b="1" i="1" dirty="0">
                <a:solidFill>
                  <a:srgbClr val="000000"/>
                </a:solidFill>
                <a:latin typeface="+mj-lt"/>
              </a:rPr>
              <a:t>regresar al hogar abre en forma automática el portón automático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b="1" i="1" dirty="0" smtClean="0">
                <a:solidFill>
                  <a:srgbClr val="000000"/>
                </a:solidFill>
                <a:latin typeface="+mj-lt"/>
              </a:rPr>
              <a:t>Estando </a:t>
            </a:r>
            <a:r>
              <a:rPr lang="es-AR" b="1" i="1" dirty="0">
                <a:solidFill>
                  <a:srgbClr val="000000"/>
                </a:solidFill>
                <a:latin typeface="+mj-lt"/>
              </a:rPr>
              <a:t>en casa llega un amigo a visitarnos y la aplicación nos recuerda que tenemos un libro que debemos devolverle.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Ing. Cintia V. Gioia</a:t>
            </a:r>
            <a:endParaRPr lang="es-AR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392A3-1FE7-46A9-BF0F-AA7F5CADFD58}" type="slidenum">
              <a:rPr lang="es-AR" smtClean="0"/>
              <a:t>9</a:t>
            </a:fld>
            <a:endParaRPr lang="es-A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2951" y="99165"/>
            <a:ext cx="11310550" cy="931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b="1" dirty="0" err="1"/>
              <a:t>Context</a:t>
            </a:r>
            <a:r>
              <a:rPr lang="es-AR" sz="4000" b="1" dirty="0"/>
              <a:t> </a:t>
            </a:r>
            <a:r>
              <a:rPr lang="es-AR" sz="4000" b="1" dirty="0" err="1"/>
              <a:t>Aware</a:t>
            </a:r>
            <a:r>
              <a:rPr lang="es-AR" sz="4000" b="1" dirty="0"/>
              <a:t>: </a:t>
            </a:r>
            <a:r>
              <a:rPr lang="es-AR" sz="4000" b="1" dirty="0" smtClean="0"/>
              <a:t>Actividad</a:t>
            </a:r>
            <a:endParaRPr lang="es-AR" sz="4000" b="1" dirty="0"/>
          </a:p>
        </p:txBody>
      </p:sp>
    </p:spTree>
    <p:extLst>
      <p:ext uri="{BB962C8B-B14F-4D97-AF65-F5344CB8AC3E}">
        <p14:creationId xmlns:p14="http://schemas.microsoft.com/office/powerpoint/2010/main" val="42416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1409</TotalTime>
  <Words>2084</Words>
  <Application>Microsoft Office PowerPoint</Application>
  <PresentationFormat>Panorámica</PresentationFormat>
  <Paragraphs>299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Retrospección</vt:lpstr>
      <vt:lpstr>    Dispositivos Móviles  Introducción al Diseño Mobile   </vt:lpstr>
      <vt:lpstr>Context Aware: Aplicaciones Sensibles al Contexto</vt:lpstr>
      <vt:lpstr>Presentación de PowerPoint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Context Aware: Aspectos</vt:lpstr>
      <vt:lpstr>Context Aware: Aplicaciones</vt:lpstr>
      <vt:lpstr>Context Aware: Aplicaciones</vt:lpstr>
      <vt:lpstr>Context Aware: Aplicaciones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Guía de Buenas Prácticas Testing- Sitios Web</dc:title>
  <dc:creator>Cintia Gioia</dc:creator>
  <cp:lastModifiedBy>Cintia Gioia</cp:lastModifiedBy>
  <cp:revision>254</cp:revision>
  <cp:lastPrinted>2016-05-26T19:53:47Z</cp:lastPrinted>
  <dcterms:created xsi:type="dcterms:W3CDTF">2016-05-17T17:23:37Z</dcterms:created>
  <dcterms:modified xsi:type="dcterms:W3CDTF">2016-06-11T06:33:46Z</dcterms:modified>
</cp:coreProperties>
</file>