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9" r:id="rId25"/>
    <p:sldId id="284" r:id="rId26"/>
    <p:sldId id="287" r:id="rId27"/>
    <p:sldId id="288" r:id="rId28"/>
    <p:sldId id="280" r:id="rId29"/>
    <p:sldId id="283" r:id="rId30"/>
    <p:sldId id="286" r:id="rId31"/>
    <p:sldId id="290" r:id="rId32"/>
    <p:sldId id="282" r:id="rId33"/>
    <p:sldId id="285" r:id="rId3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58BFF-1F8E-4274-BCCC-DE66E13F359C}" type="datetimeFigureOut">
              <a:rPr lang="es-AR" smtClean="0"/>
              <a:t>23/05/2016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28DD8-3CCA-47D8-89F8-3EFD79E33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274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5E171-2ADB-4A20-B58F-BF30CE6AB7B9}" type="datetimeFigureOut">
              <a:rPr lang="es-AR" smtClean="0"/>
              <a:t>23/05/2016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4ACC-FED4-4B93-8B1E-EA02586AA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340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4ACC-FED4-4B93-8B1E-EA02586AA38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39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09FFEB4-1E8B-41FF-B6F5-C114BCD0FC68}" type="datetime1">
              <a:rPr lang="es-AR" smtClean="0"/>
              <a:t>23/05/2016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31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F85B713E-972A-4FC6-9413-BBC5227D7DC7}" type="datetime1">
              <a:rPr lang="es-AR" smtClean="0"/>
              <a:t>23/05/2016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558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7FC7702-B233-4CD1-8E83-8B254A8731AC}" type="datetime1">
              <a:rPr lang="es-AR" smtClean="0"/>
              <a:t>23/05/2016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70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/>
            </a:lvl1pPr>
            <a:lvl2pPr marL="574675" indent="-222250">
              <a:spcBef>
                <a:spcPts val="600"/>
              </a:spcBef>
              <a:spcAft>
                <a:spcPts val="600"/>
              </a:spcAft>
              <a:buClrTx/>
              <a:defRPr sz="2400"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D00C2AF6-E691-4E66-8797-8FFE79736CF0}" type="datetime1">
              <a:rPr lang="es-AR" smtClean="0"/>
              <a:t>23/05/2016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874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99108B24-6203-407B-B339-E9D10F634EDF}" type="datetime1">
              <a:rPr lang="es-AR" smtClean="0"/>
              <a:t>23/05/2016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7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6F4A1D90-72BA-4AE7-B7CD-796F83F95D65}" type="datetime1">
              <a:rPr lang="es-AR" smtClean="0"/>
              <a:t>23/05/2016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195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DD767BF9-9C1B-4CF3-8A41-25E816BE0F33}" type="datetime1">
              <a:rPr lang="es-AR" smtClean="0"/>
              <a:t>23/05/2016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86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7366BF3-3DD0-4979-A6FA-F9EA89C088E6}" type="datetime1">
              <a:rPr lang="es-AR" smtClean="0"/>
              <a:t>23/05/2016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774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92CF90A-8038-488B-9596-90678534B927}" type="datetime1">
              <a:rPr lang="es-AR" smtClean="0"/>
              <a:t>23/05/2016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D438E2A-58C5-46F8-817E-45D8709802AE}" type="datetime1">
              <a:rPr lang="es-AR" smtClean="0"/>
              <a:t>23/05/2016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590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AD2C7EFD-BDBC-4246-998F-09A0231C618D}" type="datetime1">
              <a:rPr lang="es-AR" smtClean="0"/>
              <a:t>23/05/2016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423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41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27967"/>
            <a:ext cx="7543801" cy="45970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s-AR" smtClean="0"/>
              <a:t>Programación Web II - JavaScript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1AD0A2B-C900-4A69-86E3-EB839B1AC853}" type="slidenum">
              <a:rPr lang="es-AR" smtClean="0"/>
              <a:pPr/>
              <a:t>‹Nº›</a:t>
            </a:fld>
            <a:endParaRPr lang="es-A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6164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638" indent="-22225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09625" indent="-2730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quick.com/es/reference/event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JavaScript" TargetMode="External"/><Relationship Id="rId2" Type="http://schemas.openxmlformats.org/officeDocument/2006/relationships/hyperlink" Target="http://www.w3schools.com/js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tmlquick.com/es/reference/events.html" TargetMode="External"/><Relationship Id="rId5" Type="http://schemas.openxmlformats.org/officeDocument/2006/relationships/hyperlink" Target="http://www.w3schools.com/js/js_htmldom_document.asp" TargetMode="External"/><Relationship Id="rId4" Type="http://schemas.openxmlformats.org/officeDocument/2006/relationships/hyperlink" Target="https://es.wikipedia.org/wiki/Document_Object_Mode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JavaScript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Lenguaje de scripting del lado del cliente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34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</a:t>
            </a:r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Declaración y carga</a:t>
            </a:r>
          </a:p>
          <a:p>
            <a:pPr marL="300037" lvl="1" indent="0">
              <a:lnSpc>
                <a:spcPct val="100000"/>
              </a:lnSpc>
              <a:spcAft>
                <a:spcPts val="0"/>
              </a:spcAft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altLang="es-AR" sz="1800" dirty="0" err="1">
                <a:latin typeface="Courier New" panose="02070309020205020404" pitchFamily="49" charset="0"/>
              </a:rPr>
              <a:t>var</a:t>
            </a:r>
            <a:r>
              <a:rPr lang="es-ES" altLang="es-AR" sz="1800" dirty="0">
                <a:latin typeface="Courier New" panose="02070309020205020404" pitchFamily="49" charset="0"/>
              </a:rPr>
              <a:t> autos = new </a:t>
            </a:r>
            <a:r>
              <a:rPr lang="es-ES" altLang="es-AR" sz="1800" dirty="0" err="1">
                <a:latin typeface="Courier New" panose="02070309020205020404" pitchFamily="49" charset="0"/>
              </a:rPr>
              <a:t>Array</a:t>
            </a:r>
            <a:r>
              <a:rPr lang="es-ES" altLang="es-AR" sz="1800" dirty="0">
                <a:latin typeface="Courier New" panose="02070309020205020404" pitchFamily="49" charset="0"/>
              </a:rPr>
              <a:t>(); </a:t>
            </a:r>
          </a:p>
          <a:p>
            <a:pPr marL="30003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altLang="es-AR" sz="1800" dirty="0">
                <a:latin typeface="Courier New" panose="02070309020205020404" pitchFamily="49" charset="0"/>
              </a:rPr>
              <a:t>autos[0] = "</a:t>
            </a:r>
            <a:r>
              <a:rPr lang="es-ES" altLang="es-AR" sz="1800" dirty="0" err="1">
                <a:latin typeface="Courier New" panose="02070309020205020404" pitchFamily="49" charset="0"/>
              </a:rPr>
              <a:t>Saab</a:t>
            </a:r>
            <a:r>
              <a:rPr lang="es-ES" altLang="es-AR" sz="1800" dirty="0">
                <a:latin typeface="Courier New" panose="02070309020205020404" pitchFamily="49" charset="0"/>
              </a:rPr>
              <a:t>";   </a:t>
            </a:r>
          </a:p>
          <a:p>
            <a:pPr marL="30003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altLang="es-AR" sz="1800" dirty="0">
                <a:latin typeface="Courier New" panose="02070309020205020404" pitchFamily="49" charset="0"/>
              </a:rPr>
              <a:t>autos[1] = "Volvo";</a:t>
            </a:r>
          </a:p>
          <a:p>
            <a:pPr marL="30003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altLang="es-AR" sz="1800" dirty="0">
                <a:latin typeface="Courier New" panose="02070309020205020404" pitchFamily="49" charset="0"/>
              </a:rPr>
              <a:t>autos[2] = "BMW";</a:t>
            </a:r>
          </a:p>
          <a:p>
            <a:pPr marL="30003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s-ES" altLang="es-AR" sz="1800" dirty="0">
              <a:latin typeface="Courier New" panose="02070309020205020404" pitchFamily="49" charset="0"/>
            </a:endParaRPr>
          </a:p>
          <a:p>
            <a:pPr marL="30003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altLang="es-AR" sz="1800" dirty="0" err="1">
                <a:latin typeface="Courier New" panose="02070309020205020404" pitchFamily="49" charset="0"/>
              </a:rPr>
              <a:t>var</a:t>
            </a:r>
            <a:r>
              <a:rPr lang="es-ES" altLang="es-AR" sz="1800" dirty="0">
                <a:latin typeface="Courier New" panose="02070309020205020404" pitchFamily="49" charset="0"/>
              </a:rPr>
              <a:t> autos = new </a:t>
            </a:r>
            <a:r>
              <a:rPr lang="es-ES" altLang="es-AR" sz="1800" dirty="0" err="1">
                <a:latin typeface="Courier New" panose="02070309020205020404" pitchFamily="49" charset="0"/>
              </a:rPr>
              <a:t>Array</a:t>
            </a:r>
            <a:r>
              <a:rPr lang="es-ES" altLang="es-AR" sz="1800" dirty="0">
                <a:latin typeface="Courier New" panose="02070309020205020404" pitchFamily="49" charset="0"/>
              </a:rPr>
              <a:t>("</a:t>
            </a:r>
            <a:r>
              <a:rPr lang="es-ES" altLang="es-AR" sz="1800" dirty="0" err="1">
                <a:latin typeface="Courier New" panose="02070309020205020404" pitchFamily="49" charset="0"/>
              </a:rPr>
              <a:t>Saab</a:t>
            </a:r>
            <a:r>
              <a:rPr lang="es-ES" altLang="es-AR" sz="1800" dirty="0">
                <a:latin typeface="Courier New" panose="02070309020205020404" pitchFamily="49" charset="0"/>
              </a:rPr>
              <a:t>","</a:t>
            </a:r>
            <a:r>
              <a:rPr lang="es-ES" altLang="es-AR" sz="1800" dirty="0" err="1">
                <a:latin typeface="Courier New" panose="02070309020205020404" pitchFamily="49" charset="0"/>
              </a:rPr>
              <a:t>Volvo","BMW</a:t>
            </a:r>
            <a:r>
              <a:rPr lang="es-ES" altLang="es-AR" sz="1800" dirty="0">
                <a:latin typeface="Courier New" panose="02070309020205020404" pitchFamily="49" charset="0"/>
              </a:rPr>
              <a:t>");</a:t>
            </a:r>
          </a:p>
          <a:p>
            <a:pPr marL="30003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s-ES" altLang="es-AR" sz="1800" dirty="0">
              <a:latin typeface="Courier New" panose="02070309020205020404" pitchFamily="49" charset="0"/>
            </a:endParaRPr>
          </a:p>
          <a:p>
            <a:pPr marL="30003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altLang="es-AR" sz="1800" dirty="0" err="1">
                <a:latin typeface="Courier New" panose="02070309020205020404" pitchFamily="49" charset="0"/>
              </a:rPr>
              <a:t>var</a:t>
            </a:r>
            <a:r>
              <a:rPr lang="es-ES" altLang="es-AR" sz="1800" dirty="0">
                <a:latin typeface="Courier New" panose="02070309020205020404" pitchFamily="49" charset="0"/>
              </a:rPr>
              <a:t> autos = ["</a:t>
            </a:r>
            <a:r>
              <a:rPr lang="es-ES" altLang="es-AR" sz="1800" dirty="0" err="1">
                <a:latin typeface="Courier New" panose="02070309020205020404" pitchFamily="49" charset="0"/>
              </a:rPr>
              <a:t>Saab</a:t>
            </a:r>
            <a:r>
              <a:rPr lang="es-ES" altLang="es-AR" sz="1800" dirty="0">
                <a:latin typeface="Courier New" panose="02070309020205020404" pitchFamily="49" charset="0"/>
              </a:rPr>
              <a:t>","</a:t>
            </a:r>
            <a:r>
              <a:rPr lang="es-ES" altLang="es-AR" sz="1800" dirty="0" err="1">
                <a:latin typeface="Courier New" panose="02070309020205020404" pitchFamily="49" charset="0"/>
              </a:rPr>
              <a:t>Volvo","BMW</a:t>
            </a:r>
            <a:r>
              <a:rPr lang="es-ES" altLang="es-AR" sz="1800" dirty="0" smtClean="0">
                <a:latin typeface="Courier New" panose="02070309020205020404" pitchFamily="49" charset="0"/>
              </a:rPr>
              <a:t>"];</a:t>
            </a:r>
            <a:endParaRPr lang="es-AR" sz="2800" dirty="0" smtClean="0"/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s-AR" dirty="0" smtClean="0"/>
              <a:t>Funciones para manejo de </a:t>
            </a:r>
            <a:r>
              <a:rPr lang="es-AR" dirty="0" err="1" smtClean="0"/>
              <a:t>arrays</a:t>
            </a:r>
            <a:endParaRPr lang="es-AR" dirty="0" smtClean="0"/>
          </a:p>
          <a:p>
            <a:pPr marL="352425" lvl="1" indent="0">
              <a:lnSpc>
                <a:spcPct val="150000"/>
              </a:lnSpc>
              <a:buNone/>
            </a:pPr>
            <a:r>
              <a:rPr lang="es-AR" sz="2000" dirty="0" smtClean="0"/>
              <a:t>.</a:t>
            </a:r>
            <a:r>
              <a:rPr lang="es-AR" sz="2000" dirty="0" err="1" smtClean="0"/>
              <a:t>length</a:t>
            </a:r>
            <a:r>
              <a:rPr lang="es-AR" sz="2000" dirty="0" smtClean="0"/>
              <a:t> / .</a:t>
            </a:r>
            <a:r>
              <a:rPr lang="es-AR" sz="2000" dirty="0" err="1" smtClean="0"/>
              <a:t>concat</a:t>
            </a:r>
            <a:r>
              <a:rPr lang="es-AR" sz="2000" dirty="0"/>
              <a:t>() /</a:t>
            </a:r>
            <a:r>
              <a:rPr lang="es-AR" sz="2000" dirty="0" smtClean="0"/>
              <a:t> .</a:t>
            </a:r>
            <a:r>
              <a:rPr lang="es-AR" sz="2000" dirty="0" err="1" smtClean="0"/>
              <a:t>join</a:t>
            </a:r>
            <a:r>
              <a:rPr lang="es-AR" sz="2000" dirty="0" smtClean="0"/>
              <a:t>(",") / .pop</a:t>
            </a:r>
            <a:r>
              <a:rPr lang="es-AR" sz="2000" dirty="0"/>
              <a:t>() </a:t>
            </a:r>
            <a:r>
              <a:rPr lang="es-AR" sz="2000" dirty="0" smtClean="0"/>
              <a:t>/ .</a:t>
            </a:r>
            <a:r>
              <a:rPr lang="es-AR" sz="2000" dirty="0" err="1" smtClean="0"/>
              <a:t>push</a:t>
            </a:r>
            <a:r>
              <a:rPr lang="es-AR" sz="2000" dirty="0"/>
              <a:t>() </a:t>
            </a:r>
            <a:r>
              <a:rPr lang="es-AR" sz="2000" dirty="0" smtClean="0"/>
              <a:t>/ .reverse() / .</a:t>
            </a:r>
            <a:r>
              <a:rPr lang="es-AR" sz="2000" dirty="0" err="1" smtClean="0"/>
              <a:t>shift</a:t>
            </a:r>
            <a:r>
              <a:rPr lang="es-AR" sz="2000" dirty="0"/>
              <a:t>() </a:t>
            </a:r>
            <a:r>
              <a:rPr lang="es-AR" sz="2000" dirty="0" smtClean="0"/>
              <a:t>/ </a:t>
            </a:r>
            <a:r>
              <a:rPr lang="es-AR" sz="2000" dirty="0"/>
              <a:t>.</a:t>
            </a:r>
            <a:r>
              <a:rPr lang="es-AR" sz="2000" dirty="0" err="1"/>
              <a:t>unshift</a:t>
            </a:r>
            <a:r>
              <a:rPr lang="es-AR" sz="2000" dirty="0" smtClean="0"/>
              <a:t>() / .</a:t>
            </a:r>
            <a:r>
              <a:rPr lang="es-AR" sz="2000" dirty="0" err="1" smtClean="0"/>
              <a:t>sort</a:t>
            </a:r>
            <a:r>
              <a:rPr lang="es-AR" sz="2000" dirty="0"/>
              <a:t>() / .</a:t>
            </a:r>
            <a:r>
              <a:rPr lang="es-AR" sz="2000" dirty="0" err="1" smtClean="0"/>
              <a:t>slice</a:t>
            </a:r>
            <a:r>
              <a:rPr lang="es-AR" sz="2000" dirty="0" smtClean="0"/>
              <a:t>(</a:t>
            </a:r>
            <a:r>
              <a:rPr lang="es-AR" sz="2000" dirty="0" err="1" smtClean="0"/>
              <a:t>from</a:t>
            </a:r>
            <a:r>
              <a:rPr lang="es-AR" sz="2000" dirty="0" smtClean="0"/>
              <a:t>, to) / .</a:t>
            </a:r>
            <a:r>
              <a:rPr lang="es-AR" sz="2000" dirty="0" err="1" smtClean="0"/>
              <a:t>splice</a:t>
            </a:r>
            <a:r>
              <a:rPr lang="es-AR" sz="2000" dirty="0" smtClean="0"/>
              <a:t>(</a:t>
            </a:r>
            <a:r>
              <a:rPr lang="es-AR" sz="2000" dirty="0" err="1" smtClean="0"/>
              <a:t>from</a:t>
            </a:r>
            <a:r>
              <a:rPr lang="es-AR" sz="2000" dirty="0" smtClean="0"/>
              <a:t>, to)</a:t>
            </a:r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29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</a:t>
            </a:r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s-AR" dirty="0" err="1" smtClean="0"/>
              <a:t>Arrays</a:t>
            </a:r>
            <a:r>
              <a:rPr lang="es-AR" dirty="0" smtClean="0"/>
              <a:t> asociativos / Objetos</a:t>
            </a:r>
          </a:p>
          <a:p>
            <a:pPr marL="265113" indent="0">
              <a:lnSpc>
                <a:spcPct val="100000"/>
              </a:lnSpc>
              <a:buNone/>
            </a:pPr>
            <a:r>
              <a:rPr lang="es-ES" altLang="es-AR" sz="1800" dirty="0" smtClean="0">
                <a:latin typeface="Courier New" panose="02070309020205020404" pitchFamily="49" charset="0"/>
              </a:rPr>
              <a:t/>
            </a:r>
            <a:br>
              <a:rPr lang="es-ES" altLang="es-AR" sz="1800" dirty="0" smtClean="0">
                <a:latin typeface="Courier New" panose="02070309020205020404" pitchFamily="49" charset="0"/>
              </a:rPr>
            </a:br>
            <a:r>
              <a:rPr lang="es-ES" altLang="es-AR" sz="2000" dirty="0" err="1" smtClean="0">
                <a:latin typeface="Courier New" panose="02070309020205020404" pitchFamily="49" charset="0"/>
              </a:rPr>
              <a:t>var</a:t>
            </a:r>
            <a:r>
              <a:rPr lang="es-ES" altLang="es-AR" sz="2000" dirty="0" smtClean="0">
                <a:latin typeface="Courier New" panose="02070309020205020404" pitchFamily="49" charset="0"/>
              </a:rPr>
              <a:t> persona </a:t>
            </a:r>
            <a:r>
              <a:rPr lang="es-ES" altLang="es-AR" sz="2000" dirty="0">
                <a:latin typeface="Courier New" panose="02070309020205020404" pitchFamily="49" charset="0"/>
              </a:rPr>
              <a:t>= </a:t>
            </a:r>
            <a:r>
              <a:rPr lang="es-ES" altLang="es-AR" sz="2000" dirty="0" smtClean="0">
                <a:latin typeface="Courier New" panose="02070309020205020404" pitchFamily="49" charset="0"/>
              </a:rPr>
              <a:t>{</a:t>
            </a:r>
            <a:br>
              <a:rPr lang="es-ES" altLang="es-AR" sz="2000" dirty="0" smtClean="0">
                <a:latin typeface="Courier New" panose="02070309020205020404" pitchFamily="49" charset="0"/>
              </a:rPr>
            </a:br>
            <a:r>
              <a:rPr lang="es-ES" altLang="es-AR" sz="2000" dirty="0" smtClean="0">
                <a:latin typeface="Courier New" panose="02070309020205020404" pitchFamily="49" charset="0"/>
              </a:rPr>
              <a:t>	nombre:   "</a:t>
            </a:r>
            <a:r>
              <a:rPr lang="es-ES" altLang="es-AR" sz="2000" dirty="0">
                <a:latin typeface="Courier New" panose="02070309020205020404" pitchFamily="49" charset="0"/>
              </a:rPr>
              <a:t>Juan</a:t>
            </a:r>
            <a:r>
              <a:rPr lang="es-ES" altLang="es-AR" sz="2000" dirty="0" smtClean="0">
                <a:latin typeface="Courier New" panose="02070309020205020404" pitchFamily="49" charset="0"/>
              </a:rPr>
              <a:t>",</a:t>
            </a:r>
            <a:br>
              <a:rPr lang="es-ES" altLang="es-AR" sz="2000" dirty="0" smtClean="0">
                <a:latin typeface="Courier New" panose="02070309020205020404" pitchFamily="49" charset="0"/>
              </a:rPr>
            </a:br>
            <a:r>
              <a:rPr lang="es-ES" altLang="es-AR" sz="2000" dirty="0" smtClean="0">
                <a:latin typeface="Courier New" panose="02070309020205020404" pitchFamily="49" charset="0"/>
              </a:rPr>
              <a:t>	apellido: "</a:t>
            </a:r>
            <a:r>
              <a:rPr lang="es-ES" altLang="es-AR" sz="2000" dirty="0" err="1">
                <a:latin typeface="Courier New" panose="02070309020205020404" pitchFamily="49" charset="0"/>
              </a:rPr>
              <a:t>Perez</a:t>
            </a:r>
            <a:r>
              <a:rPr lang="es-ES" altLang="es-AR" sz="2000" dirty="0" smtClean="0">
                <a:latin typeface="Courier New" panose="02070309020205020404" pitchFamily="49" charset="0"/>
              </a:rPr>
              <a:t>",</a:t>
            </a:r>
            <a:br>
              <a:rPr lang="es-ES" altLang="es-AR" sz="2000" dirty="0" smtClean="0">
                <a:latin typeface="Courier New" panose="02070309020205020404" pitchFamily="49" charset="0"/>
              </a:rPr>
            </a:br>
            <a:r>
              <a:rPr lang="es-ES" altLang="es-AR" sz="2000" dirty="0" smtClean="0">
                <a:latin typeface="Courier New" panose="02070309020205020404" pitchFamily="49" charset="0"/>
              </a:rPr>
              <a:t>	edad:     25</a:t>
            </a:r>
            <a:br>
              <a:rPr lang="es-ES" altLang="es-AR" sz="2000" dirty="0" smtClean="0">
                <a:latin typeface="Courier New" panose="02070309020205020404" pitchFamily="49" charset="0"/>
              </a:rPr>
            </a:br>
            <a:r>
              <a:rPr lang="es-ES" altLang="es-AR" sz="2000" dirty="0" smtClean="0">
                <a:latin typeface="Courier New" panose="02070309020205020404" pitchFamily="49" charset="0"/>
              </a:rPr>
              <a:t>};</a:t>
            </a:r>
            <a:br>
              <a:rPr lang="es-ES" altLang="es-AR" sz="2000" dirty="0" smtClean="0">
                <a:latin typeface="Courier New" panose="02070309020205020404" pitchFamily="49" charset="0"/>
              </a:rPr>
            </a:br>
            <a:r>
              <a:rPr lang="es-ES" altLang="es-AR" sz="2000" dirty="0" smtClean="0">
                <a:latin typeface="Courier New" panose="02070309020205020404" pitchFamily="49" charset="0"/>
              </a:rPr>
              <a:t/>
            </a:r>
            <a:br>
              <a:rPr lang="es-ES" altLang="es-AR" sz="2000" dirty="0" smtClean="0">
                <a:latin typeface="Courier New" panose="02070309020205020404" pitchFamily="49" charset="0"/>
              </a:rPr>
            </a:br>
            <a:r>
              <a:rPr lang="es-ES" altLang="es-AR" sz="2000" dirty="0" smtClean="0">
                <a:latin typeface="Courier New" panose="02070309020205020404" pitchFamily="49" charset="0"/>
              </a:rPr>
              <a:t>persona["altura"] = 1.78;</a:t>
            </a:r>
            <a:br>
              <a:rPr lang="es-ES" altLang="es-AR" sz="2000" dirty="0" smtClean="0">
                <a:latin typeface="Courier New" panose="02070309020205020404" pitchFamily="49" charset="0"/>
              </a:rPr>
            </a:br>
            <a:r>
              <a:rPr lang="es-ES" altLang="es-AR" sz="2000" dirty="0" smtClean="0">
                <a:latin typeface="Courier New" panose="02070309020205020404" pitchFamily="49" charset="0"/>
              </a:rPr>
              <a:t/>
            </a:r>
            <a:br>
              <a:rPr lang="es-ES" altLang="es-AR" sz="2000" dirty="0" smtClean="0">
                <a:latin typeface="Courier New" panose="02070309020205020404" pitchFamily="49" charset="0"/>
              </a:rPr>
            </a:br>
            <a:r>
              <a:rPr lang="es-ES" altLang="es-AR" sz="2000" dirty="0" err="1" smtClean="0">
                <a:latin typeface="Courier New" panose="02070309020205020404" pitchFamily="49" charset="0"/>
              </a:rPr>
              <a:t>persona.peso</a:t>
            </a:r>
            <a:r>
              <a:rPr lang="es-ES" altLang="es-AR" sz="2000" dirty="0" smtClean="0">
                <a:latin typeface="Courier New" panose="02070309020205020404" pitchFamily="49" charset="0"/>
              </a:rPr>
              <a:t> = "70 kg";</a:t>
            </a:r>
            <a:endParaRPr lang="es-ES" altLang="es-AR" sz="2000" dirty="0">
              <a:latin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90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Objeto Date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s-AR" dirty="0" smtClean="0"/>
              <a:t>Crear fechas</a:t>
            </a:r>
          </a:p>
          <a:p>
            <a:pPr marL="265113" indent="0">
              <a:lnSpc>
                <a:spcPct val="100000"/>
              </a:lnSpc>
              <a:buNone/>
            </a:pPr>
            <a:r>
              <a:rPr lang="es-ES" altLang="es-AR" sz="1800" dirty="0" err="1" smtClean="0">
                <a:latin typeface="Courier New" panose="02070309020205020404" pitchFamily="49" charset="0"/>
              </a:rPr>
              <a:t>var</a:t>
            </a:r>
            <a:r>
              <a:rPr lang="es-ES" altLang="es-AR" sz="1800" dirty="0" smtClean="0">
                <a:latin typeface="Courier New" panose="02070309020205020404" pitchFamily="49" charset="0"/>
              </a:rPr>
              <a:t> </a:t>
            </a:r>
            <a:r>
              <a:rPr lang="es-ES" altLang="es-AR" sz="1800" dirty="0" err="1" smtClean="0">
                <a:latin typeface="Courier New" panose="02070309020205020404" pitchFamily="49" charset="0"/>
              </a:rPr>
              <a:t>fechaActual</a:t>
            </a:r>
            <a:r>
              <a:rPr lang="es-ES" altLang="es-AR" sz="1800" dirty="0" smtClean="0">
                <a:latin typeface="Courier New" panose="02070309020205020404" pitchFamily="49" charset="0"/>
              </a:rPr>
              <a:t> = new Date();</a:t>
            </a:r>
          </a:p>
          <a:p>
            <a:pPr marL="265113" indent="0">
              <a:lnSpc>
                <a:spcPct val="100000"/>
              </a:lnSpc>
              <a:buNone/>
            </a:pPr>
            <a:r>
              <a:rPr lang="es-ES" altLang="es-AR" sz="1800" dirty="0" err="1" smtClean="0">
                <a:latin typeface="Courier New" panose="02070309020205020404" pitchFamily="49" charset="0"/>
              </a:rPr>
              <a:t>var</a:t>
            </a:r>
            <a:r>
              <a:rPr lang="es-ES" altLang="es-AR" sz="1800" dirty="0" smtClean="0">
                <a:latin typeface="Courier New" panose="02070309020205020404" pitchFamily="49" charset="0"/>
              </a:rPr>
              <a:t> fecha1 = </a:t>
            </a:r>
            <a:r>
              <a:rPr lang="en-US" altLang="es-AR" sz="1800" dirty="0">
                <a:latin typeface="Courier New" panose="02070309020205020404" pitchFamily="49" charset="0"/>
              </a:rPr>
              <a:t>new Date</a:t>
            </a:r>
            <a:r>
              <a:rPr lang="en-US" altLang="es-AR" sz="1800" dirty="0" smtClean="0">
                <a:latin typeface="Courier New" panose="02070309020205020404" pitchFamily="49" charset="0"/>
              </a:rPr>
              <a:t>("January 1, 2016 12:00:00");</a:t>
            </a:r>
          </a:p>
          <a:p>
            <a:pPr marL="265113" indent="0">
              <a:lnSpc>
                <a:spcPct val="100000"/>
              </a:lnSpc>
              <a:buNone/>
            </a:pPr>
            <a:r>
              <a:rPr lang="es-ES" altLang="es-AR" sz="1800" dirty="0" err="1" smtClean="0">
                <a:latin typeface="Courier New" panose="02070309020205020404" pitchFamily="49" charset="0"/>
              </a:rPr>
              <a:t>var</a:t>
            </a:r>
            <a:r>
              <a:rPr lang="es-ES" altLang="es-AR" sz="1800" dirty="0" smtClean="0">
                <a:latin typeface="Courier New" panose="02070309020205020404" pitchFamily="49" charset="0"/>
              </a:rPr>
              <a:t> fecha2 = new Date(16,0,1,12,0,0);</a:t>
            </a:r>
          </a:p>
          <a:p>
            <a:pPr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s-AR" dirty="0" smtClean="0"/>
              <a:t>Funciones para manejo de fechas</a:t>
            </a:r>
            <a:endParaRPr lang="es-AR" dirty="0"/>
          </a:p>
          <a:p>
            <a:pPr marL="265113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AR" sz="2000" dirty="0"/>
              <a:t>.</a:t>
            </a:r>
            <a:r>
              <a:rPr lang="es-AR" sz="2000" dirty="0" err="1"/>
              <a:t>getFullYear</a:t>
            </a:r>
            <a:r>
              <a:rPr lang="es-AR" sz="2000" dirty="0"/>
              <a:t>() </a:t>
            </a:r>
            <a:r>
              <a:rPr lang="es-AR" sz="2000" dirty="0" smtClean="0"/>
              <a:t>/ .</a:t>
            </a:r>
            <a:r>
              <a:rPr lang="es-AR" sz="2000" dirty="0" err="1" smtClean="0"/>
              <a:t>getMonth</a:t>
            </a:r>
            <a:r>
              <a:rPr lang="es-AR" sz="2000" dirty="0" smtClean="0"/>
              <a:t>() / .</a:t>
            </a:r>
            <a:r>
              <a:rPr lang="es-AR" sz="2000" dirty="0" err="1" smtClean="0"/>
              <a:t>getDate</a:t>
            </a:r>
            <a:r>
              <a:rPr lang="es-AR" sz="2000" dirty="0" smtClean="0"/>
              <a:t>() / .</a:t>
            </a:r>
            <a:r>
              <a:rPr lang="es-AR" sz="2000" dirty="0" err="1" smtClean="0"/>
              <a:t>getDay</a:t>
            </a:r>
            <a:r>
              <a:rPr lang="es-AR" sz="2000" dirty="0" smtClean="0"/>
              <a:t>() / .</a:t>
            </a:r>
            <a:r>
              <a:rPr lang="es-AR" sz="2000" dirty="0" err="1" smtClean="0"/>
              <a:t>getHours</a:t>
            </a:r>
            <a:r>
              <a:rPr lang="es-AR" sz="2000" dirty="0" smtClean="0"/>
              <a:t>() / .</a:t>
            </a:r>
            <a:r>
              <a:rPr lang="es-AR" sz="2000" dirty="0" err="1" smtClean="0"/>
              <a:t>getMinutes</a:t>
            </a:r>
            <a:r>
              <a:rPr lang="es-AR" sz="2000" dirty="0" smtClean="0"/>
              <a:t>() / .</a:t>
            </a:r>
            <a:r>
              <a:rPr lang="es-AR" sz="2000" dirty="0" err="1" smtClean="0"/>
              <a:t>getSeconds</a:t>
            </a:r>
            <a:r>
              <a:rPr lang="es-AR" sz="2000" dirty="0" smtClean="0"/>
              <a:t>() / .</a:t>
            </a:r>
            <a:r>
              <a:rPr lang="es-AR" sz="2000" dirty="0" err="1" smtClean="0"/>
              <a:t>getMillisecons</a:t>
            </a:r>
            <a:r>
              <a:rPr lang="es-AR" sz="2000" dirty="0" smtClean="0"/>
              <a:t>() / .</a:t>
            </a:r>
            <a:r>
              <a:rPr lang="es-AR" sz="2000" dirty="0" err="1" smtClean="0"/>
              <a:t>getTime</a:t>
            </a:r>
            <a:r>
              <a:rPr lang="es-AR" sz="2000" dirty="0" smtClean="0"/>
              <a:t>()</a:t>
            </a:r>
            <a:endParaRPr lang="es-ES" altLang="es-AR" sz="2000" dirty="0" smtClean="0">
              <a:latin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15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Operadores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Aritméticos: ( +, -, *, /, ++, --, % )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Asignación: ( =, +=, -=, *=, /= )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Cadenas: </a:t>
            </a:r>
            <a:r>
              <a:rPr lang="es-AR" dirty="0" smtClean="0"/>
              <a:t>( + )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Lógicos: ( !, &amp;&amp;, || )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Comparación: ( ==, </a:t>
            </a:r>
            <a:r>
              <a:rPr lang="es-AR" dirty="0"/>
              <a:t>!=, </a:t>
            </a:r>
            <a:r>
              <a:rPr lang="es-AR" dirty="0" smtClean="0"/>
              <a:t>&lt;, &gt;, &lt;=, &gt;= )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Binarios: ( &amp;, ^, | 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58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JavaScript: Estructuras de control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427967"/>
            <a:ext cx="7543800" cy="44148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Condicional IF-ELSE</a:t>
            </a:r>
          </a:p>
          <a:p>
            <a:pPr marL="52388" indent="0">
              <a:lnSpc>
                <a:spcPct val="100000"/>
              </a:lnSpc>
              <a:buNone/>
            </a:pP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(condición) {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verdadero;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falso;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condición 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verdadero 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68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JavaScript: Estructuras de control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427967"/>
            <a:ext cx="7543800" cy="44148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Condicional SWITCH</a:t>
            </a:r>
          </a:p>
          <a:p>
            <a:pPr marL="52388" indent="0">
              <a:lnSpc>
                <a:spcPct val="100000"/>
              </a:lnSpc>
              <a:buNone/>
            </a:pPr>
            <a:r>
              <a:rPr lang="es-A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(variable) {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valor1: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operaciones;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valor2: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operaciones;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operaciones;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93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JavaScript: Estructuras de control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427967"/>
            <a:ext cx="7543800" cy="44148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Ciclo FOR</a:t>
            </a:r>
          </a:p>
          <a:p>
            <a:pPr marL="52388" indent="0">
              <a:lnSpc>
                <a:spcPct val="100000"/>
              </a:lnSpc>
              <a:buNone/>
            </a:pPr>
            <a:r>
              <a:rPr lang="es-A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(inicio; condición; incremento) {</a:t>
            </a:r>
            <a:b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operaciones;</a:t>
            </a:r>
            <a:b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s-AR" dirty="0"/>
              <a:t>Ciclo </a:t>
            </a:r>
            <a:r>
              <a:rPr lang="es-AR" dirty="0" smtClean="0"/>
              <a:t>FOR-IN</a:t>
            </a:r>
            <a:endParaRPr lang="es-AR" dirty="0"/>
          </a:p>
          <a:p>
            <a:pPr marL="52388" indent="0">
              <a:lnSpc>
                <a:spcPct val="100000"/>
              </a:lnSpc>
              <a:buNone/>
            </a:pPr>
            <a:r>
              <a:rPr lang="es-ES" altLang="es-AR" sz="1800" dirty="0" err="1">
                <a:latin typeface="Courier New" panose="02070309020205020404" pitchFamily="49" charset="0"/>
              </a:rPr>
              <a:t>var</a:t>
            </a:r>
            <a:r>
              <a:rPr lang="es-ES" altLang="es-AR" sz="1800" dirty="0">
                <a:latin typeface="Courier New" panose="02070309020205020404" pitchFamily="49" charset="0"/>
              </a:rPr>
              <a:t> persona </a:t>
            </a:r>
            <a:r>
              <a:rPr lang="es-ES" altLang="es-AR" sz="1800" dirty="0" smtClean="0">
                <a:latin typeface="Courier New" panose="02070309020205020404" pitchFamily="49" charset="0"/>
              </a:rPr>
              <a:t>=</a:t>
            </a:r>
            <a:br>
              <a:rPr lang="es-ES" altLang="es-AR" sz="1800" dirty="0" smtClean="0">
                <a:latin typeface="Courier New" panose="02070309020205020404" pitchFamily="49" charset="0"/>
              </a:rPr>
            </a:br>
            <a:r>
              <a:rPr lang="es-ES" altLang="es-AR" sz="1800" dirty="0" smtClean="0">
                <a:latin typeface="Courier New" panose="02070309020205020404" pitchFamily="49" charset="0"/>
              </a:rPr>
              <a:t>    { </a:t>
            </a:r>
            <a:r>
              <a:rPr lang="es-ES" altLang="es-AR" sz="1800" dirty="0" err="1" smtClean="0">
                <a:latin typeface="Courier New" panose="02070309020205020404" pitchFamily="49" charset="0"/>
              </a:rPr>
              <a:t>nombre</a:t>
            </a:r>
            <a:r>
              <a:rPr lang="es-ES" altLang="es-AR" sz="1800" dirty="0" err="1">
                <a:latin typeface="Courier New" panose="02070309020205020404" pitchFamily="49" charset="0"/>
              </a:rPr>
              <a:t>:"Juan</a:t>
            </a:r>
            <a:r>
              <a:rPr lang="es-ES" altLang="es-AR" sz="1800" dirty="0" smtClean="0">
                <a:latin typeface="Courier New" panose="02070309020205020404" pitchFamily="49" charset="0"/>
              </a:rPr>
              <a:t>", apellido</a:t>
            </a:r>
            <a:r>
              <a:rPr lang="es-ES" altLang="es-AR" sz="1800" dirty="0">
                <a:latin typeface="Courier New" panose="02070309020205020404" pitchFamily="49" charset="0"/>
              </a:rPr>
              <a:t>:"</a:t>
            </a:r>
            <a:r>
              <a:rPr lang="es-ES" altLang="es-AR" sz="1800" dirty="0" err="1">
                <a:latin typeface="Courier New" panose="02070309020205020404" pitchFamily="49" charset="0"/>
              </a:rPr>
              <a:t>Perez</a:t>
            </a:r>
            <a:r>
              <a:rPr lang="es-ES" altLang="es-AR" sz="1800" dirty="0" smtClean="0">
                <a:latin typeface="Courier New" panose="02070309020205020404" pitchFamily="49" charset="0"/>
              </a:rPr>
              <a:t>", edad:25 };</a:t>
            </a:r>
            <a:endParaRPr lang="es-AR" altLang="es-A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buNone/>
            </a:pPr>
            <a:r>
              <a:rPr lang="es-A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</a:t>
            </a:r>
            <a:r>
              <a:rPr lang="es-A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persona) 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+ ":" + persona[x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+ " ");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92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JavaScript: Estructuras de control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427967"/>
            <a:ext cx="7543800" cy="44148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Ciclo WHILE</a:t>
            </a:r>
          </a:p>
          <a:p>
            <a:pPr marL="52388" indent="0">
              <a:lnSpc>
                <a:spcPct val="100000"/>
              </a:lnSpc>
              <a:buNone/>
            </a:pPr>
            <a:r>
              <a:rPr lang="es-A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(condición) {</a:t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operaciones;</a:t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2388" indent="0">
              <a:lnSpc>
                <a:spcPct val="100000"/>
              </a:lnSpc>
              <a:buNone/>
            </a:pPr>
            <a:endParaRPr lang="es-A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Ciclo </a:t>
            </a:r>
            <a:r>
              <a:rPr lang="es-AR" dirty="0" smtClean="0"/>
              <a:t>DO-WHILE</a:t>
            </a:r>
            <a:endParaRPr lang="es-AR" dirty="0"/>
          </a:p>
          <a:p>
            <a:pPr marL="52388" indent="0">
              <a:lnSpc>
                <a:spcPct val="100000"/>
              </a:lnSpc>
              <a:buNone/>
            </a:pPr>
            <a:r>
              <a:rPr 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operaciones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(condición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74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JavaScript: Estructuras de control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427967"/>
            <a:ext cx="7543800" cy="44148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Manejo de excepciones</a:t>
            </a:r>
          </a:p>
          <a:p>
            <a:pPr marL="52388" indent="0">
              <a:lnSpc>
                <a:spcPct val="100000"/>
              </a:lnSpc>
              <a:buNone/>
            </a:pPr>
            <a:r>
              <a:rPr 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//instrucciones</a:t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//salida por error</a:t>
            </a:r>
            <a:b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32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Funciones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Declaración de una función</a:t>
            </a:r>
          </a:p>
          <a:p>
            <a:pPr marL="52388" indent="0">
              <a:lnSpc>
                <a:spcPct val="100000"/>
              </a:lnSpc>
              <a:buNone/>
            </a:pPr>
            <a:r>
              <a:rPr lang="es-A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(parámetro1, parámetro2) {</a:t>
            </a:r>
            <a:b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operaciones;</a:t>
            </a:r>
            <a:b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resultado;</a:t>
            </a:r>
            <a:b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buNone/>
            </a:pP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parámetro1, parámetro2) {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operaciones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resultado;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Llamado a la función</a:t>
            </a:r>
          </a:p>
          <a:p>
            <a:pPr marL="52388" indent="0">
              <a:buNone/>
            </a:pP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52388" indent="0">
              <a:buNone/>
            </a:pP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resultado = 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5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 a JavaScript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Desarrollado por Netscape en 1995.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Se ejecuta del lado del cliente (</a:t>
            </a:r>
            <a:r>
              <a:rPr lang="es-AR" dirty="0" err="1" smtClean="0"/>
              <a:t>Client</a:t>
            </a:r>
            <a:r>
              <a:rPr lang="es-AR" dirty="0" smtClean="0"/>
              <a:t> </a:t>
            </a:r>
            <a:r>
              <a:rPr lang="es-AR" dirty="0" err="1" smtClean="0"/>
              <a:t>Side</a:t>
            </a:r>
            <a:r>
              <a:rPr lang="es-AR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Características del lenguaje:</a:t>
            </a:r>
            <a:endParaRPr lang="es-AR" dirty="0"/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/>
              <a:t>Lenguaje completo de </a:t>
            </a:r>
            <a:r>
              <a:rPr lang="es-AR" dirty="0" smtClean="0"/>
              <a:t>programación</a:t>
            </a:r>
            <a:r>
              <a:rPr lang="es-AR" dirty="0"/>
              <a:t>.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Multiparadigma</a:t>
            </a:r>
            <a:r>
              <a:rPr lang="es-AR" dirty="0" smtClean="0"/>
              <a:t>: Estructurado y Orientado a Objetos.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smtClean="0"/>
              <a:t>Interpretado: por el navegador web.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smtClean="0"/>
              <a:t>Débilmente </a:t>
            </a:r>
            <a:r>
              <a:rPr lang="es-AR" dirty="0" err="1" smtClean="0"/>
              <a:t>tipado</a:t>
            </a:r>
            <a:r>
              <a:rPr lang="es-AR" dirty="0" smtClean="0"/>
              <a:t>: Variables de tipos dinámicos.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JavaScript (Netscape, ECMA/ISO) / </a:t>
            </a:r>
            <a:r>
              <a:rPr lang="es-AR" dirty="0" err="1" smtClean="0"/>
              <a:t>JScript</a:t>
            </a:r>
            <a:r>
              <a:rPr lang="es-AR" dirty="0" smtClean="0"/>
              <a:t> (Microsoft)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91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Funciones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Funciones con cantidad variable de parámetros</a:t>
            </a:r>
          </a:p>
          <a:p>
            <a:pPr marL="52388" indent="0">
              <a:lnSpc>
                <a:spcPct val="100000"/>
              </a:lnSpc>
              <a:buNone/>
            </a:pPr>
            <a:r>
              <a:rPr lang="es-A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argumentosVariables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i;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s-A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(i </a:t>
            </a:r>
            <a:r>
              <a:rPr lang="es-A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" ");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2388" indent="0">
              <a:lnSpc>
                <a:spcPct val="100000"/>
              </a:lnSpc>
              <a:buNone/>
            </a:pP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argumentosVariables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 123, 500, 115, 44);</a:t>
            </a:r>
          </a:p>
          <a:p>
            <a:pPr>
              <a:buFont typeface="Arial" panose="020B0604020202020204" pitchFamily="34" charset="0"/>
              <a:buChar char="•"/>
            </a:pP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Los parámetros de tipos primitivos se pasan por copia.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Los objetos se pasan por referencia.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80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</a:t>
            </a:r>
            <a:r>
              <a:rPr lang="es-AR" dirty="0" err="1" smtClean="0"/>
              <a:t>Popups</a:t>
            </a:r>
            <a:endParaRPr lang="es-AR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Mensaje de alerta</a:t>
            </a:r>
          </a:p>
          <a:p>
            <a:pPr marL="52388" indent="0">
              <a:buNone/>
            </a:pP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("Hola mundo");</a:t>
            </a:r>
          </a:p>
          <a:p>
            <a:pPr marL="52388" indent="0">
              <a:buNone/>
            </a:pP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Cuadro de confirmación</a:t>
            </a:r>
          </a:p>
          <a:p>
            <a:pPr marL="52388" indent="0">
              <a:buNone/>
            </a:pP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("¿Está seguro?");</a:t>
            </a:r>
          </a:p>
          <a:p>
            <a:pPr marL="52388" indent="0">
              <a:buNone/>
            </a:pP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Cuadro de ingreso de texto</a:t>
            </a:r>
          </a:p>
          <a:p>
            <a:pPr marL="52388" indent="0">
              <a:buNone/>
            </a:pP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("Ingrese su nombre:");</a:t>
            </a:r>
            <a:endParaRPr lang="es-A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21</a:t>
            </a:fld>
            <a:endParaRPr 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510" y="1555551"/>
            <a:ext cx="2381250" cy="189392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702" y="3884242"/>
            <a:ext cx="2555661" cy="17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5437" y="357809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&gt;JavaScript&lt;/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mostrarUsuarios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usuarios = 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["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Juan","Carla","Ana","Manuel","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Ary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usuarios.sort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cant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usuarios.length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lista = "Usuarios \n========\n";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i=0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i&lt;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usuarios.length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i&lt;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lista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+= usuarios[i] + "\n"; 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(lista);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mostrarUsuarios</a:t>
            </a:r>
            <a:r>
              <a:rPr lang="es-A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s-A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mostrarUsuarios</a:t>
            </a:r>
            <a:r>
              <a:rPr lang="es-A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Funciones y </a:t>
            </a:r>
            <a:r>
              <a:rPr lang="es-AR" sz="2000" dirty="0" err="1" smtClean="0"/>
              <a:t>arrays</a:t>
            </a:r>
            <a:endParaRPr lang="es-AR" sz="2000" dirty="0" smtClean="0"/>
          </a:p>
          <a:p>
            <a:r>
              <a:rPr lang="es-AR" sz="1800" dirty="0" smtClean="0"/>
              <a:t>Mostrar un listado de usuarios por pantalla.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1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DOM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err="1" smtClean="0"/>
              <a:t>Document</a:t>
            </a:r>
            <a:r>
              <a:rPr lang="es-AR" dirty="0" smtClean="0"/>
              <a:t> </a:t>
            </a:r>
            <a:r>
              <a:rPr lang="es-AR" dirty="0" err="1" smtClean="0"/>
              <a:t>Object</a:t>
            </a:r>
            <a:r>
              <a:rPr lang="es-AR" dirty="0" smtClean="0"/>
              <a:t> </a:t>
            </a:r>
            <a:r>
              <a:rPr lang="es-AR" dirty="0" err="1" smtClean="0"/>
              <a:t>Model</a:t>
            </a: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Creado por el navegador cuando se carga la página 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Estructura de árbol.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El DOM permite a JavaScript acceder y modificar el contenido, la estructura y los estilos del documento.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8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JavaScript: DOM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24</a:t>
            </a:fld>
            <a:endParaRPr lang="es-A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66" y="1487557"/>
            <a:ext cx="6916655" cy="443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8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DOM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427966"/>
            <a:ext cx="7543801" cy="45885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Obtener elementos HTML por id, clase o etiqueta: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document.getElementById</a:t>
            </a:r>
            <a:r>
              <a:rPr lang="es-AR" dirty="0" smtClean="0"/>
              <a:t>("id")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document.getElementsByClassName</a:t>
            </a:r>
            <a:r>
              <a:rPr lang="es-AR" dirty="0" smtClean="0"/>
              <a:t>("clase")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document.getElementsByTagName</a:t>
            </a:r>
            <a:r>
              <a:rPr lang="es-AR" dirty="0" smtClean="0"/>
              <a:t>("div")</a:t>
            </a:r>
          </a:p>
          <a:p>
            <a:pPr lvl="1">
              <a:buFont typeface="Calibri" panose="020F0502020204030204" pitchFamily="34" charset="0"/>
              <a:buChar char="‐"/>
            </a:pPr>
            <a:endParaRPr lang="es-AR" dirty="0" smtClean="0"/>
          </a:p>
          <a:p>
            <a:pPr marL="352425" lvl="1" indent="0">
              <a:buNone/>
            </a:pP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id="id" 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="clase"&gt;Texto&lt;/div&gt;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14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DOM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427966"/>
            <a:ext cx="7543801" cy="46150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Obtener elementos HTML por colección de objetos: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document.images</a:t>
            </a:r>
            <a:r>
              <a:rPr lang="es-AR" dirty="0" smtClean="0"/>
              <a:t>	// </a:t>
            </a:r>
            <a:r>
              <a:rPr lang="es-AR" dirty="0" err="1" smtClean="0"/>
              <a:t>Array</a:t>
            </a:r>
            <a:r>
              <a:rPr lang="es-AR" dirty="0" smtClean="0"/>
              <a:t> de &lt;</a:t>
            </a:r>
            <a:r>
              <a:rPr lang="es-AR" dirty="0" err="1" smtClean="0"/>
              <a:t>img</a:t>
            </a:r>
            <a:r>
              <a:rPr lang="es-AR" dirty="0" smtClean="0"/>
              <a:t>&gt;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document.forms</a:t>
            </a:r>
            <a:r>
              <a:rPr lang="es-AR" dirty="0" smtClean="0"/>
              <a:t>		// </a:t>
            </a:r>
            <a:r>
              <a:rPr lang="es-AR" dirty="0" err="1" smtClean="0"/>
              <a:t>Array</a:t>
            </a:r>
            <a:r>
              <a:rPr lang="es-AR" dirty="0" smtClean="0"/>
              <a:t> de &lt;</a:t>
            </a:r>
            <a:r>
              <a:rPr lang="es-AR" dirty="0" err="1" smtClean="0"/>
              <a:t>form</a:t>
            </a:r>
            <a:r>
              <a:rPr lang="es-AR" dirty="0" smtClean="0"/>
              <a:t>&gt;</a:t>
            </a:r>
            <a:endParaRPr lang="es-AR" dirty="0"/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document.anchors</a:t>
            </a:r>
            <a:r>
              <a:rPr lang="es-AR" dirty="0" smtClean="0"/>
              <a:t>	// </a:t>
            </a:r>
            <a:r>
              <a:rPr lang="es-AR" dirty="0" err="1" smtClean="0"/>
              <a:t>Array</a:t>
            </a:r>
            <a:r>
              <a:rPr lang="es-AR" dirty="0" smtClean="0"/>
              <a:t> de &lt;a&gt;</a:t>
            </a:r>
            <a:endParaRPr lang="es-AR" dirty="0"/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document.title</a:t>
            </a:r>
            <a:r>
              <a:rPr lang="es-AR" dirty="0" smtClean="0"/>
              <a:t>		// Elemento &lt;</a:t>
            </a:r>
            <a:r>
              <a:rPr lang="es-AR" dirty="0" err="1" smtClean="0"/>
              <a:t>title</a:t>
            </a:r>
            <a:r>
              <a:rPr lang="es-AR" dirty="0" smtClean="0"/>
              <a:t>&gt;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smtClean="0"/>
              <a:t>document.URL		// URL completa de la página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smtClean="0"/>
              <a:t>Entre otros…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3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DOM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427966"/>
            <a:ext cx="7543801" cy="461502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Modificación de los elementos: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i="1" dirty="0" err="1" smtClean="0"/>
              <a:t>elemento</a:t>
            </a:r>
            <a:r>
              <a:rPr lang="es-AR" dirty="0" err="1" smtClean="0"/>
              <a:t>.innerHTML</a:t>
            </a:r>
            <a:r>
              <a:rPr lang="es-AR" dirty="0" smtClean="0"/>
              <a:t> = "nuevo contenido </a:t>
            </a:r>
            <a:r>
              <a:rPr lang="es-AR" dirty="0" err="1" smtClean="0"/>
              <a:t>html</a:t>
            </a:r>
            <a:r>
              <a:rPr lang="es-AR" dirty="0" smtClean="0"/>
              <a:t>";</a:t>
            </a:r>
          </a:p>
          <a:p>
            <a:pPr marL="384048" lvl="2" indent="0">
              <a:buNone/>
            </a:pPr>
            <a:r>
              <a:rPr lang="es-AR" dirty="0" smtClean="0"/>
              <a:t>	Ejemplo: </a:t>
            </a:r>
            <a:r>
              <a:rPr lang="es-AR" dirty="0" err="1" smtClean="0"/>
              <a:t>document.title</a:t>
            </a:r>
            <a:r>
              <a:rPr lang="es-AR" dirty="0" smtClean="0"/>
              <a:t> </a:t>
            </a:r>
            <a:r>
              <a:rPr lang="es-AR" dirty="0"/>
              <a:t>= </a:t>
            </a:r>
            <a:r>
              <a:rPr lang="es-AR" dirty="0" smtClean="0"/>
              <a:t>"</a:t>
            </a:r>
            <a:r>
              <a:rPr lang="es-AR" dirty="0" err="1" smtClean="0"/>
              <a:t>Introduccion</a:t>
            </a:r>
            <a:r>
              <a:rPr lang="es-AR" dirty="0" smtClean="0"/>
              <a:t> a JS";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i="1" dirty="0" err="1" smtClean="0"/>
              <a:t>elemento.atributo</a:t>
            </a:r>
            <a:r>
              <a:rPr lang="es-AR" dirty="0" smtClean="0"/>
              <a:t> = </a:t>
            </a:r>
            <a:r>
              <a:rPr lang="es-AR" i="1" dirty="0" smtClean="0"/>
              <a:t>valor</a:t>
            </a:r>
            <a:r>
              <a:rPr lang="es-AR" dirty="0" smtClean="0"/>
              <a:t>; </a:t>
            </a:r>
          </a:p>
          <a:p>
            <a:pPr marL="384048" lvl="2" indent="0">
              <a:buNone/>
            </a:pPr>
            <a:r>
              <a:rPr lang="es-AR" dirty="0" smtClean="0"/>
              <a:t>	Ejemplo: </a:t>
            </a:r>
            <a:r>
              <a:rPr lang="es-AR" dirty="0" err="1" smtClean="0"/>
              <a:t>document.images</a:t>
            </a:r>
            <a:r>
              <a:rPr lang="es-AR" dirty="0" smtClean="0"/>
              <a:t>[0].</a:t>
            </a:r>
            <a:r>
              <a:rPr lang="es-AR" dirty="0" err="1" smtClean="0"/>
              <a:t>src</a:t>
            </a:r>
            <a:r>
              <a:rPr lang="es-AR" dirty="0" smtClean="0"/>
              <a:t> = "imagen1.png";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i="1" dirty="0" err="1" smtClean="0"/>
              <a:t>elemento</a:t>
            </a:r>
            <a:r>
              <a:rPr lang="es-AR" dirty="0" err="1" smtClean="0"/>
              <a:t>.style.</a:t>
            </a:r>
            <a:r>
              <a:rPr lang="es-AR" i="1" dirty="0" err="1" smtClean="0"/>
              <a:t>propiedad</a:t>
            </a:r>
            <a:r>
              <a:rPr lang="es-AR" dirty="0" smtClean="0"/>
              <a:t> = </a:t>
            </a:r>
            <a:r>
              <a:rPr lang="es-AR" i="1" dirty="0" smtClean="0"/>
              <a:t>valor</a:t>
            </a:r>
            <a:r>
              <a:rPr lang="es-AR" dirty="0" smtClean="0"/>
              <a:t>;</a:t>
            </a:r>
          </a:p>
          <a:p>
            <a:pPr marL="384048" lvl="2" indent="0">
              <a:buNone/>
            </a:pPr>
            <a:r>
              <a:rPr lang="es-AR" dirty="0" smtClean="0"/>
              <a:t>	Ejemplo</a:t>
            </a:r>
            <a:r>
              <a:rPr lang="es-AR" dirty="0"/>
              <a:t>: </a:t>
            </a:r>
            <a:r>
              <a:rPr lang="es-AR" dirty="0" err="1" smtClean="0"/>
              <a:t>document.getElementById</a:t>
            </a:r>
            <a:r>
              <a:rPr lang="es-AR" dirty="0" smtClean="0"/>
              <a:t>("</a:t>
            </a:r>
            <a:r>
              <a:rPr lang="es-AR" dirty="0" err="1" smtClean="0"/>
              <a:t>boton</a:t>
            </a:r>
            <a:r>
              <a:rPr lang="es-AR" dirty="0" smtClean="0"/>
              <a:t>").</a:t>
            </a:r>
            <a:r>
              <a:rPr lang="es-AR" dirty="0" err="1" smtClean="0"/>
              <a:t>style.color</a:t>
            </a:r>
            <a:r>
              <a:rPr lang="es-AR" dirty="0" smtClean="0"/>
              <a:t> </a:t>
            </a:r>
            <a:r>
              <a:rPr lang="es-AR" dirty="0"/>
              <a:t>= </a:t>
            </a:r>
            <a:r>
              <a:rPr lang="es-AR" dirty="0" smtClean="0"/>
              <a:t>"red";</a:t>
            </a:r>
            <a:endParaRPr lang="es-AR" dirty="0"/>
          </a:p>
          <a:p>
            <a:pPr>
              <a:spcBef>
                <a:spcPts val="3000"/>
              </a:spcBef>
              <a:buFont typeface="Calibri" panose="020F0502020204030204" pitchFamily="34" charset="0"/>
              <a:buChar char="‐"/>
            </a:pPr>
            <a:r>
              <a:rPr lang="es-AR" dirty="0" smtClean="0"/>
              <a:t>Otros métodos útiles:</a:t>
            </a:r>
          </a:p>
          <a:p>
            <a:pPr lvl="1">
              <a:spcAft>
                <a:spcPts val="0"/>
              </a:spcAft>
              <a:buFont typeface="Calibri" panose="020F0502020204030204" pitchFamily="34" charset="0"/>
              <a:buChar char="‐"/>
            </a:pPr>
            <a:r>
              <a:rPr lang="es-AR" dirty="0" err="1" smtClean="0"/>
              <a:t>document.write</a:t>
            </a:r>
            <a:r>
              <a:rPr lang="es-AR" dirty="0" smtClean="0"/>
              <a:t>("Bienvenido");</a:t>
            </a:r>
          </a:p>
          <a:p>
            <a:pPr lvl="1">
              <a:spcAft>
                <a:spcPts val="0"/>
              </a:spcAft>
              <a:buFont typeface="Calibri" panose="020F0502020204030204" pitchFamily="34" charset="0"/>
              <a:buChar char="‐"/>
            </a:pPr>
            <a:r>
              <a:rPr lang="es-AR" dirty="0" err="1"/>
              <a:t>window.location.href</a:t>
            </a:r>
            <a:r>
              <a:rPr lang="es-AR" dirty="0"/>
              <a:t> = "http://misitio.com"</a:t>
            </a:r>
          </a:p>
          <a:p>
            <a:pPr lvl="1">
              <a:spcAft>
                <a:spcPts val="0"/>
              </a:spcAft>
              <a:buFont typeface="Calibri" panose="020F0502020204030204" pitchFamily="34" charset="0"/>
              <a:buChar char="‐"/>
            </a:pPr>
            <a:r>
              <a:rPr lang="es-AR" dirty="0" err="1" smtClean="0"/>
              <a:t>window.history.back</a:t>
            </a:r>
            <a:r>
              <a:rPr lang="es-AR" dirty="0" smtClean="0"/>
              <a:t>();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11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Acciones que realiza el usuario sobre los elementos de la página: </a:t>
            </a:r>
            <a:r>
              <a:rPr lang="es-AR" dirty="0" err="1" smtClean="0"/>
              <a:t>click</a:t>
            </a:r>
            <a:r>
              <a:rPr lang="es-AR" dirty="0" smtClean="0"/>
              <a:t>, doble </a:t>
            </a:r>
            <a:r>
              <a:rPr lang="es-AR" dirty="0" err="1" smtClean="0"/>
              <a:t>click</a:t>
            </a:r>
            <a:r>
              <a:rPr lang="es-AR" dirty="0" smtClean="0"/>
              <a:t>, foco, presionar una tecla, enviar un formulario, arrastrar un elemento,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A cada evento se puede asociar código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Llamados a funciones desde atributos HTML.</a:t>
            </a:r>
          </a:p>
          <a:p>
            <a:pPr marL="265113" indent="52388">
              <a:buNone/>
            </a:pP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cambiarColor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52388">
              <a:buNone/>
            </a:pP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recargarValores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()"&gt;...&lt;/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65113" indent="52388">
              <a:buNone/>
            </a:pP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="calcular()" 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="OK" /&gt;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52388">
              <a:buNone/>
            </a:pP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s-A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javascript:validarForm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()"&gt;ENVIAR&lt;/a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28</a:t>
            </a:fld>
            <a:endParaRPr lang="es-AR"/>
          </a:p>
        </p:txBody>
      </p:sp>
      <p:sp>
        <p:nvSpPr>
          <p:cNvPr id="6" name="Botón de acción: Personalizar 5">
            <a:hlinkClick r:id="rId2" highlightClick="1"/>
          </p:cNvPr>
          <p:cNvSpPr/>
          <p:nvPr/>
        </p:nvSpPr>
        <p:spPr>
          <a:xfrm>
            <a:off x="6171387" y="5600319"/>
            <a:ext cx="2195373" cy="4247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LISTADO DE EVENTOS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2102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#2</a:t>
            </a:r>
            <a:endParaRPr lang="es-AR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261455" y="379869"/>
            <a:ext cx="5882545" cy="6079917"/>
          </a:xfrm>
        </p:spPr>
        <p:txBody>
          <a:bodyPr>
            <a:normAutofit fontScale="92500" lnSpcReduction="20000"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validarFormulario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nombre 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("nombre");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dni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dni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nombre.</a:t>
            </a:r>
            <a:r>
              <a:rPr lang="es-A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value.length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nombre.style.backgroundColor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"red";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A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dni.</a:t>
            </a:r>
            <a:r>
              <a:rPr lang="es-A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value.length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 || </a:t>
            </a:r>
            <a:r>
              <a:rPr lang="es-A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dni.value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dni.style.backgroundColor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"red";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("Correcto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!!!");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s-A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</a:t>
            </a:r>
            <a:r>
              <a:rPr lang="es-A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Nombre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:&lt;input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id="nombre"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="nombre"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DNI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:&lt;input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s-A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dni</a:t>
            </a:r>
            <a:r>
              <a:rPr lang="es-A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dni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="#" </a:t>
            </a:r>
            <a:r>
              <a:rPr lang="es-A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validarFormulario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();"&gt;Enviar&lt;/a&gt;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Validación de formularios.</a:t>
            </a:r>
          </a:p>
          <a:p>
            <a:r>
              <a:rPr lang="es-AR" sz="2000" dirty="0" smtClean="0"/>
              <a:t>Evento </a:t>
            </a:r>
            <a:r>
              <a:rPr lang="es-AR" sz="2000" dirty="0" err="1" smtClean="0"/>
              <a:t>onclick</a:t>
            </a:r>
            <a:r>
              <a:rPr lang="es-AR" sz="2000" dirty="0" smtClean="0"/>
              <a:t> y función </a:t>
            </a:r>
            <a:r>
              <a:rPr lang="es-AR" sz="2000" dirty="0" err="1" smtClean="0"/>
              <a:t>submit</a:t>
            </a:r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1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Para qué se utiliza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Animación a los elementos de la página (</a:t>
            </a:r>
            <a:r>
              <a:rPr lang="es-AR" dirty="0" err="1" smtClean="0"/>
              <a:t>ej</a:t>
            </a:r>
            <a:r>
              <a:rPr lang="es-AR" dirty="0" smtClean="0"/>
              <a:t>: menús desplegables, slider de fotos, pestañas, transiciones, </a:t>
            </a:r>
            <a:r>
              <a:rPr lang="es-AR" dirty="0" err="1" smtClean="0"/>
              <a:t>popups</a:t>
            </a:r>
            <a:r>
              <a:rPr lang="es-AR" dirty="0" smtClean="0"/>
              <a:t> personalizados).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Contenido interactivo (juegos, audio y video).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Validación de formularios.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AJAX: Comunicación con el servidor sin recargar la página.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75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#3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Modificación de estilos.</a:t>
            </a:r>
          </a:p>
          <a:p>
            <a:r>
              <a:rPr lang="es-AR" sz="2000" dirty="0" smtClean="0"/>
              <a:t>Evento </a:t>
            </a:r>
            <a:r>
              <a:rPr lang="es-AR" sz="2000" dirty="0" err="1" smtClean="0"/>
              <a:t>onmouseover</a:t>
            </a:r>
            <a:r>
              <a:rPr lang="es-AR" sz="2000" dirty="0" smtClean="0"/>
              <a:t> y </a:t>
            </a:r>
            <a:r>
              <a:rPr lang="es-AR" sz="2000" dirty="0" err="1" smtClean="0"/>
              <a:t>onmouseout</a:t>
            </a:r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30</a:t>
            </a:fld>
            <a:endParaRPr lang="es-AR"/>
          </a:p>
        </p:txBody>
      </p:sp>
      <p:sp>
        <p:nvSpPr>
          <p:cNvPr id="9" name="Marcador de contenido 6"/>
          <p:cNvSpPr>
            <a:spLocks noGrp="1"/>
          </p:cNvSpPr>
          <p:nvPr>
            <p:ph idx="1"/>
          </p:nvPr>
        </p:nvSpPr>
        <p:spPr>
          <a:xfrm>
            <a:off x="3261455" y="379869"/>
            <a:ext cx="5882545" cy="6079917"/>
          </a:xfrm>
        </p:spPr>
        <p:txBody>
          <a:bodyPr>
            <a:normAutofit lnSpcReduction="10000"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enfasis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("bienvenida").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("bienvenida").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color = 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("bienvenida").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("bienvenida").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color = 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id="bienvenida" </a:t>
            </a:r>
            <a:r>
              <a:rPr lang="es-A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r>
              <a:rPr lang="es-A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enfasis</a:t>
            </a:r>
            <a:r>
              <a:rPr lang="es-A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(true);" </a:t>
            </a:r>
            <a:r>
              <a:rPr lang="es-A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onmouseout</a:t>
            </a:r>
            <a:r>
              <a:rPr lang="es-A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enfasis</a:t>
            </a:r>
            <a:r>
              <a:rPr lang="es-A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(false);"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&gt;HOLA MUNDO&lt;/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#4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Secuencia de ejecución.</a:t>
            </a:r>
          </a:p>
          <a:p>
            <a:r>
              <a:rPr lang="es-AR" sz="2000" dirty="0" smtClean="0"/>
              <a:t>Evento </a:t>
            </a:r>
            <a:r>
              <a:rPr lang="es-AR" sz="2000" dirty="0" err="1" smtClean="0"/>
              <a:t>onload</a:t>
            </a:r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31</a:t>
            </a:fld>
            <a:endParaRPr lang="es-AR"/>
          </a:p>
        </p:txBody>
      </p:sp>
      <p:sp>
        <p:nvSpPr>
          <p:cNvPr id="8" name="Marcador de contenido 6"/>
          <p:cNvSpPr>
            <a:spLocks noGrp="1"/>
          </p:cNvSpPr>
          <p:nvPr>
            <p:ph idx="1"/>
          </p:nvPr>
        </p:nvSpPr>
        <p:spPr>
          <a:xfrm>
            <a:off x="3261455" y="379869"/>
            <a:ext cx="5882545" cy="6079917"/>
          </a:xfrm>
        </p:spPr>
        <p:txBody>
          <a:bodyPr>
            <a:norm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mensaje(){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("Hola mundo 3&lt;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("Hola mundo 1&lt;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("Hola mundo 5");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Hola 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mundo 2&lt;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r>
              <a:rPr lang="es-A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mensaje();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Hola 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mundo 4&lt;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lecha abajo 8"/>
          <p:cNvSpPr/>
          <p:nvPr/>
        </p:nvSpPr>
        <p:spPr>
          <a:xfrm>
            <a:off x="8409363" y="715617"/>
            <a:ext cx="323820" cy="5088835"/>
          </a:xfrm>
          <a:prstGeom prst="downArrow">
            <a:avLst>
              <a:gd name="adj1" fmla="val 50000"/>
              <a:gd name="adj2" fmla="val 85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3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</a:t>
            </a:r>
            <a:r>
              <a:rPr lang="es-AR" dirty="0" err="1" smtClean="0"/>
              <a:t>Debug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427967"/>
            <a:ext cx="7543801" cy="1792311"/>
          </a:xfrm>
        </p:spPr>
        <p:txBody>
          <a:bodyPr/>
          <a:lstStyle/>
          <a:p>
            <a:pPr marL="52388" indent="0">
              <a:buNone/>
            </a:pPr>
            <a:r>
              <a:rPr lang="es-AR" dirty="0" smtClean="0"/>
              <a:t>¿Cómo detectar errores en nuestro código JavaScript?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Consola del navegador (&lt;F12&gt;)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Método </a:t>
            </a:r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console.log(…)</a:t>
            </a:r>
          </a:p>
          <a:p>
            <a:pPr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32</a:t>
            </a:fld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3220278"/>
            <a:ext cx="7543801" cy="24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Referencias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427967"/>
            <a:ext cx="7777702" cy="3554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>
                <a:hlinkClick r:id="rId2"/>
              </a:rPr>
              <a:t>http://</a:t>
            </a:r>
            <a:r>
              <a:rPr lang="es-AR" dirty="0" smtClean="0">
                <a:hlinkClick r:id="rId2"/>
              </a:rPr>
              <a:t>www.w3schools.com/js/default.asp</a:t>
            </a: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>
                <a:hlinkClick r:id="rId3"/>
              </a:rPr>
              <a:t>https://</a:t>
            </a:r>
            <a:r>
              <a:rPr lang="es-AR" dirty="0" smtClean="0">
                <a:hlinkClick r:id="rId3"/>
              </a:rPr>
              <a:t>es.wikipedia.org/wiki/JavaScript</a:t>
            </a: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>
                <a:hlinkClick r:id="rId4"/>
              </a:rPr>
              <a:t>https://</a:t>
            </a:r>
            <a:r>
              <a:rPr lang="es-AR" dirty="0" smtClean="0">
                <a:hlinkClick r:id="rId4"/>
              </a:rPr>
              <a:t>es.wikipedia.org/wiki/Document_Object_Model</a:t>
            </a: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>
                <a:hlinkClick r:id="rId5"/>
              </a:rPr>
              <a:t>http://</a:t>
            </a:r>
            <a:r>
              <a:rPr lang="es-AR" dirty="0" smtClean="0">
                <a:hlinkClick r:id="rId5"/>
              </a:rPr>
              <a:t>www.w3schools.com/js/js_htmldom_document.asp</a:t>
            </a: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>
                <a:hlinkClick r:id="rId6"/>
              </a:rPr>
              <a:t>http://</a:t>
            </a:r>
            <a:r>
              <a:rPr lang="es-AR" dirty="0" smtClean="0">
                <a:hlinkClick r:id="rId6"/>
              </a:rPr>
              <a:t>www.htmlquick.com/es/reference/events.html</a:t>
            </a:r>
            <a:r>
              <a:rPr lang="es-AR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s-AR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33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822959" y="5343091"/>
            <a:ext cx="754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000" dirty="0" smtClean="0">
                <a:solidFill>
                  <a:schemeClr val="accent6"/>
                </a:solidFill>
              </a:rPr>
              <a:t>AUTOR: LEANDRO MORRONE</a:t>
            </a:r>
            <a:endParaRPr lang="es-A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Dónde se escribe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Embebido en el código HTML, entre etiquetas "script</a:t>
            </a:r>
            <a:r>
              <a:rPr lang="es-AR" dirty="0"/>
              <a:t>"</a:t>
            </a:r>
            <a:endParaRPr lang="es-AR" dirty="0" smtClean="0"/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&lt;script&gt; … &lt;/script&gt;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En un archivo externo, incluido en el HTML</a:t>
            </a:r>
            <a:endParaRPr lang="es-AR" dirty="0"/>
          </a:p>
          <a:p>
            <a:pPr marL="0" indent="0">
              <a:buNone/>
            </a:pPr>
            <a:r>
              <a:rPr lang="es-AR" dirty="0" smtClean="0"/>
              <a:t>	&lt;script </a:t>
            </a:r>
            <a:r>
              <a:rPr lang="es-AR" dirty="0" err="1" smtClean="0"/>
              <a:t>src</a:t>
            </a:r>
            <a:r>
              <a:rPr lang="es-AR" dirty="0" smtClean="0"/>
              <a:t>="miarchivo.js"&gt;&lt;/script&gt;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1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Sintaxis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Basada en la sintaxis del lenguaje C y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Las sentencias se separan con punto y coma (;) o saltos de línea.</a:t>
            </a:r>
          </a:p>
          <a:p>
            <a:pPr marL="525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	</a:t>
            </a:r>
            <a:r>
              <a:rPr lang="es-AR" sz="2000" dirty="0" smtClean="0"/>
              <a:t>&lt;script&gt;</a:t>
            </a:r>
          </a:p>
          <a:p>
            <a:pPr marL="525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/>
              <a:t>	</a:t>
            </a:r>
            <a:r>
              <a:rPr lang="es-AR" sz="2000" dirty="0" smtClean="0"/>
              <a:t>instrucción1;</a:t>
            </a:r>
          </a:p>
          <a:p>
            <a:pPr marL="525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 smtClean="0"/>
              <a:t>	instrucción2;</a:t>
            </a:r>
          </a:p>
          <a:p>
            <a:pPr marL="525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 smtClean="0"/>
              <a:t>	instrucción3;</a:t>
            </a:r>
          </a:p>
          <a:p>
            <a:pPr marL="525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/>
              <a:t>	</a:t>
            </a:r>
            <a:r>
              <a:rPr lang="es-AR" sz="2000" dirty="0" smtClean="0"/>
              <a:t>&lt;/script&gt;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Se puede escribir un programa en una sola línea de código.</a:t>
            </a:r>
          </a:p>
          <a:p>
            <a:pPr marL="525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	</a:t>
            </a:r>
            <a:r>
              <a:rPr lang="es-AR" sz="2000" dirty="0" smtClean="0"/>
              <a:t>&lt;script&gt; instrucción1; instrucción2; instrucción3; &lt;/</a:t>
            </a:r>
            <a:r>
              <a:rPr lang="es-AR" sz="2000" dirty="0"/>
              <a:t>script</a:t>
            </a:r>
            <a:r>
              <a:rPr lang="es-AR" sz="2000" dirty="0" smtClean="0"/>
              <a:t>&gt;</a:t>
            </a:r>
            <a:endParaRPr lang="es-A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Distingue mayúsculas y minúsculas (Case </a:t>
            </a:r>
            <a:r>
              <a:rPr lang="es-AR" dirty="0" err="1" smtClean="0"/>
              <a:t>Sensitive</a:t>
            </a:r>
            <a:r>
              <a:rPr lang="es-AR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Comentarios de una línea // y </a:t>
            </a:r>
            <a:r>
              <a:rPr lang="es-AR" dirty="0" err="1" smtClean="0"/>
              <a:t>multilínea</a:t>
            </a:r>
            <a:r>
              <a:rPr lang="es-AR" dirty="0" smtClean="0"/>
              <a:t> /* */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JavaScript: Elementos principales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Operadores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Estructuras de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Funciones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DOM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16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Variables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No se definen los tipos de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Ámbito de las variables: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s-AR" dirty="0" smtClean="0"/>
              <a:t>Locales (dentro de una función), se declaran con la instrucción </a:t>
            </a:r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 smtClean="0"/>
              <a:t>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s-AR" dirty="0" smtClean="0"/>
              <a:t>Globales (a todo el programa), se declaran sin la instrucción </a:t>
            </a:r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Su nombre sólo </a:t>
            </a:r>
            <a:r>
              <a:rPr lang="es-AR" dirty="0"/>
              <a:t>puede estar formado por letras, números, símbolos $ y _ (guion bajo), y el primer carácter no puede ser un número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66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Variables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Tipos de datos: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Numeric</a:t>
            </a:r>
            <a:r>
              <a:rPr lang="es-AR" dirty="0" smtClean="0"/>
              <a:t> (para cualquier tipo de número)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String</a:t>
            </a:r>
            <a:r>
              <a:rPr lang="es-AR" dirty="0" smtClean="0"/>
              <a:t> (cadena de texto o </a:t>
            </a:r>
            <a:r>
              <a:rPr lang="es-AR" dirty="0" err="1" smtClean="0"/>
              <a:t>char</a:t>
            </a:r>
            <a:r>
              <a:rPr lang="es-AR" dirty="0" smtClean="0"/>
              <a:t>)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Boolean</a:t>
            </a:r>
            <a:r>
              <a:rPr lang="es-AR" dirty="0" smtClean="0"/>
              <a:t> (true/false)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Array</a:t>
            </a:r>
            <a:r>
              <a:rPr lang="es-AR" dirty="0" smtClean="0"/>
              <a:t>/</a:t>
            </a:r>
            <a:r>
              <a:rPr lang="es-AR" dirty="0" err="1" smtClean="0"/>
              <a:t>Object</a:t>
            </a:r>
            <a:endParaRPr lang="es-A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Undefined</a:t>
            </a:r>
            <a:r>
              <a:rPr lang="es-AR" dirty="0" smtClean="0"/>
              <a:t> (variables sin asignar)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s-AR" dirty="0" err="1" smtClean="0"/>
              <a:t>Null</a:t>
            </a: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Se puede saber el tipo de una variable utilizando la función </a:t>
            </a:r>
            <a:r>
              <a:rPr lang="es-AR" dirty="0" err="1" smtClean="0"/>
              <a:t>typeof</a:t>
            </a:r>
            <a:r>
              <a:rPr lang="es-AR" dirty="0" smtClean="0"/>
              <a:t>(variables)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02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JavaScript: </a:t>
            </a:r>
            <a:r>
              <a:rPr lang="es-AR" dirty="0" err="1" smtClean="0"/>
              <a:t>Strings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Las cadenas se concatenan con el operador +</a:t>
            </a:r>
          </a:p>
          <a:p>
            <a:pPr marL="52388" indent="0">
              <a:buNone/>
            </a:pPr>
            <a:r>
              <a:rPr lang="es-AR" dirty="0" smtClean="0"/>
              <a:t>	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cadena = "Hola " + nombre;</a:t>
            </a:r>
          </a:p>
          <a:p>
            <a:pPr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dirty="0" smtClean="0"/>
              <a:t>Caracteres especiales:</a:t>
            </a:r>
          </a:p>
          <a:p>
            <a:pPr marL="52388" indent="0">
              <a:spcAft>
                <a:spcPts val="600"/>
              </a:spcAft>
              <a:buNone/>
            </a:pPr>
            <a:r>
              <a:rPr lang="es-AR" dirty="0"/>
              <a:t>	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  \t  \'  \"  \\  \r  \b  \f</a:t>
            </a:r>
          </a:p>
          <a:p>
            <a:pPr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dirty="0" smtClean="0"/>
              <a:t>Funciones para manejo de </a:t>
            </a:r>
            <a:r>
              <a:rPr lang="es-AR" dirty="0" err="1" smtClean="0"/>
              <a:t>strings</a:t>
            </a:r>
            <a:r>
              <a:rPr lang="es-AR" dirty="0" smtClean="0"/>
              <a:t>:</a:t>
            </a:r>
          </a:p>
          <a:p>
            <a:pPr marL="352425" lvl="1" indent="0">
              <a:lnSpc>
                <a:spcPct val="150000"/>
              </a:lnSpc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lenght</a:t>
            </a:r>
            <a:r>
              <a:rPr lang="en-US" sz="2000" dirty="0" smtClean="0"/>
              <a:t> / .</a:t>
            </a:r>
            <a:r>
              <a:rPr lang="en-US" sz="2000" dirty="0" err="1" smtClean="0"/>
              <a:t>concat</a:t>
            </a:r>
            <a:r>
              <a:rPr lang="en-US" sz="2000" dirty="0" smtClean="0"/>
              <a:t>() / .</a:t>
            </a:r>
            <a:r>
              <a:rPr lang="en-US" sz="2000" dirty="0" err="1" smtClean="0"/>
              <a:t>toUpperCase</a:t>
            </a:r>
            <a:r>
              <a:rPr lang="en-US" sz="2000" dirty="0" smtClean="0"/>
              <a:t>() / .</a:t>
            </a:r>
            <a:r>
              <a:rPr lang="en-US" sz="2000" dirty="0" err="1" smtClean="0"/>
              <a:t>toLowerCase</a:t>
            </a:r>
            <a:r>
              <a:rPr lang="en-US" sz="2000" dirty="0" smtClean="0"/>
              <a:t>() / .</a:t>
            </a:r>
            <a:r>
              <a:rPr lang="en-US" sz="2000" dirty="0" err="1" smtClean="0"/>
              <a:t>charAt</a:t>
            </a:r>
            <a:r>
              <a:rPr lang="en-US" sz="2000" dirty="0" smtClean="0"/>
              <a:t>(</a:t>
            </a:r>
            <a:r>
              <a:rPr lang="en-US" sz="2000" dirty="0"/>
              <a:t>x</a:t>
            </a:r>
            <a:r>
              <a:rPr lang="en-US" sz="2000" dirty="0" smtClean="0"/>
              <a:t>) / .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("a") / .</a:t>
            </a:r>
            <a:r>
              <a:rPr lang="en-US" sz="2000" dirty="0" err="1" smtClean="0"/>
              <a:t>lastIndexOf</a:t>
            </a:r>
            <a:r>
              <a:rPr lang="en-US" sz="2000" dirty="0" smtClean="0"/>
              <a:t>("a") / replace("a", "b") / </a:t>
            </a:r>
            <a:r>
              <a:rPr lang="en-US" sz="2000" dirty="0"/>
              <a:t>.split</a:t>
            </a:r>
            <a:r>
              <a:rPr lang="en-US" sz="2000" dirty="0" smtClean="0"/>
              <a:t>("&amp;")  / .</a:t>
            </a:r>
            <a:r>
              <a:rPr lang="en-US" sz="2000" dirty="0" err="1" smtClean="0"/>
              <a:t>substr</a:t>
            </a:r>
            <a:r>
              <a:rPr lang="en-US" sz="2000" dirty="0" smtClean="0"/>
              <a:t>(</a:t>
            </a:r>
            <a:r>
              <a:rPr lang="en-US" sz="2000" dirty="0" err="1" smtClean="0"/>
              <a:t>inicio</a:t>
            </a:r>
            <a:r>
              <a:rPr lang="en-US" sz="2000" dirty="0" smtClean="0"/>
              <a:t>, long) / .</a:t>
            </a:r>
            <a:r>
              <a:rPr lang="en-US" sz="2000" dirty="0" err="1" smtClean="0"/>
              <a:t>parseInt</a:t>
            </a:r>
            <a:r>
              <a:rPr lang="en-US" sz="2000" dirty="0" smtClean="0"/>
              <a:t>() / .</a:t>
            </a:r>
            <a:r>
              <a:rPr lang="en-US" sz="2000" dirty="0" err="1" smtClean="0"/>
              <a:t>parseFloat</a:t>
            </a:r>
            <a:r>
              <a:rPr lang="en-US" sz="2000" dirty="0" smtClean="0"/>
              <a:t>() </a:t>
            </a:r>
            <a:endParaRPr lang="en-US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46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6008</TotalTime>
  <Words>1599</Words>
  <Application>Microsoft Office PowerPoint</Application>
  <PresentationFormat>Presentación en pantalla (4:3)</PresentationFormat>
  <Paragraphs>357</Paragraphs>
  <Slides>33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Retrospección</vt:lpstr>
      <vt:lpstr>JavaScript</vt:lpstr>
      <vt:lpstr>Introducción a JavaScript</vt:lpstr>
      <vt:lpstr>JavaScript: Para qué se utiliza</vt:lpstr>
      <vt:lpstr>JavaScript: Dónde se escribe</vt:lpstr>
      <vt:lpstr>JavaScript: Sintaxis</vt:lpstr>
      <vt:lpstr>JavaScript: Elementos principales</vt:lpstr>
      <vt:lpstr>JavaScript: Variables</vt:lpstr>
      <vt:lpstr>JavaScript: Variables</vt:lpstr>
      <vt:lpstr>JavaScript: Strings</vt:lpstr>
      <vt:lpstr>JavaScript: Arrays</vt:lpstr>
      <vt:lpstr>JavaScript: Arrays</vt:lpstr>
      <vt:lpstr>JavaScript: Objeto Date</vt:lpstr>
      <vt:lpstr>JavaScript: Operadores</vt:lpstr>
      <vt:lpstr>JavaScript: Estructuras de control</vt:lpstr>
      <vt:lpstr>JavaScript: Estructuras de control</vt:lpstr>
      <vt:lpstr>JavaScript: Estructuras de control</vt:lpstr>
      <vt:lpstr>JavaScript: Estructuras de control</vt:lpstr>
      <vt:lpstr>JavaScript: Estructuras de control</vt:lpstr>
      <vt:lpstr>JavaScript: Funciones</vt:lpstr>
      <vt:lpstr>JavaScript: Funciones</vt:lpstr>
      <vt:lpstr>JavaScript: Popups</vt:lpstr>
      <vt:lpstr>Ejemplo #1</vt:lpstr>
      <vt:lpstr>JavaScript: DOM</vt:lpstr>
      <vt:lpstr>JavaScript: DOM</vt:lpstr>
      <vt:lpstr>JavaScript: DOM</vt:lpstr>
      <vt:lpstr>JavaScript: DOM</vt:lpstr>
      <vt:lpstr>JavaScript: DOM</vt:lpstr>
      <vt:lpstr>JavaScript: Eventos</vt:lpstr>
      <vt:lpstr>Ejemplo #2</vt:lpstr>
      <vt:lpstr>Ejemplo #3</vt:lpstr>
      <vt:lpstr>Ejemplo #4</vt:lpstr>
      <vt:lpstr>JavaScript: Debug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Leandro Morrone</dc:creator>
  <cp:lastModifiedBy>Leandro Morrone</cp:lastModifiedBy>
  <cp:revision>65</cp:revision>
  <dcterms:created xsi:type="dcterms:W3CDTF">2016-05-03T03:28:29Z</dcterms:created>
  <dcterms:modified xsi:type="dcterms:W3CDTF">2016-05-24T01:21:00Z</dcterms:modified>
</cp:coreProperties>
</file>