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91" r:id="rId5"/>
    <p:sldId id="259" r:id="rId6"/>
    <p:sldId id="260" r:id="rId7"/>
    <p:sldId id="292" r:id="rId8"/>
    <p:sldId id="261" r:id="rId9"/>
    <p:sldId id="305" r:id="rId10"/>
    <p:sldId id="262" r:id="rId11"/>
    <p:sldId id="293" r:id="rId12"/>
    <p:sldId id="294" r:id="rId13"/>
    <p:sldId id="296" r:id="rId14"/>
    <p:sldId id="295" r:id="rId15"/>
    <p:sldId id="297" r:id="rId16"/>
    <p:sldId id="298" r:id="rId17"/>
    <p:sldId id="263" r:id="rId18"/>
    <p:sldId id="299" r:id="rId19"/>
    <p:sldId id="300" r:id="rId20"/>
    <p:sldId id="301" r:id="rId21"/>
    <p:sldId id="302" r:id="rId22"/>
    <p:sldId id="264" r:id="rId23"/>
    <p:sldId id="303" r:id="rId24"/>
    <p:sldId id="266" r:id="rId25"/>
    <p:sldId id="304" r:id="rId26"/>
    <p:sldId id="278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58BFF-1F8E-4274-BCCC-DE66E13F359C}" type="datetimeFigureOut">
              <a:rPr lang="es-AR" smtClean="0"/>
              <a:t>17/04/17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28DD8-3CCA-47D8-89F8-3EFD79E339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27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E171-2ADB-4A20-B58F-BF30CE6AB7B9}" type="datetimeFigureOut">
              <a:rPr lang="es-AR" smtClean="0"/>
              <a:t>17/04/17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4ACC-FED4-4B93-8B1E-EA02586AA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4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4ACC-FED4-4B93-8B1E-EA02586AA38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39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309FFEB4-1E8B-41FF-B6F5-C114BCD0FC68}" type="datetime1">
              <a:rPr lang="es-AR" smtClean="0"/>
              <a:t>17/04/17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1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F85B713E-972A-4FC6-9413-BBC5227D7DC7}" type="datetime1">
              <a:rPr lang="es-AR" smtClean="0"/>
              <a:t>17/04/17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5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7FC7702-B233-4CD1-8E83-8B254A8731AC}" type="datetime1">
              <a:rPr lang="es-AR" smtClean="0"/>
              <a:t>17/04/17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0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 marL="574675" indent="-222250">
              <a:spcBef>
                <a:spcPts val="600"/>
              </a:spcBef>
              <a:spcAft>
                <a:spcPts val="600"/>
              </a:spcAft>
              <a:buClrTx/>
              <a:defRPr sz="24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00C2AF6-E691-4E66-8797-8FFE79736CF0}" type="datetime1">
              <a:rPr lang="es-AR" smtClean="0"/>
              <a:t>17/04/17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74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9108B24-6203-407B-B339-E9D10F634EDF}" type="datetime1">
              <a:rPr lang="es-AR" smtClean="0"/>
              <a:t>17/04/17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F4A1D90-72BA-4AE7-B7CD-796F83F95D65}" type="datetime1">
              <a:rPr lang="es-AR" smtClean="0"/>
              <a:t>17/04/17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19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D767BF9-9C1B-4CF3-8A41-25E816BE0F33}" type="datetime1">
              <a:rPr lang="es-AR" smtClean="0"/>
              <a:t>17/04/17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6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7366BF3-3DD0-4979-A6FA-F9EA89C088E6}" type="datetime1">
              <a:rPr lang="es-AR" smtClean="0"/>
              <a:t>17/04/17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774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92CF90A-8038-488B-9596-90678534B927}" type="datetime1">
              <a:rPr lang="es-AR" smtClean="0"/>
              <a:t>17/04/17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D438E2A-58C5-46F8-817E-45D8709802AE}" type="datetime1">
              <a:rPr lang="es-AR" smtClean="0"/>
              <a:t>17/04/17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9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AD2C7EFD-BDBC-4246-998F-09A0231C618D}" type="datetime1">
              <a:rPr lang="es-AR" smtClean="0"/>
              <a:t>17/04/17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23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41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27967"/>
            <a:ext cx="7543801" cy="4597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Programación Web II - JavaScript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1AD0A2B-C900-4A69-86E3-EB839B1AC853}" type="slidenum">
              <a:rPr lang="es-AR" smtClean="0"/>
              <a:pPr/>
              <a:t>‹Nº›</a:t>
            </a:fld>
            <a:endParaRPr lang="es-A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6164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638" indent="-2222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9625" indent="-273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binars.net/" TargetMode="External"/><Relationship Id="rId4" Type="http://schemas.openxmlformats.org/officeDocument/2006/relationships/hyperlink" Target="https://docs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 . Parte 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FRAMEWORK JavaScript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– ANGUALRJS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4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Expresiones 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AngularJS </a:t>
            </a:r>
            <a:r>
              <a:rPr lang="en-US" dirty="0" err="1" smtClean="0"/>
              <a:t>enlaza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con el HTML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escribirse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escribirse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directiva</a:t>
            </a:r>
            <a:r>
              <a:rPr lang="en-US" dirty="0" smtClean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=’expression’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Angular resolverá la expresión y devolverá el resultado en el lugar donde fue incluida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Las expresiones en Angular son muy similares a las expresiones en JavaScript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66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#2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="alumno1='Juan';alumno2='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Pedro';columna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&lt;p&gt;La suma de 5 + 5 es: {{ 5 + 5 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&lt;p&gt;Los alumnos son {{alumno1}} y {{alumno2}}&lt;/p&gt;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-color:{{columna}}"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="columna"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="{{columna}}"&gt;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Expresiones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3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Expresiones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Numeros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Cadenas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Objetos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Arrays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8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Expresiones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Numeros</a:t>
            </a:r>
            <a:r>
              <a:rPr lang="en-US" dirty="0" smtClean="0"/>
              <a:t>,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JavaScript</a:t>
            </a:r>
          </a:p>
          <a:p>
            <a:pPr marL="5238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 ng-app="" 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cantidad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=1;costo=5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p&gt;Valor Total: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cantidad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Cadenas</a:t>
            </a:r>
            <a:r>
              <a:rPr lang="en-US" dirty="0" smtClean="0"/>
              <a:t>,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JavaScript</a:t>
            </a:r>
          </a:p>
          <a:p>
            <a:pPr marL="523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ng-app="" 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=Juan';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apellido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=Perez'"&gt;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apellido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#3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-app="" 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="cantidad=1;costo=5;nombre='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Juan';apellido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&lt;p&gt;Valor total: &lt;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="cantidad * costo"&gt;&lt;/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nombre es {{ nombre + " " + apellido 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Expresiones, Números y Cadenas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Expresiones III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Objetos</a:t>
            </a:r>
            <a:r>
              <a:rPr lang="en-US" dirty="0" smtClean="0"/>
              <a:t>,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JavaScript</a:t>
            </a:r>
          </a:p>
          <a:p>
            <a:pPr marL="52388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-app="" 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=“persona={nombre:'Juan',apellido:‘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'}"&gt;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p&gt;El apellido es {{ </a:t>
            </a:r>
            <a:r>
              <a:rPr lang="es-A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persona.apellido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Arrays,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JavaScript</a:t>
            </a:r>
          </a:p>
          <a:p>
            <a:pPr marL="523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ng-app="" 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puntos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1,15,19,2,40]"&gt;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tercer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puntos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}}&lt;/p&gt;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2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#4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="puntos=[1,15,19,2,40];persona={nombre:'Juan',apellido:'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Apellido es {{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persona.apellido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tercer resultado es {{ puntos[2] 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Expresiones, Objetos y </a:t>
            </a:r>
            <a:r>
              <a:rPr lang="es-AR" sz="2000" dirty="0" err="1" smtClean="0"/>
              <a:t>Arrays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4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Módulos 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módulos nos permiten separar nuestra aplicación en componentes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Nos permite limitar el alcance de los Controladores de manera que no sean Globales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Sintaxis:</a:t>
            </a:r>
          </a:p>
          <a:p>
            <a:pPr marL="352425" lvl="1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-app="App"&gt;&lt;/div&gt;</a:t>
            </a:r>
          </a:p>
          <a:p>
            <a:pPr marL="352425" lvl="1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352425" lvl="1" indent="0">
              <a:buNone/>
            </a:pP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 </a:t>
            </a:r>
          </a:p>
          <a:p>
            <a:pPr marL="352425" lvl="1" indent="0">
              <a:buNone/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s-A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Módulos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Cualquier controlador cargado en un modulo solo existirá para ese modulo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Sintaxis: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{{ nombre + " " + apellido }}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buNone/>
            </a:pPr>
            <a:r>
              <a:rPr lang="es-A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buNone/>
            </a:pPr>
            <a:r>
              <a:rPr lang="es-AR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2388" indent="0">
              <a:buNone/>
            </a:pPr>
            <a:r>
              <a:rPr lang="es-AR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"Juan";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scope.apellido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A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buNone/>
            </a:pPr>
            <a:r>
              <a:rPr lang="es-A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72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#5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nombre + " " + apellido }}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"Juan";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scope.apellido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Módulos y Controladores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1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a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AngularJS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i="1" dirty="0" smtClean="0"/>
              <a:t>Framework</a:t>
            </a:r>
            <a:r>
              <a:rPr lang="en-US" dirty="0" smtClean="0"/>
              <a:t> de JavaScript.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AngularJS </a:t>
            </a:r>
            <a:r>
              <a:rPr lang="en-US" dirty="0" err="1" smtClean="0"/>
              <a:t>extiende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 HTML con</a:t>
            </a:r>
            <a:r>
              <a:rPr lang="en-US" dirty="0"/>
              <a:t> </a:t>
            </a:r>
            <a:r>
              <a:rPr lang="en-US" b="1" dirty="0" err="1" smtClean="0"/>
              <a:t>Directivas</a:t>
            </a:r>
            <a:r>
              <a:rPr lang="en-US" dirty="0"/>
              <a:t>, </a:t>
            </a:r>
            <a:r>
              <a:rPr lang="en-US" dirty="0" smtClean="0"/>
              <a:t>y </a:t>
            </a:r>
            <a:r>
              <a:rPr lang="en-US" dirty="0" err="1" smtClean="0"/>
              <a:t>enlaza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con HTML con </a:t>
            </a:r>
            <a:r>
              <a:rPr lang="en-US" b="1" dirty="0" err="1" smtClean="0"/>
              <a:t>Expresiones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agrega</a:t>
            </a:r>
            <a:r>
              <a:rPr lang="en-US" dirty="0" smtClean="0"/>
              <a:t> a un document HTML con el tag &lt;SCRIPT&gt;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 version 1.0 de AngularJS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liberada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2012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 </a:t>
            </a:r>
            <a:r>
              <a:rPr lang="en-US" dirty="0" err="1" smtClean="0"/>
              <a:t>autor</a:t>
            </a:r>
            <a:r>
              <a:rPr lang="en-US" dirty="0" smtClean="0"/>
              <a:t> original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Miško</a:t>
            </a:r>
            <a:r>
              <a:rPr lang="en-US" dirty="0" smtClean="0"/>
              <a:t> </a:t>
            </a:r>
            <a:r>
              <a:rPr lang="en-US" dirty="0" err="1"/>
              <a:t>Hevery</a:t>
            </a:r>
            <a:r>
              <a:rPr lang="en-US" dirty="0" smtClean="0"/>
              <a:t>,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trabjaba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Google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 err="1" smtClean="0"/>
              <a:t>adoptó</a:t>
            </a:r>
            <a:r>
              <a:rPr lang="en-US" dirty="0" smtClean="0"/>
              <a:t> la idea y hoy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oficialmente</a:t>
            </a:r>
            <a:r>
              <a:rPr lang="en-US" dirty="0" smtClean="0"/>
              <a:t> </a:t>
            </a:r>
            <a:r>
              <a:rPr lang="en-US" dirty="0" err="1" smtClean="0"/>
              <a:t>soportado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– 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1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Módulos III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 un modulo podemos cargarle de la misma manera una directiva, que </a:t>
            </a:r>
            <a:r>
              <a:rPr lang="es-AR" dirty="0" err="1" smtClean="0"/>
              <a:t>sra</a:t>
            </a:r>
            <a:r>
              <a:rPr lang="es-AR" dirty="0" smtClean="0"/>
              <a:t> local para ese modulo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Sintaxis: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-app="App" directiva&gt;&lt;/div&gt;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</a:p>
          <a:p>
            <a:pPr marL="52388" indent="0">
              <a:buNone/>
            </a:pP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2388" indent="0">
              <a:buNone/>
            </a:pP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buNone/>
            </a:pP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("directiva",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"Hemos creado una nueva directiva"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s-A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64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#6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directiva&gt;&lt;/div&gt;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("directiva",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"Hemos creado una nueva directiva"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Módulos y Directivas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59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Data-</a:t>
            </a:r>
            <a:r>
              <a:rPr lang="es-AR" dirty="0" err="1" smtClean="0"/>
              <a:t>Binding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El </a:t>
            </a:r>
            <a:r>
              <a:rPr lang="es-AR" i="1" dirty="0" smtClean="0"/>
              <a:t>Data-</a:t>
            </a:r>
            <a:r>
              <a:rPr lang="es-AR" i="1" dirty="0" err="1" smtClean="0"/>
              <a:t>Binding</a:t>
            </a:r>
            <a:r>
              <a:rPr lang="es-AR" dirty="0" smtClean="0"/>
              <a:t> es la sincronización de datos entre </a:t>
            </a:r>
            <a:r>
              <a:rPr lang="es-AR" dirty="0" err="1" smtClean="0"/>
              <a:t>entre</a:t>
            </a:r>
            <a:r>
              <a:rPr lang="es-AR" dirty="0" smtClean="0"/>
              <a:t> el modelo y la vista o mas comprensible entre el HTML y la aplicación Angular.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Asociada a la aplicación Angular, normalmente se construye un modelo de datos, esto es la colección de datos accesible a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El HTML (la vista) tiene acceso a los datos del modelo de diversas maneras, una de ellas es la directiva 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cs typeface="Courier New" panose="02070309020205020404" pitchFamily="49" charset="0"/>
              </a:rPr>
              <a:t>que vincula el </a:t>
            </a:r>
            <a:r>
              <a:rPr lang="es-AR" dirty="0" err="1" smtClean="0">
                <a:cs typeface="Courier New" panose="02070309020205020404" pitchFamily="49" charset="0"/>
              </a:rPr>
              <a:t>innerHTML</a:t>
            </a:r>
            <a:r>
              <a:rPr lang="es-AR" dirty="0" smtClean="0">
                <a:cs typeface="Courier New" panose="02070309020205020404" pitchFamily="49" charset="0"/>
              </a:rPr>
              <a:t> del elemento con uno especificado en el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Two-Way</a:t>
            </a:r>
            <a:r>
              <a:rPr lang="es-AR" dirty="0" smtClean="0"/>
              <a:t> </a:t>
            </a:r>
            <a:r>
              <a:rPr lang="es-AR" dirty="0" err="1" smtClean="0"/>
              <a:t>Binding</a:t>
            </a:r>
            <a:r>
              <a:rPr lang="es-AR" dirty="0" smtClean="0"/>
              <a:t>: </a:t>
            </a:r>
            <a:r>
              <a:rPr lang="es-AR" dirty="0"/>
              <a:t>La idea detrás de Angular es que el enlace de datos entre el modelo y la vista sea sincrónica, esto es que cualquier cambio en la vista se refleje en el modelo y viceversa.</a:t>
            </a:r>
          </a:p>
          <a:p>
            <a:pPr>
              <a:buFont typeface="Arial" panose="020B0604020202020204" pitchFamily="34" charset="0"/>
              <a:buChar char="•"/>
            </a:pPr>
            <a:endParaRPr lang="es-AR" u="sng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46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#7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Nombre: &lt;input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="nombre"&gt;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&lt;h1&gt;{{nombre}}&lt;/h1&gt;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"Juan";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scope.apellido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err="1" smtClean="0"/>
              <a:t>Two-Way</a:t>
            </a:r>
            <a:r>
              <a:rPr lang="es-AR" sz="2000" dirty="0" smtClean="0"/>
              <a:t> </a:t>
            </a:r>
            <a:r>
              <a:rPr lang="es-AR" sz="2000" dirty="0" err="1" smtClean="0"/>
              <a:t>Binding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6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Controladores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s-AR" dirty="0" smtClean="0"/>
              <a:t>Los </a:t>
            </a:r>
            <a:r>
              <a:rPr lang="en-US" altLang="es-AR" dirty="0" err="1" smtClean="0"/>
              <a:t>controladores</a:t>
            </a:r>
            <a:r>
              <a:rPr lang="en-US" altLang="es-AR" dirty="0" smtClean="0"/>
              <a:t> son </a:t>
            </a:r>
            <a:r>
              <a:rPr lang="en-US" altLang="es-AR" dirty="0" err="1" smtClean="0"/>
              <a:t>aquellos</a:t>
            </a:r>
            <a:r>
              <a:rPr lang="en-US" altLang="es-AR" dirty="0" smtClean="0"/>
              <a:t> que </a:t>
            </a:r>
            <a:r>
              <a:rPr lang="en-US" altLang="es-AR" dirty="0" err="1" smtClean="0"/>
              <a:t>gestionan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los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datos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dentro</a:t>
            </a:r>
            <a:r>
              <a:rPr lang="en-US" altLang="es-AR" dirty="0" smtClean="0"/>
              <a:t> de </a:t>
            </a:r>
            <a:r>
              <a:rPr lang="en-US" altLang="es-AR" dirty="0" err="1" smtClean="0"/>
              <a:t>una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aplicacion</a:t>
            </a:r>
            <a:r>
              <a:rPr lang="en-US" altLang="es-AR" dirty="0" smtClean="0"/>
              <a:t> Angular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s-AR" dirty="0" smtClean="0"/>
              <a:t>Son </a:t>
            </a:r>
            <a:r>
              <a:rPr lang="en-US" altLang="es-AR" dirty="0" err="1" smtClean="0"/>
              <a:t>Objetos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Javascript</a:t>
            </a:r>
            <a:r>
              <a:rPr lang="en-US" altLang="es-AR" dirty="0" smtClean="0"/>
              <a:t> y son </a:t>
            </a:r>
            <a:r>
              <a:rPr lang="en-US" altLang="es-AR" dirty="0" err="1" smtClean="0"/>
              <a:t>creados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por</a:t>
            </a:r>
            <a:r>
              <a:rPr lang="en-US" altLang="es-AR" dirty="0" smtClean="0"/>
              <a:t> el constructor standard de </a:t>
            </a:r>
            <a:r>
              <a:rPr lang="en-US" altLang="es-AR" dirty="0" err="1" smtClean="0"/>
              <a:t>objetos</a:t>
            </a:r>
            <a:r>
              <a:rPr lang="en-US" altLang="es-AR" dirty="0" smtClean="0"/>
              <a:t> de </a:t>
            </a:r>
            <a:r>
              <a:rPr lang="en-US" altLang="es-AR" dirty="0" err="1" smtClean="0"/>
              <a:t>Javascript</a:t>
            </a:r>
            <a:endParaRPr lang="en-US" altLang="es-AR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s-AR" dirty="0" smtClean="0"/>
              <a:t>Las </a:t>
            </a:r>
            <a:r>
              <a:rPr lang="en-US" altLang="es-AR" dirty="0" err="1" smtClean="0"/>
              <a:t>aplicaciones</a:t>
            </a:r>
            <a:r>
              <a:rPr lang="en-US" altLang="es-AR" dirty="0" smtClean="0"/>
              <a:t> Angular son </a:t>
            </a:r>
            <a:r>
              <a:rPr lang="en-US" altLang="es-AR" dirty="0" err="1" smtClean="0"/>
              <a:t>controladas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por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controladores</a:t>
            </a:r>
            <a:endParaRPr lang="en-US" altLang="es-AR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s-AR" dirty="0" smtClean="0"/>
              <a:t>Para definer un </a:t>
            </a:r>
            <a:r>
              <a:rPr lang="en-US" altLang="es-AR" dirty="0" err="1" smtClean="0"/>
              <a:t>controlador</a:t>
            </a:r>
            <a:r>
              <a:rPr lang="en-US" altLang="es-AR" dirty="0" smtClean="0"/>
              <a:t> se </a:t>
            </a:r>
            <a:r>
              <a:rPr lang="en-US" altLang="es-AR" dirty="0" err="1" smtClean="0"/>
              <a:t>utiliza</a:t>
            </a:r>
            <a:r>
              <a:rPr lang="en-US" altLang="es-AR" dirty="0" smtClean="0"/>
              <a:t> la directive </a:t>
            </a:r>
            <a:r>
              <a:rPr lang="en-US" alt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s-AR" dirty="0" err="1" smtClean="0">
                <a:cs typeface="Courier New" panose="02070309020205020404" pitchFamily="49" charset="0"/>
              </a:rPr>
              <a:t>Cada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vez</a:t>
            </a:r>
            <a:r>
              <a:rPr lang="en-US" altLang="es-AR" dirty="0" smtClean="0">
                <a:cs typeface="Courier New" panose="02070309020205020404" pitchFamily="49" charset="0"/>
              </a:rPr>
              <a:t> que se </a:t>
            </a:r>
            <a:r>
              <a:rPr lang="en-US" altLang="es-AR" dirty="0" err="1" smtClean="0">
                <a:cs typeface="Courier New" panose="02070309020205020404" pitchFamily="49" charset="0"/>
              </a:rPr>
              <a:t>invoca</a:t>
            </a:r>
            <a:r>
              <a:rPr lang="en-US" altLang="es-AR" dirty="0" smtClean="0">
                <a:cs typeface="Courier New" panose="02070309020205020404" pitchFamily="49" charset="0"/>
              </a:rPr>
              <a:t> un </a:t>
            </a:r>
            <a:r>
              <a:rPr lang="en-US" altLang="es-AR" dirty="0" err="1" smtClean="0">
                <a:cs typeface="Courier New" panose="02070309020205020404" pitchFamily="49" charset="0"/>
              </a:rPr>
              <a:t>controlador</a:t>
            </a:r>
            <a:r>
              <a:rPr lang="en-US" altLang="es-AR" dirty="0" smtClean="0">
                <a:cs typeface="Courier New" panose="02070309020205020404" pitchFamily="49" charset="0"/>
              </a:rPr>
              <a:t>, Angular lo </a:t>
            </a:r>
            <a:r>
              <a:rPr lang="en-US" altLang="es-AR" dirty="0" err="1" smtClean="0">
                <a:cs typeface="Courier New" panose="02070309020205020404" pitchFamily="49" charset="0"/>
              </a:rPr>
              <a:t>invoca</a:t>
            </a:r>
            <a:r>
              <a:rPr lang="en-US" altLang="es-AR" dirty="0" smtClean="0">
                <a:cs typeface="Courier New" panose="02070309020205020404" pitchFamily="49" charset="0"/>
              </a:rPr>
              <a:t> con un </a:t>
            </a:r>
            <a:r>
              <a:rPr lang="en-US" altLang="es-AR" dirty="0" err="1" smtClean="0">
                <a:cs typeface="Courier New" panose="02070309020205020404" pitchFamily="49" charset="0"/>
              </a:rPr>
              <a:t>objeto</a:t>
            </a:r>
            <a:r>
              <a:rPr lang="en-US" altLang="es-AR" dirty="0" smtClean="0">
                <a:cs typeface="Courier New" panose="02070309020205020404" pitchFamily="49" charset="0"/>
              </a:rPr>
              <a:t> $scope, que el </a:t>
            </a:r>
            <a:r>
              <a:rPr lang="en-US" altLang="es-AR" dirty="0" err="1" smtClean="0">
                <a:cs typeface="Courier New" panose="02070309020205020404" pitchFamily="49" charset="0"/>
              </a:rPr>
              <a:t>el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objeto</a:t>
            </a:r>
            <a:r>
              <a:rPr lang="en-US" altLang="es-AR" dirty="0" smtClean="0">
                <a:cs typeface="Courier New" panose="02070309020205020404" pitchFamily="49" charset="0"/>
              </a:rPr>
              <a:t> de la </a:t>
            </a:r>
            <a:r>
              <a:rPr lang="en-US" altLang="es-AR" dirty="0" err="1" smtClean="0">
                <a:cs typeface="Courier New" panose="02070309020205020404" pitchFamily="49" charset="0"/>
              </a:rPr>
              <a:t>aplicacion</a:t>
            </a:r>
            <a:r>
              <a:rPr lang="en-US" altLang="es-AR" dirty="0" smtClean="0">
                <a:cs typeface="Courier New" panose="02070309020205020404" pitchFamily="49" charset="0"/>
              </a:rPr>
              <a:t>, con </a:t>
            </a:r>
            <a:r>
              <a:rPr lang="en-US" altLang="es-AR" dirty="0" err="1" smtClean="0">
                <a:cs typeface="Courier New" panose="02070309020205020404" pitchFamily="49" charset="0"/>
              </a:rPr>
              <a:t>sus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propiedades</a:t>
            </a:r>
            <a:r>
              <a:rPr lang="en-US" altLang="es-AR" dirty="0" smtClean="0">
                <a:cs typeface="Courier New" panose="02070309020205020404" pitchFamily="49" charset="0"/>
              </a:rPr>
              <a:t> y </a:t>
            </a:r>
            <a:r>
              <a:rPr lang="en-US" altLang="es-AR" dirty="0" err="1" smtClean="0">
                <a:cs typeface="Courier New" panose="02070309020205020404" pitchFamily="49" charset="0"/>
              </a:rPr>
              <a:t>metodos</a:t>
            </a:r>
            <a:endParaRPr lang="en-US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0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#8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275465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Nombre: &lt;input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="nombre"&gt;&lt;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Apellido: &lt;input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="apellido"&gt;&lt;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y Apellido: {{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nombreCompleto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"Juan";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scope.apellido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scope.nombreCompleto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" +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scope.apellido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Controladores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</a:t>
            </a:r>
            <a:r>
              <a:rPr lang="es-AR" dirty="0" err="1" smtClean="0"/>
              <a:t>Scope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 </a:t>
            </a:r>
            <a:r>
              <a:rPr lang="en-US" i="1" dirty="0" smtClean="0"/>
              <a:t>scope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 que </a:t>
            </a:r>
            <a:r>
              <a:rPr lang="en-US" dirty="0" err="1" smtClean="0"/>
              <a:t>enlaza</a:t>
            </a:r>
            <a:r>
              <a:rPr lang="en-US" dirty="0" smtClean="0"/>
              <a:t> el HTML (vista) con el JavaScript (</a:t>
            </a:r>
            <a:r>
              <a:rPr lang="en-US" dirty="0" err="1" smtClean="0"/>
              <a:t>controlador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</a:t>
            </a:r>
            <a:r>
              <a:rPr lang="en-US" i="1" dirty="0" smtClean="0"/>
              <a:t> scope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y </a:t>
            </a:r>
            <a:r>
              <a:rPr lang="en-US" dirty="0" err="1" smtClean="0"/>
              <a:t>propiedades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 </a:t>
            </a:r>
            <a:r>
              <a:rPr lang="en-US" i="1" dirty="0" smtClean="0"/>
              <a:t>scope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accesible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vista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controlador</a:t>
            </a:r>
            <a:r>
              <a:rPr lang="en-US" dirty="0" smtClean="0"/>
              <a:t>.  </a:t>
            </a:r>
            <a:r>
              <a:rPr lang="en-US" dirty="0" err="1" smtClean="0"/>
              <a:t>En</a:t>
            </a:r>
            <a:r>
              <a:rPr lang="en-US" dirty="0" smtClean="0"/>
              <a:t> la vista lo </a:t>
            </a:r>
            <a:r>
              <a:rPr lang="en-US" dirty="0" err="1" smtClean="0"/>
              <a:t>accedemos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 </a:t>
            </a:r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controlador</a:t>
            </a:r>
            <a:r>
              <a:rPr lang="en-US" dirty="0" smtClean="0"/>
              <a:t> con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scope.nombre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s-AR" dirty="0" smtClean="0">
                <a:cs typeface="Courier New" panose="02070309020205020404" pitchFamily="49" charset="0"/>
              </a:rPr>
              <a:t>Se </a:t>
            </a:r>
            <a:r>
              <a:rPr lang="en-US" altLang="es-AR" dirty="0" err="1" smtClean="0">
                <a:cs typeface="Courier New" panose="02070309020205020404" pitchFamily="49" charset="0"/>
              </a:rPr>
              <a:t>puede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entender</a:t>
            </a:r>
            <a:r>
              <a:rPr lang="en-US" altLang="es-AR" dirty="0" smtClean="0">
                <a:cs typeface="Courier New" panose="02070309020205020404" pitchFamily="49" charset="0"/>
              </a:rPr>
              <a:t> el </a:t>
            </a:r>
            <a:r>
              <a:rPr lang="en-US" altLang="es-AR" i="1" dirty="0" smtClean="0">
                <a:cs typeface="Courier New" panose="02070309020205020404" pitchFamily="49" charset="0"/>
              </a:rPr>
              <a:t>scope </a:t>
            </a:r>
            <a:r>
              <a:rPr lang="en-US" altLang="es-AR" dirty="0" err="1" smtClean="0">
                <a:cs typeface="Courier New" panose="02070309020205020404" pitchFamily="49" charset="0"/>
              </a:rPr>
              <a:t>como</a:t>
            </a:r>
            <a:r>
              <a:rPr lang="en-US" altLang="es-AR" dirty="0" smtClean="0">
                <a:cs typeface="Courier New" panose="02070309020205020404" pitchFamily="49" charset="0"/>
              </a:rPr>
              <a:t> el </a:t>
            </a:r>
            <a:r>
              <a:rPr lang="en-US" altLang="es-AR" dirty="0" err="1" smtClean="0">
                <a:cs typeface="Courier New" panose="02070309020205020404" pitchFamily="49" charset="0"/>
              </a:rPr>
              <a:t>modelo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en</a:t>
            </a:r>
            <a:r>
              <a:rPr lang="en-US" altLang="es-AR" dirty="0" smtClean="0">
                <a:cs typeface="Courier New" panose="02070309020205020404" pitchFamily="49" charset="0"/>
              </a:rPr>
              <a:t> el </a:t>
            </a:r>
            <a:r>
              <a:rPr lang="en-US" altLang="es-AR" dirty="0" err="1" smtClean="0">
                <a:cs typeface="Courier New" panose="02070309020205020404" pitchFamily="49" charset="0"/>
              </a:rPr>
              <a:t>concepto</a:t>
            </a:r>
            <a:r>
              <a:rPr lang="en-US" altLang="es-AR" dirty="0" smtClean="0">
                <a:cs typeface="Courier New" panose="02070309020205020404" pitchFamily="49" charset="0"/>
              </a:rPr>
              <a:t> MVC.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s-AR" dirty="0" err="1" smtClean="0">
                <a:cs typeface="Courier New" panose="02070309020205020404" pitchFamily="49" charset="0"/>
              </a:rPr>
              <a:t>Cada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i="1" dirty="0" smtClean="0">
                <a:cs typeface="Courier New" panose="02070309020205020404" pitchFamily="49" charset="0"/>
              </a:rPr>
              <a:t>scope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es</a:t>
            </a:r>
            <a:r>
              <a:rPr lang="en-US" altLang="es-AR" dirty="0" smtClean="0">
                <a:cs typeface="Courier New" panose="02070309020205020404" pitchFamily="49" charset="0"/>
              </a:rPr>
              <a:t> local al ng-controller </a:t>
            </a:r>
            <a:r>
              <a:rPr lang="en-US" altLang="es-AR" dirty="0" err="1" smtClean="0">
                <a:cs typeface="Courier New" panose="02070309020205020404" pitchFamily="49" charset="0"/>
              </a:rPr>
              <a:t>en</a:t>
            </a:r>
            <a:r>
              <a:rPr lang="en-US" altLang="es-AR" dirty="0" smtClean="0">
                <a:cs typeface="Courier New" panose="02070309020205020404" pitchFamily="49" charset="0"/>
              </a:rPr>
              <a:t> el que se </a:t>
            </a:r>
            <a:r>
              <a:rPr lang="en-US" altLang="es-AR" dirty="0" err="1" smtClean="0">
                <a:cs typeface="Courier New" panose="02070309020205020404" pitchFamily="49" charset="0"/>
              </a:rPr>
              <a:t>utiliza</a:t>
            </a:r>
            <a:r>
              <a:rPr lang="en-US" altLang="es-AR" dirty="0" smtClean="0">
                <a:cs typeface="Courier New" panose="02070309020205020404" pitchFamily="49" charset="0"/>
              </a:rPr>
              <a:t>, </a:t>
            </a:r>
            <a:r>
              <a:rPr lang="en-US" altLang="es-AR" dirty="0" err="1" smtClean="0">
                <a:cs typeface="Courier New" panose="02070309020205020404" pitchFamily="49" charset="0"/>
              </a:rPr>
              <a:t>existe</a:t>
            </a:r>
            <a:r>
              <a:rPr lang="en-US" altLang="es-AR" dirty="0" smtClean="0">
                <a:cs typeface="Courier New" panose="02070309020205020404" pitchFamily="49" charset="0"/>
              </a:rPr>
              <a:t> </a:t>
            </a:r>
            <a:r>
              <a:rPr lang="en-US" altLang="es-AR" dirty="0" err="1" smtClean="0">
                <a:cs typeface="Courier New" panose="02070309020205020404" pitchFamily="49" charset="0"/>
              </a:rPr>
              <a:t>asimismo</a:t>
            </a:r>
            <a:r>
              <a:rPr lang="en-US" altLang="es-AR" dirty="0" smtClean="0">
                <a:cs typeface="Courier New" panose="02070309020205020404" pitchFamily="49" charset="0"/>
              </a:rPr>
              <a:t> un </a:t>
            </a:r>
            <a:r>
              <a:rPr lang="en-US" altLang="es-AR" i="1" dirty="0" err="1" smtClean="0">
                <a:cs typeface="Courier New" panose="02070309020205020404" pitchFamily="49" charset="0"/>
              </a:rPr>
              <a:t>rootscope</a:t>
            </a:r>
            <a:r>
              <a:rPr lang="en-US" altLang="es-AR" i="1" dirty="0" smtClean="0">
                <a:cs typeface="Courier New" panose="02070309020205020404" pitchFamily="49" charset="0"/>
              </a:rPr>
              <a:t> </a:t>
            </a:r>
            <a:r>
              <a:rPr lang="en-US" altLang="es-AR" dirty="0" smtClean="0">
                <a:cs typeface="Courier New" panose="02070309020205020404" pitchFamily="49" charset="0"/>
              </a:rPr>
              <a:t>que </a:t>
            </a:r>
            <a:r>
              <a:rPr lang="en-US" altLang="es-AR" dirty="0" err="1" smtClean="0">
                <a:cs typeface="Courier New" panose="02070309020205020404" pitchFamily="49" charset="0"/>
              </a:rPr>
              <a:t>es</a:t>
            </a:r>
            <a:r>
              <a:rPr lang="en-US" altLang="es-AR" dirty="0" smtClean="0">
                <a:cs typeface="Courier New" panose="02070309020205020404" pitchFamily="49" charset="0"/>
              </a:rPr>
              <a:t> el </a:t>
            </a:r>
            <a:r>
              <a:rPr lang="en-US" altLang="es-AR" dirty="0" err="1" smtClean="0">
                <a:cs typeface="Courier New" panose="02070309020205020404" pitchFamily="49" charset="0"/>
              </a:rPr>
              <a:t>objeto</a:t>
            </a:r>
            <a:r>
              <a:rPr lang="en-US" altLang="es-AR" dirty="0" smtClean="0">
                <a:cs typeface="Courier New" panose="02070309020205020404" pitchFamily="49" charset="0"/>
              </a:rPr>
              <a:t> que se define </a:t>
            </a:r>
            <a:r>
              <a:rPr lang="en-US" altLang="es-AR" dirty="0" err="1" smtClean="0">
                <a:cs typeface="Courier New" panose="02070309020205020404" pitchFamily="49" charset="0"/>
              </a:rPr>
              <a:t>en</a:t>
            </a:r>
            <a:r>
              <a:rPr lang="en-US" altLang="es-AR" dirty="0" smtClean="0">
                <a:cs typeface="Courier New" panose="02070309020205020404" pitchFamily="49" charset="0"/>
              </a:rPr>
              <a:t> el ng-app</a:t>
            </a:r>
            <a:endParaRPr lang="en-US" altLang="es-AR" i="1" dirty="0" smtClean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altLang="es-AR" dirty="0" smtClean="0"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#9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82732" y="275465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color de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es:&lt;/p&gt;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&lt;h1&gt;{{color}}&lt;/h1&gt;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color del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controlador es :&lt;/p&gt;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&lt;h1&gt;{{color}}&lt;/h1&gt;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color del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rootScope's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sigue siendo:&lt;/p&gt;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&lt;h1&gt;{{color}}&lt;/h1&gt;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rootScope.color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'Azul';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scope.color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"Rojo";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err="1" smtClean="0"/>
              <a:t>Scope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2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Filtros 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Angular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formatear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 smtClean="0"/>
              <a:t> y </a:t>
            </a:r>
            <a:r>
              <a:rPr lang="en-US" dirty="0" err="1" smtClean="0"/>
              <a:t>directivas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Algunos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urrency:</a:t>
            </a:r>
            <a:r>
              <a:rPr lang="en-US" dirty="0" smtClean="0"/>
              <a:t> </a:t>
            </a:r>
            <a:r>
              <a:rPr lang="en-US" dirty="0" err="1" smtClean="0"/>
              <a:t>formatea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format </a:t>
            </a:r>
            <a:r>
              <a:rPr lang="en-US" dirty="0" err="1" smtClean="0"/>
              <a:t>moneda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ate: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ormatea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fecha</a:t>
            </a:r>
            <a:r>
              <a:rPr lang="en-US" dirty="0" smtClean="0"/>
              <a:t> a un format dado.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ilter:</a:t>
            </a:r>
            <a:r>
              <a:rPr lang="en-US" dirty="0" smtClean="0"/>
              <a:t> </a:t>
            </a:r>
            <a:r>
              <a:rPr lang="en-US" dirty="0" err="1" smtClean="0"/>
              <a:t>Selecciona</a:t>
            </a:r>
            <a:r>
              <a:rPr lang="en-US" dirty="0" smtClean="0"/>
              <a:t> un </a:t>
            </a:r>
            <a:r>
              <a:rPr lang="en-US" dirty="0" err="1" smtClean="0"/>
              <a:t>subconjunto</a:t>
            </a:r>
            <a:r>
              <a:rPr lang="en-US" dirty="0" smtClean="0"/>
              <a:t> de items de un array.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Convierte</a:t>
            </a:r>
            <a:r>
              <a:rPr lang="en-US" dirty="0" smtClean="0"/>
              <a:t> a un </a:t>
            </a:r>
            <a:r>
              <a:rPr lang="en-US" dirty="0" err="1" smtClean="0"/>
              <a:t>objeto</a:t>
            </a:r>
            <a:r>
              <a:rPr lang="en-US" dirty="0" smtClean="0"/>
              <a:t> a format JSON.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Limita</a:t>
            </a:r>
            <a:r>
              <a:rPr lang="en-US" dirty="0" smtClean="0"/>
              <a:t> un array o string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y/o </a:t>
            </a:r>
            <a:r>
              <a:rPr lang="en-US" dirty="0" err="1" smtClean="0"/>
              <a:t>caracteres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lowercase:</a:t>
            </a:r>
            <a:r>
              <a:rPr lang="en-US" dirty="0" smtClean="0"/>
              <a:t> </a:t>
            </a:r>
            <a:r>
              <a:rPr lang="en-US" dirty="0" err="1" smtClean="0"/>
              <a:t>Convierte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string a </a:t>
            </a:r>
            <a:r>
              <a:rPr lang="en-US" dirty="0" err="1" smtClean="0"/>
              <a:t>minusculas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umber:</a:t>
            </a:r>
            <a:r>
              <a:rPr lang="en-US" dirty="0" smtClean="0"/>
              <a:t> </a:t>
            </a:r>
            <a:r>
              <a:rPr lang="en-US" dirty="0" err="1" smtClean="0"/>
              <a:t>Convierte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a string.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Ordena</a:t>
            </a:r>
            <a:r>
              <a:rPr lang="en-US" dirty="0" smtClean="0"/>
              <a:t> un array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uppercase:</a:t>
            </a:r>
            <a:r>
              <a:rPr lang="en-US" dirty="0" smtClean="0"/>
              <a:t> </a:t>
            </a:r>
            <a:r>
              <a:rPr lang="en-US" dirty="0" err="1" smtClean="0"/>
              <a:t>Convierte</a:t>
            </a:r>
            <a:r>
              <a:rPr lang="en-US" dirty="0" smtClean="0"/>
              <a:t> un string a </a:t>
            </a:r>
            <a:r>
              <a:rPr lang="en-US" dirty="0" err="1" smtClean="0"/>
              <a:t>mayuscula</a:t>
            </a:r>
            <a:r>
              <a:rPr lang="en-US" dirty="0" smtClean="0"/>
              <a:t>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6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Filtros en Expresiones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filtros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a </a:t>
            </a:r>
            <a:r>
              <a:rPr lang="en-US" dirty="0" err="1" smtClean="0"/>
              <a:t>expresiones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concatenan</a:t>
            </a:r>
            <a:r>
              <a:rPr lang="en-US" dirty="0" smtClean="0"/>
              <a:t> a la </a:t>
            </a:r>
            <a:r>
              <a:rPr lang="en-US" dirty="0" err="1" smtClean="0"/>
              <a:t>expresion</a:t>
            </a:r>
            <a:r>
              <a:rPr lang="en-US" dirty="0" smtClean="0"/>
              <a:t> con el </a:t>
            </a:r>
            <a:r>
              <a:rPr lang="en-US" dirty="0" err="1" smtClean="0"/>
              <a:t>simbolo</a:t>
            </a:r>
            <a:r>
              <a:rPr lang="en-US" dirty="0" smtClean="0"/>
              <a:t> |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="App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personaCtrl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p&gt;El nombre es {{ apellido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}}&lt;/p&gt;</a:t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Para qué se utiliza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AngularJS</a:t>
            </a:r>
            <a:r>
              <a:rPr lang="es-AR" dirty="0" smtClean="0"/>
              <a:t> tiene como objetivo principal </a:t>
            </a:r>
            <a:r>
              <a:rPr lang="es-AR" dirty="0"/>
              <a:t>separar las capas de presentación, lógica y componentes de una </a:t>
            </a:r>
            <a:r>
              <a:rPr lang="es-AR" dirty="0" smtClean="0"/>
              <a:t>aplicación, base del patrón de diseño MVC, para ello intenta: </a:t>
            </a:r>
          </a:p>
          <a:p>
            <a:pPr lvl="1"/>
            <a:r>
              <a:rPr lang="es-AR" sz="2000" dirty="0"/>
              <a:t>Desacoplar la manipulación del </a:t>
            </a:r>
            <a:r>
              <a:rPr lang="es-AR" sz="2000" dirty="0" smtClean="0"/>
              <a:t>DOM</a:t>
            </a:r>
            <a:r>
              <a:rPr lang="es-AR" sz="2000" dirty="0"/>
              <a:t> de la lógica de aplicación</a:t>
            </a:r>
          </a:p>
          <a:p>
            <a:pPr lvl="1"/>
            <a:r>
              <a:rPr lang="es-AR" sz="2000" dirty="0"/>
              <a:t>Desacoplar el lado cliente del lado servidor en una aplicación</a:t>
            </a:r>
          </a:p>
          <a:p>
            <a:pPr lvl="1"/>
            <a:r>
              <a:rPr lang="es-AR" sz="2000" dirty="0"/>
              <a:t>Proveer estructura para el desarrollo de una aplicación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Su principal uso es la creación de </a:t>
            </a:r>
            <a:r>
              <a:rPr lang="es-AR" dirty="0" err="1"/>
              <a:t>SPA’s</a:t>
            </a:r>
            <a:r>
              <a:rPr lang="es-AR" dirty="0"/>
              <a:t> (Single Page Apps), aplicaciones pensadas con el objetivo de lograr la mayor fluidez </a:t>
            </a:r>
            <a:r>
              <a:rPr lang="es-AR" dirty="0" smtClean="0"/>
              <a:t>posible en el uso de la Interfaz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Se busca que la comunicación </a:t>
            </a:r>
            <a:r>
              <a:rPr lang="es-AR" dirty="0"/>
              <a:t>entre cliente y servidor se </a:t>
            </a:r>
            <a:r>
              <a:rPr lang="es-AR" dirty="0" smtClean="0"/>
              <a:t>realice </a:t>
            </a:r>
            <a:r>
              <a:rPr lang="es-AR" dirty="0"/>
              <a:t>de forma transparente al </a:t>
            </a:r>
            <a:r>
              <a:rPr lang="es-AR" dirty="0" smtClean="0"/>
              <a:t>usuario.</a:t>
            </a:r>
            <a:r>
              <a:rPr lang="es-AR" dirty="0"/>
              <a:t> </a:t>
            </a:r>
            <a:endParaRPr lang="es-AR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Filtros en Directivas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filtros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a </a:t>
            </a:r>
            <a:r>
              <a:rPr lang="en-US" dirty="0" err="1" smtClean="0"/>
              <a:t>directivas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concatenan</a:t>
            </a:r>
            <a:r>
              <a:rPr lang="en-US" dirty="0" smtClean="0"/>
              <a:t> a la </a:t>
            </a:r>
            <a:r>
              <a:rPr lang="en-US" dirty="0" err="1" smtClean="0"/>
              <a:t>directiva</a:t>
            </a:r>
            <a:r>
              <a:rPr lang="en-US" dirty="0" smtClean="0"/>
              <a:t> con el </a:t>
            </a:r>
            <a:r>
              <a:rPr lang="en-US" dirty="0" err="1" smtClean="0"/>
              <a:t>simbolo</a:t>
            </a:r>
            <a:r>
              <a:rPr lang="en-US" dirty="0" smtClean="0"/>
              <a:t> |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suponiendo</a:t>
            </a:r>
            <a:r>
              <a:rPr lang="en-US" dirty="0" smtClean="0"/>
              <a:t> un array que </a:t>
            </a:r>
            <a:r>
              <a:rPr lang="en-US" dirty="0" err="1" smtClean="0"/>
              <a:t>contenga</a:t>
            </a:r>
            <a:r>
              <a:rPr lang="en-US" dirty="0" smtClean="0"/>
              <a:t> dos </a:t>
            </a:r>
            <a:r>
              <a:rPr lang="en-US" dirty="0" err="1" smtClean="0"/>
              <a:t>posiciones</a:t>
            </a:r>
            <a:r>
              <a:rPr lang="en-US" dirty="0" smtClean="0"/>
              <a:t> (</a:t>
            </a:r>
            <a:r>
              <a:rPr lang="en-US" dirty="0" err="1" smtClean="0"/>
              <a:t>nombre,pais</a:t>
            </a:r>
            <a:r>
              <a:rPr lang="en-US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="App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52425" lvl="1" indent="0"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="x in 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nombres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x.nombre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', ' + </a:t>
            </a: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x.pais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pPr marL="352425" lvl="1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2425" lvl="1" indent="0">
              <a:buNone/>
            </a:pP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8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#10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&lt;p&gt;Looping dentro de objetos ordenando por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 in nombres |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x.nombre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', ' +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[]).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{nombre:'Juan',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{nombre:'Carlos',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{nombre:'Margarita',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:'Uruguay'},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{nombre:'Elena',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:'Uruguay'},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{nombre:'Gustavo',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{nombre:'Viviana',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{nombre:'Liliana',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Filtros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0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Filtros II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asimismo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propios</a:t>
            </a:r>
            <a:r>
              <a:rPr lang="en-US" dirty="0" smtClean="0"/>
              <a:t> </a:t>
            </a:r>
            <a:r>
              <a:rPr lang="en-US" dirty="0" err="1" smtClean="0"/>
              <a:t>medios</a:t>
            </a:r>
            <a:r>
              <a:rPr lang="en-US" dirty="0" smtClean="0"/>
              <a:t>, </a:t>
            </a:r>
            <a:r>
              <a:rPr lang="en-US" dirty="0" err="1" smtClean="0"/>
              <a:t>nombrandolos</a:t>
            </a:r>
            <a:r>
              <a:rPr lang="en-US" dirty="0" smtClean="0"/>
              <a:t> y </a:t>
            </a:r>
            <a:r>
              <a:rPr lang="en-US" dirty="0" err="1" smtClean="0"/>
              <a:t>creandolos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modulo </a:t>
            </a:r>
            <a:r>
              <a:rPr lang="en-US" dirty="0" err="1" smtClean="0"/>
              <a:t>como</a:t>
            </a:r>
            <a:r>
              <a:rPr lang="en-US" dirty="0" smtClean="0"/>
              <a:t> function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suponiendo</a:t>
            </a:r>
            <a:r>
              <a:rPr lang="en-US" dirty="0" smtClean="0"/>
              <a:t> un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n-US" dirty="0" smtClean="0"/>
              <a:t> que </a:t>
            </a:r>
            <a:r>
              <a:rPr lang="en-US" dirty="0" err="1" smtClean="0"/>
              <a:t>recorra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x un array:</a:t>
            </a:r>
          </a:p>
          <a:p>
            <a:pPr marL="52388" indent="0">
              <a:buNone/>
            </a:pP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app =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[]);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app.filter</a:t>
            </a:r>
            <a:r>
              <a:rPr lang="es-AR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s-AR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miFiltro</a:t>
            </a:r>
            <a:r>
              <a:rPr lang="es-AR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i, c, 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(i = 0; i &lt;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 = x[i];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(i % 2 == 0) {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c = 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 c;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}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2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};</a:t>
            </a:r>
            <a:b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#11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 in nombres"&gt;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{{x |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miFiltro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app.filter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miFiltro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c,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 = x[i];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% 2 == 0)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 =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scope.nombres</a:t>
            </a: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['Juan','Carlos','Margarita','Elena','Jose','Gustavo','Liliana','Maria','Viviana'];</a:t>
            </a:r>
            <a:endParaRPr lang="es-A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s-AR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AR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AR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Filtros de usuario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1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#12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="100%"&gt;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="orden('nombre')"&gt;Nombre&lt;/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="orden('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')"&gt;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 in nombres |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orderBy:miOrden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&gt;{{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x.nombre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&gt;{{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[]).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nombresCtrl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scope.nombres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{nombre:'Juan',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{nombre:'Carlos',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{nombre:'Margarita',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:'Uruguay'},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{nombre:'Elena',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:'Uruguay'},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{nombre:'Gustavo',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{nombre:'Viviana',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Agentina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{nombre:'Liliana',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:'Brasil'}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scope.orden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scope.miOrden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Filtros de usuario con un evento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10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Servicios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Angular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JavaScript al que le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interactuar</a:t>
            </a:r>
            <a:r>
              <a:rPr lang="en-US" dirty="0" smtClean="0"/>
              <a:t> con la </a:t>
            </a:r>
            <a:r>
              <a:rPr lang="en-US" dirty="0" err="1" smtClean="0"/>
              <a:t>ista</a:t>
            </a:r>
            <a:r>
              <a:rPr lang="en-US" dirty="0" smtClean="0"/>
              <a:t>, solo con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o con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 a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Existen</a:t>
            </a:r>
            <a:r>
              <a:rPr lang="en-US" dirty="0" smtClean="0"/>
              <a:t> 5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Constantes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Valores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Servicios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Factorías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Proveedores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Servicios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Angular </a:t>
            </a:r>
            <a:r>
              <a:rPr lang="en-US" dirty="0" err="1" smtClean="0"/>
              <a:t>empiezan</a:t>
            </a:r>
            <a:r>
              <a:rPr lang="en-US" dirty="0" smtClean="0"/>
              <a:t> con el </a:t>
            </a:r>
            <a:r>
              <a:rPr lang="en-US" dirty="0" err="1" smtClean="0"/>
              <a:t>simbolo</a:t>
            </a:r>
            <a:r>
              <a:rPr lang="en-US" dirty="0" smtClean="0"/>
              <a:t> 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Servicio</a:t>
            </a:r>
            <a:r>
              <a:rPr lang="en-US" dirty="0" smtClean="0"/>
              <a:t> $http,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realizer </a:t>
            </a:r>
            <a:r>
              <a:rPr lang="en-US" dirty="0" err="1" smtClean="0"/>
              <a:t>llamadas</a:t>
            </a:r>
            <a:r>
              <a:rPr lang="en-US" dirty="0" smtClean="0"/>
              <a:t> http y </a:t>
            </a:r>
            <a:r>
              <a:rPr lang="en-US" dirty="0" err="1" smtClean="0"/>
              <a:t>capturar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, </a:t>
            </a:r>
            <a:r>
              <a:rPr lang="en-US" dirty="0" err="1" smtClean="0"/>
              <a:t>implementando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AJAX.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$http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s-AR" b="1" dirty="0" err="1"/>
              <a:t>XMLHttpRequest</a:t>
            </a:r>
            <a:r>
              <a:rPr lang="es-AR" b="1" dirty="0"/>
              <a:t> </a:t>
            </a:r>
            <a:endParaRPr lang="en-US" dirty="0" smtClean="0"/>
          </a:p>
          <a:p>
            <a:pPr marL="52388" indent="0">
              <a:buNone/>
            </a:pP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app =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[]);</a:t>
            </a:r>
            <a:b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$http) {</a:t>
            </a:r>
            <a:b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(“bienvenida.html").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(response) {</a:t>
            </a:r>
            <a:b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$</a:t>
            </a:r>
            <a:r>
              <a:rPr lang="es-AR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scope.miBienvenida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});</a:t>
            </a:r>
            <a:b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9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6978"/>
          </a:xfrm>
        </p:spPr>
        <p:txBody>
          <a:bodyPr/>
          <a:lstStyle/>
          <a:p>
            <a:r>
              <a:rPr lang="es-AR" dirty="0" err="1"/>
              <a:t>AngularJS</a:t>
            </a:r>
            <a:r>
              <a:rPr lang="es-AR" dirty="0"/>
              <a:t>: Servicios ($http)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Web II - JavaScript</a:t>
            </a:r>
            <a:endParaRPr lang="es-AR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37</a:t>
            </a:fld>
            <a:endParaRPr lang="es-AR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73437" y="1395532"/>
            <a:ext cx="7543801" cy="125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cs typeface="Courier New" panose="02070309020205020404" pitchFamily="49" charset="0"/>
              </a:rPr>
              <a:t>El Servicio $http nos permite implementar consultas AJAX en angular de manera sencilla.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cs typeface="Courier New" panose="02070309020205020404" pitchFamily="49" charset="0"/>
              </a:rPr>
              <a:t>Nos provee los métodos y propiedades necesarios para implementar llamada AJAX completas.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 smtClean="0"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22959" y="2580433"/>
            <a:ext cx="3722379" cy="332398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Metodos</a:t>
            </a:r>
            <a:endParaRPr kumimoji="0" lang="es-AR" alt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delete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.head()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jsonp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patch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.post()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594859" y="2580432"/>
            <a:ext cx="3592821" cy="258532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Propiedades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s-AR" altLang="es-A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config</a:t>
            </a: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.data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s-AR" altLang="es-A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headers</a:t>
            </a:r>
            <a:endParaRPr lang="es-AR" altLang="es-A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.status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s-AR" altLang="es-A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statusText</a:t>
            </a: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#13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&lt;p&gt;El mensaje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traido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 AJAX es:&lt;/p&gt;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miMensaje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$http)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("ejemplo13-b.html").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(response)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scope.miMensaje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Servicios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9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controladores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que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adosar</a:t>
            </a:r>
            <a:r>
              <a:rPr lang="en-US" dirty="0" smtClean="0"/>
              <a:t> a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sumados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tradicionales</a:t>
            </a:r>
            <a:r>
              <a:rPr lang="en-US" dirty="0" smtClean="0"/>
              <a:t> de HTML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control absolute </a:t>
            </a:r>
            <a:r>
              <a:rPr lang="en-US" dirty="0" err="1" smtClean="0"/>
              <a:t>sobre</a:t>
            </a:r>
            <a:r>
              <a:rPr lang="en-US" dirty="0" smtClean="0"/>
              <a:t> la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controladores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agregan</a:t>
            </a:r>
            <a:r>
              <a:rPr lang="en-US" dirty="0" smtClean="0"/>
              <a:t> a la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directivas</a:t>
            </a:r>
            <a:r>
              <a:rPr lang="en-US" dirty="0" smtClean="0"/>
              <a:t> de Angular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0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Ventajas y Desventajas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Algunas 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Modelo MVC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err="1" smtClean="0"/>
              <a:t>Two</a:t>
            </a:r>
            <a:r>
              <a:rPr lang="es-AR" dirty="0" smtClean="0"/>
              <a:t> </a:t>
            </a:r>
            <a:r>
              <a:rPr lang="es-AR" dirty="0" err="1"/>
              <a:t>way</a:t>
            </a:r>
            <a:r>
              <a:rPr lang="es-AR" dirty="0"/>
              <a:t> data </a:t>
            </a:r>
            <a:r>
              <a:rPr lang="es-AR" dirty="0" err="1" smtClean="0"/>
              <a:t>binding</a:t>
            </a:r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Directivas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Comunidad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Algunas Desventajas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err="1" smtClean="0"/>
              <a:t>Perfomance</a:t>
            </a:r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err="1" smtClean="0"/>
              <a:t>Inyeccion</a:t>
            </a:r>
            <a:r>
              <a:rPr lang="es-AR" dirty="0" smtClean="0"/>
              <a:t> de dependencias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Diferentes notaciones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err="1" smtClean="0"/>
              <a:t>Shared</a:t>
            </a:r>
            <a:r>
              <a:rPr lang="es-AR" dirty="0" smtClean="0"/>
              <a:t> </a:t>
            </a:r>
            <a:r>
              <a:rPr lang="es-AR" dirty="0" err="1" smtClean="0"/>
              <a:t>State</a:t>
            </a:r>
            <a:r>
              <a:rPr lang="es-AR" dirty="0" smtClean="0"/>
              <a:t> (alto acoplamiento)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ANGUALRJS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6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7"/>
            <a:ext cx="7543801" cy="414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Algunas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directivas</a:t>
            </a:r>
            <a:r>
              <a:rPr lang="en-US" dirty="0" smtClean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40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822959" y="1841034"/>
            <a:ext cx="391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ng-blur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ng-change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ng-click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ng-copy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ng-cut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ng-dblclick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ng-focus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ng-keydown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ng-keypress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ng-keyup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4946857" y="1841034"/>
            <a:ext cx="3912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ng-mousedown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ng-mouseenter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ng-mouseleave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ng-mousemove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ng-mouseover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ng-mouseup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ng</a:t>
            </a:r>
            <a:r>
              <a:rPr lang="es-AR" dirty="0"/>
              <a:t>-paste</a:t>
            </a:r>
          </a:p>
        </p:txBody>
      </p:sp>
    </p:spTree>
    <p:extLst>
      <p:ext uri="{BB962C8B-B14F-4D97-AF65-F5344CB8AC3E}">
        <p14:creationId xmlns:p14="http://schemas.microsoft.com/office/powerpoint/2010/main" val="7470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523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ng-controller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="Ctrl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ng-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"&gt;El Mouse ha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pasado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sobre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 !&lt;/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523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h2&gt;{{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}}&lt;/h2&gt;</a:t>
            </a:r>
          </a:p>
          <a:p>
            <a:pPr marL="5238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74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#14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ng-mousemove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="Cuenta = Cuenta + 1"&gt;El Mouse ha pasado sobre mi!&lt;/h1&gt;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&lt;h2&gt;{{ Cuenta }}&lt;/h2&gt;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scope.count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Eventos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0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#15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()"&gt;Mostrar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-show="visible"&gt;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:&lt;/h1&gt;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&lt;div&gt;Pizza&lt;/div&gt;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&lt;div&gt;Pasta&lt;/div&gt;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&lt;div&gt;Pescado&lt;/div&gt;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scope.visible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scope.Func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scope.visible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scope.visible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Eventos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#16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="en"&gt;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-app="App"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novalidate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Nombre:&lt;</a:t>
            </a:r>
            <a:r>
              <a:rPr lang="es-A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&gt;&lt;input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usuario.nombre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Apellido:&lt;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usuario.apellido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()"&gt;RESET&lt;/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&lt;p&gt;formulario = {{usuario}}&lt;/p&gt;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&lt;p&gt;inicial = {{inicial}}&lt;/p&gt;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('App', []);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scope.inicial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nombre:"Juan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apellido:"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Perez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scope.reset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scope.usuario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angular.copy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scope.inicial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scope.reset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A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Formularios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</a:t>
            </a:r>
            <a:r>
              <a:rPr lang="es-AR" dirty="0" err="1" smtClean="0"/>
              <a:t>WEb</a:t>
            </a:r>
            <a:r>
              <a:rPr lang="es-AR" dirty="0" smtClean="0"/>
              <a:t>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30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Validaciones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nos</a:t>
            </a:r>
            <a:r>
              <a:rPr lang="en-US" dirty="0" smtClean="0"/>
              <a:t> prove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para </a:t>
            </a:r>
            <a:r>
              <a:rPr lang="en-US" dirty="0" err="1" smtClean="0"/>
              <a:t>vlaidar</a:t>
            </a:r>
            <a:r>
              <a:rPr lang="en-US" dirty="0" smtClean="0"/>
              <a:t> </a:t>
            </a:r>
            <a:r>
              <a:rPr lang="en-US" dirty="0" err="1" smtClean="0"/>
              <a:t>formularios</a:t>
            </a:r>
            <a:r>
              <a:rPr lang="en-US" dirty="0" smtClean="0"/>
              <a:t>, </a:t>
            </a:r>
            <a:r>
              <a:rPr lang="en-US" dirty="0" err="1" smtClean="0"/>
              <a:t>algunas</a:t>
            </a:r>
            <a:r>
              <a:rPr lang="en-US" dirty="0" smtClean="0"/>
              <a:t> de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en-US" dirty="0" smtClean="0"/>
              <a:t> </a:t>
            </a:r>
            <a:r>
              <a:rPr lang="en-US" dirty="0" err="1" smtClean="0"/>
              <a:t>constantemente</a:t>
            </a:r>
            <a:r>
              <a:rPr lang="en-US" dirty="0" smtClean="0"/>
              <a:t> del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y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de </a:t>
            </a:r>
            <a:r>
              <a:rPr lang="en-US" dirty="0" err="1" smtClean="0"/>
              <a:t>formularios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(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son true o false):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untouched</a:t>
            </a:r>
            <a:r>
              <a:rPr lang="en-US" dirty="0" smtClean="0"/>
              <a:t>: El campo 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u="sng" dirty="0" err="1" smtClean="0"/>
              <a:t>tocado</a:t>
            </a:r>
            <a:r>
              <a:rPr lang="en-US" dirty="0" smtClean="0"/>
              <a:t> </a:t>
            </a:r>
            <a:r>
              <a:rPr lang="en-US" dirty="0" err="1" smtClean="0"/>
              <a:t>aun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touched</a:t>
            </a:r>
            <a:r>
              <a:rPr lang="en-US" dirty="0" smtClean="0"/>
              <a:t>: El campo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tocado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pristine</a:t>
            </a:r>
            <a:r>
              <a:rPr lang="en-US" dirty="0" smtClean="0"/>
              <a:t>: El campo 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</a:t>
            </a:r>
            <a:r>
              <a:rPr lang="en-US" dirty="0" smtClean="0"/>
              <a:t>: El campo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$invalid</a:t>
            </a:r>
            <a:r>
              <a:rPr lang="en-US" dirty="0" smtClean="0"/>
              <a:t>: El </a:t>
            </a:r>
            <a:r>
              <a:rPr lang="en-US" dirty="0" err="1" smtClean="0"/>
              <a:t>contenido</a:t>
            </a:r>
            <a:r>
              <a:rPr lang="en-US" dirty="0" smtClean="0"/>
              <a:t> del campo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valido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en-US" dirty="0" smtClean="0"/>
              <a:t>: 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valido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5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Validaciones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formularios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(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son true y false):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pristine: </a:t>
            </a:r>
            <a:r>
              <a:rPr lang="en-US" dirty="0" smtClean="0">
                <a:cs typeface="Courier New" panose="02070309020205020404" pitchFamily="49" charset="0"/>
              </a:rPr>
              <a:t>No hay </a:t>
            </a:r>
            <a:r>
              <a:rPr lang="en-US" dirty="0" err="1" smtClean="0">
                <a:cs typeface="Courier New" panose="02070309020205020404" pitchFamily="49" charset="0"/>
              </a:rPr>
              <a:t>campos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modificados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aun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$dirty: </a:t>
            </a:r>
            <a:r>
              <a:rPr lang="en-US" dirty="0" smtClean="0">
                <a:cs typeface="Courier New" panose="02070309020205020404" pitchFamily="49" charset="0"/>
              </a:rPr>
              <a:t>Uno o mas </a:t>
            </a:r>
            <a:r>
              <a:rPr lang="en-US" dirty="0" err="1" smtClean="0">
                <a:cs typeface="Courier New" panose="02070309020205020404" pitchFamily="49" charset="0"/>
              </a:rPr>
              <a:t>campos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sido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modificados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invalid: </a:t>
            </a:r>
            <a:r>
              <a:rPr lang="en-US" dirty="0" smtClean="0">
                <a:cs typeface="Courier New" panose="02070309020205020404" pitchFamily="49" charset="0"/>
              </a:rPr>
              <a:t>El </a:t>
            </a:r>
            <a:r>
              <a:rPr lang="en-US" dirty="0" err="1" smtClean="0">
                <a:cs typeface="Courier New" panose="02070309020205020404" pitchFamily="49" charset="0"/>
              </a:rPr>
              <a:t>contenido</a:t>
            </a:r>
            <a:r>
              <a:rPr lang="en-US" dirty="0" smtClean="0">
                <a:cs typeface="Courier New" panose="02070309020205020404" pitchFamily="49" charset="0"/>
              </a:rPr>
              <a:t> del form no </a:t>
            </a:r>
            <a:r>
              <a:rPr lang="en-US" dirty="0" err="1" smtClean="0">
                <a:cs typeface="Courier New" panose="02070309020205020404" pitchFamily="49" charset="0"/>
              </a:rPr>
              <a:t>es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valido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$valid: </a:t>
            </a:r>
            <a:r>
              <a:rPr lang="en-US" dirty="0" smtClean="0">
                <a:cs typeface="Courier New" panose="02070309020205020404" pitchFamily="49" charset="0"/>
              </a:rPr>
              <a:t>El </a:t>
            </a:r>
            <a:r>
              <a:rPr lang="en-US" dirty="0" err="1" smtClean="0">
                <a:cs typeface="Courier New" panose="02070309020205020404" pitchFamily="49" charset="0"/>
              </a:rPr>
              <a:t>contenido</a:t>
            </a:r>
            <a:r>
              <a:rPr lang="en-US" dirty="0" smtClean="0">
                <a:cs typeface="Courier New" panose="02070309020205020404" pitchFamily="49" charset="0"/>
              </a:rPr>
              <a:t> del form </a:t>
            </a:r>
            <a:r>
              <a:rPr lang="en-US" dirty="0" err="1" smtClean="0">
                <a:cs typeface="Courier New" panose="02070309020205020404" pitchFamily="49" charset="0"/>
              </a:rPr>
              <a:t>es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valido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$submitted: </a:t>
            </a:r>
            <a:r>
              <a:rPr lang="en-US" dirty="0" smtClean="0">
                <a:cs typeface="Courier New" panose="02070309020205020404" pitchFamily="49" charset="0"/>
              </a:rPr>
              <a:t>El </a:t>
            </a:r>
            <a:r>
              <a:rPr lang="en-US" dirty="0" err="1" smtClean="0">
                <a:cs typeface="Courier New" panose="02070309020205020404" pitchFamily="49" charset="0"/>
              </a:rPr>
              <a:t>formulario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es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enviado</a:t>
            </a:r>
            <a:endParaRPr 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Ejemplo #17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1789" y="98501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  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&lt;p&gt;Intente dejar el primer campo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vacio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&lt;p&gt;Nombre: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="nombre"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="nombre"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-show="Form.nombre.$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touched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Form.nombre.$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"&gt;El nombre es requerido.&lt;/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err="1" smtClean="0"/>
              <a:t>Validacion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</a:t>
            </a:r>
            <a:r>
              <a:rPr lang="es-AR" dirty="0" err="1" smtClean="0"/>
              <a:t>WEb</a:t>
            </a:r>
            <a:r>
              <a:rPr lang="es-AR" dirty="0" smtClean="0"/>
              <a:t>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9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1427967"/>
            <a:ext cx="7777702" cy="3554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2"/>
              </a:rPr>
              <a:t>http://</a:t>
            </a:r>
            <a:r>
              <a:rPr lang="es-AR" dirty="0" smtClean="0">
                <a:hlinkClick r:id="rId2"/>
              </a:rPr>
              <a:t>www.w3schools.com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desarrolloweb.com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4"/>
              </a:rPr>
              <a:t>https://</a:t>
            </a:r>
            <a:r>
              <a:rPr lang="es-AR" dirty="0" smtClean="0">
                <a:hlinkClick r:id="rId4"/>
              </a:rPr>
              <a:t>docs.angularjs.org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>
                <a:hlinkClick r:id="rId5"/>
              </a:rPr>
              <a:t>https://</a:t>
            </a:r>
            <a:r>
              <a:rPr lang="es-AR" dirty="0" smtClean="0">
                <a:hlinkClick r:id="rId5"/>
              </a:rPr>
              <a:t>openwebinars.net</a:t>
            </a:r>
            <a:endParaRPr lang="es-AR" dirty="0" smtClean="0"/>
          </a:p>
          <a:p>
            <a:pPr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48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822959" y="5343091"/>
            <a:ext cx="754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solidFill>
                  <a:schemeClr val="accent6"/>
                </a:solidFill>
              </a:rPr>
              <a:t>AUTOR: ALEJANDRO RUSTICCINI – JONATHAN URAN – FACUNDO D’ARANNO</a:t>
            </a:r>
            <a:endParaRPr lang="es-A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Dónde se incluye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AngularJS</a:t>
            </a:r>
            <a:r>
              <a:rPr lang="es-AR" dirty="0"/>
              <a:t>,</a:t>
            </a:r>
            <a:r>
              <a:rPr lang="es-AR" dirty="0" smtClean="0"/>
              <a:t> al ser un </a:t>
            </a:r>
            <a:r>
              <a:rPr lang="es-AR" i="1" dirty="0" err="1" smtClean="0"/>
              <a:t>framework</a:t>
            </a:r>
            <a:r>
              <a:rPr lang="es-AR" i="1" dirty="0" smtClean="0"/>
              <a:t> </a:t>
            </a:r>
            <a:r>
              <a:rPr lang="es-AR" dirty="0" smtClean="0"/>
              <a:t>JavaScript debe incluirse en el documento HTML como cualquier librería JS:</a:t>
            </a:r>
          </a:p>
          <a:p>
            <a:pPr marL="52388" indent="0">
              <a:buNone/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 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</a:t>
            </a:r>
            <a:r>
              <a:rPr lang="es-A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Una vez mas como con </a:t>
            </a:r>
            <a:r>
              <a:rPr lang="es-AR" dirty="0" err="1" smtClean="0"/>
              <a:t>Bootstrap</a:t>
            </a:r>
            <a:r>
              <a:rPr lang="es-AR" dirty="0" smtClean="0"/>
              <a:t>, podemos incluirlo descargando el </a:t>
            </a:r>
            <a:r>
              <a:rPr lang="es-AR" dirty="0" err="1" smtClean="0"/>
              <a:t>js</a:t>
            </a:r>
            <a:r>
              <a:rPr lang="es-AR" dirty="0" smtClean="0"/>
              <a:t> o directamente desde la fuente de manera de tener las ultimas modificaciones.</a:t>
            </a:r>
          </a:p>
          <a:p>
            <a:pPr marL="342900" indent="-342900"/>
            <a:endParaRPr lang="es-AR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1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AngularJS</a:t>
            </a:r>
            <a:r>
              <a:rPr lang="es-AR" dirty="0" smtClean="0"/>
              <a:t>: Sintaxis Inicial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AngularJS </a:t>
            </a:r>
            <a:r>
              <a:rPr lang="en-US" dirty="0" err="1" smtClean="0"/>
              <a:t>extiende</a:t>
            </a:r>
            <a:r>
              <a:rPr lang="en-US" dirty="0" smtClean="0"/>
              <a:t> el </a:t>
            </a:r>
            <a:r>
              <a:rPr lang="en-US" dirty="0"/>
              <a:t>HTML </a:t>
            </a:r>
            <a:r>
              <a:rPr lang="en-US" dirty="0" smtClean="0"/>
              <a:t>con</a:t>
            </a:r>
            <a:r>
              <a:rPr lang="en-US" dirty="0"/>
              <a:t> </a:t>
            </a:r>
            <a:r>
              <a:rPr lang="en-US" b="1" dirty="0"/>
              <a:t>ng-directives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directiva</a:t>
            </a:r>
            <a:r>
              <a:rPr lang="en-US" dirty="0"/>
              <a:t> </a:t>
            </a:r>
            <a:r>
              <a:rPr lang="en-US" b="1" dirty="0"/>
              <a:t>ng-app</a:t>
            </a:r>
            <a:r>
              <a:rPr lang="en-US" dirty="0"/>
              <a:t> </a:t>
            </a:r>
            <a:r>
              <a:rPr lang="en-US" dirty="0" smtClean="0"/>
              <a:t>define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AngularJS.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directiva</a:t>
            </a:r>
            <a:r>
              <a:rPr lang="en-US" dirty="0"/>
              <a:t> </a:t>
            </a:r>
            <a:r>
              <a:rPr lang="en-US" b="1" dirty="0"/>
              <a:t>ng-model</a:t>
            </a:r>
            <a:r>
              <a:rPr lang="en-US" dirty="0"/>
              <a:t> </a:t>
            </a:r>
            <a:r>
              <a:rPr lang="en-US" dirty="0" err="1" smtClean="0"/>
              <a:t>enlaza</a:t>
            </a:r>
            <a:r>
              <a:rPr lang="en-US" dirty="0" smtClean="0"/>
              <a:t> el valor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HTML (</a:t>
            </a:r>
            <a:r>
              <a:rPr lang="en-US" dirty="0"/>
              <a:t>input, select, </a:t>
            </a:r>
            <a:r>
              <a:rPr lang="en-US" dirty="0" err="1"/>
              <a:t>textarea</a:t>
            </a:r>
            <a:r>
              <a:rPr lang="en-US" dirty="0"/>
              <a:t>) </a:t>
            </a:r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 directive </a:t>
            </a:r>
            <a:r>
              <a:rPr lang="en-US" b="1" dirty="0" smtClean="0"/>
              <a:t>ng-bind</a:t>
            </a:r>
            <a:r>
              <a:rPr lang="en-US" dirty="0"/>
              <a:t> </a:t>
            </a:r>
            <a:r>
              <a:rPr lang="en-US" dirty="0" err="1" smtClean="0"/>
              <a:t>enlaza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 con la vista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La directiva </a:t>
            </a:r>
            <a:r>
              <a:rPr lang="es-AR" b="1" dirty="0" err="1" smtClean="0"/>
              <a:t>ng-init</a:t>
            </a:r>
            <a:r>
              <a:rPr lang="es-AR" dirty="0"/>
              <a:t> </a:t>
            </a:r>
            <a:r>
              <a:rPr lang="es-AR" dirty="0" smtClean="0"/>
              <a:t>inicializa la variables de la aplicación  </a:t>
            </a:r>
            <a:r>
              <a:rPr lang="es-AR" dirty="0" err="1" smtClean="0"/>
              <a:t>AngularJS</a:t>
            </a:r>
            <a:r>
              <a:rPr lang="es-A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El </a:t>
            </a:r>
            <a:r>
              <a:rPr lang="es-AR" b="1" dirty="0" err="1" smtClean="0"/>
              <a:t>ng</a:t>
            </a:r>
            <a:r>
              <a:rPr lang="es-AR" b="1" dirty="0" smtClean="0"/>
              <a:t>- </a:t>
            </a:r>
            <a:r>
              <a:rPr lang="es-AR" dirty="0" smtClean="0"/>
              <a:t>puede ser reemplazada por </a:t>
            </a:r>
            <a:r>
              <a:rPr lang="es-AR" b="1" dirty="0" smtClean="0"/>
              <a:t>data-</a:t>
            </a:r>
            <a:r>
              <a:rPr lang="es-AR" b="1" dirty="0" err="1" smtClean="0"/>
              <a:t>ng</a:t>
            </a:r>
            <a:r>
              <a:rPr lang="es-AR" b="1" dirty="0" smtClean="0"/>
              <a:t>-</a:t>
            </a:r>
            <a:r>
              <a:rPr lang="es-AR" dirty="0" smtClean="0"/>
              <a:t> lo que produce un HTML valido</a:t>
            </a:r>
            <a:endParaRPr lang="en-US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5437" y="357809"/>
            <a:ext cx="5750024" cy="6029739"/>
          </a:xfrm>
        </p:spPr>
        <p:txBody>
          <a:bodyPr>
            <a:noAutofit/>
          </a:bodyPr>
          <a:lstStyle/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/1.4.8/angular.min.js"&gt;&lt;/script&gt;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-app=""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ng-init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="alumno1='Juan'"&gt;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&lt;p&gt;Nombre del Alumno2: &lt;input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="alumno2"&gt;&lt;/p&gt;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="alumno2"&gt;&lt;/p&gt;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&lt;p&gt;El nombre del Alumno1 es &lt;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ng-bind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="alumno1"&gt;&lt;/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2388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A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Introducción a </a:t>
            </a:r>
            <a:r>
              <a:rPr lang="es-AR" sz="2000" dirty="0" err="1" smtClean="0"/>
              <a:t>AngularJS</a:t>
            </a:r>
            <a:endParaRPr lang="es-AR" sz="1800" dirty="0" smtClean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9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Elementos principales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Expresiones: Las expresiones sirven para vincular datos con HTML, pero </a:t>
            </a:r>
            <a:r>
              <a:rPr lang="es-AR" dirty="0" err="1" smtClean="0"/>
              <a:t>asu</a:t>
            </a:r>
            <a:r>
              <a:rPr lang="es-AR" dirty="0" smtClean="0"/>
              <a:t> vez se evalúan y resuelven en tiempo de ejecución, por lo tanto una expresión puede tener operaciones, objetos, variables,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Módulos: Un modulo define una aplicación. Contiene controladores y componentes de una aplicación.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Directivas: Las directivas permite agregar a HTML nuevos atributos. Angular nos entrega una serie de directivas </a:t>
            </a:r>
            <a:r>
              <a:rPr lang="es-AR" dirty="0" err="1" smtClean="0"/>
              <a:t>interconstruidas</a:t>
            </a:r>
            <a:r>
              <a:rPr lang="es-AR" dirty="0" smtClean="0"/>
              <a:t> o podemos crear las propias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Data-</a:t>
            </a:r>
            <a:r>
              <a:rPr lang="es-AR" dirty="0" err="1" smtClean="0"/>
              <a:t>binding</a:t>
            </a:r>
            <a:r>
              <a:rPr lang="es-AR" dirty="0" smtClean="0"/>
              <a:t>: </a:t>
            </a:r>
            <a:r>
              <a:rPr lang="en-US" dirty="0"/>
              <a:t>Data binding </a:t>
            </a:r>
            <a:r>
              <a:rPr lang="en-US" dirty="0" err="1" smtClean="0"/>
              <a:t>en</a:t>
            </a:r>
            <a:r>
              <a:rPr lang="en-US" dirty="0" smtClean="0"/>
              <a:t> AngularJS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sincronización</a:t>
            </a:r>
            <a:r>
              <a:rPr lang="en-US" dirty="0" smtClean="0"/>
              <a:t> entre el </a:t>
            </a:r>
            <a:r>
              <a:rPr lang="en-US" dirty="0" err="1" smtClean="0"/>
              <a:t>modelo</a:t>
            </a:r>
            <a:r>
              <a:rPr lang="en-US" dirty="0" smtClean="0"/>
              <a:t> y la vista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Controladores: Los controladores controlan los datos en una aplicación. Los controladores son Objetos comunes de JavaScript.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6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AngularJS</a:t>
            </a:r>
            <a:r>
              <a:rPr lang="es-AR" dirty="0" smtClean="0"/>
              <a:t>: Elementos principales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AngularJS </a:t>
            </a:r>
            <a:r>
              <a:rPr lang="en-US" dirty="0" err="1" smtClean="0"/>
              <a:t>consiste</a:t>
            </a:r>
            <a:r>
              <a:rPr lang="en-US" dirty="0" smtClean="0"/>
              <a:t> 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Una</a:t>
            </a:r>
            <a:r>
              <a:rPr lang="en-US" dirty="0" smtClean="0"/>
              <a:t> Vista, que </a:t>
            </a:r>
            <a:r>
              <a:rPr lang="en-US" dirty="0" err="1" smtClean="0"/>
              <a:t>es</a:t>
            </a:r>
            <a:r>
              <a:rPr lang="en-US" dirty="0" smtClean="0"/>
              <a:t> el HTML </a:t>
            </a:r>
            <a:r>
              <a:rPr lang="en-US" dirty="0" err="1" smtClean="0"/>
              <a:t>renderizado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Modelo</a:t>
            </a:r>
            <a:r>
              <a:rPr lang="en-US" dirty="0" smtClean="0"/>
              <a:t>, que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para la vista actual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Controlador</a:t>
            </a:r>
            <a:r>
              <a:rPr lang="en-US" dirty="0" smtClean="0"/>
              <a:t>,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functión</a:t>
            </a:r>
            <a:r>
              <a:rPr lang="en-US" dirty="0" smtClean="0"/>
              <a:t> JavaScript que </a:t>
            </a:r>
            <a:r>
              <a:rPr lang="en-US" dirty="0" err="1" smtClean="0"/>
              <a:t>construye,cambia,remueve</a:t>
            </a:r>
            <a:r>
              <a:rPr lang="en-US" dirty="0" smtClean="0"/>
              <a:t> y/o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</a:t>
            </a:r>
            <a:r>
              <a:rPr lang="en-US" dirty="0" err="1" smtClean="0"/>
              <a:t>decimos</a:t>
            </a:r>
            <a:r>
              <a:rPr lang="en-US" dirty="0" smtClean="0"/>
              <a:t> que AngularJS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 MVC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Web II - </a:t>
            </a:r>
            <a:r>
              <a:rPr lang="es-AR" dirty="0" err="1" smtClean="0"/>
              <a:t>angularjs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0A2B-C900-4A69-86E3-EB839B1AC85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5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8168</TotalTime>
  <Words>4063</Words>
  <Application>Microsoft Office PowerPoint</Application>
  <PresentationFormat>Presentación en pantalla (4:3)</PresentationFormat>
  <Paragraphs>718</Paragraphs>
  <Slides>48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Retrospección</vt:lpstr>
      <vt:lpstr>AngularJS . Parte I</vt:lpstr>
      <vt:lpstr>Introducción a AngularJS</vt:lpstr>
      <vt:lpstr>AngularJS: Para qué se utiliza</vt:lpstr>
      <vt:lpstr>AngularJS: Ventajas y Desventajas</vt:lpstr>
      <vt:lpstr>AngularJS: Dónde se incluye</vt:lpstr>
      <vt:lpstr>AngularJS: Sintaxis Inicial</vt:lpstr>
      <vt:lpstr>Ejemplo #1</vt:lpstr>
      <vt:lpstr>AngularJS: Elementos principales</vt:lpstr>
      <vt:lpstr>AngularJS: Elementos principales</vt:lpstr>
      <vt:lpstr>AngularJS: Expresiones I</vt:lpstr>
      <vt:lpstr>Ejemplo #2</vt:lpstr>
      <vt:lpstr>AngularJS: Expresiones II</vt:lpstr>
      <vt:lpstr>AngularJS: Expresiones II</vt:lpstr>
      <vt:lpstr>Ejemplo #3</vt:lpstr>
      <vt:lpstr>AngularJS: Expresiones III</vt:lpstr>
      <vt:lpstr>Ejemplo #4</vt:lpstr>
      <vt:lpstr>AngularJS: Módulos I</vt:lpstr>
      <vt:lpstr>AngularJS: Módulos II</vt:lpstr>
      <vt:lpstr>Ejemplo #5</vt:lpstr>
      <vt:lpstr>AngularJS: Módulos III</vt:lpstr>
      <vt:lpstr>Ejemplo #6</vt:lpstr>
      <vt:lpstr>AngularJS: Data-Binding</vt:lpstr>
      <vt:lpstr>Ejemplo #7</vt:lpstr>
      <vt:lpstr>AngularJS: Controladores</vt:lpstr>
      <vt:lpstr>Ejemplo #8</vt:lpstr>
      <vt:lpstr>AngularJS: Scope</vt:lpstr>
      <vt:lpstr>Ejemplo #9</vt:lpstr>
      <vt:lpstr>AngularJS: Filtros I</vt:lpstr>
      <vt:lpstr>AngularJS: Filtros en Expresiones</vt:lpstr>
      <vt:lpstr>AngularJS: Filtros en Directivas</vt:lpstr>
      <vt:lpstr>Ejemplo #10</vt:lpstr>
      <vt:lpstr>AngularJS: Filtros II</vt:lpstr>
      <vt:lpstr>Ejemplo #11</vt:lpstr>
      <vt:lpstr>Ejemplo #12</vt:lpstr>
      <vt:lpstr>AngularJS: Servicios</vt:lpstr>
      <vt:lpstr>AngularJS: Servicios</vt:lpstr>
      <vt:lpstr>AngularJS: Servicios ($http)</vt:lpstr>
      <vt:lpstr>Ejemplo #13</vt:lpstr>
      <vt:lpstr>AngularJS: Eventos</vt:lpstr>
      <vt:lpstr>AngularJS: Eventos</vt:lpstr>
      <vt:lpstr>AngularJS: Eventos</vt:lpstr>
      <vt:lpstr>Ejemplo #14</vt:lpstr>
      <vt:lpstr>Ejemplo #15</vt:lpstr>
      <vt:lpstr>Ejemplo #16</vt:lpstr>
      <vt:lpstr>AngularJS: Validaciones</vt:lpstr>
      <vt:lpstr>AngularJS: Validaciones</vt:lpstr>
      <vt:lpstr>Ejemplo #17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Leandro Morrone</dc:creator>
  <cp:lastModifiedBy>Alejandro Rusticcini</cp:lastModifiedBy>
  <cp:revision>176</cp:revision>
  <dcterms:created xsi:type="dcterms:W3CDTF">2016-05-03T03:28:29Z</dcterms:created>
  <dcterms:modified xsi:type="dcterms:W3CDTF">2017-04-18T01:05:33Z</dcterms:modified>
</cp:coreProperties>
</file>