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handoutMasterIdLst>
    <p:handoutMasterId r:id="rId35"/>
  </p:handoutMasterIdLst>
  <p:sldIdLst>
    <p:sldId id="256" r:id="rId2"/>
    <p:sldId id="283" r:id="rId3"/>
    <p:sldId id="284" r:id="rId4"/>
    <p:sldId id="285" r:id="rId5"/>
    <p:sldId id="286" r:id="rId6"/>
    <p:sldId id="287" r:id="rId7"/>
    <p:sldId id="288" r:id="rId8"/>
    <p:sldId id="289" r:id="rId9"/>
    <p:sldId id="314" r:id="rId10"/>
    <p:sldId id="290" r:id="rId11"/>
    <p:sldId id="291" r:id="rId12"/>
    <p:sldId id="292" r:id="rId13"/>
    <p:sldId id="293" r:id="rId14"/>
    <p:sldId id="294"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70" d="100"/>
          <a:sy n="70" d="100"/>
        </p:scale>
        <p:origin x="1206" y="54"/>
      </p:cViewPr>
      <p:guideLst/>
    </p:cSldViewPr>
  </p:slideViewPr>
  <p:notesTextViewPr>
    <p:cViewPr>
      <p:scale>
        <a:sx n="1" d="1"/>
        <a:sy n="1" d="1"/>
      </p:scale>
      <p:origin x="0" y="0"/>
    </p:cViewPr>
  </p:notesText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458BFF-1F8E-4274-BCCC-DE66E13F359C}" type="datetimeFigureOut">
              <a:rPr lang="es-AR" smtClean="0"/>
              <a:t>03/09/17</a:t>
            </a:fld>
            <a:endParaRPr lang="es-A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628DD8-3CCA-47D8-89F8-3EFD79E3399D}" type="slidenum">
              <a:rPr lang="es-AR" smtClean="0"/>
              <a:t>‹Nº›</a:t>
            </a:fld>
            <a:endParaRPr lang="es-AR"/>
          </a:p>
        </p:txBody>
      </p:sp>
    </p:spTree>
    <p:extLst>
      <p:ext uri="{BB962C8B-B14F-4D97-AF65-F5344CB8AC3E}">
        <p14:creationId xmlns:p14="http://schemas.microsoft.com/office/powerpoint/2010/main" val="4067274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45E171-2ADB-4A20-B58F-BF30CE6AB7B9}" type="datetimeFigureOut">
              <a:rPr lang="es-AR" smtClean="0"/>
              <a:t>03/09/17</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94ACC-FED4-4B93-8B1E-EA02586AA388}" type="slidenum">
              <a:rPr lang="es-AR" smtClean="0"/>
              <a:t>‹Nº›</a:t>
            </a:fld>
            <a:endParaRPr lang="es-AR"/>
          </a:p>
        </p:txBody>
      </p:sp>
    </p:spTree>
    <p:extLst>
      <p:ext uri="{BB962C8B-B14F-4D97-AF65-F5344CB8AC3E}">
        <p14:creationId xmlns:p14="http://schemas.microsoft.com/office/powerpoint/2010/main" val="344340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CB794ACC-FED4-4B93-8B1E-EA02586AA388}" type="slidenum">
              <a:rPr lang="es-AR" smtClean="0"/>
              <a:t>1</a:t>
            </a:fld>
            <a:endParaRPr lang="es-AR"/>
          </a:p>
        </p:txBody>
      </p:sp>
    </p:spTree>
    <p:extLst>
      <p:ext uri="{BB962C8B-B14F-4D97-AF65-F5344CB8AC3E}">
        <p14:creationId xmlns:p14="http://schemas.microsoft.com/office/powerpoint/2010/main" val="2532394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175314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4124325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384474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3"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579901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407476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223303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3909944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1756484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7"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3162757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10709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3"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4293971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5"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808742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1787052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3"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65092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062750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1"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1494276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811798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9"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3030018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3161138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7"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75841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314322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3883779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3755492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191507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3"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469025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1"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368190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418981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9"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96563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634709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161027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txBox="1">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2"/>
          <p:cNvSpPr txBox="1">
            <a:spLocks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412492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309FFEB4-1E8B-41FF-B6F5-C114BCD0FC68}" type="datetime1">
              <a:rPr lang="es-AR" smtClean="0"/>
              <a:t>03/09/17</a:t>
            </a:fld>
            <a:endParaRPr lang="es-AR" dirty="0"/>
          </a:p>
        </p:txBody>
      </p:sp>
      <p:sp>
        <p:nvSpPr>
          <p:cNvPr id="5" name="Footer Placeholder 4"/>
          <p:cNvSpPr>
            <a:spLocks noGrp="1"/>
          </p:cNvSpPr>
          <p:nvPr>
            <p:ph type="ftr" sz="quarter" idx="11"/>
          </p:nvPr>
        </p:nvSpPr>
        <p:spPr/>
        <p:txBody>
          <a:bodyPr/>
          <a:lstStyle/>
          <a:p>
            <a:r>
              <a:rPr lang="es-AR" smtClean="0"/>
              <a:t>Programación Web II - JavaScript</a:t>
            </a:r>
            <a:endParaRPr lang="es-AR" dirty="0"/>
          </a:p>
        </p:txBody>
      </p:sp>
      <p:sp>
        <p:nvSpPr>
          <p:cNvPr id="6" name="Slide Number Placeholder 5"/>
          <p:cNvSpPr>
            <a:spLocks noGrp="1"/>
          </p:cNvSpPr>
          <p:nvPr>
            <p:ph type="sldNum" sz="quarter" idx="12"/>
          </p:nvPr>
        </p:nvSpPr>
        <p:spPr/>
        <p:txBody>
          <a:bodyPr/>
          <a:lstStyle/>
          <a:p>
            <a:fld id="{81AD0A2B-C900-4A69-86E3-EB839B1AC853}" type="slidenum">
              <a:rPr lang="es-AR" smtClean="0"/>
              <a:t>‹Nº›</a:t>
            </a:fld>
            <a:endParaRPr lang="es-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169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F85B713E-972A-4FC6-9413-BBC5227D7DC7}" type="datetime1">
              <a:rPr lang="es-AR" smtClean="0"/>
              <a:t>03/09/17</a:t>
            </a:fld>
            <a:endParaRPr lang="es-AR"/>
          </a:p>
        </p:txBody>
      </p:sp>
      <p:sp>
        <p:nvSpPr>
          <p:cNvPr id="5" name="Footer Placeholder 4"/>
          <p:cNvSpPr>
            <a:spLocks noGrp="1"/>
          </p:cNvSpPr>
          <p:nvPr>
            <p:ph type="ftr" sz="quarter" idx="11"/>
          </p:nvPr>
        </p:nvSpPr>
        <p:spPr/>
        <p:txBody>
          <a:bodyPr/>
          <a:lstStyle/>
          <a:p>
            <a:r>
              <a:rPr lang="es-AR" smtClean="0"/>
              <a:t>Programación Web II - JavaScript</a:t>
            </a:r>
            <a:endParaRPr lang="es-AR"/>
          </a:p>
        </p:txBody>
      </p:sp>
      <p:sp>
        <p:nvSpPr>
          <p:cNvPr id="6" name="Slide Number Placeholder 5"/>
          <p:cNvSpPr>
            <a:spLocks noGrp="1"/>
          </p:cNvSpPr>
          <p:nvPr>
            <p:ph type="sldNum" sz="quarter" idx="12"/>
          </p:nvPr>
        </p:nvSpPr>
        <p:spPr/>
        <p:txBody>
          <a:bodyPr/>
          <a:lstStyle/>
          <a:p>
            <a:fld id="{81AD0A2B-C900-4A69-86E3-EB839B1AC853}" type="slidenum">
              <a:rPr lang="es-AR" smtClean="0"/>
              <a:t>‹Nº›</a:t>
            </a:fld>
            <a:endParaRPr lang="es-AR"/>
          </a:p>
        </p:txBody>
      </p:sp>
    </p:spTree>
    <p:extLst>
      <p:ext uri="{BB962C8B-B14F-4D97-AF65-F5344CB8AC3E}">
        <p14:creationId xmlns:p14="http://schemas.microsoft.com/office/powerpoint/2010/main" val="5055899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E7FC7702-B233-4CD1-8E83-8B254A8731AC}" type="datetime1">
              <a:rPr lang="es-AR" smtClean="0"/>
              <a:t>03/09/17</a:t>
            </a:fld>
            <a:endParaRPr lang="es-AR"/>
          </a:p>
        </p:txBody>
      </p:sp>
      <p:sp>
        <p:nvSpPr>
          <p:cNvPr id="5" name="Footer Placeholder 4"/>
          <p:cNvSpPr>
            <a:spLocks noGrp="1"/>
          </p:cNvSpPr>
          <p:nvPr>
            <p:ph type="ftr" sz="quarter" idx="11"/>
          </p:nvPr>
        </p:nvSpPr>
        <p:spPr/>
        <p:txBody>
          <a:bodyPr/>
          <a:lstStyle/>
          <a:p>
            <a:r>
              <a:rPr lang="es-AR" smtClean="0"/>
              <a:t>Programación Web II - JavaScript</a:t>
            </a:r>
            <a:endParaRPr lang="es-AR"/>
          </a:p>
        </p:txBody>
      </p:sp>
      <p:sp>
        <p:nvSpPr>
          <p:cNvPr id="6" name="Slide Number Placeholder 5"/>
          <p:cNvSpPr>
            <a:spLocks noGrp="1"/>
          </p:cNvSpPr>
          <p:nvPr>
            <p:ph type="sldNum" sz="quarter" idx="12"/>
          </p:nvPr>
        </p:nvSpPr>
        <p:spPr/>
        <p:txBody>
          <a:bodyPr/>
          <a:lstStyle/>
          <a:p>
            <a:fld id="{81AD0A2B-C900-4A69-86E3-EB839B1AC853}" type="slidenum">
              <a:rPr lang="es-AR" smtClean="0"/>
              <a:t>‹Nº›</a:t>
            </a:fld>
            <a:endParaRPr lang="es-AR"/>
          </a:p>
        </p:txBody>
      </p:sp>
    </p:spTree>
    <p:extLst>
      <p:ext uri="{BB962C8B-B14F-4D97-AF65-F5344CB8AC3E}">
        <p14:creationId xmlns:p14="http://schemas.microsoft.com/office/powerpoint/2010/main" val="289703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Haga clic para modificar el estilo de título del patrón</a:t>
            </a:r>
            <a:endParaRPr lang="en-US" dirty="0"/>
          </a:p>
        </p:txBody>
      </p:sp>
      <p:sp>
        <p:nvSpPr>
          <p:cNvPr id="3" name="Content Placeholder 2"/>
          <p:cNvSpPr>
            <a:spLocks noGrp="1"/>
          </p:cNvSpPr>
          <p:nvPr>
            <p:ph idx="1"/>
          </p:nvPr>
        </p:nvSpPr>
        <p:spPr/>
        <p:txBody>
          <a:bodyPr/>
          <a:lstStyle>
            <a:lvl1pPr>
              <a:buClrTx/>
              <a:defRPr sz="2400"/>
            </a:lvl1pPr>
            <a:lvl2pPr marL="574675" indent="-222250">
              <a:spcBef>
                <a:spcPts val="600"/>
              </a:spcBef>
              <a:spcAft>
                <a:spcPts val="600"/>
              </a:spcAft>
              <a:buClrTx/>
              <a:defRPr sz="2400"/>
            </a:lvl2pPr>
            <a:lvl3pPr>
              <a:buClrTx/>
              <a:defRPr/>
            </a:lvl3pPr>
            <a:lvl4pPr>
              <a:buClrTx/>
              <a:defRPr/>
            </a:lvl4pPr>
            <a:lvl5pPr>
              <a:buClrTx/>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D00C2AF6-E691-4E66-8797-8FFE79736CF0}" type="datetime1">
              <a:rPr lang="es-AR" smtClean="0"/>
              <a:t>03/09/17</a:t>
            </a:fld>
            <a:endParaRPr lang="es-AR"/>
          </a:p>
        </p:txBody>
      </p:sp>
      <p:sp>
        <p:nvSpPr>
          <p:cNvPr id="5" name="Footer Placeholder 4"/>
          <p:cNvSpPr>
            <a:spLocks noGrp="1"/>
          </p:cNvSpPr>
          <p:nvPr>
            <p:ph type="ftr" sz="quarter" idx="11"/>
          </p:nvPr>
        </p:nvSpPr>
        <p:spPr/>
        <p:txBody>
          <a:bodyPr/>
          <a:lstStyle/>
          <a:p>
            <a:r>
              <a:rPr lang="es-AR" smtClean="0"/>
              <a:t>Programación Web II - JavaScript</a:t>
            </a:r>
            <a:endParaRPr lang="es-AR"/>
          </a:p>
        </p:txBody>
      </p:sp>
      <p:sp>
        <p:nvSpPr>
          <p:cNvPr id="6" name="Slide Number Placeholder 5"/>
          <p:cNvSpPr>
            <a:spLocks noGrp="1"/>
          </p:cNvSpPr>
          <p:nvPr>
            <p:ph type="sldNum" sz="quarter" idx="12"/>
          </p:nvPr>
        </p:nvSpPr>
        <p:spPr/>
        <p:txBody>
          <a:bodyPr/>
          <a:lstStyle/>
          <a:p>
            <a:fld id="{81AD0A2B-C900-4A69-86E3-EB839B1AC853}" type="slidenum">
              <a:rPr lang="es-AR" smtClean="0"/>
              <a:t>‹Nº›</a:t>
            </a:fld>
            <a:endParaRPr lang="es-AR"/>
          </a:p>
        </p:txBody>
      </p:sp>
    </p:spTree>
    <p:extLst>
      <p:ext uri="{BB962C8B-B14F-4D97-AF65-F5344CB8AC3E}">
        <p14:creationId xmlns:p14="http://schemas.microsoft.com/office/powerpoint/2010/main" val="30787420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99108B24-6203-407B-B339-E9D10F634EDF}" type="datetime1">
              <a:rPr lang="es-AR" smtClean="0"/>
              <a:t>03/09/17</a:t>
            </a:fld>
            <a:endParaRPr lang="es-AR"/>
          </a:p>
        </p:txBody>
      </p:sp>
      <p:sp>
        <p:nvSpPr>
          <p:cNvPr id="5" name="Footer Placeholder 4"/>
          <p:cNvSpPr>
            <a:spLocks noGrp="1"/>
          </p:cNvSpPr>
          <p:nvPr>
            <p:ph type="ftr" sz="quarter" idx="11"/>
          </p:nvPr>
        </p:nvSpPr>
        <p:spPr/>
        <p:txBody>
          <a:bodyPr/>
          <a:lstStyle/>
          <a:p>
            <a:r>
              <a:rPr lang="es-AR" smtClean="0"/>
              <a:t>Programación Web II - JavaScript</a:t>
            </a:r>
            <a:endParaRPr lang="es-AR"/>
          </a:p>
        </p:txBody>
      </p:sp>
      <p:sp>
        <p:nvSpPr>
          <p:cNvPr id="6" name="Slide Number Placeholder 5"/>
          <p:cNvSpPr>
            <a:spLocks noGrp="1"/>
          </p:cNvSpPr>
          <p:nvPr>
            <p:ph type="sldNum" sz="quarter" idx="12"/>
          </p:nvPr>
        </p:nvSpPr>
        <p:spPr/>
        <p:txBody>
          <a:bodyPr/>
          <a:lstStyle/>
          <a:p>
            <a:fld id="{81AD0A2B-C900-4A69-86E3-EB839B1AC853}" type="slidenum">
              <a:rPr lang="es-AR" smtClean="0"/>
              <a:t>‹Nº›</a:t>
            </a:fld>
            <a:endParaRPr lang="es-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9752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6F4A1D90-72BA-4AE7-B7CD-796F83F95D65}" type="datetime1">
              <a:rPr lang="es-AR" smtClean="0"/>
              <a:t>03/09/17</a:t>
            </a:fld>
            <a:endParaRPr lang="es-AR"/>
          </a:p>
        </p:txBody>
      </p:sp>
      <p:sp>
        <p:nvSpPr>
          <p:cNvPr id="6" name="Footer Placeholder 5"/>
          <p:cNvSpPr>
            <a:spLocks noGrp="1"/>
          </p:cNvSpPr>
          <p:nvPr>
            <p:ph type="ftr" sz="quarter" idx="11"/>
          </p:nvPr>
        </p:nvSpPr>
        <p:spPr/>
        <p:txBody>
          <a:bodyPr/>
          <a:lstStyle/>
          <a:p>
            <a:r>
              <a:rPr lang="es-AR" smtClean="0"/>
              <a:t>Programación Web II - JavaScript</a:t>
            </a:r>
            <a:endParaRPr lang="es-AR"/>
          </a:p>
        </p:txBody>
      </p:sp>
      <p:sp>
        <p:nvSpPr>
          <p:cNvPr id="7" name="Slide Number Placeholder 6"/>
          <p:cNvSpPr>
            <a:spLocks noGrp="1"/>
          </p:cNvSpPr>
          <p:nvPr>
            <p:ph type="sldNum" sz="quarter" idx="12"/>
          </p:nvPr>
        </p:nvSpPr>
        <p:spPr/>
        <p:txBody>
          <a:bodyPr/>
          <a:lstStyle/>
          <a:p>
            <a:fld id="{81AD0A2B-C900-4A69-86E3-EB839B1AC853}" type="slidenum">
              <a:rPr lang="es-AR" smtClean="0"/>
              <a:t>‹Nº›</a:t>
            </a:fld>
            <a:endParaRPr lang="es-AR"/>
          </a:p>
        </p:txBody>
      </p:sp>
    </p:spTree>
    <p:extLst>
      <p:ext uri="{BB962C8B-B14F-4D97-AF65-F5344CB8AC3E}">
        <p14:creationId xmlns:p14="http://schemas.microsoft.com/office/powerpoint/2010/main" val="39419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a:xfrm>
            <a:off x="822961" y="6459786"/>
            <a:ext cx="1854203" cy="365125"/>
          </a:xfrm>
          <a:prstGeom prst="rect">
            <a:avLst/>
          </a:prstGeom>
        </p:spPr>
        <p:txBody>
          <a:bodyPr/>
          <a:lstStyle/>
          <a:p>
            <a:fld id="{DD767BF9-9C1B-4CF3-8A41-25E816BE0F33}" type="datetime1">
              <a:rPr lang="es-AR" smtClean="0"/>
              <a:t>03/09/17</a:t>
            </a:fld>
            <a:endParaRPr lang="es-AR"/>
          </a:p>
        </p:txBody>
      </p:sp>
      <p:sp>
        <p:nvSpPr>
          <p:cNvPr id="8" name="Footer Placeholder 7"/>
          <p:cNvSpPr>
            <a:spLocks noGrp="1"/>
          </p:cNvSpPr>
          <p:nvPr>
            <p:ph type="ftr" sz="quarter" idx="11"/>
          </p:nvPr>
        </p:nvSpPr>
        <p:spPr/>
        <p:txBody>
          <a:bodyPr/>
          <a:lstStyle/>
          <a:p>
            <a:r>
              <a:rPr lang="es-AR" smtClean="0"/>
              <a:t>Programación Web II - JavaScript</a:t>
            </a:r>
            <a:endParaRPr lang="es-AR"/>
          </a:p>
        </p:txBody>
      </p:sp>
      <p:sp>
        <p:nvSpPr>
          <p:cNvPr id="9" name="Slide Number Placeholder 8"/>
          <p:cNvSpPr>
            <a:spLocks noGrp="1"/>
          </p:cNvSpPr>
          <p:nvPr>
            <p:ph type="sldNum" sz="quarter" idx="12"/>
          </p:nvPr>
        </p:nvSpPr>
        <p:spPr/>
        <p:txBody>
          <a:bodyPr/>
          <a:lstStyle/>
          <a:p>
            <a:fld id="{81AD0A2B-C900-4A69-86E3-EB839B1AC853}" type="slidenum">
              <a:rPr lang="es-AR" smtClean="0"/>
              <a:t>‹Nº›</a:t>
            </a:fld>
            <a:endParaRPr lang="es-AR"/>
          </a:p>
        </p:txBody>
      </p:sp>
    </p:spTree>
    <p:extLst>
      <p:ext uri="{BB962C8B-B14F-4D97-AF65-F5344CB8AC3E}">
        <p14:creationId xmlns:p14="http://schemas.microsoft.com/office/powerpoint/2010/main" val="413869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a:xfrm>
            <a:off x="822961" y="6459786"/>
            <a:ext cx="1854203" cy="365125"/>
          </a:xfrm>
          <a:prstGeom prst="rect">
            <a:avLst/>
          </a:prstGeom>
        </p:spPr>
        <p:txBody>
          <a:bodyPr/>
          <a:lstStyle/>
          <a:p>
            <a:fld id="{77366BF3-3DD0-4979-A6FA-F9EA89C088E6}" type="datetime1">
              <a:rPr lang="es-AR" smtClean="0"/>
              <a:t>03/09/17</a:t>
            </a:fld>
            <a:endParaRPr lang="es-AR"/>
          </a:p>
        </p:txBody>
      </p:sp>
      <p:sp>
        <p:nvSpPr>
          <p:cNvPr id="4" name="Footer Placeholder 3"/>
          <p:cNvSpPr>
            <a:spLocks noGrp="1"/>
          </p:cNvSpPr>
          <p:nvPr>
            <p:ph type="ftr" sz="quarter" idx="11"/>
          </p:nvPr>
        </p:nvSpPr>
        <p:spPr/>
        <p:txBody>
          <a:bodyPr/>
          <a:lstStyle/>
          <a:p>
            <a:r>
              <a:rPr lang="es-AR" smtClean="0"/>
              <a:t>Programación Web II - JavaScript</a:t>
            </a:r>
            <a:endParaRPr lang="es-AR"/>
          </a:p>
        </p:txBody>
      </p:sp>
      <p:sp>
        <p:nvSpPr>
          <p:cNvPr id="5" name="Slide Number Placeholder 4"/>
          <p:cNvSpPr>
            <a:spLocks noGrp="1"/>
          </p:cNvSpPr>
          <p:nvPr>
            <p:ph type="sldNum" sz="quarter" idx="12"/>
          </p:nvPr>
        </p:nvSpPr>
        <p:spPr/>
        <p:txBody>
          <a:bodyPr/>
          <a:lstStyle/>
          <a:p>
            <a:fld id="{81AD0A2B-C900-4A69-86E3-EB839B1AC853}" type="slidenum">
              <a:rPr lang="es-AR" smtClean="0"/>
              <a:t>‹Nº›</a:t>
            </a:fld>
            <a:endParaRPr lang="es-AR"/>
          </a:p>
        </p:txBody>
      </p:sp>
    </p:spTree>
    <p:extLst>
      <p:ext uri="{BB962C8B-B14F-4D97-AF65-F5344CB8AC3E}">
        <p14:creationId xmlns:p14="http://schemas.microsoft.com/office/powerpoint/2010/main" val="31877425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822961" y="6459786"/>
            <a:ext cx="1854203" cy="365125"/>
          </a:xfrm>
          <a:prstGeom prst="rect">
            <a:avLst/>
          </a:prstGeom>
        </p:spPr>
        <p:txBody>
          <a:bodyPr/>
          <a:lstStyle/>
          <a:p>
            <a:fld id="{492CF90A-8038-488B-9596-90678534B927}" type="datetime1">
              <a:rPr lang="es-AR" smtClean="0"/>
              <a:t>03/09/17</a:t>
            </a:fld>
            <a:endParaRPr lang="es-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AR" smtClean="0"/>
              <a:t>Programación Web II - JavaScript</a:t>
            </a:r>
            <a:endParaRPr lang="es-AR"/>
          </a:p>
        </p:txBody>
      </p:sp>
      <p:sp>
        <p:nvSpPr>
          <p:cNvPr id="9" name="Slide Number Placeholder 8"/>
          <p:cNvSpPr>
            <a:spLocks noGrp="1"/>
          </p:cNvSpPr>
          <p:nvPr>
            <p:ph type="sldNum" sz="quarter" idx="12"/>
          </p:nvPr>
        </p:nvSpPr>
        <p:spPr/>
        <p:txBody>
          <a:bodyPr/>
          <a:lstStyle/>
          <a:p>
            <a:fld id="{81AD0A2B-C900-4A69-86E3-EB839B1AC853}" type="slidenum">
              <a:rPr lang="es-AR" smtClean="0"/>
              <a:t>‹Nº›</a:t>
            </a:fld>
            <a:endParaRPr lang="es-AR"/>
          </a:p>
        </p:txBody>
      </p:sp>
    </p:spTree>
    <p:extLst>
      <p:ext uri="{BB962C8B-B14F-4D97-AF65-F5344CB8AC3E}">
        <p14:creationId xmlns:p14="http://schemas.microsoft.com/office/powerpoint/2010/main" val="7879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6459786"/>
            <a:ext cx="1963883" cy="365125"/>
          </a:xfrm>
          <a:prstGeom prst="rect">
            <a:avLst/>
          </a:prstGeom>
        </p:spPr>
        <p:txBody>
          <a:bodyPr/>
          <a:lstStyle>
            <a:lvl1pPr algn="l">
              <a:defRPr/>
            </a:lvl1pPr>
          </a:lstStyle>
          <a:p>
            <a:fld id="{3D438E2A-58C5-46F8-817E-45D8709802AE}" type="datetime1">
              <a:rPr lang="es-AR" smtClean="0"/>
              <a:t>03/09/17</a:t>
            </a:fld>
            <a:endParaRPr lang="es-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s-AR" smtClean="0"/>
              <a:t>Programación Web II - JavaScript</a:t>
            </a:r>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AD0A2B-C900-4A69-86E3-EB839B1AC853}" type="slidenum">
              <a:rPr lang="es-AR" smtClean="0"/>
              <a:t>‹Nº›</a:t>
            </a:fld>
            <a:endParaRPr lang="es-AR"/>
          </a:p>
        </p:txBody>
      </p:sp>
    </p:spTree>
    <p:extLst>
      <p:ext uri="{BB962C8B-B14F-4D97-AF65-F5344CB8AC3E}">
        <p14:creationId xmlns:p14="http://schemas.microsoft.com/office/powerpoint/2010/main" val="388590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AD2C7EFD-BDBC-4246-998F-09A0231C618D}" type="datetime1">
              <a:rPr lang="es-AR" smtClean="0"/>
              <a:t>03/09/17</a:t>
            </a:fld>
            <a:endParaRPr lang="es-AR"/>
          </a:p>
        </p:txBody>
      </p:sp>
      <p:sp>
        <p:nvSpPr>
          <p:cNvPr id="6" name="Footer Placeholder 5"/>
          <p:cNvSpPr>
            <a:spLocks noGrp="1"/>
          </p:cNvSpPr>
          <p:nvPr>
            <p:ph type="ftr" sz="quarter" idx="11"/>
          </p:nvPr>
        </p:nvSpPr>
        <p:spPr/>
        <p:txBody>
          <a:bodyPr/>
          <a:lstStyle/>
          <a:p>
            <a:r>
              <a:rPr lang="es-AR" smtClean="0"/>
              <a:t>Programación Web II - JavaScript</a:t>
            </a:r>
            <a:endParaRPr lang="es-AR"/>
          </a:p>
        </p:txBody>
      </p:sp>
      <p:sp>
        <p:nvSpPr>
          <p:cNvPr id="7" name="Slide Number Placeholder 6"/>
          <p:cNvSpPr>
            <a:spLocks noGrp="1"/>
          </p:cNvSpPr>
          <p:nvPr>
            <p:ph type="sldNum" sz="quarter" idx="12"/>
          </p:nvPr>
        </p:nvSpPr>
        <p:spPr/>
        <p:txBody>
          <a:bodyPr/>
          <a:lstStyle/>
          <a:p>
            <a:fld id="{81AD0A2B-C900-4A69-86E3-EB839B1AC853}" type="slidenum">
              <a:rPr lang="es-AR" smtClean="0"/>
              <a:t>‹Nº›</a:t>
            </a:fld>
            <a:endParaRPr lang="es-AR"/>
          </a:p>
        </p:txBody>
      </p:sp>
    </p:spTree>
    <p:extLst>
      <p:ext uri="{BB962C8B-B14F-4D97-AF65-F5344CB8AC3E}">
        <p14:creationId xmlns:p14="http://schemas.microsoft.com/office/powerpoint/2010/main" val="320423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8419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59" y="1427967"/>
            <a:ext cx="7543801" cy="4597052"/>
          </a:xfrm>
          <a:prstGeom prst="rect">
            <a:avLst/>
          </a:prstGeom>
        </p:spPr>
        <p:txBody>
          <a:bodyPr vert="horz" lIns="0" tIns="45720" rIns="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Footer Placeholder 4"/>
          <p:cNvSpPr>
            <a:spLocks noGrp="1"/>
          </p:cNvSpPr>
          <p:nvPr>
            <p:ph type="ftr" sz="quarter" idx="3"/>
          </p:nvPr>
        </p:nvSpPr>
        <p:spPr>
          <a:xfrm>
            <a:off x="822959" y="6459786"/>
            <a:ext cx="3617103" cy="365125"/>
          </a:xfrm>
          <a:prstGeom prst="rect">
            <a:avLst/>
          </a:prstGeom>
        </p:spPr>
        <p:txBody>
          <a:bodyPr vert="horz" lIns="91440" tIns="45720" rIns="91440" bIns="45720" rtlCol="0" anchor="ctr"/>
          <a:lstStyle>
            <a:lvl1pPr algn="l">
              <a:defRPr sz="1000" cap="all" baseline="0">
                <a:solidFill>
                  <a:srgbClr val="FFFFFF"/>
                </a:solidFill>
              </a:defRPr>
            </a:lvl1pPr>
          </a:lstStyle>
          <a:p>
            <a:r>
              <a:rPr lang="es-AR" smtClean="0"/>
              <a:t>Programación Web II - JavaScript</a:t>
            </a:r>
            <a:endParaRPr lang="es-AR"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100">
                <a:solidFill>
                  <a:srgbClr val="FFFFFF"/>
                </a:solidFill>
              </a:defRPr>
            </a:lvl1pPr>
          </a:lstStyle>
          <a:p>
            <a:fld id="{81AD0A2B-C900-4A69-86E3-EB839B1AC853}" type="slidenum">
              <a:rPr lang="es-AR" smtClean="0"/>
              <a:pPr/>
              <a:t>‹Nº›</a:t>
            </a:fld>
            <a:endParaRPr lang="es-AR" dirty="0"/>
          </a:p>
        </p:txBody>
      </p:sp>
      <p:cxnSp>
        <p:nvCxnSpPr>
          <p:cNvPr id="10" name="Straight Connector 9"/>
          <p:cNvCxnSpPr/>
          <p:nvPr/>
        </p:nvCxnSpPr>
        <p:spPr>
          <a:xfrm>
            <a:off x="891540" y="116164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427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274638" indent="-22225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809625" indent="-27305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Aplicaciones Web</a:t>
            </a:r>
            <a:endParaRPr lang="es-AR" dirty="0"/>
          </a:p>
        </p:txBody>
      </p:sp>
      <p:sp>
        <p:nvSpPr>
          <p:cNvPr id="3" name="Subtítulo 2"/>
          <p:cNvSpPr>
            <a:spLocks noGrp="1"/>
          </p:cNvSpPr>
          <p:nvPr>
            <p:ph type="subTitle" idx="1"/>
          </p:nvPr>
        </p:nvSpPr>
        <p:spPr/>
        <p:txBody>
          <a:bodyPr/>
          <a:lstStyle/>
          <a:p>
            <a:r>
              <a:rPr lang="es-AR" dirty="0" smtClean="0"/>
              <a:t>INTRODUCCION A LAS APLICACIONES BASADAS EN TECNOLOGIA WEB</a:t>
            </a:r>
            <a:endParaRPr lang="es-AR" dirty="0"/>
          </a:p>
        </p:txBody>
      </p:sp>
      <p:sp>
        <p:nvSpPr>
          <p:cNvPr id="4" name="Marcador de pie de página 3"/>
          <p:cNvSpPr>
            <a:spLocks noGrp="1"/>
          </p:cNvSpPr>
          <p:nvPr>
            <p:ph type="ftr" sz="quarter" idx="11"/>
          </p:nvPr>
        </p:nvSpPr>
        <p:spPr/>
        <p:txBody>
          <a:bodyPr/>
          <a:lstStyle/>
          <a:p>
            <a:r>
              <a:rPr lang="es-AR" dirty="0" smtClean="0"/>
              <a:t>Programación Web II </a:t>
            </a:r>
            <a:r>
              <a:rPr lang="es-AR" dirty="0" smtClean="0"/>
              <a:t>– Aplicaciones </a:t>
            </a:r>
            <a:r>
              <a:rPr lang="es-AR" dirty="0" err="1" smtClean="0"/>
              <a:t>WEb</a:t>
            </a:r>
            <a:endParaRPr lang="es-AR" dirty="0"/>
          </a:p>
        </p:txBody>
      </p:sp>
    </p:spTree>
    <p:extLst>
      <p:ext uri="{BB962C8B-B14F-4D97-AF65-F5344CB8AC3E}">
        <p14:creationId xmlns:p14="http://schemas.microsoft.com/office/powerpoint/2010/main" val="4253484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228600" y="65392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dirty="0">
                <a:solidFill>
                  <a:srgbClr val="000000"/>
                </a:solidFill>
                <a:latin typeface="Verdana" panose="020B0604030504040204" pitchFamily="34" charset="0"/>
              </a:rPr>
              <a:t>HTTP: </a:t>
            </a:r>
            <a:r>
              <a:rPr lang="en-US" altLang="es-AR" sz="2800" dirty="0" err="1">
                <a:solidFill>
                  <a:srgbClr val="000000"/>
                </a:solidFill>
                <a:latin typeface="Verdana" panose="020B0604030504040204" pitchFamily="34" charset="0"/>
              </a:rPr>
              <a:t>Métdodo</a:t>
            </a:r>
            <a:r>
              <a:rPr lang="en-US" altLang="es-AR" sz="2800" dirty="0">
                <a:solidFill>
                  <a:srgbClr val="000000"/>
                </a:solidFill>
                <a:latin typeface="Verdana" panose="020B0604030504040204" pitchFamily="34" charset="0"/>
              </a:rPr>
              <a:t> GET</a:t>
            </a:r>
          </a:p>
        </p:txBody>
      </p:sp>
      <p:sp>
        <p:nvSpPr>
          <p:cNvPr id="9219" name="Text Box 2"/>
          <p:cNvSpPr txBox="1">
            <a:spLocks noChangeArrowheads="1"/>
          </p:cNvSpPr>
          <p:nvPr/>
        </p:nvSpPr>
        <p:spPr bwMode="auto">
          <a:xfrm>
            <a:off x="685800" y="1885361"/>
            <a:ext cx="7772400" cy="178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spcBef>
                <a:spcPts val="600"/>
              </a:spcBef>
              <a:buFont typeface="Verdana" panose="020B0604030504040204" pitchFamily="34" charset="0"/>
              <a:buChar char="•"/>
            </a:pPr>
            <a:r>
              <a:rPr lang="en-US" altLang="es-AR" sz="2400" dirty="0">
                <a:solidFill>
                  <a:srgbClr val="000000"/>
                </a:solidFill>
                <a:latin typeface="Verdana" panose="020B0604030504040204" pitchFamily="34" charset="0"/>
              </a:rPr>
              <a:t>Primero </a:t>
            </a:r>
            <a:r>
              <a:rPr lang="en-US" altLang="es-AR" sz="2400" dirty="0" err="1">
                <a:solidFill>
                  <a:srgbClr val="000000"/>
                </a:solidFill>
                <a:latin typeface="Verdana" panose="020B0604030504040204" pitchFamily="34" charset="0"/>
              </a:rPr>
              <a:t>implementado</a:t>
            </a:r>
            <a:r>
              <a:rPr lang="en-US" altLang="es-AR" sz="2400" dirty="0">
                <a:solidFill>
                  <a:srgbClr val="000000"/>
                </a:solidFill>
                <a:latin typeface="Verdana" panose="020B0604030504040204" pitchFamily="34" charset="0"/>
              </a:rPr>
              <a:t> (HTTP 0.9)</a:t>
            </a:r>
          </a:p>
          <a:p>
            <a:pPr eaLnBrk="1" hangingPunct="1">
              <a:spcBef>
                <a:spcPts val="600"/>
              </a:spcBef>
              <a:buFont typeface="Verdana" panose="020B0604030504040204" pitchFamily="34" charset="0"/>
              <a:buChar char="•"/>
            </a:pPr>
            <a:r>
              <a:rPr lang="en-US" altLang="es-AR" sz="2400" dirty="0">
                <a:solidFill>
                  <a:srgbClr val="000000"/>
                </a:solidFill>
                <a:latin typeface="Verdana" panose="020B0604030504040204" pitchFamily="34" charset="0"/>
              </a:rPr>
              <a:t>Clave GET + </a:t>
            </a:r>
            <a:r>
              <a:rPr lang="en-US" altLang="es-AR" sz="2400" dirty="0" err="1">
                <a:solidFill>
                  <a:srgbClr val="000000"/>
                </a:solidFill>
                <a:latin typeface="Verdana" panose="020B0604030504040204" pitchFamily="34" charset="0"/>
              </a:rPr>
              <a:t>recurso</a:t>
            </a:r>
            <a:r>
              <a:rPr lang="en-US" altLang="es-AR" sz="2400" dirty="0">
                <a:solidFill>
                  <a:srgbClr val="000000"/>
                </a:solidFill>
                <a:latin typeface="Verdana" panose="020B0604030504040204" pitchFamily="34" charset="0"/>
              </a:rPr>
              <a:t> + dos CRLF</a:t>
            </a:r>
          </a:p>
          <a:p>
            <a:pPr eaLnBrk="1" hangingPunct="1">
              <a:spcBef>
                <a:spcPts val="600"/>
              </a:spcBef>
              <a:buFont typeface="Verdana" panose="020B0604030504040204" pitchFamily="34" charset="0"/>
              <a:buChar char="•"/>
            </a:pPr>
            <a:r>
              <a:rPr lang="en-US" altLang="es-AR" sz="2400" dirty="0" err="1">
                <a:solidFill>
                  <a:srgbClr val="000000"/>
                </a:solidFill>
                <a:latin typeface="Verdana" panose="020B0604030504040204" pitchFamily="34" charset="0"/>
              </a:rPr>
              <a:t>Permite</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pasar</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parámetros</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dentro</a:t>
            </a:r>
            <a:r>
              <a:rPr lang="en-US" altLang="es-AR" sz="2400" dirty="0">
                <a:solidFill>
                  <a:srgbClr val="000000"/>
                </a:solidFill>
                <a:latin typeface="Verdana" panose="020B0604030504040204" pitchFamily="34" charset="0"/>
              </a:rPr>
              <a:t> del URL</a:t>
            </a:r>
          </a:p>
          <a:p>
            <a:pPr eaLnBrk="1" hangingPunct="1">
              <a:spcBef>
                <a:spcPts val="600"/>
              </a:spcBef>
              <a:buFont typeface="Verdana" panose="020B0604030504040204" pitchFamily="34" charset="0"/>
              <a:buNone/>
            </a:pPr>
            <a:endParaRPr lang="en-US" altLang="es-AR" sz="2400" dirty="0">
              <a:solidFill>
                <a:srgbClr val="000000"/>
              </a:solidFill>
              <a:latin typeface="Verdana" panose="020B0604030504040204" pitchFamily="34" charset="0"/>
            </a:endParaRP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502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57200" y="49761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dirty="0">
                <a:solidFill>
                  <a:srgbClr val="000000"/>
                </a:solidFill>
                <a:latin typeface="Verdana" panose="020B0604030504040204" pitchFamily="34" charset="0"/>
              </a:rPr>
              <a:t>HTTP: </a:t>
            </a:r>
            <a:r>
              <a:rPr lang="en-US" altLang="es-AR" sz="2800" dirty="0" err="1">
                <a:solidFill>
                  <a:srgbClr val="000000"/>
                </a:solidFill>
                <a:latin typeface="Verdana" panose="020B0604030504040204" pitchFamily="34" charset="0"/>
              </a:rPr>
              <a:t>Métdodo</a:t>
            </a:r>
            <a:r>
              <a:rPr lang="en-US" altLang="es-AR" sz="2800" dirty="0">
                <a:solidFill>
                  <a:srgbClr val="000000"/>
                </a:solidFill>
                <a:latin typeface="Verdana" panose="020B0604030504040204" pitchFamily="34" charset="0"/>
              </a:rPr>
              <a:t> GET</a:t>
            </a:r>
          </a:p>
        </p:txBody>
      </p:sp>
      <p:sp>
        <p:nvSpPr>
          <p:cNvPr id="1024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pic>
        <p:nvPicPr>
          <p:cNvPr id="102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484313"/>
            <a:ext cx="8437563" cy="4641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6"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7" name="Conector recto 6"/>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4789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360947" y="873063"/>
            <a:ext cx="8229600" cy="72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dirty="0">
                <a:solidFill>
                  <a:srgbClr val="000000"/>
                </a:solidFill>
                <a:latin typeface="Verdana" panose="020B0604030504040204" pitchFamily="34" charset="0"/>
              </a:rPr>
              <a:t>HTTP: </a:t>
            </a:r>
            <a:r>
              <a:rPr lang="en-US" altLang="es-AR" sz="2800" dirty="0" err="1">
                <a:solidFill>
                  <a:srgbClr val="000000"/>
                </a:solidFill>
                <a:latin typeface="Verdana" panose="020B0604030504040204" pitchFamily="34" charset="0"/>
              </a:rPr>
              <a:t>Métdodo</a:t>
            </a:r>
            <a:r>
              <a:rPr lang="en-US" altLang="es-AR" sz="2800" dirty="0">
                <a:solidFill>
                  <a:srgbClr val="000000"/>
                </a:solidFill>
                <a:latin typeface="Verdana" panose="020B0604030504040204" pitchFamily="34" charset="0"/>
              </a:rPr>
              <a:t> HEAD</a:t>
            </a:r>
          </a:p>
        </p:txBody>
      </p:sp>
      <p:sp>
        <p:nvSpPr>
          <p:cNvPr id="11267" name="Text Box 2"/>
          <p:cNvSpPr txBox="1">
            <a:spLocks noChangeArrowheads="1"/>
          </p:cNvSpPr>
          <p:nvPr/>
        </p:nvSpPr>
        <p:spPr bwMode="auto">
          <a:xfrm>
            <a:off x="457200" y="1600200"/>
            <a:ext cx="8229600" cy="293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spcBef>
                <a:spcPts val="600"/>
              </a:spcBef>
              <a:buFont typeface="Verdana" panose="020B0604030504040204" pitchFamily="34" charset="0"/>
              <a:buChar char="•"/>
            </a:pPr>
            <a:r>
              <a:rPr lang="en-US" altLang="es-AR" sz="2400" dirty="0" err="1">
                <a:solidFill>
                  <a:srgbClr val="000000"/>
                </a:solidFill>
                <a:latin typeface="Verdana" panose="020B0604030504040204" pitchFamily="34" charset="0"/>
              </a:rPr>
              <a:t>Implementación</a:t>
            </a:r>
            <a:r>
              <a:rPr lang="en-US" altLang="es-AR" sz="2400" dirty="0">
                <a:solidFill>
                  <a:srgbClr val="000000"/>
                </a:solidFill>
                <a:latin typeface="Verdana" panose="020B0604030504040204" pitchFamily="34" charset="0"/>
              </a:rPr>
              <a:t> similar al GET</a:t>
            </a:r>
          </a:p>
          <a:p>
            <a:pPr eaLnBrk="1" hangingPunct="1">
              <a:spcBef>
                <a:spcPts val="600"/>
              </a:spcBef>
              <a:buFont typeface="Verdana" panose="020B0604030504040204" pitchFamily="34" charset="0"/>
              <a:buChar char="•"/>
            </a:pPr>
            <a:r>
              <a:rPr lang="en-US" altLang="es-AR" sz="2400" dirty="0" err="1">
                <a:solidFill>
                  <a:srgbClr val="000000"/>
                </a:solidFill>
                <a:latin typeface="Verdana" panose="020B0604030504040204" pitchFamily="34" charset="0"/>
              </a:rPr>
              <a:t>Sólo</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trae</a:t>
            </a:r>
            <a:r>
              <a:rPr lang="en-US" altLang="es-AR" sz="2400" dirty="0">
                <a:solidFill>
                  <a:srgbClr val="000000"/>
                </a:solidFill>
                <a:latin typeface="Verdana" panose="020B0604030504040204" pitchFamily="34" charset="0"/>
              </a:rPr>
              <a:t> las </a:t>
            </a:r>
            <a:r>
              <a:rPr lang="en-US" altLang="es-AR" sz="2400" dirty="0" err="1">
                <a:solidFill>
                  <a:srgbClr val="000000"/>
                </a:solidFill>
                <a:latin typeface="Verdana" panose="020B0604030504040204" pitchFamily="34" charset="0"/>
              </a:rPr>
              <a:t>cabeceras</a:t>
            </a:r>
            <a:r>
              <a:rPr lang="en-US" altLang="es-AR" sz="2400" dirty="0">
                <a:solidFill>
                  <a:srgbClr val="000000"/>
                </a:solidFill>
                <a:latin typeface="Verdana" panose="020B0604030504040204" pitchFamily="34" charset="0"/>
              </a:rPr>
              <a:t>, no </a:t>
            </a:r>
            <a:r>
              <a:rPr lang="en-US" altLang="es-AR" sz="2400" dirty="0" err="1">
                <a:solidFill>
                  <a:srgbClr val="000000"/>
                </a:solidFill>
                <a:latin typeface="Verdana" panose="020B0604030504040204" pitchFamily="34" charset="0"/>
              </a:rPr>
              <a:t>devuelve</a:t>
            </a:r>
            <a:r>
              <a:rPr lang="en-US" altLang="es-AR" sz="2400" dirty="0">
                <a:solidFill>
                  <a:srgbClr val="000000"/>
                </a:solidFill>
                <a:latin typeface="Verdana" panose="020B0604030504040204" pitchFamily="34" charset="0"/>
              </a:rPr>
              <a:t> el </a:t>
            </a:r>
            <a:r>
              <a:rPr lang="en-US" altLang="es-AR" sz="2400" dirty="0" err="1">
                <a:solidFill>
                  <a:srgbClr val="000000"/>
                </a:solidFill>
                <a:latin typeface="Verdana" panose="020B0604030504040204" pitchFamily="34" charset="0"/>
              </a:rPr>
              <a:t>cuerpo</a:t>
            </a:r>
            <a:r>
              <a:rPr lang="en-US" altLang="es-AR" sz="2400" dirty="0">
                <a:solidFill>
                  <a:srgbClr val="000000"/>
                </a:solidFill>
                <a:latin typeface="Verdana" panose="020B0604030504040204" pitchFamily="34" charset="0"/>
              </a:rPr>
              <a:t> del </a:t>
            </a:r>
            <a:r>
              <a:rPr lang="en-US" altLang="es-AR" sz="2400" dirty="0" err="1">
                <a:solidFill>
                  <a:srgbClr val="000000"/>
                </a:solidFill>
                <a:latin typeface="Verdana" panose="020B0604030504040204" pitchFamily="34" charset="0"/>
              </a:rPr>
              <a:t>documento</a:t>
            </a:r>
            <a:endParaRPr lang="en-US" altLang="es-AR" sz="2400" dirty="0">
              <a:solidFill>
                <a:srgbClr val="000000"/>
              </a:solidFill>
              <a:latin typeface="Verdana" panose="020B0604030504040204" pitchFamily="34" charset="0"/>
            </a:endParaRPr>
          </a:p>
          <a:p>
            <a:pPr eaLnBrk="1" hangingPunct="1">
              <a:spcBef>
                <a:spcPts val="600"/>
              </a:spcBef>
              <a:buFont typeface="Verdana" panose="020B0604030504040204" pitchFamily="34" charset="0"/>
              <a:buChar char="•"/>
            </a:pPr>
            <a:r>
              <a:rPr lang="en-US" altLang="es-AR" sz="2400" dirty="0">
                <a:solidFill>
                  <a:srgbClr val="000000"/>
                </a:solidFill>
                <a:latin typeface="Verdana" panose="020B0604030504040204" pitchFamily="34" charset="0"/>
              </a:rPr>
              <a:t>Se </a:t>
            </a:r>
            <a:r>
              <a:rPr lang="en-US" altLang="es-AR" sz="2400" dirty="0" err="1">
                <a:solidFill>
                  <a:srgbClr val="000000"/>
                </a:solidFill>
                <a:latin typeface="Verdana" panose="020B0604030504040204" pitchFamily="34" charset="0"/>
              </a:rPr>
              <a:t>utiliza</a:t>
            </a:r>
            <a:r>
              <a:rPr lang="en-US" altLang="es-AR" sz="2400" dirty="0">
                <a:solidFill>
                  <a:srgbClr val="000000"/>
                </a:solidFill>
                <a:latin typeface="Verdana" panose="020B0604030504040204" pitchFamily="34" charset="0"/>
              </a:rPr>
              <a:t> para </a:t>
            </a:r>
            <a:r>
              <a:rPr lang="en-US" altLang="es-AR" sz="2400" dirty="0" err="1">
                <a:solidFill>
                  <a:srgbClr val="000000"/>
                </a:solidFill>
                <a:latin typeface="Verdana" panose="020B0604030504040204" pitchFamily="34" charset="0"/>
              </a:rPr>
              <a:t>sincronizar</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documentos</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capacidades</a:t>
            </a:r>
            <a:r>
              <a:rPr lang="en-US" altLang="es-AR" sz="2400" dirty="0">
                <a:solidFill>
                  <a:srgbClr val="000000"/>
                </a:solidFill>
                <a:latin typeface="Verdana" panose="020B0604030504040204" pitchFamily="34" charset="0"/>
              </a:rPr>
              <a:t> del </a:t>
            </a:r>
            <a:r>
              <a:rPr lang="en-US" altLang="es-AR" sz="2400" dirty="0" err="1">
                <a:solidFill>
                  <a:srgbClr val="000000"/>
                </a:solidFill>
                <a:latin typeface="Verdana" panose="020B0604030504040204" pitchFamily="34" charset="0"/>
              </a:rPr>
              <a:t>servidor</a:t>
            </a:r>
            <a:r>
              <a:rPr lang="en-US" altLang="es-AR" sz="2400" dirty="0">
                <a:solidFill>
                  <a:srgbClr val="000000"/>
                </a:solidFill>
                <a:latin typeface="Verdana" panose="020B0604030504040204" pitchFamily="34" charset="0"/>
              </a:rPr>
              <a:t>, etc.</a:t>
            </a:r>
          </a:p>
          <a:p>
            <a:pPr eaLnBrk="1" hangingPunct="1">
              <a:spcBef>
                <a:spcPts val="600"/>
              </a:spcBef>
              <a:buFont typeface="Verdana" panose="020B0604030504040204" pitchFamily="34" charset="0"/>
              <a:buChar char="•"/>
            </a:pPr>
            <a:r>
              <a:rPr lang="en-US" altLang="es-AR" sz="2400" dirty="0">
                <a:solidFill>
                  <a:srgbClr val="000000"/>
                </a:solidFill>
                <a:latin typeface="Verdana" panose="020B0604030504040204" pitchFamily="34" charset="0"/>
              </a:rPr>
              <a:t>A </a:t>
            </a:r>
            <a:r>
              <a:rPr lang="en-US" altLang="es-AR" sz="2400" dirty="0" err="1">
                <a:solidFill>
                  <a:srgbClr val="000000"/>
                </a:solidFill>
                <a:latin typeface="Verdana" panose="020B0604030504040204" pitchFamily="34" charset="0"/>
              </a:rPr>
              <a:t>partir</a:t>
            </a:r>
            <a:r>
              <a:rPr lang="en-US" altLang="es-AR" sz="2400" dirty="0">
                <a:solidFill>
                  <a:srgbClr val="000000"/>
                </a:solidFill>
                <a:latin typeface="Verdana" panose="020B0604030504040204" pitchFamily="34" charset="0"/>
              </a:rPr>
              <a:t> de la </a:t>
            </a:r>
            <a:r>
              <a:rPr lang="en-US" altLang="es-AR" sz="2400" dirty="0" err="1">
                <a:solidFill>
                  <a:srgbClr val="000000"/>
                </a:solidFill>
                <a:latin typeface="Verdana" panose="020B0604030504040204" pitchFamily="34" charset="0"/>
              </a:rPr>
              <a:t>versión</a:t>
            </a:r>
            <a:r>
              <a:rPr lang="en-US" altLang="es-AR" sz="2400" dirty="0">
                <a:solidFill>
                  <a:srgbClr val="000000"/>
                </a:solidFill>
                <a:latin typeface="Verdana" panose="020B0604030504040204" pitchFamily="34" charset="0"/>
              </a:rPr>
              <a:t> 1.0</a:t>
            </a: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1445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951318"/>
            <a:ext cx="82296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dirty="0">
                <a:solidFill>
                  <a:srgbClr val="000000"/>
                </a:solidFill>
                <a:latin typeface="Verdana" panose="020B0604030504040204" pitchFamily="34" charset="0"/>
              </a:rPr>
              <a:t>HTTP: </a:t>
            </a:r>
            <a:r>
              <a:rPr lang="en-US" altLang="es-AR" sz="2800" dirty="0" err="1" smtClean="0">
                <a:solidFill>
                  <a:srgbClr val="000000"/>
                </a:solidFill>
                <a:latin typeface="Verdana" panose="020B0604030504040204" pitchFamily="34" charset="0"/>
              </a:rPr>
              <a:t>Método</a:t>
            </a:r>
            <a:r>
              <a:rPr lang="en-US" altLang="es-AR" sz="2800" dirty="0" smtClean="0">
                <a:solidFill>
                  <a:srgbClr val="000000"/>
                </a:solidFill>
                <a:latin typeface="Verdana" panose="020B0604030504040204" pitchFamily="34" charset="0"/>
              </a:rPr>
              <a:t> </a:t>
            </a:r>
            <a:r>
              <a:rPr lang="en-US" altLang="es-AR" sz="2800" dirty="0">
                <a:solidFill>
                  <a:srgbClr val="000000"/>
                </a:solidFill>
                <a:latin typeface="Verdana" panose="020B0604030504040204" pitchFamily="34" charset="0"/>
              </a:rPr>
              <a:t>HEAD</a:t>
            </a:r>
          </a:p>
        </p:txBody>
      </p:sp>
      <p:sp>
        <p:nvSpPr>
          <p:cNvPr id="1229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pic>
        <p:nvPicPr>
          <p:cNvPr id="12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510" y="1978381"/>
            <a:ext cx="9047162" cy="2733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7"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8" name="Conector recto 7"/>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671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741840"/>
            <a:ext cx="8229600" cy="748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a:solidFill>
                  <a:srgbClr val="000000"/>
                </a:solidFill>
                <a:latin typeface="Verdana" panose="020B0604030504040204" pitchFamily="34" charset="0"/>
              </a:rPr>
              <a:t>HTTP 1.0: Métdodo POST</a:t>
            </a:r>
          </a:p>
        </p:txBody>
      </p:sp>
      <p:sp>
        <p:nvSpPr>
          <p:cNvPr id="13315" name="Text Box 2"/>
          <p:cNvSpPr txBox="1">
            <a:spLocks noChangeArrowheads="1"/>
          </p:cNvSpPr>
          <p:nvPr/>
        </p:nvSpPr>
        <p:spPr bwMode="auto">
          <a:xfrm>
            <a:off x="457200" y="1600200"/>
            <a:ext cx="8229600" cy="402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spcBef>
                <a:spcPts val="700"/>
              </a:spcBef>
              <a:buFont typeface="Verdana" panose="020B0604030504040204" pitchFamily="34" charset="0"/>
              <a:buChar char="•"/>
            </a:pPr>
            <a:r>
              <a:rPr lang="en-US" altLang="es-AR" sz="2400" dirty="0">
                <a:solidFill>
                  <a:srgbClr val="000000"/>
                </a:solidFill>
                <a:latin typeface="Verdana" panose="020B0604030504040204" pitchFamily="34" charset="0"/>
              </a:rPr>
              <a:t>A </a:t>
            </a:r>
            <a:r>
              <a:rPr lang="en-US" altLang="es-AR" sz="2400" dirty="0" err="1">
                <a:solidFill>
                  <a:srgbClr val="000000"/>
                </a:solidFill>
                <a:latin typeface="Verdana" panose="020B0604030504040204" pitchFamily="34" charset="0"/>
              </a:rPr>
              <a:t>partir</a:t>
            </a:r>
            <a:r>
              <a:rPr lang="en-US" altLang="es-AR" sz="2400" dirty="0">
                <a:solidFill>
                  <a:srgbClr val="000000"/>
                </a:solidFill>
                <a:latin typeface="Verdana" panose="020B0604030504040204" pitchFamily="34" charset="0"/>
              </a:rPr>
              <a:t> de la </a:t>
            </a:r>
            <a:r>
              <a:rPr lang="en-US" altLang="es-AR" sz="2400" dirty="0" err="1">
                <a:solidFill>
                  <a:srgbClr val="000000"/>
                </a:solidFill>
                <a:latin typeface="Verdana" panose="020B0604030504040204" pitchFamily="34" charset="0"/>
              </a:rPr>
              <a:t>versión</a:t>
            </a:r>
            <a:r>
              <a:rPr lang="en-US" altLang="es-AR" sz="2400" dirty="0">
                <a:solidFill>
                  <a:srgbClr val="000000"/>
                </a:solidFill>
                <a:latin typeface="Verdana" panose="020B0604030504040204" pitchFamily="34" charset="0"/>
              </a:rPr>
              <a:t> 1.0</a:t>
            </a:r>
          </a:p>
          <a:p>
            <a:pPr eaLnBrk="1" hangingPunct="1">
              <a:spcBef>
                <a:spcPts val="700"/>
              </a:spcBef>
              <a:buFont typeface="Verdana" panose="020B0604030504040204" pitchFamily="34" charset="0"/>
              <a:buChar char="•"/>
            </a:pPr>
            <a:r>
              <a:rPr lang="en-US" altLang="es-AR" sz="2400" dirty="0">
                <a:solidFill>
                  <a:srgbClr val="000000"/>
                </a:solidFill>
                <a:latin typeface="Verdana" panose="020B0604030504040204" pitchFamily="34" charset="0"/>
              </a:rPr>
              <a:t>Se </a:t>
            </a:r>
            <a:r>
              <a:rPr lang="en-US" altLang="es-AR" sz="2400" dirty="0" err="1">
                <a:solidFill>
                  <a:srgbClr val="000000"/>
                </a:solidFill>
                <a:latin typeface="Verdana" panose="020B0604030504040204" pitchFamily="34" charset="0"/>
              </a:rPr>
              <a:t>pasan</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una</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serie</a:t>
            </a:r>
            <a:r>
              <a:rPr lang="en-US" altLang="es-AR" sz="2400" dirty="0">
                <a:solidFill>
                  <a:srgbClr val="000000"/>
                </a:solidFill>
                <a:latin typeface="Verdana" panose="020B0604030504040204" pitchFamily="34" charset="0"/>
              </a:rPr>
              <a:t> de </a:t>
            </a:r>
            <a:r>
              <a:rPr lang="en-US" altLang="es-AR" sz="2400" dirty="0" err="1">
                <a:solidFill>
                  <a:srgbClr val="000000"/>
                </a:solidFill>
                <a:latin typeface="Verdana" panose="020B0604030504040204" pitchFamily="34" charset="0"/>
              </a:rPr>
              <a:t>cabeceras</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seguidas</a:t>
            </a:r>
            <a:r>
              <a:rPr lang="en-US" altLang="es-AR" sz="2400" dirty="0">
                <a:solidFill>
                  <a:srgbClr val="000000"/>
                </a:solidFill>
                <a:latin typeface="Verdana" panose="020B0604030504040204" pitchFamily="34" charset="0"/>
              </a:rPr>
              <a:t> de un </a:t>
            </a:r>
            <a:r>
              <a:rPr lang="en-US" altLang="es-AR" sz="2400" dirty="0" err="1">
                <a:solidFill>
                  <a:srgbClr val="000000"/>
                </a:solidFill>
                <a:latin typeface="Verdana" panose="020B0604030504040204" pitchFamily="34" charset="0"/>
              </a:rPr>
              <a:t>cuerpo</a:t>
            </a:r>
            <a:r>
              <a:rPr lang="en-US" altLang="es-AR" sz="2400" dirty="0">
                <a:solidFill>
                  <a:srgbClr val="000000"/>
                </a:solidFill>
                <a:latin typeface="Verdana" panose="020B0604030504040204" pitchFamily="34" charset="0"/>
              </a:rPr>
              <a:t> variable</a:t>
            </a:r>
          </a:p>
          <a:p>
            <a:pPr eaLnBrk="1" hangingPunct="1">
              <a:spcBef>
                <a:spcPts val="700"/>
              </a:spcBef>
              <a:buFont typeface="Verdana" panose="020B0604030504040204" pitchFamily="34" charset="0"/>
              <a:buChar char="•"/>
            </a:pPr>
            <a:r>
              <a:rPr lang="en-US" altLang="es-AR" sz="2400" dirty="0" err="1">
                <a:solidFill>
                  <a:srgbClr val="000000"/>
                </a:solidFill>
                <a:latin typeface="Verdana" panose="020B0604030504040204" pitchFamily="34" charset="0"/>
              </a:rPr>
              <a:t>Permite</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pasar</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parámetros</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en</a:t>
            </a:r>
            <a:r>
              <a:rPr lang="en-US" altLang="es-AR" sz="2400" dirty="0">
                <a:solidFill>
                  <a:srgbClr val="000000"/>
                </a:solidFill>
                <a:latin typeface="Verdana" panose="020B0604030504040204" pitchFamily="34" charset="0"/>
              </a:rPr>
              <a:t> el </a:t>
            </a:r>
            <a:r>
              <a:rPr lang="en-US" altLang="es-AR" sz="2400" dirty="0" err="1">
                <a:solidFill>
                  <a:srgbClr val="000000"/>
                </a:solidFill>
                <a:latin typeface="Verdana" panose="020B0604030504040204" pitchFamily="34" charset="0"/>
              </a:rPr>
              <a:t>cuerpo</a:t>
            </a:r>
            <a:r>
              <a:rPr lang="en-US" altLang="es-AR" sz="2400" dirty="0">
                <a:solidFill>
                  <a:srgbClr val="000000"/>
                </a:solidFill>
                <a:latin typeface="Verdana" panose="020B0604030504040204" pitchFamily="34" charset="0"/>
              </a:rPr>
              <a:t> de la </a:t>
            </a:r>
            <a:r>
              <a:rPr lang="en-US" altLang="es-AR" sz="2400" dirty="0" err="1">
                <a:solidFill>
                  <a:srgbClr val="000000"/>
                </a:solidFill>
                <a:latin typeface="Verdana" panose="020B0604030504040204" pitchFamily="34" charset="0"/>
              </a:rPr>
              <a:t>transferencia</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en</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vez</a:t>
            </a:r>
            <a:r>
              <a:rPr lang="en-US" altLang="es-AR" sz="2400" dirty="0">
                <a:solidFill>
                  <a:srgbClr val="000000"/>
                </a:solidFill>
                <a:latin typeface="Verdana" panose="020B0604030504040204" pitchFamily="34" charset="0"/>
              </a:rPr>
              <a:t> de </a:t>
            </a:r>
            <a:r>
              <a:rPr lang="en-US" altLang="es-AR" sz="2400" dirty="0" err="1">
                <a:solidFill>
                  <a:srgbClr val="000000"/>
                </a:solidFill>
                <a:latin typeface="Verdana" panose="020B0604030504040204" pitchFamily="34" charset="0"/>
              </a:rPr>
              <a:t>en</a:t>
            </a:r>
            <a:r>
              <a:rPr lang="en-US" altLang="es-AR" sz="2400" dirty="0">
                <a:solidFill>
                  <a:srgbClr val="000000"/>
                </a:solidFill>
                <a:latin typeface="Verdana" panose="020B0604030504040204" pitchFamily="34" charset="0"/>
              </a:rPr>
              <a:t> la URL </a:t>
            </a:r>
          </a:p>
          <a:p>
            <a:pPr eaLnBrk="1" hangingPunct="1">
              <a:spcBef>
                <a:spcPts val="700"/>
              </a:spcBef>
              <a:buFont typeface="Verdana" panose="020B0604030504040204" pitchFamily="34" charset="0"/>
              <a:buNone/>
            </a:pPr>
            <a:endParaRPr lang="en-US" altLang="es-AR" sz="2800" dirty="0">
              <a:solidFill>
                <a:srgbClr val="000000"/>
              </a:solidFill>
              <a:latin typeface="Verdana" panose="020B0604030504040204" pitchFamily="34" charset="0"/>
            </a:endParaRP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9625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325262" y="65392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dirty="0">
                <a:solidFill>
                  <a:srgbClr val="000000"/>
                </a:solidFill>
                <a:latin typeface="Verdana" panose="020B0604030504040204" pitchFamily="34" charset="0"/>
              </a:rPr>
              <a:t>HTTP: </a:t>
            </a:r>
            <a:r>
              <a:rPr lang="en-US" altLang="es-AR" sz="2800" dirty="0" err="1">
                <a:solidFill>
                  <a:srgbClr val="000000"/>
                </a:solidFill>
                <a:latin typeface="Verdana" panose="020B0604030504040204" pitchFamily="34" charset="0"/>
              </a:rPr>
              <a:t>Códigos</a:t>
            </a:r>
            <a:r>
              <a:rPr lang="en-US" altLang="es-AR" sz="2800" dirty="0">
                <a:solidFill>
                  <a:srgbClr val="000000"/>
                </a:solidFill>
                <a:latin typeface="Verdana" panose="020B0604030504040204" pitchFamily="34" charset="0"/>
              </a:rPr>
              <a:t> de </a:t>
            </a:r>
            <a:r>
              <a:rPr lang="en-US" altLang="es-AR" sz="2800" dirty="0" err="1">
                <a:solidFill>
                  <a:srgbClr val="000000"/>
                </a:solidFill>
                <a:latin typeface="Verdana" panose="020B0604030504040204" pitchFamily="34" charset="0"/>
              </a:rPr>
              <a:t>Respuesta</a:t>
            </a:r>
            <a:endParaRPr lang="en-US" altLang="es-AR" sz="2800" dirty="0">
              <a:solidFill>
                <a:srgbClr val="000000"/>
              </a:solidFill>
              <a:latin typeface="Verdana" panose="020B0604030504040204" pitchFamily="34" charset="0"/>
            </a:endParaRPr>
          </a:p>
        </p:txBody>
      </p:sp>
      <p:sp>
        <p:nvSpPr>
          <p:cNvPr id="1536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spcBef>
                <a:spcPts val="600"/>
              </a:spcBef>
              <a:buFont typeface="Verdana" panose="020B0604030504040204" pitchFamily="34" charset="0"/>
              <a:buChar char="•"/>
            </a:pPr>
            <a:r>
              <a:rPr lang="es-AR" altLang="es-AR" sz="2400" b="1" dirty="0">
                <a:solidFill>
                  <a:srgbClr val="000000"/>
                </a:solidFill>
                <a:latin typeface="Verdana" panose="020B0604030504040204" pitchFamily="34" charset="0"/>
              </a:rPr>
              <a:t>1xx</a:t>
            </a:r>
            <a:r>
              <a:rPr lang="es-AR"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indica</a:t>
            </a:r>
            <a:r>
              <a:rPr lang="en-US" altLang="es-AR" sz="2400" dirty="0">
                <a:solidFill>
                  <a:srgbClr val="000000"/>
                </a:solidFill>
                <a:latin typeface="Verdana" panose="020B0604030504040204" pitchFamily="34" charset="0"/>
              </a:rPr>
              <a:t> un </a:t>
            </a:r>
            <a:r>
              <a:rPr lang="en-US" altLang="es-AR" sz="2400" dirty="0" err="1">
                <a:solidFill>
                  <a:srgbClr val="000000"/>
                </a:solidFill>
                <a:latin typeface="Verdana" panose="020B0604030504040204" pitchFamily="34" charset="0"/>
              </a:rPr>
              <a:t>mensaje</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informativo</a:t>
            </a:r>
            <a:r>
              <a:rPr lang="en-US"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solamente</a:t>
            </a:r>
            <a:r>
              <a:rPr lang="en-US" altLang="es-AR" sz="2400" dirty="0">
                <a:solidFill>
                  <a:srgbClr val="000000"/>
                </a:solidFill>
                <a:latin typeface="Verdana" panose="020B0604030504040204" pitchFamily="34" charset="0"/>
              </a:rPr>
              <a:t> (100 continue)</a:t>
            </a:r>
          </a:p>
          <a:p>
            <a:pPr eaLnBrk="1" hangingPunct="1">
              <a:spcBef>
                <a:spcPts val="600"/>
              </a:spcBef>
              <a:buFont typeface="Verdana" panose="020B0604030504040204" pitchFamily="34" charset="0"/>
              <a:buChar char="•"/>
            </a:pPr>
            <a:r>
              <a:rPr lang="es-AR" altLang="es-AR" sz="2400" b="1" dirty="0">
                <a:solidFill>
                  <a:srgbClr val="000000"/>
                </a:solidFill>
                <a:latin typeface="Verdana" panose="020B0604030504040204" pitchFamily="34" charset="0"/>
              </a:rPr>
              <a:t>2xx</a:t>
            </a:r>
            <a:r>
              <a:rPr lang="es-AR"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indica</a:t>
            </a:r>
            <a:r>
              <a:rPr lang="en-US" altLang="es-AR" sz="2400" dirty="0">
                <a:solidFill>
                  <a:srgbClr val="000000"/>
                </a:solidFill>
                <a:latin typeface="Verdana" panose="020B0604030504040204" pitchFamily="34" charset="0"/>
              </a:rPr>
              <a:t> que </a:t>
            </a:r>
            <a:r>
              <a:rPr lang="en-US" altLang="es-AR" sz="2400" dirty="0" err="1">
                <a:solidFill>
                  <a:srgbClr val="000000"/>
                </a:solidFill>
                <a:latin typeface="Verdana" panose="020B0604030504040204" pitchFamily="34" charset="0"/>
              </a:rPr>
              <a:t>algo</a:t>
            </a:r>
            <a:r>
              <a:rPr lang="en-US" altLang="es-AR" sz="2400" dirty="0">
                <a:solidFill>
                  <a:srgbClr val="000000"/>
                </a:solidFill>
                <a:latin typeface="Verdana" panose="020B0604030504040204" pitchFamily="34" charset="0"/>
              </a:rPr>
              <a:t> ha </a:t>
            </a:r>
            <a:r>
              <a:rPr lang="en-US" altLang="es-AR" sz="2400" dirty="0" err="1">
                <a:solidFill>
                  <a:srgbClr val="000000"/>
                </a:solidFill>
                <a:latin typeface="Verdana" panose="020B0604030504040204" pitchFamily="34" charset="0"/>
              </a:rPr>
              <a:t>ocurrido</a:t>
            </a:r>
            <a:r>
              <a:rPr lang="en-US" altLang="es-AR" sz="2400" dirty="0">
                <a:solidFill>
                  <a:srgbClr val="000000"/>
                </a:solidFill>
                <a:latin typeface="Verdana" panose="020B0604030504040204" pitchFamily="34" charset="0"/>
              </a:rPr>
              <a:t> (200 ok)</a:t>
            </a:r>
          </a:p>
          <a:p>
            <a:pPr eaLnBrk="1" hangingPunct="1">
              <a:spcBef>
                <a:spcPts val="600"/>
              </a:spcBef>
              <a:buFont typeface="Verdana" panose="020B0604030504040204" pitchFamily="34" charset="0"/>
              <a:buChar char="•"/>
            </a:pPr>
            <a:r>
              <a:rPr lang="es-AR" altLang="es-AR" sz="2400" b="1" dirty="0">
                <a:solidFill>
                  <a:srgbClr val="000000"/>
                </a:solidFill>
                <a:latin typeface="Verdana" panose="020B0604030504040204" pitchFamily="34" charset="0"/>
              </a:rPr>
              <a:t>3xx</a:t>
            </a:r>
            <a:r>
              <a:rPr lang="es-AR"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redirige</a:t>
            </a:r>
            <a:r>
              <a:rPr lang="en-US" altLang="es-AR" sz="2400" dirty="0">
                <a:solidFill>
                  <a:srgbClr val="000000"/>
                </a:solidFill>
                <a:latin typeface="Verdana" panose="020B0604030504040204" pitchFamily="34" charset="0"/>
              </a:rPr>
              <a:t> al </a:t>
            </a:r>
            <a:r>
              <a:rPr lang="en-US" altLang="es-AR" sz="2400" dirty="0" err="1">
                <a:solidFill>
                  <a:srgbClr val="000000"/>
                </a:solidFill>
                <a:latin typeface="Verdana" panose="020B0604030504040204" pitchFamily="34" charset="0"/>
              </a:rPr>
              <a:t>usuario</a:t>
            </a:r>
            <a:r>
              <a:rPr lang="en-US" altLang="es-AR" sz="2400" dirty="0">
                <a:solidFill>
                  <a:srgbClr val="000000"/>
                </a:solidFill>
                <a:latin typeface="Verdana" panose="020B0604030504040204" pitchFamily="34" charset="0"/>
              </a:rPr>
              <a:t> a </a:t>
            </a:r>
            <a:r>
              <a:rPr lang="en-US" altLang="es-AR" sz="2400" dirty="0" err="1">
                <a:solidFill>
                  <a:srgbClr val="000000"/>
                </a:solidFill>
                <a:latin typeface="Verdana" panose="020B0604030504040204" pitchFamily="34" charset="0"/>
              </a:rPr>
              <a:t>otra</a:t>
            </a:r>
            <a:r>
              <a:rPr lang="en-US" altLang="es-AR" sz="2400" dirty="0">
                <a:solidFill>
                  <a:srgbClr val="000000"/>
                </a:solidFill>
                <a:latin typeface="Verdana" panose="020B0604030504040204" pitchFamily="34" charset="0"/>
              </a:rPr>
              <a:t> URL</a:t>
            </a:r>
            <a:r>
              <a:rPr lang="es-AR" altLang="es-AR" sz="2400" dirty="0">
                <a:solidFill>
                  <a:srgbClr val="000000"/>
                </a:solidFill>
                <a:latin typeface="Verdana" panose="020B0604030504040204" pitchFamily="34" charset="0"/>
              </a:rPr>
              <a:t> </a:t>
            </a:r>
          </a:p>
          <a:p>
            <a:pPr eaLnBrk="1" hangingPunct="1">
              <a:spcBef>
                <a:spcPts val="600"/>
              </a:spcBef>
              <a:buFont typeface="Verdana" panose="020B0604030504040204" pitchFamily="34" charset="0"/>
              <a:buChar char="•"/>
            </a:pPr>
            <a:r>
              <a:rPr lang="es-AR" altLang="es-AR" sz="2400" b="1" dirty="0">
                <a:solidFill>
                  <a:srgbClr val="000000"/>
                </a:solidFill>
                <a:latin typeface="Verdana" panose="020B0604030504040204" pitchFamily="34" charset="0"/>
              </a:rPr>
              <a:t>4xx</a:t>
            </a:r>
            <a:r>
              <a:rPr lang="es-AR"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indica</a:t>
            </a:r>
            <a:r>
              <a:rPr lang="en-US" altLang="es-AR" sz="2400" dirty="0">
                <a:solidFill>
                  <a:srgbClr val="000000"/>
                </a:solidFill>
                <a:latin typeface="Verdana" panose="020B0604030504040204" pitchFamily="34" charset="0"/>
              </a:rPr>
              <a:t> un error </a:t>
            </a:r>
            <a:r>
              <a:rPr lang="en-US" altLang="es-AR" sz="2400" dirty="0" err="1">
                <a:solidFill>
                  <a:srgbClr val="000000"/>
                </a:solidFill>
                <a:latin typeface="Verdana" panose="020B0604030504040204" pitchFamily="34" charset="0"/>
              </a:rPr>
              <a:t>en</a:t>
            </a:r>
            <a:r>
              <a:rPr lang="en-US" altLang="es-AR" sz="2400" dirty="0">
                <a:solidFill>
                  <a:srgbClr val="000000"/>
                </a:solidFill>
                <a:latin typeface="Verdana" panose="020B0604030504040204" pitchFamily="34" charset="0"/>
              </a:rPr>
              <a:t> el </a:t>
            </a:r>
            <a:r>
              <a:rPr lang="en-US" altLang="es-AR" sz="2400" dirty="0" err="1">
                <a:solidFill>
                  <a:srgbClr val="000000"/>
                </a:solidFill>
                <a:latin typeface="Verdana" panose="020B0604030504040204" pitchFamily="34" charset="0"/>
              </a:rPr>
              <a:t>cliente</a:t>
            </a:r>
            <a:r>
              <a:rPr lang="en-US" altLang="es-AR" sz="2400" dirty="0">
                <a:solidFill>
                  <a:srgbClr val="000000"/>
                </a:solidFill>
                <a:latin typeface="Verdana" panose="020B0604030504040204" pitchFamily="34" charset="0"/>
              </a:rPr>
              <a:t> (404 host not fount)</a:t>
            </a:r>
            <a:r>
              <a:rPr lang="es-AR" altLang="es-AR" sz="2400" dirty="0">
                <a:solidFill>
                  <a:srgbClr val="000000"/>
                </a:solidFill>
                <a:latin typeface="Verdana" panose="020B0604030504040204" pitchFamily="34" charset="0"/>
              </a:rPr>
              <a:t>  </a:t>
            </a:r>
          </a:p>
          <a:p>
            <a:pPr eaLnBrk="1" hangingPunct="1">
              <a:spcBef>
                <a:spcPts val="600"/>
              </a:spcBef>
              <a:buFont typeface="Verdana" panose="020B0604030504040204" pitchFamily="34" charset="0"/>
              <a:buChar char="•"/>
            </a:pPr>
            <a:r>
              <a:rPr lang="es-AR" altLang="es-AR" sz="2400" b="1" dirty="0">
                <a:solidFill>
                  <a:srgbClr val="000000"/>
                </a:solidFill>
                <a:latin typeface="Verdana" panose="020B0604030504040204" pitchFamily="34" charset="0"/>
              </a:rPr>
              <a:t>5xx</a:t>
            </a:r>
            <a:r>
              <a:rPr lang="es-AR" altLang="es-AR" sz="2400" dirty="0">
                <a:solidFill>
                  <a:srgbClr val="000000"/>
                </a:solidFill>
                <a:latin typeface="Verdana" panose="020B0604030504040204" pitchFamily="34" charset="0"/>
              </a:rPr>
              <a:t> </a:t>
            </a:r>
            <a:r>
              <a:rPr lang="en-US" altLang="es-AR" sz="2400" dirty="0" err="1">
                <a:solidFill>
                  <a:srgbClr val="000000"/>
                </a:solidFill>
                <a:latin typeface="Verdana" panose="020B0604030504040204" pitchFamily="34" charset="0"/>
              </a:rPr>
              <a:t>indica</a:t>
            </a:r>
            <a:r>
              <a:rPr lang="en-US" altLang="es-AR" sz="2400" dirty="0">
                <a:solidFill>
                  <a:srgbClr val="000000"/>
                </a:solidFill>
                <a:latin typeface="Verdana" panose="020B0604030504040204" pitchFamily="34" charset="0"/>
              </a:rPr>
              <a:t> un error </a:t>
            </a:r>
            <a:r>
              <a:rPr lang="en-US" altLang="es-AR" sz="2400" dirty="0" err="1">
                <a:solidFill>
                  <a:srgbClr val="000000"/>
                </a:solidFill>
                <a:latin typeface="Verdana" panose="020B0604030504040204" pitchFamily="34" charset="0"/>
              </a:rPr>
              <a:t>en</a:t>
            </a:r>
            <a:r>
              <a:rPr lang="en-US" altLang="es-AR" sz="2400" dirty="0">
                <a:solidFill>
                  <a:srgbClr val="000000"/>
                </a:solidFill>
                <a:latin typeface="Verdana" panose="020B0604030504040204" pitchFamily="34" charset="0"/>
              </a:rPr>
              <a:t> el </a:t>
            </a:r>
            <a:r>
              <a:rPr lang="en-US" altLang="es-AR" sz="2400" dirty="0" err="1">
                <a:solidFill>
                  <a:srgbClr val="000000"/>
                </a:solidFill>
                <a:latin typeface="Verdana" panose="020B0604030504040204" pitchFamily="34" charset="0"/>
              </a:rPr>
              <a:t>servidor</a:t>
            </a:r>
            <a:endParaRPr lang="en-US" altLang="es-AR" sz="2400" dirty="0">
              <a:solidFill>
                <a:srgbClr val="000000"/>
              </a:solidFill>
              <a:latin typeface="Verdana" panose="020B0604030504040204" pitchFamily="34" charset="0"/>
            </a:endParaRPr>
          </a:p>
          <a:p>
            <a:pPr eaLnBrk="1" hangingPunct="1">
              <a:spcBef>
                <a:spcPts val="600"/>
              </a:spcBef>
              <a:buFont typeface="Verdana" panose="020B0604030504040204" pitchFamily="34" charset="0"/>
              <a:buNone/>
            </a:pPr>
            <a:endParaRPr lang="es-AR" altLang="es-AR" sz="2400" dirty="0">
              <a:solidFill>
                <a:srgbClr val="000000"/>
              </a:solidFill>
              <a:latin typeface="Verdana" panose="020B0604030504040204" pitchFamily="34" charset="0"/>
            </a:endParaRP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4006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360947" y="809813"/>
            <a:ext cx="8229600" cy="761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ES" altLang="es-AR" sz="3600" dirty="0">
                <a:solidFill>
                  <a:srgbClr val="000000"/>
                </a:solidFill>
              </a:rPr>
              <a:t>Cliente</a:t>
            </a:r>
          </a:p>
        </p:txBody>
      </p:sp>
      <p:sp>
        <p:nvSpPr>
          <p:cNvPr id="16387" name="Text Box 2"/>
          <p:cNvSpPr txBox="1">
            <a:spLocks noChangeArrowheads="1"/>
          </p:cNvSpPr>
          <p:nvPr/>
        </p:nvSpPr>
        <p:spPr bwMode="auto">
          <a:xfrm>
            <a:off x="457200" y="1726888"/>
            <a:ext cx="8229600" cy="534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lnSpc>
                <a:spcPct val="90000"/>
              </a:lnSpc>
              <a:spcBef>
                <a:spcPts val="700"/>
              </a:spcBef>
              <a:buFont typeface="Arial" panose="020B0604020202020204" pitchFamily="34" charset="0"/>
              <a:buChar char="•"/>
            </a:pPr>
            <a:r>
              <a:rPr lang="es-ES" altLang="es-AR" sz="2400" dirty="0">
                <a:solidFill>
                  <a:srgbClr val="000000"/>
                </a:solidFill>
              </a:rPr>
              <a:t>Gestiona las peticiones del usuario y la recepción de las páginas que provienen del servidor.</a:t>
            </a:r>
          </a:p>
          <a:p>
            <a:pPr eaLnBrk="1" hangingPunct="1">
              <a:lnSpc>
                <a:spcPct val="90000"/>
              </a:lnSpc>
              <a:spcBef>
                <a:spcPts val="700"/>
              </a:spcBef>
              <a:buFont typeface="Arial" panose="020B0604020202020204" pitchFamily="34" charset="0"/>
              <a:buChar char="•"/>
            </a:pPr>
            <a:r>
              <a:rPr lang="es-ES" altLang="es-AR" sz="2400" dirty="0">
                <a:solidFill>
                  <a:srgbClr val="000000"/>
                </a:solidFill>
              </a:rPr>
              <a:t>Interpreta los documentos HTML y sus recursos. Las tecnologías más empleadas son:</a:t>
            </a:r>
          </a:p>
          <a:p>
            <a:pPr lvl="1" eaLnBrk="1" hangingPunct="1">
              <a:lnSpc>
                <a:spcPct val="90000"/>
              </a:lnSpc>
              <a:spcBef>
                <a:spcPts val="600"/>
              </a:spcBef>
              <a:buFont typeface="Arial" panose="020B0604020202020204" pitchFamily="34" charset="0"/>
              <a:buChar char="–"/>
            </a:pPr>
            <a:r>
              <a:rPr lang="es-ES" altLang="es-AR" sz="2000" dirty="0" err="1">
                <a:solidFill>
                  <a:srgbClr val="000000"/>
                </a:solidFill>
              </a:rPr>
              <a:t>HyperText</a:t>
            </a:r>
            <a:r>
              <a:rPr lang="es-ES" altLang="es-AR" sz="2000" dirty="0">
                <a:solidFill>
                  <a:srgbClr val="000000"/>
                </a:solidFill>
              </a:rPr>
              <a:t> </a:t>
            </a:r>
            <a:r>
              <a:rPr lang="es-ES" altLang="es-AR" sz="2000" dirty="0" err="1">
                <a:solidFill>
                  <a:srgbClr val="000000"/>
                </a:solidFill>
              </a:rPr>
              <a:t>Markup</a:t>
            </a:r>
            <a:r>
              <a:rPr lang="es-ES" altLang="es-AR" sz="2000" dirty="0">
                <a:solidFill>
                  <a:srgbClr val="000000"/>
                </a:solidFill>
              </a:rPr>
              <a:t> </a:t>
            </a:r>
            <a:r>
              <a:rPr lang="es-ES" altLang="es-AR" sz="2000" dirty="0" err="1">
                <a:solidFill>
                  <a:srgbClr val="000000"/>
                </a:solidFill>
              </a:rPr>
              <a:t>Language</a:t>
            </a:r>
            <a:r>
              <a:rPr lang="es-ES" altLang="es-AR" sz="2000" dirty="0">
                <a:solidFill>
                  <a:srgbClr val="000000"/>
                </a:solidFill>
              </a:rPr>
              <a:t> (HTML)</a:t>
            </a:r>
          </a:p>
          <a:p>
            <a:pPr lvl="1" eaLnBrk="1" hangingPunct="1">
              <a:lnSpc>
                <a:spcPct val="90000"/>
              </a:lnSpc>
              <a:spcBef>
                <a:spcPts val="600"/>
              </a:spcBef>
              <a:buFont typeface="Arial" panose="020B0604020202020204" pitchFamily="34" charset="0"/>
              <a:buChar char="–"/>
            </a:pPr>
            <a:r>
              <a:rPr lang="es-ES" altLang="es-AR" sz="2000" dirty="0" err="1">
                <a:solidFill>
                  <a:srgbClr val="000000"/>
                </a:solidFill>
              </a:rPr>
              <a:t>Cascading</a:t>
            </a:r>
            <a:r>
              <a:rPr lang="es-ES" altLang="es-AR" sz="2000" dirty="0">
                <a:solidFill>
                  <a:srgbClr val="000000"/>
                </a:solidFill>
              </a:rPr>
              <a:t> Style </a:t>
            </a:r>
            <a:r>
              <a:rPr lang="es-ES" altLang="es-AR" sz="2000" dirty="0" err="1">
                <a:solidFill>
                  <a:srgbClr val="000000"/>
                </a:solidFill>
              </a:rPr>
              <a:t>Sheets</a:t>
            </a:r>
            <a:r>
              <a:rPr lang="es-ES" altLang="es-AR" sz="2000" dirty="0">
                <a:solidFill>
                  <a:srgbClr val="000000"/>
                </a:solidFill>
              </a:rPr>
              <a:t> (CSS), DHTML</a:t>
            </a:r>
          </a:p>
          <a:p>
            <a:pPr lvl="1" eaLnBrk="1" hangingPunct="1">
              <a:lnSpc>
                <a:spcPct val="90000"/>
              </a:lnSpc>
              <a:spcBef>
                <a:spcPts val="600"/>
              </a:spcBef>
              <a:buFont typeface="Arial" panose="020B0604020202020204" pitchFamily="34" charset="0"/>
              <a:buChar char="–"/>
            </a:pPr>
            <a:r>
              <a:rPr lang="es-ES" altLang="es-AR" sz="2000" dirty="0">
                <a:solidFill>
                  <a:srgbClr val="000000"/>
                </a:solidFill>
              </a:rPr>
              <a:t>Lenguaje de script (JavaScript, VBScript, etc.)</a:t>
            </a:r>
          </a:p>
          <a:p>
            <a:pPr lvl="1" eaLnBrk="1" hangingPunct="1">
              <a:lnSpc>
                <a:spcPct val="90000"/>
              </a:lnSpc>
              <a:spcBef>
                <a:spcPts val="600"/>
              </a:spcBef>
              <a:buFont typeface="Arial" panose="020B0604020202020204" pitchFamily="34" charset="0"/>
              <a:buChar char="–"/>
            </a:pPr>
            <a:r>
              <a:rPr lang="es-ES" altLang="es-AR" sz="2000" dirty="0">
                <a:solidFill>
                  <a:srgbClr val="000000"/>
                </a:solidFill>
              </a:rPr>
              <a:t>ActiveX</a:t>
            </a:r>
          </a:p>
          <a:p>
            <a:pPr lvl="1" eaLnBrk="1" hangingPunct="1">
              <a:lnSpc>
                <a:spcPct val="90000"/>
              </a:lnSpc>
              <a:spcBef>
                <a:spcPts val="600"/>
              </a:spcBef>
              <a:buFont typeface="Arial" panose="020B0604020202020204" pitchFamily="34" charset="0"/>
              <a:buChar char="–"/>
            </a:pPr>
            <a:r>
              <a:rPr lang="es-ES" altLang="es-AR" sz="2000" dirty="0" err="1">
                <a:solidFill>
                  <a:srgbClr val="000000"/>
                </a:solidFill>
              </a:rPr>
              <a:t>Applets</a:t>
            </a:r>
            <a:r>
              <a:rPr lang="es-ES" altLang="es-AR" sz="2000" dirty="0">
                <a:solidFill>
                  <a:srgbClr val="000000"/>
                </a:solidFill>
              </a:rPr>
              <a:t> en Java</a:t>
            </a:r>
          </a:p>
          <a:p>
            <a:pPr lvl="1" eaLnBrk="1" hangingPunct="1">
              <a:lnSpc>
                <a:spcPct val="90000"/>
              </a:lnSpc>
              <a:spcBef>
                <a:spcPts val="600"/>
              </a:spcBef>
              <a:buFont typeface="Arial" panose="020B0604020202020204" pitchFamily="34" charset="0"/>
              <a:buChar char="–"/>
            </a:pPr>
            <a:r>
              <a:rPr lang="es-ES" altLang="es-AR" sz="2000" dirty="0">
                <a:solidFill>
                  <a:srgbClr val="000000"/>
                </a:solidFill>
              </a:rPr>
              <a:t>Plug-</a:t>
            </a:r>
            <a:r>
              <a:rPr lang="es-ES" altLang="es-AR" sz="2000" dirty="0" err="1">
                <a:solidFill>
                  <a:srgbClr val="000000"/>
                </a:solidFill>
              </a:rPr>
              <a:t>ins</a:t>
            </a:r>
            <a:r>
              <a:rPr lang="es-ES" altLang="es-AR" sz="2000" dirty="0">
                <a:solidFill>
                  <a:srgbClr val="000000"/>
                </a:solidFill>
              </a:rPr>
              <a:t>: Macromedia Flash, Autodesk </a:t>
            </a:r>
            <a:r>
              <a:rPr lang="es-ES" altLang="es-AR" sz="2000" dirty="0" err="1">
                <a:solidFill>
                  <a:srgbClr val="000000"/>
                </a:solidFill>
              </a:rPr>
              <a:t>MapGuide</a:t>
            </a:r>
            <a:r>
              <a:rPr lang="es-ES" altLang="es-AR" sz="2000" dirty="0">
                <a:solidFill>
                  <a:srgbClr val="000000"/>
                </a:solidFill>
              </a:rPr>
              <a:t>, ...</a:t>
            </a:r>
          </a:p>
          <a:p>
            <a:pPr lvl="1" eaLnBrk="1" hangingPunct="1">
              <a:lnSpc>
                <a:spcPct val="90000"/>
              </a:lnSpc>
              <a:spcBef>
                <a:spcPts val="600"/>
              </a:spcBef>
              <a:buFont typeface="Arial" panose="020B0604020202020204" pitchFamily="34" charset="0"/>
              <a:buChar char="–"/>
            </a:pPr>
            <a:r>
              <a:rPr lang="es-ES" altLang="es-AR" sz="2000" dirty="0">
                <a:solidFill>
                  <a:srgbClr val="000000"/>
                </a:solidFill>
              </a:rPr>
              <a:t>Virtual </a:t>
            </a:r>
            <a:r>
              <a:rPr lang="es-ES" altLang="es-AR" sz="2000" dirty="0" err="1">
                <a:solidFill>
                  <a:srgbClr val="000000"/>
                </a:solidFill>
              </a:rPr>
              <a:t>Reality</a:t>
            </a:r>
            <a:r>
              <a:rPr lang="es-ES" altLang="es-AR" sz="2000" dirty="0">
                <a:solidFill>
                  <a:srgbClr val="000000"/>
                </a:solidFill>
              </a:rPr>
              <a:t> </a:t>
            </a:r>
            <a:r>
              <a:rPr lang="es-ES" altLang="es-AR" sz="2000" dirty="0" err="1">
                <a:solidFill>
                  <a:srgbClr val="000000"/>
                </a:solidFill>
              </a:rPr>
              <a:t>Modeling</a:t>
            </a:r>
            <a:r>
              <a:rPr lang="es-ES" altLang="es-AR" sz="2000" dirty="0">
                <a:solidFill>
                  <a:srgbClr val="000000"/>
                </a:solidFill>
              </a:rPr>
              <a:t> </a:t>
            </a:r>
            <a:r>
              <a:rPr lang="es-ES" altLang="es-AR" sz="2000" dirty="0" err="1">
                <a:solidFill>
                  <a:srgbClr val="000000"/>
                </a:solidFill>
              </a:rPr>
              <a:t>Language</a:t>
            </a:r>
            <a:r>
              <a:rPr lang="es-ES" altLang="es-AR" sz="2000" dirty="0">
                <a:solidFill>
                  <a:srgbClr val="000000"/>
                </a:solidFill>
              </a:rPr>
              <a:t> (VRML)</a:t>
            </a:r>
          </a:p>
          <a:p>
            <a:pPr eaLnBrk="1" hangingPunct="1">
              <a:lnSpc>
                <a:spcPct val="90000"/>
              </a:lnSpc>
              <a:spcBef>
                <a:spcPts val="600"/>
              </a:spcBef>
              <a:buFont typeface="Arial" panose="020B0604020202020204" pitchFamily="34" charset="0"/>
              <a:buNone/>
            </a:pPr>
            <a:endParaRPr lang="es-ES" altLang="es-AR" sz="2000" dirty="0">
              <a:solidFill>
                <a:srgbClr val="000000"/>
              </a:solidFill>
            </a:endParaRP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2467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360947" y="711646"/>
            <a:ext cx="8229600" cy="830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ES" altLang="es-AR" sz="3600" dirty="0">
                <a:solidFill>
                  <a:srgbClr val="000000"/>
                </a:solidFill>
              </a:rPr>
              <a:t>Servidor</a:t>
            </a:r>
          </a:p>
        </p:txBody>
      </p:sp>
      <p:sp>
        <p:nvSpPr>
          <p:cNvPr id="17411" name="Text Box 2"/>
          <p:cNvSpPr txBox="1">
            <a:spLocks noChangeArrowheads="1"/>
          </p:cNvSpPr>
          <p:nvPr/>
        </p:nvSpPr>
        <p:spPr bwMode="auto">
          <a:xfrm>
            <a:off x="457200" y="1600200"/>
            <a:ext cx="8229600" cy="39710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spcBef>
                <a:spcPts val="700"/>
              </a:spcBef>
              <a:buFont typeface="Arial" panose="020B0604020202020204" pitchFamily="34" charset="0"/>
              <a:buChar char="•"/>
            </a:pPr>
            <a:r>
              <a:rPr lang="es-ES" altLang="es-AR" sz="2400" dirty="0">
                <a:solidFill>
                  <a:srgbClr val="000000"/>
                </a:solidFill>
              </a:rPr>
              <a:t>Programa residente que espera peticiones: demonio (</a:t>
            </a:r>
            <a:r>
              <a:rPr lang="es-ES" altLang="es-AR" sz="2400" dirty="0" err="1">
                <a:solidFill>
                  <a:srgbClr val="000000"/>
                </a:solidFill>
              </a:rPr>
              <a:t>daemon</a:t>
            </a:r>
            <a:r>
              <a:rPr lang="es-ES" altLang="es-AR" sz="2400" dirty="0">
                <a:solidFill>
                  <a:srgbClr val="000000"/>
                </a:solidFill>
              </a:rPr>
              <a:t>) en Linux y servicio en servidores de Microsoft</a:t>
            </a:r>
          </a:p>
          <a:p>
            <a:pPr eaLnBrk="1" hangingPunct="1">
              <a:spcBef>
                <a:spcPts val="700"/>
              </a:spcBef>
              <a:buFont typeface="Arial" panose="020B0604020202020204" pitchFamily="34" charset="0"/>
              <a:buChar char="•"/>
            </a:pPr>
            <a:r>
              <a:rPr lang="es-ES" altLang="es-AR" sz="2400" dirty="0">
                <a:solidFill>
                  <a:srgbClr val="000000"/>
                </a:solidFill>
              </a:rPr>
              <a:t>En la aplicación del servidor hay:</a:t>
            </a:r>
          </a:p>
          <a:p>
            <a:pPr lvl="1" eaLnBrk="1" hangingPunct="1">
              <a:spcBef>
                <a:spcPts val="600"/>
              </a:spcBef>
              <a:buFont typeface="Arial" panose="020B0604020202020204" pitchFamily="34" charset="0"/>
              <a:buChar char="–"/>
            </a:pPr>
            <a:r>
              <a:rPr lang="es-ES" altLang="es-AR" sz="2400" dirty="0">
                <a:solidFill>
                  <a:srgbClr val="000000"/>
                </a:solidFill>
              </a:rPr>
              <a:t>Páginas estáticas (documentos HTML)</a:t>
            </a:r>
          </a:p>
          <a:p>
            <a:pPr lvl="1" eaLnBrk="1" hangingPunct="1">
              <a:spcBef>
                <a:spcPts val="600"/>
              </a:spcBef>
              <a:buFont typeface="Arial" panose="020B0604020202020204" pitchFamily="34" charset="0"/>
              <a:buChar char="–"/>
            </a:pPr>
            <a:r>
              <a:rPr lang="es-ES" altLang="es-AR" sz="2400" dirty="0">
                <a:solidFill>
                  <a:srgbClr val="000000"/>
                </a:solidFill>
              </a:rPr>
              <a:t>Recursos multimedia (imágenes y documentos adicionales del sitio web)</a:t>
            </a:r>
          </a:p>
          <a:p>
            <a:pPr lvl="1" eaLnBrk="1" hangingPunct="1">
              <a:spcBef>
                <a:spcPts val="600"/>
              </a:spcBef>
              <a:buFont typeface="Arial" panose="020B0604020202020204" pitchFamily="34" charset="0"/>
              <a:buChar char="–"/>
            </a:pPr>
            <a:r>
              <a:rPr lang="es-ES" altLang="es-AR" sz="2400" dirty="0">
                <a:solidFill>
                  <a:srgbClr val="000000"/>
                </a:solidFill>
              </a:rPr>
              <a:t>Scripts o programas de servidor que al ser invocados se ejecutan y dan como resultado una página HTML generada (pueden acceder a una BD)</a:t>
            </a:r>
          </a:p>
          <a:p>
            <a:pPr eaLnBrk="1" hangingPunct="1">
              <a:spcBef>
                <a:spcPts val="600"/>
              </a:spcBef>
              <a:buFont typeface="Arial" panose="020B0604020202020204" pitchFamily="34" charset="0"/>
              <a:buNone/>
            </a:pPr>
            <a:endParaRPr lang="es-ES" altLang="es-AR" sz="2400" dirty="0">
              <a:solidFill>
                <a:srgbClr val="000000"/>
              </a:solidFill>
            </a:endParaRP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7592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57200" y="933142"/>
            <a:ext cx="8229600" cy="667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ES" altLang="es-AR" sz="3600" dirty="0">
                <a:solidFill>
                  <a:srgbClr val="000000"/>
                </a:solidFill>
              </a:rPr>
              <a:t>Servidor</a:t>
            </a:r>
          </a:p>
        </p:txBody>
      </p:sp>
      <p:sp>
        <p:nvSpPr>
          <p:cNvPr id="18435" name="Text Box 2"/>
          <p:cNvSpPr txBox="1">
            <a:spLocks noChangeArrowheads="1"/>
          </p:cNvSpPr>
          <p:nvPr/>
        </p:nvSpPr>
        <p:spPr bwMode="auto">
          <a:xfrm>
            <a:off x="457200" y="1600200"/>
            <a:ext cx="8229600" cy="373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lnSpc>
                <a:spcPct val="80000"/>
              </a:lnSpc>
              <a:spcBef>
                <a:spcPts val="700"/>
              </a:spcBef>
              <a:buFont typeface="Arial" panose="020B0604020202020204" pitchFamily="34" charset="0"/>
              <a:buChar char="•"/>
            </a:pPr>
            <a:r>
              <a:rPr lang="es-ES" altLang="es-AR" sz="2400" dirty="0">
                <a:solidFill>
                  <a:srgbClr val="000000"/>
                </a:solidFill>
              </a:rPr>
              <a:t>Tecnologías de servidor:</a:t>
            </a:r>
          </a:p>
          <a:p>
            <a:pPr lvl="1" eaLnBrk="1" hangingPunct="1">
              <a:lnSpc>
                <a:spcPct val="80000"/>
              </a:lnSpc>
              <a:spcBef>
                <a:spcPts val="600"/>
              </a:spcBef>
              <a:buFont typeface="Arial" panose="020B0604020202020204" pitchFamily="34" charset="0"/>
              <a:buChar char="–"/>
            </a:pPr>
            <a:r>
              <a:rPr lang="es-ES" altLang="es-AR" sz="2400" dirty="0">
                <a:solidFill>
                  <a:srgbClr val="000000"/>
                </a:solidFill>
              </a:rPr>
              <a:t>CGI (</a:t>
            </a:r>
            <a:r>
              <a:rPr lang="es-ES" altLang="es-AR" sz="2400" dirty="0" err="1">
                <a:solidFill>
                  <a:srgbClr val="000000"/>
                </a:solidFill>
              </a:rPr>
              <a:t>Common</a:t>
            </a:r>
            <a:r>
              <a:rPr lang="es-ES" altLang="es-AR" sz="2400" dirty="0">
                <a:solidFill>
                  <a:srgbClr val="000000"/>
                </a:solidFill>
              </a:rPr>
              <a:t> Gateway Interface): complejo y poco eficiente</a:t>
            </a:r>
          </a:p>
          <a:p>
            <a:pPr lvl="1" eaLnBrk="1" hangingPunct="1">
              <a:lnSpc>
                <a:spcPct val="80000"/>
              </a:lnSpc>
              <a:spcBef>
                <a:spcPts val="600"/>
              </a:spcBef>
              <a:buFont typeface="Arial" panose="020B0604020202020204" pitchFamily="34" charset="0"/>
              <a:buChar char="–"/>
            </a:pPr>
            <a:r>
              <a:rPr lang="es-ES" altLang="es-AR" sz="2400" dirty="0">
                <a:solidFill>
                  <a:srgbClr val="000000"/>
                </a:solidFill>
              </a:rPr>
              <a:t>SSI (Server </a:t>
            </a:r>
            <a:r>
              <a:rPr lang="es-ES" altLang="es-AR" sz="2400" dirty="0" err="1">
                <a:solidFill>
                  <a:srgbClr val="000000"/>
                </a:solidFill>
              </a:rPr>
              <a:t>Side</a:t>
            </a:r>
            <a:r>
              <a:rPr lang="es-ES" altLang="es-AR" sz="2400" dirty="0">
                <a:solidFill>
                  <a:srgbClr val="000000"/>
                </a:solidFill>
              </a:rPr>
              <a:t> </a:t>
            </a:r>
            <a:r>
              <a:rPr lang="es-ES" altLang="es-AR" sz="2400" dirty="0" err="1">
                <a:solidFill>
                  <a:srgbClr val="000000"/>
                </a:solidFill>
              </a:rPr>
              <a:t>Includes</a:t>
            </a:r>
            <a:r>
              <a:rPr lang="es-ES" altLang="es-AR" sz="2400" dirty="0">
                <a:solidFill>
                  <a:srgbClr val="000000"/>
                </a:solidFill>
              </a:rPr>
              <a:t>): estándar de “macros” de servidor web</a:t>
            </a:r>
          </a:p>
          <a:p>
            <a:pPr lvl="1" eaLnBrk="1" hangingPunct="1">
              <a:lnSpc>
                <a:spcPct val="80000"/>
              </a:lnSpc>
              <a:spcBef>
                <a:spcPts val="600"/>
              </a:spcBef>
              <a:buFont typeface="Arial" panose="020B0604020202020204" pitchFamily="34" charset="0"/>
              <a:buChar char="–"/>
            </a:pPr>
            <a:r>
              <a:rPr lang="es-AR" altLang="es-AR" sz="2400" dirty="0">
                <a:solidFill>
                  <a:srgbClr val="000000"/>
                </a:solidFill>
              </a:rPr>
              <a:t>ISAPI (Internet Server API): Microsoft (IIS)</a:t>
            </a:r>
          </a:p>
          <a:p>
            <a:pPr lvl="1" eaLnBrk="1" hangingPunct="1">
              <a:lnSpc>
                <a:spcPct val="80000"/>
              </a:lnSpc>
              <a:spcBef>
                <a:spcPts val="600"/>
              </a:spcBef>
              <a:buFont typeface="Arial" panose="020B0604020202020204" pitchFamily="34" charset="0"/>
              <a:buChar char="–"/>
            </a:pPr>
            <a:r>
              <a:rPr lang="es-ES" altLang="es-AR" sz="2400" dirty="0">
                <a:solidFill>
                  <a:srgbClr val="000000"/>
                </a:solidFill>
              </a:rPr>
              <a:t>ASP / </a:t>
            </a:r>
            <a:r>
              <a:rPr lang="es-ES" altLang="es-AR" sz="2400" dirty="0" err="1">
                <a:solidFill>
                  <a:srgbClr val="000000"/>
                </a:solidFill>
              </a:rPr>
              <a:t>ASP.Net</a:t>
            </a:r>
            <a:r>
              <a:rPr lang="es-ES" altLang="es-AR" sz="2400" dirty="0">
                <a:solidFill>
                  <a:srgbClr val="000000"/>
                </a:solidFill>
              </a:rPr>
              <a:t>:  Microsoft (IIS)</a:t>
            </a:r>
          </a:p>
          <a:p>
            <a:pPr lvl="1" eaLnBrk="1" hangingPunct="1">
              <a:lnSpc>
                <a:spcPct val="80000"/>
              </a:lnSpc>
              <a:spcBef>
                <a:spcPts val="600"/>
              </a:spcBef>
              <a:buFont typeface="Arial" panose="020B0604020202020204" pitchFamily="34" charset="0"/>
              <a:buChar char="–"/>
            </a:pPr>
            <a:r>
              <a:rPr lang="es-ES" altLang="es-AR" sz="2400" dirty="0">
                <a:solidFill>
                  <a:srgbClr val="000000"/>
                </a:solidFill>
              </a:rPr>
              <a:t>JSP y </a:t>
            </a:r>
            <a:r>
              <a:rPr lang="es-ES" altLang="es-AR" sz="2400" dirty="0" err="1">
                <a:solidFill>
                  <a:srgbClr val="000000"/>
                </a:solidFill>
              </a:rPr>
              <a:t>Servlets</a:t>
            </a:r>
            <a:r>
              <a:rPr lang="es-ES" altLang="es-AR" sz="2400" dirty="0">
                <a:solidFill>
                  <a:srgbClr val="000000"/>
                </a:solidFill>
              </a:rPr>
              <a:t>: </a:t>
            </a:r>
            <a:r>
              <a:rPr lang="es-ES" altLang="es-AR" sz="2400" dirty="0" err="1">
                <a:solidFill>
                  <a:srgbClr val="000000"/>
                </a:solidFill>
              </a:rPr>
              <a:t>Sun</a:t>
            </a:r>
            <a:r>
              <a:rPr lang="es-ES" altLang="es-AR" sz="2400" dirty="0">
                <a:solidFill>
                  <a:srgbClr val="000000"/>
                </a:solidFill>
              </a:rPr>
              <a:t> Microsystems, </a:t>
            </a:r>
            <a:r>
              <a:rPr lang="es-ES" altLang="es-AR" sz="2400" dirty="0" err="1">
                <a:solidFill>
                  <a:srgbClr val="000000"/>
                </a:solidFill>
              </a:rPr>
              <a:t>ports</a:t>
            </a:r>
            <a:r>
              <a:rPr lang="es-ES" altLang="es-AR" sz="2400" dirty="0">
                <a:solidFill>
                  <a:srgbClr val="000000"/>
                </a:solidFill>
              </a:rPr>
              <a:t> a  Windows, Linux</a:t>
            </a:r>
          </a:p>
          <a:p>
            <a:pPr lvl="1" eaLnBrk="1" hangingPunct="1">
              <a:lnSpc>
                <a:spcPct val="80000"/>
              </a:lnSpc>
              <a:spcBef>
                <a:spcPts val="600"/>
              </a:spcBef>
              <a:buFont typeface="Arial" panose="020B0604020202020204" pitchFamily="34" charset="0"/>
              <a:buChar char="–"/>
            </a:pPr>
            <a:r>
              <a:rPr lang="es-ES" altLang="es-AR" sz="2400" dirty="0">
                <a:solidFill>
                  <a:srgbClr val="000000"/>
                </a:solidFill>
              </a:rPr>
              <a:t>PHP (PHP.net): Nativo Linux, código fuente, binarios para Win32</a:t>
            </a:r>
          </a:p>
          <a:p>
            <a:pPr lvl="1" eaLnBrk="1" hangingPunct="1">
              <a:lnSpc>
                <a:spcPct val="80000"/>
              </a:lnSpc>
              <a:spcBef>
                <a:spcPts val="600"/>
              </a:spcBef>
              <a:buFont typeface="Arial" panose="020B0604020202020204" pitchFamily="34" charset="0"/>
              <a:buChar char="–"/>
            </a:pPr>
            <a:r>
              <a:rPr lang="es-ES" altLang="es-AR" sz="2400" dirty="0">
                <a:solidFill>
                  <a:srgbClr val="000000"/>
                </a:solidFill>
              </a:rPr>
              <a:t>Las más modernas tienen interfaces de desarrollo que facilitan el desarrollo de aplicaciones</a:t>
            </a:r>
          </a:p>
          <a:p>
            <a:pPr eaLnBrk="1" hangingPunct="1">
              <a:lnSpc>
                <a:spcPct val="80000"/>
              </a:lnSpc>
              <a:spcBef>
                <a:spcPts val="600"/>
              </a:spcBef>
              <a:buFont typeface="Arial" panose="020B0604020202020204" pitchFamily="34" charset="0"/>
              <a:buNone/>
            </a:pPr>
            <a:endParaRPr lang="es-ES" altLang="es-AR" sz="2400" dirty="0">
              <a:solidFill>
                <a:srgbClr val="000000"/>
              </a:solidFill>
            </a:endParaRP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5891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457200" y="65392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ES" altLang="es-AR" sz="3600" dirty="0">
                <a:solidFill>
                  <a:srgbClr val="000000"/>
                </a:solidFill>
              </a:rPr>
              <a:t>Cliente/Servidor</a:t>
            </a:r>
          </a:p>
        </p:txBody>
      </p:sp>
      <p:pic>
        <p:nvPicPr>
          <p:cNvPr id="194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060575"/>
            <a:ext cx="6724650" cy="3273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9031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371265" y="1003801"/>
            <a:ext cx="8208963" cy="484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marL="342900" indent="-342900" eaLnBrk="1" hangingPunct="1">
              <a:lnSpc>
                <a:spcPct val="90000"/>
              </a:lnSpc>
              <a:spcBef>
                <a:spcPts val="600"/>
              </a:spcBef>
              <a:buClrTx/>
              <a:buFont typeface="Arial" panose="020B0604020202020204" pitchFamily="34" charset="0"/>
              <a:buChar char="•"/>
            </a:pPr>
            <a:r>
              <a:rPr lang="es-ES" altLang="es-AR" sz="2400" dirty="0">
                <a:solidFill>
                  <a:srgbClr val="000000"/>
                </a:solidFill>
              </a:rPr>
              <a:t>Es una </a:t>
            </a:r>
            <a:r>
              <a:rPr lang="es-ES" altLang="es-AR" sz="2400" dirty="0" smtClean="0">
                <a:solidFill>
                  <a:srgbClr val="000000"/>
                </a:solidFill>
              </a:rPr>
              <a:t>aplicación distribuida </a:t>
            </a:r>
            <a:r>
              <a:rPr lang="es-ES" altLang="es-AR" sz="2400" dirty="0">
                <a:solidFill>
                  <a:srgbClr val="000000"/>
                </a:solidFill>
              </a:rPr>
              <a:t>de software que utiliza una tecnología desarrollada y conocida (Web) como medio </a:t>
            </a:r>
            <a:r>
              <a:rPr lang="es-ES" altLang="es-AR" sz="2400" dirty="0" smtClean="0">
                <a:solidFill>
                  <a:srgbClr val="000000"/>
                </a:solidFill>
              </a:rPr>
              <a:t>de transporte de datos, codificación </a:t>
            </a:r>
            <a:r>
              <a:rPr lang="es-ES" altLang="es-AR" sz="2400" dirty="0">
                <a:solidFill>
                  <a:srgbClr val="000000"/>
                </a:solidFill>
              </a:rPr>
              <a:t>e interfaz</a:t>
            </a:r>
          </a:p>
          <a:p>
            <a:pPr algn="ctr" eaLnBrk="1" hangingPunct="1">
              <a:lnSpc>
                <a:spcPct val="90000"/>
              </a:lnSpc>
              <a:spcBef>
                <a:spcPts val="600"/>
              </a:spcBef>
              <a:buClrTx/>
              <a:buFontTx/>
              <a:buNone/>
            </a:pPr>
            <a:endParaRPr lang="es-ES" altLang="es-AR" sz="2400" dirty="0">
              <a:solidFill>
                <a:srgbClr val="000000"/>
              </a:solidFill>
            </a:endParaRPr>
          </a:p>
          <a:p>
            <a:pPr eaLnBrk="1" hangingPunct="1">
              <a:lnSpc>
                <a:spcPct val="90000"/>
              </a:lnSpc>
              <a:spcBef>
                <a:spcPts val="600"/>
              </a:spcBef>
              <a:buFont typeface="Arial" panose="020B0604020202020204" pitchFamily="34" charset="0"/>
              <a:buChar char="•"/>
            </a:pPr>
            <a:r>
              <a:rPr lang="es-ES" altLang="es-AR" sz="2400" dirty="0">
                <a:solidFill>
                  <a:srgbClr val="000000"/>
                </a:solidFill>
              </a:rPr>
              <a:t>Basa el intercambio de información entre la </a:t>
            </a:r>
            <a:r>
              <a:rPr lang="es-ES" altLang="es-AR" sz="2400" i="1" dirty="0" smtClean="0">
                <a:solidFill>
                  <a:srgbClr val="000000"/>
                </a:solidFill>
              </a:rPr>
              <a:t>back-</a:t>
            </a:r>
            <a:r>
              <a:rPr lang="es-ES" altLang="es-AR" sz="2400" i="1" dirty="0" err="1" smtClean="0">
                <a:solidFill>
                  <a:srgbClr val="000000"/>
                </a:solidFill>
              </a:rPr>
              <a:t>end</a:t>
            </a:r>
            <a:r>
              <a:rPr lang="es-ES" altLang="es-AR" sz="2400" dirty="0" smtClean="0">
                <a:solidFill>
                  <a:srgbClr val="000000"/>
                </a:solidFill>
              </a:rPr>
              <a:t> </a:t>
            </a:r>
            <a:r>
              <a:rPr lang="es-ES" altLang="es-AR" sz="2400" dirty="0">
                <a:solidFill>
                  <a:srgbClr val="000000"/>
                </a:solidFill>
              </a:rPr>
              <a:t>y </a:t>
            </a:r>
            <a:r>
              <a:rPr lang="es-ES" altLang="es-AR" sz="2400" dirty="0" smtClean="0">
                <a:solidFill>
                  <a:srgbClr val="000000"/>
                </a:solidFill>
              </a:rPr>
              <a:t>el </a:t>
            </a:r>
            <a:r>
              <a:rPr lang="es-ES" altLang="es-AR" sz="2400" i="1" dirty="0" err="1" smtClean="0">
                <a:solidFill>
                  <a:srgbClr val="000000"/>
                </a:solidFill>
              </a:rPr>
              <a:t>front-end</a:t>
            </a:r>
            <a:r>
              <a:rPr lang="es-ES" altLang="es-AR" sz="2400" i="1" dirty="0" smtClean="0">
                <a:solidFill>
                  <a:srgbClr val="000000"/>
                </a:solidFill>
              </a:rPr>
              <a:t> </a:t>
            </a:r>
            <a:r>
              <a:rPr lang="es-ES" altLang="es-AR" sz="2400" dirty="0" smtClean="0">
                <a:solidFill>
                  <a:srgbClr val="000000"/>
                </a:solidFill>
              </a:rPr>
              <a:t> en </a:t>
            </a:r>
            <a:r>
              <a:rPr lang="es-ES" altLang="es-AR" sz="2400" dirty="0">
                <a:solidFill>
                  <a:srgbClr val="000000"/>
                </a:solidFill>
              </a:rPr>
              <a:t>protocolos web (Básicamente HTTP y </a:t>
            </a:r>
            <a:r>
              <a:rPr lang="es-ES" altLang="es-AR" sz="2400" dirty="0" smtClean="0">
                <a:solidFill>
                  <a:srgbClr val="000000"/>
                </a:solidFill>
              </a:rPr>
              <a:t>HTTPS)</a:t>
            </a:r>
            <a:endParaRPr lang="es-ES" altLang="es-AR" sz="2400" dirty="0">
              <a:solidFill>
                <a:srgbClr val="000000"/>
              </a:solidFill>
            </a:endParaRPr>
          </a:p>
          <a:p>
            <a:pPr eaLnBrk="1" hangingPunct="1">
              <a:lnSpc>
                <a:spcPct val="90000"/>
              </a:lnSpc>
              <a:spcBef>
                <a:spcPts val="600"/>
              </a:spcBef>
              <a:buFont typeface="Arial" panose="020B0604020202020204" pitchFamily="34" charset="0"/>
              <a:buChar char="•"/>
            </a:pPr>
            <a:r>
              <a:rPr lang="es-ES" altLang="es-AR" sz="2400" dirty="0">
                <a:solidFill>
                  <a:srgbClr val="000000"/>
                </a:solidFill>
              </a:rPr>
              <a:t>Codifica la GUI utilizando tecnología y protocolos disponibles en la </a:t>
            </a:r>
            <a:r>
              <a:rPr lang="es-ES" altLang="es-AR" sz="2400" dirty="0" smtClean="0">
                <a:solidFill>
                  <a:srgbClr val="000000"/>
                </a:solidFill>
              </a:rPr>
              <a:t>Web (HTML</a:t>
            </a:r>
            <a:r>
              <a:rPr lang="es-ES" altLang="es-AR" sz="2400" dirty="0">
                <a:solidFill>
                  <a:srgbClr val="000000"/>
                </a:solidFill>
              </a:rPr>
              <a:t>, XML, Plug-</a:t>
            </a:r>
            <a:r>
              <a:rPr lang="es-ES" altLang="es-AR" sz="2400" dirty="0" err="1">
                <a:solidFill>
                  <a:srgbClr val="000000"/>
                </a:solidFill>
              </a:rPr>
              <a:t>ins</a:t>
            </a:r>
            <a:r>
              <a:rPr lang="es-ES" altLang="es-AR" sz="2400" dirty="0">
                <a:solidFill>
                  <a:srgbClr val="000000"/>
                </a:solidFill>
              </a:rPr>
              <a:t>, etc.)</a:t>
            </a:r>
          </a:p>
          <a:p>
            <a:pPr eaLnBrk="1" hangingPunct="1">
              <a:lnSpc>
                <a:spcPct val="90000"/>
              </a:lnSpc>
              <a:spcBef>
                <a:spcPts val="600"/>
              </a:spcBef>
              <a:buFont typeface="Arial" panose="020B0604020202020204" pitchFamily="34" charset="0"/>
              <a:buChar char="•"/>
            </a:pPr>
            <a:r>
              <a:rPr lang="es-ES" altLang="es-AR" sz="2400" dirty="0">
                <a:solidFill>
                  <a:srgbClr val="000000"/>
                </a:solidFill>
              </a:rPr>
              <a:t>Utiliza como mediador en la comunicación entre el Usuario y la Aplicación </a:t>
            </a:r>
            <a:r>
              <a:rPr lang="es-ES" altLang="es-AR" sz="2400" dirty="0" smtClean="0">
                <a:solidFill>
                  <a:srgbClr val="000000"/>
                </a:solidFill>
              </a:rPr>
              <a:t>y como parte de la aplicación, un </a:t>
            </a:r>
            <a:r>
              <a:rPr lang="es-ES" altLang="es-AR" sz="2400" dirty="0">
                <a:solidFill>
                  <a:srgbClr val="000000"/>
                </a:solidFill>
              </a:rPr>
              <a:t>navegador web o una aplicación especifica basada en </a:t>
            </a:r>
            <a:r>
              <a:rPr lang="es-ES" altLang="es-AR" sz="2400" dirty="0" smtClean="0">
                <a:solidFill>
                  <a:srgbClr val="000000"/>
                </a:solidFill>
              </a:rPr>
              <a:t>él.</a:t>
            </a:r>
            <a:endParaRPr lang="es-ES" altLang="es-AR" sz="2400" dirty="0">
              <a:solidFill>
                <a:srgbClr val="000000"/>
              </a:solidFill>
            </a:endParaRPr>
          </a:p>
          <a:p>
            <a:pPr eaLnBrk="1" hangingPunct="1">
              <a:lnSpc>
                <a:spcPct val="90000"/>
              </a:lnSpc>
              <a:spcBef>
                <a:spcPts val="600"/>
              </a:spcBef>
              <a:buFont typeface="Arial" panose="020B0604020202020204" pitchFamily="34" charset="0"/>
              <a:buNone/>
            </a:pPr>
            <a:endParaRPr lang="es-ES" altLang="es-AR" sz="2400" dirty="0">
              <a:solidFill>
                <a:srgbClr val="000000"/>
              </a:solidFill>
            </a:endParaRPr>
          </a:p>
          <a:p>
            <a:pPr eaLnBrk="1" hangingPunct="1">
              <a:lnSpc>
                <a:spcPct val="90000"/>
              </a:lnSpc>
              <a:spcBef>
                <a:spcPts val="600"/>
              </a:spcBef>
              <a:buFont typeface="Arial" panose="020B0604020202020204" pitchFamily="34" charset="0"/>
              <a:buNone/>
            </a:pPr>
            <a:endParaRPr lang="es-ES" altLang="es-AR" sz="2400" dirty="0">
              <a:solidFill>
                <a:srgbClr val="000000"/>
              </a:solidFill>
            </a:endParaRPr>
          </a:p>
        </p:txBody>
      </p:sp>
      <p:sp>
        <p:nvSpPr>
          <p:cNvPr id="4"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3" name="Conector recto 2"/>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Marcador de número de diapositiva 4"/>
          <p:cNvSpPr>
            <a:spLocks noGrp="1"/>
          </p:cNvSpPr>
          <p:nvPr>
            <p:ph type="sldNum" sz="quarter" idx="12"/>
          </p:nvPr>
        </p:nvSpPr>
        <p:spPr>
          <a:xfrm>
            <a:off x="7425344" y="6459786"/>
            <a:ext cx="984019" cy="365125"/>
          </a:xfrm>
        </p:spPr>
        <p:txBody>
          <a:bodyPr/>
          <a:lstStyle/>
          <a:p>
            <a:endParaRPr lang="es-AR" dirty="0"/>
          </a:p>
        </p:txBody>
      </p:sp>
      <p:sp>
        <p:nvSpPr>
          <p:cNvPr id="9"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Tree>
    <p:extLst>
      <p:ext uri="{BB962C8B-B14F-4D97-AF65-F5344CB8AC3E}">
        <p14:creationId xmlns:p14="http://schemas.microsoft.com/office/powerpoint/2010/main" val="28417631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440062" y="1792366"/>
            <a:ext cx="3691719" cy="3173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marL="571500" indent="-571500" algn="ctr" eaLnBrk="1" hangingPunct="1">
              <a:buClrTx/>
              <a:buFont typeface="Arial" panose="020B0604020202020204" pitchFamily="34" charset="0"/>
              <a:buChar char="•"/>
            </a:pPr>
            <a:r>
              <a:rPr lang="es-ES" altLang="es-AR" sz="3200" dirty="0" smtClean="0">
                <a:solidFill>
                  <a:srgbClr val="000000"/>
                </a:solidFill>
              </a:rPr>
              <a:t>Secuencia en la carga de una  página </a:t>
            </a:r>
            <a:r>
              <a:rPr lang="es-ES" altLang="es-AR" sz="3200" dirty="0">
                <a:solidFill>
                  <a:srgbClr val="000000"/>
                </a:solidFill>
              </a:rPr>
              <a:t>web</a:t>
            </a:r>
            <a:r>
              <a:rPr lang="es-ES" altLang="es-AR" sz="4000" dirty="0">
                <a:solidFill>
                  <a:srgbClr val="000000"/>
                </a:solidFill>
              </a:rPr>
              <a:t/>
            </a:r>
            <a:br>
              <a:rPr lang="es-ES" altLang="es-AR" sz="4000" dirty="0">
                <a:solidFill>
                  <a:srgbClr val="000000"/>
                </a:solidFill>
              </a:rPr>
            </a:br>
            <a:endParaRPr lang="es-ES" altLang="es-AR" sz="4000" dirty="0">
              <a:solidFill>
                <a:srgbClr val="000000"/>
              </a:solidFill>
            </a:endParaRPr>
          </a:p>
        </p:txBody>
      </p:sp>
      <p:pic>
        <p:nvPicPr>
          <p:cNvPr id="204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34" y="777923"/>
            <a:ext cx="3118854" cy="520201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0609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57200" y="71453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ES" altLang="es-AR" sz="3600" dirty="0">
                <a:solidFill>
                  <a:srgbClr val="000000"/>
                </a:solidFill>
              </a:rPr>
              <a:t>Ambientes Web</a:t>
            </a:r>
          </a:p>
        </p:txBody>
      </p:sp>
      <p:sp>
        <p:nvSpPr>
          <p:cNvPr id="21507" name="Text Box 2"/>
          <p:cNvSpPr txBox="1">
            <a:spLocks noChangeArrowheads="1"/>
          </p:cNvSpPr>
          <p:nvPr/>
        </p:nvSpPr>
        <p:spPr bwMode="auto">
          <a:xfrm>
            <a:off x="822959" y="1918155"/>
            <a:ext cx="8059003" cy="4906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spcBef>
                <a:spcPts val="800"/>
              </a:spcBef>
              <a:buFont typeface="Arial" panose="020B0604020202020204" pitchFamily="34" charset="0"/>
              <a:buChar char="•"/>
            </a:pPr>
            <a:r>
              <a:rPr lang="es-ES" altLang="es-AR" sz="2800" dirty="0">
                <a:solidFill>
                  <a:srgbClr val="000000"/>
                </a:solidFill>
              </a:rPr>
              <a:t>Internet: aplicación abierta y accesible desde Internet.</a:t>
            </a:r>
          </a:p>
          <a:p>
            <a:pPr eaLnBrk="1" hangingPunct="1">
              <a:spcBef>
                <a:spcPts val="800"/>
              </a:spcBef>
              <a:buFont typeface="Arial" panose="020B0604020202020204" pitchFamily="34" charset="0"/>
              <a:buChar char="•"/>
            </a:pPr>
            <a:r>
              <a:rPr lang="es-ES" altLang="es-AR" sz="2800" dirty="0">
                <a:solidFill>
                  <a:srgbClr val="000000"/>
                </a:solidFill>
              </a:rPr>
              <a:t>Intranet: la aplicación se ejecuta en una red local con TCP/IP y servicios de Internet</a:t>
            </a:r>
          </a:p>
          <a:p>
            <a:pPr eaLnBrk="1" hangingPunct="1">
              <a:spcBef>
                <a:spcPts val="800"/>
              </a:spcBef>
              <a:buFont typeface="Arial" panose="020B0604020202020204" pitchFamily="34" charset="0"/>
              <a:buChar char="•"/>
            </a:pPr>
            <a:r>
              <a:rPr lang="es-ES" altLang="es-AR" sz="2800" dirty="0">
                <a:solidFill>
                  <a:srgbClr val="000000"/>
                </a:solidFill>
              </a:rPr>
              <a:t>Extranet: aplicación accesible desde Internet pero con restricciones (seguridad, VPN, etc.)</a:t>
            </a: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5626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720481"/>
            <a:ext cx="8229600" cy="712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ES" altLang="es-AR" sz="3600" dirty="0">
                <a:solidFill>
                  <a:srgbClr val="000000"/>
                </a:solidFill>
              </a:rPr>
              <a:t>Ventajas</a:t>
            </a:r>
          </a:p>
        </p:txBody>
      </p:sp>
      <p:sp>
        <p:nvSpPr>
          <p:cNvPr id="2253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lnSpc>
                <a:spcPct val="80000"/>
              </a:lnSpc>
              <a:spcBef>
                <a:spcPts val="350"/>
              </a:spcBef>
              <a:buFont typeface="Arial" panose="020B0604020202020204" pitchFamily="34" charset="0"/>
              <a:buChar char="•"/>
            </a:pPr>
            <a:r>
              <a:rPr lang="es-ES" altLang="es-AR" sz="1400" b="1">
                <a:solidFill>
                  <a:srgbClr val="000000"/>
                </a:solidFill>
              </a:rPr>
              <a:t>Estandarización:</a:t>
            </a:r>
            <a:r>
              <a:rPr lang="es-ES" altLang="es-AR" sz="1400">
                <a:solidFill>
                  <a:srgbClr val="000000"/>
                </a:solidFill>
              </a:rPr>
              <a:t> TCP/IP, HTTP, HTML, …, un solo estándard de desarrollo</a:t>
            </a:r>
          </a:p>
          <a:p>
            <a:pPr eaLnBrk="1" hangingPunct="1">
              <a:lnSpc>
                <a:spcPct val="80000"/>
              </a:lnSpc>
              <a:spcBef>
                <a:spcPts val="350"/>
              </a:spcBef>
              <a:buFont typeface="Arial" panose="020B0604020202020204" pitchFamily="34" charset="0"/>
              <a:buChar char="•"/>
            </a:pPr>
            <a:r>
              <a:rPr lang="es-ES" altLang="es-AR" sz="1400" b="1">
                <a:solidFill>
                  <a:srgbClr val="000000"/>
                </a:solidFill>
              </a:rPr>
              <a:t>Teletrabajo y movilidad:</a:t>
            </a:r>
            <a:r>
              <a:rPr lang="es-ES" altLang="es-AR" sz="1400">
                <a:solidFill>
                  <a:srgbClr val="000000"/>
                </a:solidFill>
              </a:rPr>
              <a:t> extranets</a:t>
            </a:r>
          </a:p>
          <a:p>
            <a:pPr eaLnBrk="1" hangingPunct="1">
              <a:lnSpc>
                <a:spcPct val="80000"/>
              </a:lnSpc>
              <a:spcBef>
                <a:spcPts val="350"/>
              </a:spcBef>
              <a:buFont typeface="Arial" panose="020B0604020202020204" pitchFamily="34" charset="0"/>
              <a:buChar char="•"/>
            </a:pPr>
            <a:r>
              <a:rPr lang="es-ES" altLang="es-AR" sz="1400" b="1">
                <a:solidFill>
                  <a:srgbClr val="000000"/>
                </a:solidFill>
              </a:rPr>
              <a:t>Reducción coste:</a:t>
            </a:r>
            <a:r>
              <a:rPr lang="es-ES" altLang="es-AR" sz="1400">
                <a:solidFill>
                  <a:srgbClr val="000000"/>
                </a:solidFill>
              </a:rPr>
              <a:t> Instalación y actualización clientes, gestión de versiones, etc</a:t>
            </a:r>
          </a:p>
          <a:p>
            <a:pPr eaLnBrk="1" hangingPunct="1">
              <a:lnSpc>
                <a:spcPct val="80000"/>
              </a:lnSpc>
              <a:spcBef>
                <a:spcPts val="350"/>
              </a:spcBef>
              <a:buFont typeface="Arial" panose="020B0604020202020204" pitchFamily="34" charset="0"/>
              <a:buChar char="•"/>
            </a:pPr>
            <a:r>
              <a:rPr lang="es-ES" altLang="es-AR" sz="1400" b="1">
                <a:solidFill>
                  <a:srgbClr val="000000"/>
                </a:solidFill>
              </a:rPr>
              <a:t>Entorno del cliente controlado:</a:t>
            </a:r>
            <a:r>
              <a:rPr lang="es-ES" altLang="es-AR" sz="1400">
                <a:solidFill>
                  <a:srgbClr val="000000"/>
                </a:solidFill>
              </a:rPr>
              <a:t> navegador, versión, fabricante, etc.</a:t>
            </a:r>
          </a:p>
          <a:p>
            <a:pPr eaLnBrk="1" hangingPunct="1">
              <a:lnSpc>
                <a:spcPct val="80000"/>
              </a:lnSpc>
              <a:spcBef>
                <a:spcPts val="350"/>
              </a:spcBef>
              <a:buFont typeface="Arial" panose="020B0604020202020204" pitchFamily="34" charset="0"/>
              <a:buChar char="•"/>
            </a:pPr>
            <a:r>
              <a:rPr lang="es-ES" altLang="es-AR" sz="1400" b="1">
                <a:solidFill>
                  <a:srgbClr val="000000"/>
                </a:solidFill>
              </a:rPr>
              <a:t>Baja curva de aprendizaje</a:t>
            </a:r>
            <a:r>
              <a:rPr lang="es-ES" altLang="es-AR" sz="1400">
                <a:solidFill>
                  <a:srgbClr val="000000"/>
                </a:solidFill>
              </a:rPr>
              <a:t>: Los clientes ya saben navegar !!!</a:t>
            </a:r>
          </a:p>
          <a:p>
            <a:pPr eaLnBrk="1" hangingPunct="1">
              <a:lnSpc>
                <a:spcPct val="80000"/>
              </a:lnSpc>
              <a:spcBef>
                <a:spcPts val="350"/>
              </a:spcBef>
              <a:buFont typeface="Arial" panose="020B0604020202020204" pitchFamily="34" charset="0"/>
              <a:buChar char="•"/>
            </a:pPr>
            <a:r>
              <a:rPr lang="es-ES" altLang="es-AR" sz="1400" b="1">
                <a:solidFill>
                  <a:srgbClr val="000000"/>
                </a:solidFill>
              </a:rPr>
              <a:t>Independencia de plataforma: </a:t>
            </a:r>
            <a:r>
              <a:rPr lang="es-ES" altLang="es-AR" sz="1400">
                <a:solidFill>
                  <a:srgbClr val="000000"/>
                </a:solidFill>
              </a:rPr>
              <a:t>GUI</a:t>
            </a:r>
          </a:p>
          <a:p>
            <a:pPr eaLnBrk="1" hangingPunct="1">
              <a:lnSpc>
                <a:spcPct val="80000"/>
              </a:lnSpc>
              <a:spcBef>
                <a:spcPts val="350"/>
              </a:spcBef>
              <a:buFont typeface="Arial" panose="020B0604020202020204" pitchFamily="34" charset="0"/>
              <a:buChar char="•"/>
            </a:pPr>
            <a:r>
              <a:rPr lang="en-US" altLang="es-AR" sz="1400" b="1">
                <a:solidFill>
                  <a:srgbClr val="000000"/>
                </a:solidFill>
              </a:rPr>
              <a:t>Multiplataforma / Portable</a:t>
            </a:r>
            <a:r>
              <a:rPr lang="en-US" altLang="es-AR" sz="1400">
                <a:solidFill>
                  <a:srgbClr val="000000"/>
                </a:solidFill>
              </a:rPr>
              <a:t>: Se pueden usar desde cualquier sistema operativo porque sólo es necesario tener un navegador.</a:t>
            </a:r>
          </a:p>
          <a:p>
            <a:pPr eaLnBrk="1" hangingPunct="1">
              <a:lnSpc>
                <a:spcPct val="80000"/>
              </a:lnSpc>
              <a:spcBef>
                <a:spcPts val="350"/>
              </a:spcBef>
              <a:buFont typeface="Arial" panose="020B0604020202020204" pitchFamily="34" charset="0"/>
              <a:buChar char="•"/>
            </a:pPr>
            <a:r>
              <a:rPr lang="en-US" altLang="es-AR" sz="1400" b="1">
                <a:solidFill>
                  <a:srgbClr val="000000"/>
                </a:solidFill>
              </a:rPr>
              <a:t>Ahorra tiempo</a:t>
            </a:r>
            <a:r>
              <a:rPr lang="en-US" altLang="es-AR" sz="1400">
                <a:solidFill>
                  <a:srgbClr val="000000"/>
                </a:solidFill>
              </a:rPr>
              <a:t>: Se pueden realizar tareas sencillas sin necesidad de descargar ni instalar ningún programa.</a:t>
            </a:r>
          </a:p>
          <a:p>
            <a:pPr eaLnBrk="1" hangingPunct="1">
              <a:lnSpc>
                <a:spcPct val="80000"/>
              </a:lnSpc>
              <a:spcBef>
                <a:spcPts val="350"/>
              </a:spcBef>
              <a:buFont typeface="Arial" panose="020B0604020202020204" pitchFamily="34" charset="0"/>
              <a:buChar char="•"/>
            </a:pPr>
            <a:r>
              <a:rPr lang="en-US" altLang="es-AR" sz="1400" b="1">
                <a:solidFill>
                  <a:srgbClr val="000000"/>
                </a:solidFill>
              </a:rPr>
              <a:t>Reduce problemas de compatibilidad</a:t>
            </a:r>
            <a:r>
              <a:rPr lang="en-US" altLang="es-AR" sz="1400">
                <a:solidFill>
                  <a:srgbClr val="000000"/>
                </a:solidFill>
              </a:rPr>
              <a:t>: Basta tener un navegador actualizado para poder utilizarlas.</a:t>
            </a:r>
          </a:p>
          <a:p>
            <a:pPr eaLnBrk="1" hangingPunct="1">
              <a:lnSpc>
                <a:spcPct val="80000"/>
              </a:lnSpc>
              <a:spcBef>
                <a:spcPts val="350"/>
              </a:spcBef>
              <a:buFont typeface="Arial" panose="020B0604020202020204" pitchFamily="34" charset="0"/>
              <a:buChar char="•"/>
            </a:pPr>
            <a:r>
              <a:rPr lang="en-US" altLang="es-AR" sz="1400" b="1">
                <a:solidFill>
                  <a:srgbClr val="000000"/>
                </a:solidFill>
              </a:rPr>
              <a:t>Actualizaciones inmediatas</a:t>
            </a:r>
            <a:r>
              <a:rPr lang="en-US" altLang="es-AR" sz="1400">
                <a:solidFill>
                  <a:srgbClr val="000000"/>
                </a:solidFill>
              </a:rPr>
              <a:t>: Como el software lo gestiona el propio desarrollador, cuando nos conectanos estamos usando siempre la última versión que haya lanzado.</a:t>
            </a:r>
          </a:p>
          <a:p>
            <a:pPr eaLnBrk="1" hangingPunct="1">
              <a:lnSpc>
                <a:spcPct val="80000"/>
              </a:lnSpc>
              <a:spcBef>
                <a:spcPts val="350"/>
              </a:spcBef>
              <a:buFont typeface="Arial" panose="020B0604020202020204" pitchFamily="34" charset="0"/>
              <a:buChar char="•"/>
            </a:pPr>
            <a:r>
              <a:rPr lang="en-US" altLang="es-AR" sz="1400" b="1">
                <a:solidFill>
                  <a:srgbClr val="000000"/>
                </a:solidFill>
              </a:rPr>
              <a:t>Consumo de recursos bajo (No requieren hardware especializado )</a:t>
            </a:r>
            <a:r>
              <a:rPr lang="en-US" altLang="es-AR" sz="1400">
                <a:solidFill>
                  <a:srgbClr val="000000"/>
                </a:solidFill>
              </a:rPr>
              <a:t>: Dado que toda (o gran parte) de la aplicación no se encuentra en nuestro ordenador, muchas de las tareas que realiza el software no consumen recursos nuestros porque se realizan desde otro ordenador.</a:t>
            </a:r>
          </a:p>
          <a:p>
            <a:pPr eaLnBrk="1" hangingPunct="1">
              <a:lnSpc>
                <a:spcPct val="80000"/>
              </a:lnSpc>
              <a:spcBef>
                <a:spcPts val="350"/>
              </a:spcBef>
              <a:buFont typeface="Arial" panose="020B0604020202020204" pitchFamily="34" charset="0"/>
              <a:buChar char="•"/>
            </a:pPr>
            <a:r>
              <a:rPr lang="en-US" altLang="es-AR" sz="1400" b="1">
                <a:solidFill>
                  <a:srgbClr val="000000"/>
                </a:solidFill>
              </a:rPr>
              <a:t>La disponibilidad suele ser alta:</a:t>
            </a:r>
            <a:r>
              <a:rPr lang="en-US" altLang="es-AR" sz="1400">
                <a:solidFill>
                  <a:srgbClr val="000000"/>
                </a:solidFill>
              </a:rPr>
              <a:t> porque el servicio se ofrece desde múltiples localizaciones para asegurar la continuidad del mismo.</a:t>
            </a:r>
          </a:p>
          <a:p>
            <a:pPr eaLnBrk="1" hangingPunct="1">
              <a:lnSpc>
                <a:spcPct val="80000"/>
              </a:lnSpc>
              <a:spcBef>
                <a:spcPts val="350"/>
              </a:spcBef>
              <a:buFont typeface="Arial" panose="020B0604020202020204" pitchFamily="34" charset="0"/>
              <a:buChar char="•"/>
            </a:pPr>
            <a:r>
              <a:rPr lang="en-US" altLang="es-AR" sz="1400" b="1">
                <a:solidFill>
                  <a:srgbClr val="000000"/>
                </a:solidFill>
              </a:rPr>
              <a:t>Resistencia a virus y otras amenazas</a:t>
            </a:r>
          </a:p>
          <a:p>
            <a:pPr eaLnBrk="1" hangingPunct="1">
              <a:lnSpc>
                <a:spcPct val="80000"/>
              </a:lnSpc>
              <a:spcBef>
                <a:spcPts val="350"/>
              </a:spcBef>
              <a:buFont typeface="Arial" panose="020B0604020202020204" pitchFamily="34" charset="0"/>
              <a:buChar char="•"/>
            </a:pPr>
            <a:r>
              <a:rPr lang="en-US" altLang="es-AR" sz="1400" b="1">
                <a:solidFill>
                  <a:srgbClr val="000000"/>
                </a:solidFill>
              </a:rPr>
              <a:t>Disponibilidad de Recursos Humanos</a:t>
            </a: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3063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57200" y="721875"/>
            <a:ext cx="8229600" cy="78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ES" altLang="es-AR" sz="3600" dirty="0">
                <a:solidFill>
                  <a:srgbClr val="000000"/>
                </a:solidFill>
              </a:rPr>
              <a:t>Desventajas</a:t>
            </a:r>
          </a:p>
        </p:txBody>
      </p:sp>
      <p:sp>
        <p:nvSpPr>
          <p:cNvPr id="23555" name="Text Box 2"/>
          <p:cNvSpPr txBox="1">
            <a:spLocks noChangeArrowheads="1"/>
          </p:cNvSpPr>
          <p:nvPr/>
        </p:nvSpPr>
        <p:spPr bwMode="auto">
          <a:xfrm>
            <a:off x="457200" y="1600200"/>
            <a:ext cx="8229600" cy="492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lnSpc>
                <a:spcPct val="80000"/>
              </a:lnSpc>
              <a:spcBef>
                <a:spcPts val="500"/>
              </a:spcBef>
              <a:buFont typeface="Arial" panose="020B0604020202020204" pitchFamily="34" charset="0"/>
              <a:buChar char="•"/>
            </a:pPr>
            <a:r>
              <a:rPr lang="es-ES" altLang="es-AR" sz="2000" b="1">
                <a:solidFill>
                  <a:srgbClr val="000000"/>
                </a:solidFill>
              </a:rPr>
              <a:t>Versatilidad y potencia</a:t>
            </a:r>
            <a:r>
              <a:rPr lang="es-ES" altLang="es-AR" sz="2000">
                <a:solidFill>
                  <a:srgbClr val="000000"/>
                </a:solidFill>
              </a:rPr>
              <a:t> (limitaciones de HTML) y necesidad de buenas comunicaciones</a:t>
            </a:r>
          </a:p>
          <a:p>
            <a:pPr eaLnBrk="1" hangingPunct="1">
              <a:lnSpc>
                <a:spcPct val="80000"/>
              </a:lnSpc>
              <a:spcBef>
                <a:spcPts val="500"/>
              </a:spcBef>
              <a:buFont typeface="Arial" panose="020B0604020202020204" pitchFamily="34" charset="0"/>
              <a:buChar char="•"/>
            </a:pPr>
            <a:r>
              <a:rPr lang="en-US" altLang="es-AR" sz="2000">
                <a:solidFill>
                  <a:srgbClr val="000000"/>
                </a:solidFill>
              </a:rPr>
              <a:t>Habitualmente ofrecen </a:t>
            </a:r>
            <a:r>
              <a:rPr lang="en-US" altLang="es-AR" sz="2000" b="1">
                <a:solidFill>
                  <a:srgbClr val="000000"/>
                </a:solidFill>
              </a:rPr>
              <a:t>menos funcionalidades que las aplicaciones de escritorio</a:t>
            </a:r>
            <a:r>
              <a:rPr lang="en-US" altLang="es-AR" sz="2000">
                <a:solidFill>
                  <a:srgbClr val="000000"/>
                </a:solidFill>
              </a:rPr>
              <a:t>. Se debe a que las funcionalidades que se pueden realizar desde un navegador son más limitadas que las que se pueden realizar desde el sistema operativo.</a:t>
            </a:r>
          </a:p>
          <a:p>
            <a:pPr eaLnBrk="1" hangingPunct="1">
              <a:lnSpc>
                <a:spcPct val="80000"/>
              </a:lnSpc>
              <a:spcBef>
                <a:spcPts val="500"/>
              </a:spcBef>
              <a:buFont typeface="Arial" panose="020B0604020202020204" pitchFamily="34" charset="0"/>
              <a:buChar char="•"/>
            </a:pPr>
            <a:r>
              <a:rPr lang="en-US" altLang="es-AR" sz="2000" b="1">
                <a:solidFill>
                  <a:srgbClr val="000000"/>
                </a:solidFill>
              </a:rPr>
              <a:t>La disponibilidad depende de un tercero</a:t>
            </a:r>
            <a:r>
              <a:rPr lang="en-US" altLang="es-AR" sz="2000">
                <a:solidFill>
                  <a:srgbClr val="000000"/>
                </a:solidFill>
              </a:rPr>
              <a:t>, el proveedor de la conexión a internet o el que provee el enlace entre el servidor de la aplicación y el cliente. Así que la disponibilidad del servicio está supeditada al proveedor.</a:t>
            </a:r>
          </a:p>
          <a:p>
            <a:pPr eaLnBrk="1" hangingPunct="1">
              <a:lnSpc>
                <a:spcPct val="80000"/>
              </a:lnSpc>
              <a:spcBef>
                <a:spcPts val="500"/>
              </a:spcBef>
              <a:buFont typeface="Arial" panose="020B0604020202020204" pitchFamily="34" charset="0"/>
              <a:buChar char="•"/>
            </a:pPr>
            <a:r>
              <a:rPr lang="en-US" altLang="es-AR" sz="2000" b="1">
                <a:solidFill>
                  <a:srgbClr val="000000"/>
                </a:solidFill>
              </a:rPr>
              <a:t>Seguridad</a:t>
            </a:r>
          </a:p>
          <a:p>
            <a:pPr eaLnBrk="1" hangingPunct="1">
              <a:lnSpc>
                <a:spcPct val="80000"/>
              </a:lnSpc>
              <a:spcBef>
                <a:spcPts val="500"/>
              </a:spcBef>
              <a:buFont typeface="Arial" panose="020B0604020202020204" pitchFamily="34" charset="0"/>
              <a:buChar char="•"/>
            </a:pPr>
            <a:r>
              <a:rPr lang="en-US" altLang="es-AR" sz="2000" b="1">
                <a:solidFill>
                  <a:srgbClr val="000000"/>
                </a:solidFill>
              </a:rPr>
              <a:t>Entornos de desarrollo</a:t>
            </a:r>
          </a:p>
          <a:p>
            <a:pPr eaLnBrk="1" hangingPunct="1">
              <a:lnSpc>
                <a:spcPct val="80000"/>
              </a:lnSpc>
              <a:spcBef>
                <a:spcPts val="500"/>
              </a:spcBef>
              <a:buFont typeface="Arial" panose="020B0604020202020204" pitchFamily="34" charset="0"/>
              <a:buChar char="•"/>
            </a:pPr>
            <a:r>
              <a:rPr lang="en-US" altLang="es-AR" sz="2000" b="1">
                <a:solidFill>
                  <a:srgbClr val="000000"/>
                </a:solidFill>
              </a:rPr>
              <a:t>Multidisciplinario</a:t>
            </a:r>
          </a:p>
          <a:p>
            <a:pPr eaLnBrk="1" hangingPunct="1">
              <a:lnSpc>
                <a:spcPct val="80000"/>
              </a:lnSpc>
              <a:spcBef>
                <a:spcPts val="500"/>
              </a:spcBef>
              <a:buFont typeface="Arial" panose="020B0604020202020204" pitchFamily="34" charset="0"/>
              <a:buChar char="•"/>
            </a:pPr>
            <a:r>
              <a:rPr lang="en-US" altLang="es-AR" sz="2000" b="1">
                <a:solidFill>
                  <a:srgbClr val="000000"/>
                </a:solidFill>
              </a:rPr>
              <a:t>Funcion - </a:t>
            </a:r>
          </a:p>
          <a:p>
            <a:pPr eaLnBrk="1" hangingPunct="1">
              <a:lnSpc>
                <a:spcPct val="80000"/>
              </a:lnSpc>
              <a:spcBef>
                <a:spcPts val="500"/>
              </a:spcBef>
              <a:buFont typeface="Arial" panose="020B0604020202020204" pitchFamily="34" charset="0"/>
              <a:buNone/>
            </a:pPr>
            <a:endParaRPr lang="en-US" altLang="es-AR" sz="2000" b="1">
              <a:solidFill>
                <a:srgbClr val="000000"/>
              </a:solidFill>
            </a:endParaRPr>
          </a:p>
          <a:p>
            <a:pPr eaLnBrk="1" hangingPunct="1">
              <a:lnSpc>
                <a:spcPct val="80000"/>
              </a:lnSpc>
              <a:spcBef>
                <a:spcPts val="500"/>
              </a:spcBef>
              <a:buFont typeface="Arial" panose="020B0604020202020204" pitchFamily="34" charset="0"/>
              <a:buNone/>
            </a:pPr>
            <a:endParaRPr lang="en-US" altLang="es-AR" sz="2000" b="1">
              <a:solidFill>
                <a:srgbClr val="000000"/>
              </a:solidFill>
            </a:endParaRPr>
          </a:p>
          <a:p>
            <a:pPr eaLnBrk="1" hangingPunct="1">
              <a:lnSpc>
                <a:spcPct val="80000"/>
              </a:lnSpc>
              <a:spcBef>
                <a:spcPts val="500"/>
              </a:spcBef>
              <a:buFont typeface="Arial" panose="020B0604020202020204" pitchFamily="34" charset="0"/>
              <a:buNone/>
            </a:pPr>
            <a:endParaRPr lang="en-US" altLang="es-AR" sz="2000" b="1">
              <a:solidFill>
                <a:srgbClr val="000000"/>
              </a:solidFill>
            </a:endParaRP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756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14350" y="942057"/>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ES" altLang="es-AR" sz="3200" dirty="0">
                <a:solidFill>
                  <a:srgbClr val="000000"/>
                </a:solidFill>
              </a:rPr>
              <a:t>Arquitectura de una aplicación web</a:t>
            </a:r>
          </a:p>
        </p:txBody>
      </p:sp>
      <p:pic>
        <p:nvPicPr>
          <p:cNvPr id="245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492375"/>
            <a:ext cx="8035925" cy="2009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688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89375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ES" altLang="es-AR" sz="3200" dirty="0">
                <a:solidFill>
                  <a:srgbClr val="000000"/>
                </a:solidFill>
              </a:rPr>
              <a:t>Arquitectura de una aplicación web</a:t>
            </a:r>
          </a:p>
        </p:txBody>
      </p:sp>
      <p:pic>
        <p:nvPicPr>
          <p:cNvPr id="256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708275"/>
            <a:ext cx="8893175" cy="21288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27350"/>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457200" y="68467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ES" altLang="es-AR" sz="3200" dirty="0">
                <a:solidFill>
                  <a:srgbClr val="000000"/>
                </a:solidFill>
              </a:rPr>
              <a:t>Arquitectura de una aplicación web</a:t>
            </a:r>
          </a:p>
        </p:txBody>
      </p:sp>
      <p:pic>
        <p:nvPicPr>
          <p:cNvPr id="266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16113"/>
            <a:ext cx="7043737" cy="3757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221639"/>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57200" y="55245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AR" altLang="es-AR" sz="2800" dirty="0">
                <a:solidFill>
                  <a:srgbClr val="000000"/>
                </a:solidFill>
              </a:rPr>
              <a:t>Lógicas de Aplicación</a:t>
            </a:r>
          </a:p>
        </p:txBody>
      </p:sp>
      <p:sp>
        <p:nvSpPr>
          <p:cNvPr id="27651" name="Rectangle 2"/>
          <p:cNvSpPr>
            <a:spLocks noChangeArrowheads="1"/>
          </p:cNvSpPr>
          <p:nvPr/>
        </p:nvSpPr>
        <p:spPr bwMode="auto">
          <a:xfrm>
            <a:off x="684213" y="1628775"/>
            <a:ext cx="7920037" cy="1008063"/>
          </a:xfrm>
          <a:prstGeom prst="rect">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AR" altLang="es-AR">
                <a:solidFill>
                  <a:srgbClr val="000000"/>
                </a:solidFill>
              </a:rPr>
              <a:t>Lógica de Presentación</a:t>
            </a:r>
          </a:p>
          <a:p>
            <a:pPr algn="ctr" eaLnBrk="1" hangingPunct="1">
              <a:buClrTx/>
              <a:buFontTx/>
              <a:buNone/>
            </a:pPr>
            <a:r>
              <a:rPr lang="es-AR" altLang="es-AR">
                <a:solidFill>
                  <a:srgbClr val="000000"/>
                </a:solidFill>
              </a:rPr>
              <a:t>HTML – CSS – Plug-Ins – WML – XML - JavaScritp</a:t>
            </a:r>
          </a:p>
        </p:txBody>
      </p:sp>
      <p:sp>
        <p:nvSpPr>
          <p:cNvPr id="27652" name="Rectangle 3"/>
          <p:cNvSpPr>
            <a:spLocks noChangeArrowheads="1"/>
          </p:cNvSpPr>
          <p:nvPr/>
        </p:nvSpPr>
        <p:spPr bwMode="auto">
          <a:xfrm>
            <a:off x="684213" y="3141663"/>
            <a:ext cx="7920037" cy="1008062"/>
          </a:xfrm>
          <a:prstGeom prst="rect">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AR" altLang="es-AR">
                <a:solidFill>
                  <a:srgbClr val="000000"/>
                </a:solidFill>
              </a:rPr>
              <a:t>Lógica de Aplicación</a:t>
            </a:r>
          </a:p>
          <a:p>
            <a:pPr algn="ctr" eaLnBrk="1" hangingPunct="1">
              <a:buClrTx/>
              <a:buFontTx/>
              <a:buNone/>
            </a:pPr>
            <a:r>
              <a:rPr lang="es-AR" altLang="es-AR">
                <a:solidFill>
                  <a:srgbClr val="000000"/>
                </a:solidFill>
              </a:rPr>
              <a:t>ASP - JSP - PHP</a:t>
            </a:r>
          </a:p>
        </p:txBody>
      </p:sp>
      <p:sp>
        <p:nvSpPr>
          <p:cNvPr id="27653" name="Rectangle 4"/>
          <p:cNvSpPr>
            <a:spLocks noChangeArrowheads="1"/>
          </p:cNvSpPr>
          <p:nvPr/>
        </p:nvSpPr>
        <p:spPr bwMode="auto">
          <a:xfrm>
            <a:off x="612775" y="4652963"/>
            <a:ext cx="7920038" cy="1008062"/>
          </a:xfrm>
          <a:prstGeom prst="rect">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AR" altLang="es-AR">
                <a:solidFill>
                  <a:srgbClr val="000000"/>
                </a:solidFill>
              </a:rPr>
              <a:t>Lógica de Acceso a Datos</a:t>
            </a:r>
          </a:p>
          <a:p>
            <a:pPr algn="ctr" eaLnBrk="1" hangingPunct="1">
              <a:buClrTx/>
              <a:buFontTx/>
              <a:buNone/>
            </a:pPr>
            <a:r>
              <a:rPr lang="es-AR" altLang="es-AR">
                <a:solidFill>
                  <a:srgbClr val="000000"/>
                </a:solidFill>
              </a:rPr>
              <a:t>SQL</a:t>
            </a:r>
          </a:p>
        </p:txBody>
      </p:sp>
      <p:sp>
        <p:nvSpPr>
          <p:cNvPr id="27654" name="AutoShape 5"/>
          <p:cNvSpPr>
            <a:spLocks noChangeArrowheads="1"/>
          </p:cNvSpPr>
          <p:nvPr/>
        </p:nvSpPr>
        <p:spPr bwMode="auto">
          <a:xfrm>
            <a:off x="4140200" y="2636838"/>
            <a:ext cx="792163" cy="504825"/>
          </a:xfrm>
          <a:prstGeom prst="upDownArrow">
            <a:avLst>
              <a:gd name="adj1" fmla="val 50000"/>
              <a:gd name="adj2" fmla="val 19907"/>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27655" name="AutoShape 6"/>
          <p:cNvSpPr>
            <a:spLocks noChangeArrowheads="1"/>
          </p:cNvSpPr>
          <p:nvPr/>
        </p:nvSpPr>
        <p:spPr bwMode="auto">
          <a:xfrm>
            <a:off x="4211638" y="4149725"/>
            <a:ext cx="792162" cy="504825"/>
          </a:xfrm>
          <a:prstGeom prst="upDownArrow">
            <a:avLst>
              <a:gd name="adj1" fmla="val 50000"/>
              <a:gd name="adj2" fmla="val 19907"/>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8"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9"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10" name="Conector recto 9"/>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61141"/>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57200" y="690314"/>
            <a:ext cx="8229600" cy="756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AR" altLang="es-AR" sz="2400" dirty="0">
                <a:solidFill>
                  <a:srgbClr val="000000"/>
                </a:solidFill>
              </a:rPr>
              <a:t>Software de </a:t>
            </a:r>
            <a:r>
              <a:rPr lang="es-AR" altLang="es-AR" sz="2400" dirty="0" smtClean="0">
                <a:solidFill>
                  <a:srgbClr val="000000"/>
                </a:solidFill>
              </a:rPr>
              <a:t>Aplicación  - HTTPD </a:t>
            </a:r>
            <a:r>
              <a:rPr lang="es-AR" altLang="es-AR" sz="2400" dirty="0">
                <a:solidFill>
                  <a:srgbClr val="000000"/>
                </a:solidFill>
              </a:rPr>
              <a:t>- Apache</a:t>
            </a:r>
          </a:p>
        </p:txBody>
      </p:sp>
      <p:sp>
        <p:nvSpPr>
          <p:cNvPr id="8" name="Text Box 2"/>
          <p:cNvSpPr txBox="1">
            <a:spLocks noChangeArrowheads="1"/>
          </p:cNvSpPr>
          <p:nvPr/>
        </p:nvSpPr>
        <p:spPr bwMode="auto">
          <a:xfrm>
            <a:off x="721895" y="1483054"/>
            <a:ext cx="8229600" cy="439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9pPr>
          </a:lstStyle>
          <a:p>
            <a:pPr marL="342900" indent="-342900">
              <a:lnSpc>
                <a:spcPct val="80000"/>
              </a:lnSpc>
              <a:spcBef>
                <a:spcPts val="500"/>
              </a:spcBef>
              <a:buFont typeface="Arial" pitchFamily="34" charset="0"/>
              <a:buChar char="•"/>
              <a:defRPr/>
            </a:pPr>
            <a:r>
              <a:rPr lang="en-US" sz="2000" dirty="0" err="1" smtClean="0"/>
              <a:t>Porción</a:t>
            </a:r>
            <a:r>
              <a:rPr lang="en-US" sz="2000" dirty="0" smtClean="0"/>
              <a:t> </a:t>
            </a:r>
            <a:r>
              <a:rPr lang="en-US" sz="2000" dirty="0" smtClean="0"/>
              <a:t>de software del </a:t>
            </a:r>
            <a:r>
              <a:rPr lang="en-US" sz="2000" dirty="0" err="1" smtClean="0"/>
              <a:t>lado</a:t>
            </a:r>
            <a:r>
              <a:rPr lang="en-US" sz="2000" dirty="0" smtClean="0"/>
              <a:t> del </a:t>
            </a:r>
            <a:r>
              <a:rPr lang="en-US" sz="2000" dirty="0" err="1" smtClean="0"/>
              <a:t>servidor</a:t>
            </a:r>
            <a:r>
              <a:rPr lang="en-US" sz="2000" dirty="0" smtClean="0"/>
              <a:t> que </a:t>
            </a:r>
            <a:r>
              <a:rPr lang="en-US" sz="2000" dirty="0" err="1" smtClean="0"/>
              <a:t>implementa</a:t>
            </a:r>
            <a:r>
              <a:rPr lang="en-US" sz="2000" dirty="0" smtClean="0"/>
              <a:t> los </a:t>
            </a:r>
            <a:r>
              <a:rPr lang="en-US" sz="2000" dirty="0" err="1" smtClean="0"/>
              <a:t>servicios</a:t>
            </a:r>
            <a:r>
              <a:rPr lang="en-US" sz="2000" dirty="0" smtClean="0"/>
              <a:t> </a:t>
            </a:r>
            <a:r>
              <a:rPr lang="en-US" sz="2000" dirty="0" err="1" smtClean="0"/>
              <a:t>necesarios</a:t>
            </a:r>
            <a:r>
              <a:rPr lang="en-US" sz="2000" dirty="0" smtClean="0"/>
              <a:t> para </a:t>
            </a:r>
            <a:r>
              <a:rPr lang="en-US" sz="2000" dirty="0" err="1" smtClean="0"/>
              <a:t>utilizar</a:t>
            </a:r>
            <a:r>
              <a:rPr lang="en-US" sz="2000" dirty="0" smtClean="0"/>
              <a:t> el </a:t>
            </a:r>
            <a:r>
              <a:rPr lang="en-US" sz="2000" dirty="0" err="1" smtClean="0"/>
              <a:t>protocolo</a:t>
            </a:r>
            <a:r>
              <a:rPr lang="en-US" sz="2000" dirty="0" smtClean="0"/>
              <a:t> HTTP</a:t>
            </a:r>
          </a:p>
          <a:p>
            <a:pPr marL="342900" indent="-342900">
              <a:lnSpc>
                <a:spcPct val="80000"/>
              </a:lnSpc>
              <a:spcBef>
                <a:spcPts val="500"/>
              </a:spcBef>
              <a:buFont typeface="Arial" pitchFamily="34" charset="0"/>
              <a:buChar char="•"/>
              <a:defRPr/>
            </a:pPr>
            <a:r>
              <a:rPr lang="en-US" sz="2000" dirty="0" err="1" smtClean="0"/>
              <a:t>Conocido</a:t>
            </a:r>
            <a:r>
              <a:rPr lang="en-US" sz="2000" dirty="0" smtClean="0"/>
              <a:t> </a:t>
            </a:r>
            <a:r>
              <a:rPr lang="en-US" sz="2000" dirty="0" err="1" smtClean="0"/>
              <a:t>como</a:t>
            </a:r>
            <a:r>
              <a:rPr lang="en-US" sz="2000" dirty="0" smtClean="0"/>
              <a:t> </a:t>
            </a:r>
            <a:r>
              <a:rPr lang="en-US" sz="2000" dirty="0" err="1" smtClean="0"/>
              <a:t>Servidor</a:t>
            </a:r>
            <a:r>
              <a:rPr lang="en-US" sz="2000" dirty="0" smtClean="0"/>
              <a:t> Web</a:t>
            </a:r>
          </a:p>
          <a:p>
            <a:pPr marL="342900" indent="-342900">
              <a:lnSpc>
                <a:spcPct val="80000"/>
              </a:lnSpc>
              <a:spcBef>
                <a:spcPts val="500"/>
              </a:spcBef>
              <a:buFont typeface="Arial" pitchFamily="34" charset="0"/>
              <a:buChar char="•"/>
              <a:defRPr/>
            </a:pPr>
            <a:r>
              <a:rPr lang="en-US" sz="2000" dirty="0" err="1" smtClean="0"/>
              <a:t>Basado</a:t>
            </a:r>
            <a:r>
              <a:rPr lang="en-US" sz="2000" dirty="0" smtClean="0"/>
              <a:t> en </a:t>
            </a:r>
            <a:r>
              <a:rPr lang="en-US" sz="2000" dirty="0" err="1" smtClean="0"/>
              <a:t>Codigo</a:t>
            </a:r>
            <a:r>
              <a:rPr lang="en-US" sz="2000" dirty="0" smtClean="0"/>
              <a:t> </a:t>
            </a:r>
            <a:r>
              <a:rPr lang="en-US" sz="2000" dirty="0" err="1" smtClean="0"/>
              <a:t>Libre</a:t>
            </a:r>
            <a:r>
              <a:rPr lang="en-US" sz="2000" dirty="0" smtClean="0"/>
              <a:t> </a:t>
            </a:r>
            <a:r>
              <a:rPr lang="en-US" sz="2000" dirty="0" err="1" smtClean="0"/>
              <a:t>segun</a:t>
            </a:r>
            <a:r>
              <a:rPr lang="en-US" sz="2000" dirty="0" smtClean="0"/>
              <a:t> </a:t>
            </a:r>
            <a:r>
              <a:rPr lang="en-US" sz="2000" dirty="0" err="1" smtClean="0"/>
              <a:t>licencia</a:t>
            </a:r>
            <a:r>
              <a:rPr lang="en-US" sz="2000" dirty="0" smtClean="0"/>
              <a:t> Apache 2.0</a:t>
            </a:r>
          </a:p>
          <a:p>
            <a:pPr marL="342900" indent="-342900">
              <a:lnSpc>
                <a:spcPct val="80000"/>
              </a:lnSpc>
              <a:spcBef>
                <a:spcPts val="500"/>
              </a:spcBef>
              <a:buFont typeface="Arial" pitchFamily="34" charset="0"/>
              <a:buChar char="•"/>
              <a:defRPr/>
            </a:pPr>
            <a:r>
              <a:rPr lang="en-US" sz="2000" dirty="0" err="1" smtClean="0"/>
              <a:t>Desarrollado</a:t>
            </a:r>
            <a:r>
              <a:rPr lang="en-US" sz="2000" dirty="0" smtClean="0"/>
              <a:t> y </a:t>
            </a:r>
            <a:r>
              <a:rPr lang="en-US" sz="2000" dirty="0" err="1" smtClean="0"/>
              <a:t>mantenido</a:t>
            </a:r>
            <a:r>
              <a:rPr lang="en-US" sz="2000" dirty="0" smtClean="0"/>
              <a:t> </a:t>
            </a:r>
            <a:r>
              <a:rPr lang="en-US" sz="2000" dirty="0" err="1" smtClean="0"/>
              <a:t>por</a:t>
            </a:r>
            <a:r>
              <a:rPr lang="en-US" sz="2000" dirty="0" smtClean="0"/>
              <a:t> la Apache Software Foundation (httpd.apache.org)</a:t>
            </a:r>
          </a:p>
          <a:p>
            <a:pPr marL="342900" indent="-342900">
              <a:lnSpc>
                <a:spcPct val="80000"/>
              </a:lnSpc>
              <a:spcBef>
                <a:spcPts val="500"/>
              </a:spcBef>
              <a:buFont typeface="Arial" pitchFamily="34" charset="0"/>
              <a:buChar char="•"/>
              <a:defRPr/>
            </a:pPr>
            <a:r>
              <a:rPr lang="en-US" sz="2000" dirty="0" err="1" smtClean="0"/>
              <a:t>Verisones</a:t>
            </a:r>
            <a:r>
              <a:rPr lang="en-US" sz="2000" dirty="0" smtClean="0"/>
              <a:t> </a:t>
            </a:r>
            <a:r>
              <a:rPr lang="en-US" sz="2000" dirty="0" err="1" smtClean="0"/>
              <a:t>para</a:t>
            </a:r>
            <a:r>
              <a:rPr lang="en-US" sz="2000" dirty="0" smtClean="0"/>
              <a:t> </a:t>
            </a:r>
            <a:r>
              <a:rPr lang="en-US" sz="2000" dirty="0" err="1" smtClean="0"/>
              <a:t>distintos</a:t>
            </a:r>
            <a:r>
              <a:rPr lang="en-US" sz="2000" dirty="0" smtClean="0"/>
              <a:t> flavors de Unix (Unix, Solaris, Aix, Linux, BSD, </a:t>
            </a:r>
            <a:r>
              <a:rPr lang="en-US" sz="2000" dirty="0" err="1" smtClean="0"/>
              <a:t>Debian</a:t>
            </a:r>
            <a:r>
              <a:rPr lang="en-US" sz="2000" dirty="0" smtClean="0"/>
              <a:t>, Darwin, </a:t>
            </a:r>
            <a:r>
              <a:rPr lang="en-US" sz="2000" dirty="0" err="1" smtClean="0"/>
              <a:t>etc</a:t>
            </a:r>
            <a:r>
              <a:rPr lang="en-US" sz="2000" dirty="0" smtClean="0"/>
              <a:t>) y Windows</a:t>
            </a:r>
          </a:p>
          <a:p>
            <a:pPr marL="342900" indent="-342900">
              <a:lnSpc>
                <a:spcPct val="80000"/>
              </a:lnSpc>
              <a:spcBef>
                <a:spcPts val="500"/>
              </a:spcBef>
              <a:buFont typeface="Arial" pitchFamily="34" charset="0"/>
              <a:buChar char="•"/>
              <a:defRPr/>
            </a:pPr>
            <a:r>
              <a:rPr lang="en-US" sz="2000" dirty="0" smtClean="0"/>
              <a:t>Se </a:t>
            </a:r>
            <a:r>
              <a:rPr lang="en-US" sz="2000" dirty="0" err="1" smtClean="0"/>
              <a:t>suele</a:t>
            </a:r>
            <a:r>
              <a:rPr lang="en-US" sz="2000" dirty="0" smtClean="0"/>
              <a:t> </a:t>
            </a:r>
            <a:r>
              <a:rPr lang="en-US" sz="2000" dirty="0" err="1" smtClean="0"/>
              <a:t>usar</a:t>
            </a:r>
            <a:r>
              <a:rPr lang="en-US" sz="2000" dirty="0" smtClean="0"/>
              <a:t> en </a:t>
            </a:r>
            <a:r>
              <a:rPr lang="en-US" sz="2000" dirty="0" err="1" smtClean="0"/>
              <a:t>combinacion</a:t>
            </a:r>
            <a:r>
              <a:rPr lang="en-US" sz="2000" dirty="0" smtClean="0"/>
              <a:t> con PHP y MySQL </a:t>
            </a:r>
            <a:r>
              <a:rPr lang="en-US" sz="2000" dirty="0" err="1" smtClean="0"/>
              <a:t>para</a:t>
            </a:r>
            <a:r>
              <a:rPr lang="en-US" sz="2000" dirty="0" smtClean="0"/>
              <a:t> </a:t>
            </a:r>
            <a:r>
              <a:rPr lang="en-US" sz="2000" dirty="0" err="1" smtClean="0"/>
              <a:t>proveer</a:t>
            </a:r>
            <a:r>
              <a:rPr lang="en-US" sz="2000" dirty="0" smtClean="0"/>
              <a:t> los </a:t>
            </a:r>
            <a:r>
              <a:rPr lang="en-US" sz="2000" dirty="0" err="1" smtClean="0"/>
              <a:t>servicios</a:t>
            </a:r>
            <a:r>
              <a:rPr lang="en-US" sz="2000" dirty="0" smtClean="0"/>
              <a:t> </a:t>
            </a:r>
            <a:r>
              <a:rPr lang="en-US" sz="2000" dirty="0" err="1" smtClean="0"/>
              <a:t>basicos</a:t>
            </a:r>
            <a:r>
              <a:rPr lang="en-US" sz="2000" dirty="0" smtClean="0"/>
              <a:t> </a:t>
            </a:r>
            <a:r>
              <a:rPr lang="en-US" sz="2000" dirty="0" err="1" smtClean="0"/>
              <a:t>para</a:t>
            </a:r>
            <a:r>
              <a:rPr lang="en-US" sz="2000" dirty="0" smtClean="0"/>
              <a:t> </a:t>
            </a:r>
            <a:r>
              <a:rPr lang="en-US" sz="2000" dirty="0" err="1" smtClean="0"/>
              <a:t>implementar</a:t>
            </a:r>
            <a:r>
              <a:rPr lang="en-US" sz="2000" dirty="0" smtClean="0"/>
              <a:t> </a:t>
            </a:r>
            <a:r>
              <a:rPr lang="en-US" sz="2000" dirty="0" err="1" smtClean="0"/>
              <a:t>una</a:t>
            </a:r>
            <a:r>
              <a:rPr lang="en-US" sz="2000" dirty="0" smtClean="0"/>
              <a:t> </a:t>
            </a:r>
            <a:r>
              <a:rPr lang="en-US" sz="2000" dirty="0" err="1" smtClean="0"/>
              <a:t>aplicacion</a:t>
            </a:r>
            <a:r>
              <a:rPr lang="en-US" sz="2000" dirty="0" smtClean="0"/>
              <a:t> Web</a:t>
            </a:r>
          </a:p>
          <a:p>
            <a:pPr marL="342900" indent="-342900">
              <a:lnSpc>
                <a:spcPct val="80000"/>
              </a:lnSpc>
              <a:spcBef>
                <a:spcPts val="500"/>
              </a:spcBef>
              <a:buFont typeface="Arial" pitchFamily="34" charset="0"/>
              <a:buChar char="•"/>
              <a:defRPr/>
            </a:pPr>
            <a:r>
              <a:rPr lang="en-US" sz="2000" dirty="0" err="1" smtClean="0"/>
              <a:t>Permite</a:t>
            </a:r>
            <a:r>
              <a:rPr lang="en-US" sz="2000" dirty="0" smtClean="0"/>
              <a:t> </a:t>
            </a:r>
            <a:r>
              <a:rPr lang="en-US" sz="2000" dirty="0" err="1" smtClean="0"/>
              <a:t>distintos</a:t>
            </a:r>
            <a:r>
              <a:rPr lang="en-US" sz="2000" dirty="0" smtClean="0"/>
              <a:t> </a:t>
            </a:r>
            <a:r>
              <a:rPr lang="en-US" sz="2000" dirty="0" err="1" smtClean="0"/>
              <a:t>tipos</a:t>
            </a:r>
            <a:r>
              <a:rPr lang="en-US" sz="2000" dirty="0" smtClean="0"/>
              <a:t> de </a:t>
            </a:r>
            <a:r>
              <a:rPr lang="en-US" sz="2000" dirty="0" err="1" smtClean="0"/>
              <a:t>autenticacion</a:t>
            </a:r>
            <a:endParaRPr lang="en-US" sz="2000" dirty="0" smtClean="0"/>
          </a:p>
          <a:p>
            <a:pPr marL="342900" indent="-342900">
              <a:lnSpc>
                <a:spcPct val="80000"/>
              </a:lnSpc>
              <a:spcBef>
                <a:spcPts val="500"/>
              </a:spcBef>
              <a:buFont typeface="Arial" pitchFamily="34" charset="0"/>
              <a:buChar char="•"/>
              <a:defRPr/>
            </a:pPr>
            <a:r>
              <a:rPr lang="en-US" sz="2000" dirty="0" err="1" smtClean="0"/>
              <a:t>Configuracion</a:t>
            </a:r>
            <a:r>
              <a:rPr lang="en-US" sz="2000" dirty="0" smtClean="0"/>
              <a:t> </a:t>
            </a:r>
            <a:r>
              <a:rPr lang="en-US" sz="2000" dirty="0" err="1" smtClean="0"/>
              <a:t>basada</a:t>
            </a:r>
            <a:r>
              <a:rPr lang="en-US" sz="2000" dirty="0" smtClean="0"/>
              <a:t> en </a:t>
            </a:r>
            <a:r>
              <a:rPr lang="en-US" sz="2000" dirty="0" err="1" smtClean="0"/>
              <a:t>Modulos</a:t>
            </a:r>
            <a:r>
              <a:rPr lang="en-US" sz="2000" dirty="0" smtClean="0"/>
              <a:t>, lo </a:t>
            </a:r>
            <a:r>
              <a:rPr lang="en-US" sz="2000" dirty="0" err="1" smtClean="0"/>
              <a:t>que</a:t>
            </a:r>
            <a:r>
              <a:rPr lang="en-US" sz="2000" dirty="0" smtClean="0"/>
              <a:t> </a:t>
            </a:r>
            <a:r>
              <a:rPr lang="en-US" sz="2000" dirty="0" err="1" smtClean="0"/>
              <a:t>permite</a:t>
            </a:r>
            <a:r>
              <a:rPr lang="en-US" sz="2000" dirty="0" smtClean="0"/>
              <a:t> </a:t>
            </a:r>
            <a:r>
              <a:rPr lang="en-US" sz="2000" dirty="0" err="1" smtClean="0"/>
              <a:t>extensibilidad</a:t>
            </a:r>
            <a:r>
              <a:rPr lang="en-US" sz="2000" dirty="0" smtClean="0"/>
              <a:t> en </a:t>
            </a:r>
            <a:r>
              <a:rPr lang="en-US" sz="2000" dirty="0" err="1" smtClean="0"/>
              <a:t>su</a:t>
            </a:r>
            <a:r>
              <a:rPr lang="en-US" sz="2000" dirty="0" smtClean="0"/>
              <a:t> </a:t>
            </a:r>
            <a:r>
              <a:rPr lang="en-US" sz="2000" dirty="0" err="1" smtClean="0"/>
              <a:t>funcionamiento</a:t>
            </a:r>
            <a:endParaRPr lang="en-US" sz="2000" dirty="0" smtClean="0"/>
          </a:p>
          <a:p>
            <a:pPr marL="342900" indent="-342900">
              <a:lnSpc>
                <a:spcPct val="80000"/>
              </a:lnSpc>
              <a:spcBef>
                <a:spcPts val="500"/>
              </a:spcBef>
              <a:buFont typeface="Arial" pitchFamily="34" charset="0"/>
              <a:buChar char="•"/>
              <a:defRPr/>
            </a:pPr>
            <a:r>
              <a:rPr lang="en-US" sz="2000" dirty="0" err="1" smtClean="0"/>
              <a:t>Soporta</a:t>
            </a:r>
            <a:r>
              <a:rPr lang="en-US" sz="2000" dirty="0" smtClean="0"/>
              <a:t> HTTP 1.1 y HTTPS (</a:t>
            </a:r>
            <a:r>
              <a:rPr lang="en-US" sz="2000" dirty="0" err="1" smtClean="0"/>
              <a:t>Encriptacion</a:t>
            </a:r>
            <a:r>
              <a:rPr lang="en-US" sz="2000" dirty="0" smtClean="0"/>
              <a:t> de </a:t>
            </a:r>
            <a:r>
              <a:rPr lang="en-US" sz="2000" dirty="0" err="1" smtClean="0"/>
              <a:t>trafico</a:t>
            </a:r>
            <a:r>
              <a:rPr lang="en-US" sz="2000" dirty="0" smtClean="0"/>
              <a:t>)</a:t>
            </a:r>
          </a:p>
          <a:p>
            <a:pPr marL="342900" indent="-342900">
              <a:lnSpc>
                <a:spcPct val="80000"/>
              </a:lnSpc>
              <a:spcBef>
                <a:spcPts val="500"/>
              </a:spcBef>
              <a:buFont typeface="Arial" pitchFamily="34" charset="0"/>
              <a:buChar char="•"/>
              <a:defRPr/>
            </a:pPr>
            <a:r>
              <a:rPr lang="en-US" sz="2000" dirty="0" err="1" smtClean="0"/>
              <a:t>Soporta</a:t>
            </a:r>
            <a:r>
              <a:rPr lang="en-US" sz="2000" dirty="0" smtClean="0"/>
              <a:t> </a:t>
            </a:r>
            <a:r>
              <a:rPr lang="en-US" sz="2000" i="1" dirty="0" smtClean="0"/>
              <a:t>Host</a:t>
            </a:r>
            <a:r>
              <a:rPr lang="en-US" sz="2000" dirty="0" smtClean="0"/>
              <a:t> </a:t>
            </a:r>
            <a:r>
              <a:rPr lang="en-US" sz="2000" dirty="0" err="1" smtClean="0"/>
              <a:t>virtuales</a:t>
            </a:r>
            <a:r>
              <a:rPr lang="en-US" sz="2000" dirty="0" smtClean="0"/>
              <a:t> y </a:t>
            </a:r>
            <a:r>
              <a:rPr lang="en-US" sz="2000" dirty="0" err="1" smtClean="0"/>
              <a:t>directorios</a:t>
            </a:r>
            <a:r>
              <a:rPr lang="en-US" sz="2000" dirty="0" smtClean="0"/>
              <a:t> </a:t>
            </a:r>
            <a:r>
              <a:rPr lang="en-US" sz="2000" dirty="0" err="1" smtClean="0"/>
              <a:t>virtuales</a:t>
            </a:r>
            <a:endParaRPr lang="en-US" sz="2000" dirty="0" smtClean="0"/>
          </a:p>
          <a:p>
            <a:pPr marL="342900" indent="-342900">
              <a:lnSpc>
                <a:spcPct val="80000"/>
              </a:lnSpc>
              <a:spcBef>
                <a:spcPts val="500"/>
              </a:spcBef>
              <a:buFont typeface="Arial" pitchFamily="34" charset="0"/>
              <a:buChar char="•"/>
              <a:defRPr/>
            </a:pPr>
            <a:endParaRPr lang="en-US" sz="2000" dirty="0" smtClean="0"/>
          </a:p>
          <a:p>
            <a:pPr marL="342900" indent="-342900">
              <a:lnSpc>
                <a:spcPct val="80000"/>
              </a:lnSpc>
              <a:spcBef>
                <a:spcPts val="500"/>
              </a:spcBef>
              <a:buFont typeface="Arial" pitchFamily="34" charset="0"/>
              <a:buChar char="•"/>
              <a:defRPr/>
            </a:pPr>
            <a:endParaRPr lang="en-US" sz="2000" dirty="0" smtClean="0"/>
          </a:p>
          <a:p>
            <a:pPr>
              <a:lnSpc>
                <a:spcPct val="80000"/>
              </a:lnSpc>
              <a:spcBef>
                <a:spcPts val="500"/>
              </a:spcBef>
              <a:buFont typeface="Arial" charset="0"/>
              <a:buNone/>
              <a:defRPr/>
            </a:pPr>
            <a:endParaRPr lang="en-US" sz="2000" b="1" dirty="0" smtClean="0"/>
          </a:p>
          <a:p>
            <a:pPr>
              <a:lnSpc>
                <a:spcPct val="80000"/>
              </a:lnSpc>
              <a:spcBef>
                <a:spcPts val="500"/>
              </a:spcBef>
              <a:buFont typeface="Arial" charset="0"/>
              <a:buNone/>
              <a:defRPr/>
            </a:pPr>
            <a:endParaRPr lang="en-US" sz="2000" b="1" dirty="0" smtClean="0"/>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071434"/>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457200" y="899526"/>
            <a:ext cx="82296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AR" altLang="es-AR" sz="2400" dirty="0">
                <a:solidFill>
                  <a:srgbClr val="000000"/>
                </a:solidFill>
              </a:rPr>
              <a:t>HTTPD – </a:t>
            </a:r>
            <a:r>
              <a:rPr lang="es-AR" altLang="es-AR" sz="2400" dirty="0" smtClean="0">
                <a:solidFill>
                  <a:srgbClr val="000000"/>
                </a:solidFill>
              </a:rPr>
              <a:t>Apache - Configuración</a:t>
            </a:r>
            <a:endParaRPr lang="es-AR" altLang="es-AR" sz="2400" dirty="0">
              <a:solidFill>
                <a:srgbClr val="000000"/>
              </a:solidFill>
            </a:endParaRPr>
          </a:p>
        </p:txBody>
      </p:sp>
      <p:sp>
        <p:nvSpPr>
          <p:cNvPr id="8" name="Text Box 2"/>
          <p:cNvSpPr txBox="1">
            <a:spLocks noChangeArrowheads="1"/>
          </p:cNvSpPr>
          <p:nvPr/>
        </p:nvSpPr>
        <p:spPr bwMode="auto">
          <a:xfrm>
            <a:off x="457200" y="2133600"/>
            <a:ext cx="8229600" cy="439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9pPr>
          </a:lstStyle>
          <a:p>
            <a:pPr marL="342900" indent="-342900">
              <a:lnSpc>
                <a:spcPct val="80000"/>
              </a:lnSpc>
              <a:spcBef>
                <a:spcPts val="500"/>
              </a:spcBef>
              <a:buFont typeface="Arial" pitchFamily="34" charset="0"/>
              <a:buChar char="•"/>
              <a:defRPr/>
            </a:pPr>
            <a:r>
              <a:rPr lang="en-US" sz="2000" dirty="0" smtClean="0"/>
              <a:t>La </a:t>
            </a:r>
            <a:r>
              <a:rPr lang="en-US" sz="2000" dirty="0" err="1" smtClean="0"/>
              <a:t>configuración</a:t>
            </a:r>
            <a:r>
              <a:rPr lang="en-US" sz="2000" dirty="0" smtClean="0"/>
              <a:t> </a:t>
            </a:r>
            <a:r>
              <a:rPr lang="en-US" sz="2000" dirty="0" smtClean="0"/>
              <a:t>del </a:t>
            </a:r>
            <a:r>
              <a:rPr lang="en-US" sz="2000" dirty="0" err="1" smtClean="0"/>
              <a:t>servidor</a:t>
            </a:r>
            <a:r>
              <a:rPr lang="en-US" sz="2000" dirty="0" smtClean="0"/>
              <a:t> </a:t>
            </a:r>
            <a:r>
              <a:rPr lang="en-US" sz="2000" dirty="0" err="1" smtClean="0"/>
              <a:t>está</a:t>
            </a:r>
            <a:r>
              <a:rPr lang="en-US" sz="2000" dirty="0" smtClean="0"/>
              <a:t> </a:t>
            </a:r>
            <a:r>
              <a:rPr lang="en-US" sz="2000" dirty="0" err="1" smtClean="0"/>
              <a:t>basada</a:t>
            </a:r>
            <a:r>
              <a:rPr lang="en-US" sz="2000" dirty="0" smtClean="0"/>
              <a:t> en el </a:t>
            </a:r>
            <a:r>
              <a:rPr lang="en-US" sz="2000" dirty="0" err="1" smtClean="0"/>
              <a:t>concepto</a:t>
            </a:r>
            <a:r>
              <a:rPr lang="en-US" sz="2000" dirty="0" smtClean="0"/>
              <a:t> de </a:t>
            </a:r>
            <a:r>
              <a:rPr lang="en-US" sz="2000" i="1" dirty="0" smtClean="0"/>
              <a:t>stanza</a:t>
            </a:r>
          </a:p>
          <a:p>
            <a:pPr marL="915987" lvl="2" indent="-342900">
              <a:lnSpc>
                <a:spcPct val="80000"/>
              </a:lnSpc>
              <a:spcBef>
                <a:spcPts val="500"/>
              </a:spcBef>
              <a:buFont typeface="Arial" pitchFamily="34" charset="0"/>
              <a:buChar char="•"/>
              <a:defRPr/>
            </a:pPr>
            <a:r>
              <a:rPr lang="en-US" sz="2000" i="1" dirty="0" smtClean="0"/>
              <a:t>Stanza:</a:t>
            </a:r>
            <a:r>
              <a:rPr lang="en-US" sz="2000" dirty="0" smtClean="0"/>
              <a:t> </a:t>
            </a:r>
            <a:r>
              <a:rPr lang="en-US" sz="2000" dirty="0" err="1" smtClean="0"/>
              <a:t>Archivo</a:t>
            </a:r>
            <a:r>
              <a:rPr lang="en-US" sz="2000" dirty="0" smtClean="0"/>
              <a:t> de </a:t>
            </a:r>
            <a:r>
              <a:rPr lang="en-US" sz="2000" dirty="0" err="1" smtClean="0"/>
              <a:t>texto</a:t>
            </a:r>
            <a:r>
              <a:rPr lang="en-US" sz="2000" dirty="0" smtClean="0"/>
              <a:t> que </a:t>
            </a:r>
            <a:r>
              <a:rPr lang="en-US" sz="2000" dirty="0" err="1" smtClean="0"/>
              <a:t>contiene</a:t>
            </a:r>
            <a:r>
              <a:rPr lang="en-US" sz="2000" dirty="0" smtClean="0"/>
              <a:t> la </a:t>
            </a:r>
            <a:r>
              <a:rPr lang="en-US" sz="2000" dirty="0" err="1" smtClean="0"/>
              <a:t>configuración</a:t>
            </a:r>
            <a:r>
              <a:rPr lang="en-US" sz="2000" dirty="0" smtClean="0"/>
              <a:t> </a:t>
            </a:r>
            <a:r>
              <a:rPr lang="en-US" sz="2000" dirty="0" smtClean="0"/>
              <a:t>de </a:t>
            </a:r>
            <a:r>
              <a:rPr lang="en-US" sz="2000" dirty="0" err="1" smtClean="0"/>
              <a:t>algún</a:t>
            </a:r>
            <a:r>
              <a:rPr lang="en-US" sz="2000" dirty="0" smtClean="0"/>
              <a:t> </a:t>
            </a:r>
            <a:r>
              <a:rPr lang="en-US" sz="2000" dirty="0" err="1" smtClean="0"/>
              <a:t>elemento</a:t>
            </a:r>
            <a:r>
              <a:rPr lang="en-US" sz="2000" dirty="0" smtClean="0"/>
              <a:t> de software de Linux, </a:t>
            </a:r>
            <a:r>
              <a:rPr lang="en-US" sz="2000" dirty="0" err="1" smtClean="0"/>
              <a:t>toma</a:t>
            </a:r>
            <a:r>
              <a:rPr lang="en-US" sz="2000" dirty="0" smtClean="0"/>
              <a:t> la forma de </a:t>
            </a:r>
            <a:r>
              <a:rPr lang="en-US" sz="2000" dirty="0" err="1" smtClean="0"/>
              <a:t>pa</a:t>
            </a:r>
            <a:r>
              <a:rPr lang="en-US" sz="2000" i="1" dirty="0" err="1" smtClean="0"/>
              <a:t>rametro</a:t>
            </a:r>
            <a:r>
              <a:rPr lang="en-US" sz="2000" i="1" dirty="0" smtClean="0"/>
              <a:t>: valor</a:t>
            </a:r>
          </a:p>
          <a:p>
            <a:pPr marL="342900" indent="-342900">
              <a:lnSpc>
                <a:spcPct val="80000"/>
              </a:lnSpc>
              <a:spcBef>
                <a:spcPts val="500"/>
              </a:spcBef>
              <a:buFont typeface="Arial" pitchFamily="34" charset="0"/>
              <a:buChar char="•"/>
              <a:defRPr/>
            </a:pPr>
            <a:r>
              <a:rPr lang="en-US" sz="2000" dirty="0" smtClean="0"/>
              <a:t>El </a:t>
            </a:r>
            <a:r>
              <a:rPr lang="en-US" sz="2000" dirty="0" err="1" smtClean="0"/>
              <a:t>archivo</a:t>
            </a:r>
            <a:r>
              <a:rPr lang="en-US" sz="2000" dirty="0" smtClean="0"/>
              <a:t> principal de </a:t>
            </a:r>
            <a:r>
              <a:rPr lang="en-US" sz="2000" dirty="0" err="1" smtClean="0"/>
              <a:t>configración</a:t>
            </a:r>
            <a:r>
              <a:rPr lang="en-US" sz="2000" dirty="0" smtClean="0"/>
              <a:t> </a:t>
            </a:r>
            <a:r>
              <a:rPr lang="en-US" sz="2000" dirty="0" err="1" smtClean="0"/>
              <a:t>esta</a:t>
            </a:r>
            <a:r>
              <a:rPr lang="en-US" sz="2000" dirty="0" smtClean="0"/>
              <a:t> </a:t>
            </a:r>
            <a:r>
              <a:rPr lang="en-US" sz="2000" dirty="0" err="1" smtClean="0"/>
              <a:t>situado</a:t>
            </a:r>
            <a:r>
              <a:rPr lang="en-US" sz="2000" dirty="0" smtClean="0"/>
              <a:t> </a:t>
            </a:r>
            <a:r>
              <a:rPr lang="en-US" sz="2000" dirty="0" err="1" smtClean="0"/>
              <a:t>generalmente</a:t>
            </a:r>
            <a:r>
              <a:rPr lang="en-US" sz="2000" dirty="0" smtClean="0"/>
              <a:t> en el </a:t>
            </a:r>
            <a:r>
              <a:rPr lang="en-US" sz="2000" dirty="0" err="1" smtClean="0"/>
              <a:t>directorio</a:t>
            </a:r>
            <a:r>
              <a:rPr lang="en-US" sz="2000" dirty="0" smtClean="0"/>
              <a:t> /</a:t>
            </a:r>
            <a:r>
              <a:rPr lang="en-US" sz="2000" dirty="0" err="1" smtClean="0"/>
              <a:t>etc</a:t>
            </a:r>
            <a:r>
              <a:rPr lang="en-US" sz="2000" dirty="0" smtClean="0"/>
              <a:t>/</a:t>
            </a:r>
            <a:r>
              <a:rPr lang="en-US" sz="2000" dirty="0" err="1" smtClean="0"/>
              <a:t>httpd</a:t>
            </a:r>
            <a:r>
              <a:rPr lang="en-US" sz="2000" dirty="0" smtClean="0"/>
              <a:t>/</a:t>
            </a:r>
            <a:r>
              <a:rPr lang="en-US" sz="2000" dirty="0" err="1" smtClean="0"/>
              <a:t>conf</a:t>
            </a:r>
            <a:r>
              <a:rPr lang="en-US" sz="2000" dirty="0" smtClean="0"/>
              <a:t> en Linux y en c:\[installdir]\conf en Windows</a:t>
            </a:r>
          </a:p>
          <a:p>
            <a:pPr marL="342900" indent="-342900">
              <a:lnSpc>
                <a:spcPct val="80000"/>
              </a:lnSpc>
              <a:spcBef>
                <a:spcPts val="500"/>
              </a:spcBef>
              <a:buFont typeface="Arial" pitchFamily="34" charset="0"/>
              <a:buChar char="•"/>
              <a:defRPr/>
            </a:pPr>
            <a:r>
              <a:rPr lang="en-US" sz="2000" dirty="0" smtClean="0"/>
              <a:t>La </a:t>
            </a:r>
            <a:r>
              <a:rPr lang="en-US" sz="2000" dirty="0" err="1" smtClean="0"/>
              <a:t>configuración</a:t>
            </a:r>
            <a:r>
              <a:rPr lang="en-US" sz="2000" dirty="0" smtClean="0"/>
              <a:t> </a:t>
            </a:r>
            <a:r>
              <a:rPr lang="en-US" sz="2000" dirty="0" smtClean="0"/>
              <a:t>principal </a:t>
            </a:r>
            <a:r>
              <a:rPr lang="en-US" sz="2000" dirty="0" err="1" smtClean="0"/>
              <a:t>está</a:t>
            </a:r>
            <a:r>
              <a:rPr lang="en-US" sz="2000" dirty="0" smtClean="0"/>
              <a:t> </a:t>
            </a:r>
            <a:r>
              <a:rPr lang="en-US" sz="2000" dirty="0" err="1" smtClean="0"/>
              <a:t>en</a:t>
            </a:r>
            <a:r>
              <a:rPr lang="en-US" sz="2000" dirty="0" smtClean="0"/>
              <a:t> </a:t>
            </a:r>
            <a:r>
              <a:rPr lang="en-US" sz="2000" dirty="0" smtClean="0"/>
              <a:t>el </a:t>
            </a:r>
            <a:r>
              <a:rPr lang="en-US" sz="2000" dirty="0" err="1" smtClean="0"/>
              <a:t>archivo</a:t>
            </a:r>
            <a:r>
              <a:rPr lang="en-US" sz="2000" dirty="0" smtClean="0"/>
              <a:t> </a:t>
            </a:r>
            <a:r>
              <a:rPr lang="en-US" sz="2000" dirty="0" err="1" smtClean="0"/>
              <a:t>httpd.conf</a:t>
            </a:r>
            <a:r>
              <a:rPr lang="en-US" sz="2000" dirty="0" smtClean="0"/>
              <a:t>, en </a:t>
            </a:r>
            <a:r>
              <a:rPr lang="en-US" sz="2000" dirty="0" err="1" smtClean="0"/>
              <a:t>ocasiones</a:t>
            </a:r>
            <a:r>
              <a:rPr lang="en-US" sz="2000" dirty="0" smtClean="0"/>
              <a:t> parte de la </a:t>
            </a:r>
            <a:r>
              <a:rPr lang="en-US" sz="2000" dirty="0" err="1" smtClean="0"/>
              <a:t>configuración</a:t>
            </a:r>
            <a:r>
              <a:rPr lang="en-US" sz="2000" dirty="0" smtClean="0"/>
              <a:t> </a:t>
            </a:r>
            <a:r>
              <a:rPr lang="en-US" sz="2000" dirty="0" err="1" smtClean="0"/>
              <a:t>esta</a:t>
            </a:r>
            <a:r>
              <a:rPr lang="en-US" sz="2000" dirty="0" smtClean="0"/>
              <a:t> en </a:t>
            </a:r>
            <a:r>
              <a:rPr lang="en-US" sz="2000" dirty="0" err="1" smtClean="0"/>
              <a:t>archivos</a:t>
            </a:r>
            <a:r>
              <a:rPr lang="en-US" sz="2000" dirty="0" smtClean="0"/>
              <a:t> </a:t>
            </a:r>
            <a:r>
              <a:rPr lang="en-US" sz="2000" dirty="0" err="1" smtClean="0"/>
              <a:t>adicionales</a:t>
            </a:r>
            <a:r>
              <a:rPr lang="en-US" sz="2000" dirty="0" smtClean="0"/>
              <a:t>, de </a:t>
            </a:r>
            <a:r>
              <a:rPr lang="en-US" sz="2000" dirty="0" err="1" smtClean="0"/>
              <a:t>ser</a:t>
            </a:r>
            <a:r>
              <a:rPr lang="en-US" sz="2000" dirty="0" smtClean="0"/>
              <a:t> el </a:t>
            </a:r>
            <a:r>
              <a:rPr lang="en-US" sz="2000" dirty="0" err="1" smtClean="0"/>
              <a:t>caso</a:t>
            </a:r>
            <a:r>
              <a:rPr lang="en-US" sz="2000" dirty="0" smtClean="0"/>
              <a:t>, </a:t>
            </a:r>
            <a:r>
              <a:rPr lang="en-US" sz="2000" dirty="0" err="1" smtClean="0"/>
              <a:t>estos</a:t>
            </a:r>
            <a:r>
              <a:rPr lang="en-US" sz="2000" dirty="0" smtClean="0"/>
              <a:t> </a:t>
            </a:r>
            <a:r>
              <a:rPr lang="en-US" sz="2000" dirty="0" err="1" smtClean="0"/>
              <a:t>archivos</a:t>
            </a:r>
            <a:r>
              <a:rPr lang="en-US" sz="2000" dirty="0" smtClean="0"/>
              <a:t> </a:t>
            </a:r>
            <a:r>
              <a:rPr lang="en-US" sz="2000" dirty="0" err="1" smtClean="0"/>
              <a:t>están</a:t>
            </a:r>
            <a:r>
              <a:rPr lang="en-US" sz="2000" dirty="0" smtClean="0"/>
              <a:t> </a:t>
            </a:r>
            <a:r>
              <a:rPr lang="en-US" sz="2000" dirty="0" err="1" smtClean="0"/>
              <a:t>referenciados</a:t>
            </a:r>
            <a:r>
              <a:rPr lang="en-US" sz="2000" dirty="0" smtClean="0"/>
              <a:t> </a:t>
            </a:r>
            <a:r>
              <a:rPr lang="en-US" sz="2000" dirty="0" err="1" smtClean="0"/>
              <a:t>en</a:t>
            </a:r>
            <a:r>
              <a:rPr lang="en-US" sz="2000" dirty="0" smtClean="0"/>
              <a:t> el </a:t>
            </a:r>
            <a:r>
              <a:rPr lang="en-US" sz="2000" dirty="0" err="1" smtClean="0"/>
              <a:t>propio</a:t>
            </a:r>
            <a:r>
              <a:rPr lang="en-US" sz="2000" dirty="0" smtClean="0"/>
              <a:t> </a:t>
            </a:r>
            <a:r>
              <a:rPr lang="en-US" sz="2000" dirty="0" err="1" smtClean="0"/>
              <a:t>httpd.conf</a:t>
            </a:r>
            <a:endParaRPr lang="en-US" sz="2000" dirty="0" smtClean="0"/>
          </a:p>
          <a:p>
            <a:pPr marL="342900" indent="-342900">
              <a:lnSpc>
                <a:spcPct val="80000"/>
              </a:lnSpc>
              <a:spcBef>
                <a:spcPts val="500"/>
              </a:spcBef>
              <a:buFont typeface="Arial" pitchFamily="34" charset="0"/>
              <a:buChar char="•"/>
              <a:defRPr/>
            </a:pPr>
            <a:r>
              <a:rPr lang="en-US" sz="2000" dirty="0" err="1" smtClean="0"/>
              <a:t>Todo</a:t>
            </a:r>
            <a:r>
              <a:rPr lang="en-US" sz="2000" dirty="0" smtClean="0"/>
              <a:t> </a:t>
            </a:r>
            <a:r>
              <a:rPr lang="en-US" sz="2000" dirty="0" err="1" smtClean="0"/>
              <a:t>cambio</a:t>
            </a:r>
            <a:r>
              <a:rPr lang="en-US" sz="2000" dirty="0" smtClean="0"/>
              <a:t> en </a:t>
            </a:r>
            <a:r>
              <a:rPr lang="en-US" sz="2000" dirty="0" err="1" smtClean="0"/>
              <a:t>su</a:t>
            </a:r>
            <a:r>
              <a:rPr lang="en-US" sz="2000" dirty="0" smtClean="0"/>
              <a:t> </a:t>
            </a:r>
            <a:r>
              <a:rPr lang="en-US" sz="2000" dirty="0" err="1" smtClean="0"/>
              <a:t>configuración</a:t>
            </a:r>
            <a:r>
              <a:rPr lang="en-US" sz="2000" dirty="0" smtClean="0"/>
              <a:t> </a:t>
            </a:r>
            <a:r>
              <a:rPr lang="en-US" sz="2000" dirty="0" err="1" smtClean="0"/>
              <a:t>implica</a:t>
            </a:r>
            <a:r>
              <a:rPr lang="en-US" sz="2000" dirty="0" smtClean="0"/>
              <a:t> un </a:t>
            </a:r>
            <a:r>
              <a:rPr lang="en-US" sz="2000" dirty="0" err="1" smtClean="0"/>
              <a:t>reinicio</a:t>
            </a:r>
            <a:r>
              <a:rPr lang="en-US" sz="2000" dirty="0" smtClean="0"/>
              <a:t> del </a:t>
            </a:r>
            <a:r>
              <a:rPr lang="en-US" sz="2000" dirty="0" err="1" smtClean="0"/>
              <a:t>servicio</a:t>
            </a:r>
            <a:r>
              <a:rPr lang="en-US" sz="2000" dirty="0" smtClean="0"/>
              <a:t> o del </a:t>
            </a:r>
            <a:r>
              <a:rPr lang="en-US" sz="2000" dirty="0" err="1" smtClean="0"/>
              <a:t>demonio</a:t>
            </a:r>
            <a:r>
              <a:rPr lang="en-US" sz="2000" dirty="0" smtClean="0"/>
              <a:t> </a:t>
            </a:r>
            <a:r>
              <a:rPr lang="en-US" sz="2000" dirty="0" err="1" smtClean="0"/>
              <a:t>ya</a:t>
            </a:r>
            <a:r>
              <a:rPr lang="en-US" sz="2000" dirty="0" smtClean="0"/>
              <a:t> sea en Windows o Linux</a:t>
            </a:r>
          </a:p>
          <a:p>
            <a:pPr marL="342900" indent="-342900">
              <a:lnSpc>
                <a:spcPct val="80000"/>
              </a:lnSpc>
              <a:spcBef>
                <a:spcPts val="500"/>
              </a:spcBef>
              <a:buFont typeface="Arial" pitchFamily="34" charset="0"/>
              <a:buChar char="•"/>
              <a:defRPr/>
            </a:pPr>
            <a:endParaRPr lang="en-US" sz="2000" dirty="0" smtClean="0"/>
          </a:p>
          <a:p>
            <a:pPr marL="0" indent="0">
              <a:lnSpc>
                <a:spcPct val="80000"/>
              </a:lnSpc>
              <a:spcBef>
                <a:spcPts val="500"/>
              </a:spcBef>
              <a:buFont typeface="Times New Roman" pitchFamily="16" charset="0"/>
              <a:buNone/>
              <a:defRPr/>
            </a:pPr>
            <a:endParaRPr lang="en-US" sz="2000" dirty="0" smtClean="0"/>
          </a:p>
          <a:p>
            <a:pPr marL="342900" indent="-342900">
              <a:lnSpc>
                <a:spcPct val="80000"/>
              </a:lnSpc>
              <a:spcBef>
                <a:spcPts val="500"/>
              </a:spcBef>
              <a:buFont typeface="Arial" pitchFamily="34" charset="0"/>
              <a:buChar char="•"/>
              <a:defRPr/>
            </a:pPr>
            <a:endParaRPr lang="en-US" sz="2000" dirty="0" smtClean="0"/>
          </a:p>
          <a:p>
            <a:pPr marL="342900" indent="-342900">
              <a:lnSpc>
                <a:spcPct val="80000"/>
              </a:lnSpc>
              <a:spcBef>
                <a:spcPts val="500"/>
              </a:spcBef>
              <a:buFont typeface="Arial" pitchFamily="34" charset="0"/>
              <a:buChar char="•"/>
              <a:defRPr/>
            </a:pPr>
            <a:endParaRPr lang="en-US" sz="2000" dirty="0" smtClean="0"/>
          </a:p>
          <a:p>
            <a:pPr>
              <a:lnSpc>
                <a:spcPct val="80000"/>
              </a:lnSpc>
              <a:spcBef>
                <a:spcPts val="500"/>
              </a:spcBef>
              <a:buFont typeface="Arial" charset="0"/>
              <a:buNone/>
              <a:defRPr/>
            </a:pPr>
            <a:endParaRPr lang="en-US" sz="2000" b="1" dirty="0" smtClean="0"/>
          </a:p>
          <a:p>
            <a:pPr>
              <a:lnSpc>
                <a:spcPct val="80000"/>
              </a:lnSpc>
              <a:spcBef>
                <a:spcPts val="500"/>
              </a:spcBef>
              <a:buFont typeface="Arial" charset="0"/>
              <a:buNone/>
              <a:defRPr/>
            </a:pPr>
            <a:endParaRPr lang="en-US" sz="2000" b="1" dirty="0" smtClean="0"/>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31153"/>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539750" y="974559"/>
            <a:ext cx="8208963" cy="21656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marL="341313" indent="-34131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spcBef>
                <a:spcPts val="600"/>
              </a:spcBef>
              <a:buClrTx/>
              <a:buFontTx/>
              <a:buNone/>
            </a:pPr>
            <a:r>
              <a:rPr lang="es-ES" altLang="es-AR" sz="2400" dirty="0">
                <a:solidFill>
                  <a:srgbClr val="000000"/>
                </a:solidFill>
              </a:rPr>
              <a:t> Web-</a:t>
            </a:r>
            <a:r>
              <a:rPr lang="es-ES" altLang="es-AR" sz="2400" dirty="0" err="1">
                <a:solidFill>
                  <a:srgbClr val="000000"/>
                </a:solidFill>
              </a:rPr>
              <a:t>based</a:t>
            </a:r>
            <a:r>
              <a:rPr lang="es-ES" altLang="es-AR" sz="2400" dirty="0">
                <a:solidFill>
                  <a:srgbClr val="000000"/>
                </a:solidFill>
              </a:rPr>
              <a:t> (web-</a:t>
            </a:r>
            <a:r>
              <a:rPr lang="es-ES" altLang="es-AR" sz="2400" dirty="0" err="1">
                <a:solidFill>
                  <a:srgbClr val="000000"/>
                </a:solidFill>
              </a:rPr>
              <a:t>enabled</a:t>
            </a:r>
            <a:r>
              <a:rPr lang="es-ES" altLang="es-AR" sz="2400" dirty="0">
                <a:solidFill>
                  <a:srgbClr val="000000"/>
                </a:solidFill>
              </a:rPr>
              <a:t>) </a:t>
            </a:r>
            <a:r>
              <a:rPr lang="es-ES" altLang="es-AR" sz="2400" dirty="0" err="1">
                <a:solidFill>
                  <a:srgbClr val="000000"/>
                </a:solidFill>
              </a:rPr>
              <a:t>application</a:t>
            </a:r>
            <a:r>
              <a:rPr lang="es-ES" altLang="es-AR" sz="2400" dirty="0">
                <a:solidFill>
                  <a:srgbClr val="000000"/>
                </a:solidFill>
              </a:rPr>
              <a:t>:</a:t>
            </a:r>
          </a:p>
          <a:p>
            <a:pPr algn="ctr" eaLnBrk="1" hangingPunct="1">
              <a:lnSpc>
                <a:spcPct val="90000"/>
              </a:lnSpc>
              <a:spcBef>
                <a:spcPts val="600"/>
              </a:spcBef>
              <a:buClrTx/>
              <a:buFontTx/>
              <a:buNone/>
            </a:pPr>
            <a:endParaRPr lang="es-ES" altLang="es-AR" sz="2000" dirty="0">
              <a:solidFill>
                <a:srgbClr val="000000"/>
              </a:solidFill>
            </a:endParaRPr>
          </a:p>
          <a:p>
            <a:pPr lvl="1" eaLnBrk="1" hangingPunct="1">
              <a:lnSpc>
                <a:spcPct val="90000"/>
              </a:lnSpc>
              <a:spcBef>
                <a:spcPts val="600"/>
              </a:spcBef>
              <a:buFont typeface="Arial" panose="020B0604020202020204" pitchFamily="34" charset="0"/>
              <a:buChar char="•"/>
            </a:pPr>
            <a:r>
              <a:rPr lang="es-ES" altLang="es-AR" sz="2000" dirty="0" smtClean="0">
                <a:solidFill>
                  <a:srgbClr val="000000"/>
                </a:solidFill>
              </a:rPr>
              <a:t>Es una aplicación </a:t>
            </a:r>
            <a:r>
              <a:rPr lang="es-ES" altLang="es-AR" sz="2000" dirty="0">
                <a:solidFill>
                  <a:srgbClr val="000000"/>
                </a:solidFill>
              </a:rPr>
              <a:t>cliente/servidor: el cliente, el servidor y el protocolo ya están definidos (implementados) y son estándares</a:t>
            </a:r>
            <a:r>
              <a:rPr lang="es-ES" altLang="es-AR" sz="2000" dirty="0" smtClean="0">
                <a:solidFill>
                  <a:srgbClr val="000000"/>
                </a:solidFill>
              </a:rPr>
              <a:t>.</a:t>
            </a:r>
          </a:p>
          <a:p>
            <a:pPr lvl="1" eaLnBrk="1" hangingPunct="1">
              <a:lnSpc>
                <a:spcPct val="90000"/>
              </a:lnSpc>
              <a:spcBef>
                <a:spcPts val="600"/>
              </a:spcBef>
              <a:buFont typeface="Arial" panose="020B0604020202020204" pitchFamily="34" charset="0"/>
              <a:buChar char="•"/>
            </a:pPr>
            <a:r>
              <a:rPr lang="es-ES" altLang="es-AR" sz="2000" dirty="0" smtClean="0">
                <a:solidFill>
                  <a:srgbClr val="000000"/>
                </a:solidFill>
              </a:rPr>
              <a:t>La aplicación se desarrolla e implemente a través de protocolos y estándares definidos para la web.</a:t>
            </a:r>
            <a:endParaRPr lang="es-ES" altLang="es-AR" sz="2000" dirty="0">
              <a:solidFill>
                <a:srgbClr val="000000"/>
              </a:solidFill>
            </a:endParaRPr>
          </a:p>
          <a:p>
            <a:pPr eaLnBrk="1" hangingPunct="1">
              <a:lnSpc>
                <a:spcPct val="90000"/>
              </a:lnSpc>
              <a:spcBef>
                <a:spcPts val="600"/>
              </a:spcBef>
              <a:buFont typeface="Arial" panose="020B0604020202020204" pitchFamily="34" charset="0"/>
              <a:buNone/>
            </a:pPr>
            <a:endParaRPr lang="es-ES" altLang="es-AR" sz="2400" dirty="0">
              <a:solidFill>
                <a:srgbClr val="000000"/>
              </a:solidFill>
            </a:endParaRPr>
          </a:p>
          <a:p>
            <a:pPr eaLnBrk="1" hangingPunct="1">
              <a:lnSpc>
                <a:spcPct val="90000"/>
              </a:lnSpc>
              <a:spcBef>
                <a:spcPts val="600"/>
              </a:spcBef>
              <a:buFont typeface="Arial" panose="020B0604020202020204" pitchFamily="34" charset="0"/>
              <a:buNone/>
            </a:pPr>
            <a:endParaRPr lang="es-ES" altLang="es-AR" sz="2400" dirty="0">
              <a:solidFill>
                <a:srgbClr val="000000"/>
              </a:solidFill>
            </a:endParaRPr>
          </a:p>
          <a:p>
            <a:pPr eaLnBrk="1" hangingPunct="1">
              <a:lnSpc>
                <a:spcPct val="90000"/>
              </a:lnSpc>
              <a:spcBef>
                <a:spcPts val="600"/>
              </a:spcBef>
              <a:buFont typeface="Arial" panose="020B0604020202020204" pitchFamily="34" charset="0"/>
              <a:buNone/>
            </a:pPr>
            <a:endParaRPr lang="es-ES" altLang="es-AR" sz="2400" dirty="0">
              <a:solidFill>
                <a:srgbClr val="000000"/>
              </a:solidFill>
            </a:endParaRPr>
          </a:p>
        </p:txBody>
      </p:sp>
      <p:pic>
        <p:nvPicPr>
          <p:cNvPr id="30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3573463"/>
            <a:ext cx="8229600" cy="2000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Tree>
    <p:extLst>
      <p:ext uri="{BB962C8B-B14F-4D97-AF65-F5344CB8AC3E}">
        <p14:creationId xmlns:p14="http://schemas.microsoft.com/office/powerpoint/2010/main" val="18086905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858582"/>
            <a:ext cx="8229600" cy="721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AR" altLang="es-AR" sz="2800" dirty="0">
                <a:solidFill>
                  <a:srgbClr val="000000"/>
                </a:solidFill>
              </a:rPr>
              <a:t>HTTPD – </a:t>
            </a:r>
            <a:r>
              <a:rPr lang="es-AR" altLang="es-AR" sz="2800" dirty="0" smtClean="0">
                <a:solidFill>
                  <a:srgbClr val="000000"/>
                </a:solidFill>
              </a:rPr>
              <a:t>Apache - </a:t>
            </a:r>
            <a:r>
              <a:rPr lang="es-AR" altLang="es-AR" sz="2800" dirty="0" err="1" smtClean="0">
                <a:solidFill>
                  <a:srgbClr val="000000"/>
                </a:solidFill>
              </a:rPr>
              <a:t>Configuracion</a:t>
            </a:r>
            <a:endParaRPr lang="es-AR" altLang="es-AR" sz="2800" dirty="0">
              <a:solidFill>
                <a:srgbClr val="000000"/>
              </a:solidFill>
            </a:endParaRPr>
          </a:p>
        </p:txBody>
      </p:sp>
      <p:sp>
        <p:nvSpPr>
          <p:cNvPr id="8" name="Text Box 2"/>
          <p:cNvSpPr txBox="1">
            <a:spLocks noChangeArrowheads="1"/>
          </p:cNvSpPr>
          <p:nvPr/>
        </p:nvSpPr>
        <p:spPr bwMode="auto">
          <a:xfrm>
            <a:off x="457200" y="2133600"/>
            <a:ext cx="8229600" cy="439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9pPr>
          </a:lstStyle>
          <a:p>
            <a:pPr marL="342900" indent="-342900">
              <a:lnSpc>
                <a:spcPct val="80000"/>
              </a:lnSpc>
              <a:spcBef>
                <a:spcPts val="500"/>
              </a:spcBef>
              <a:buFont typeface="Arial" pitchFamily="34" charset="0"/>
              <a:buChar char="•"/>
              <a:defRPr/>
            </a:pPr>
            <a:r>
              <a:rPr lang="en-US" sz="2000" dirty="0" err="1" smtClean="0"/>
              <a:t>Directivas</a:t>
            </a:r>
            <a:r>
              <a:rPr lang="en-US" sz="2000" dirty="0" smtClean="0"/>
              <a:t> </a:t>
            </a:r>
            <a:r>
              <a:rPr lang="en-US" sz="2000" dirty="0" err="1" smtClean="0"/>
              <a:t>Principales</a:t>
            </a:r>
            <a:endParaRPr lang="en-US" sz="2000" dirty="0" smtClean="0"/>
          </a:p>
          <a:p>
            <a:pPr marL="342900" indent="-342900">
              <a:lnSpc>
                <a:spcPct val="80000"/>
              </a:lnSpc>
              <a:spcBef>
                <a:spcPts val="500"/>
              </a:spcBef>
              <a:buFont typeface="Arial" pitchFamily="34" charset="0"/>
              <a:buChar char="•"/>
              <a:defRPr/>
            </a:pPr>
            <a:endParaRPr lang="en-US" sz="2000" dirty="0" smtClean="0"/>
          </a:p>
          <a:p>
            <a:pPr marL="744537" lvl="1" indent="-342900">
              <a:lnSpc>
                <a:spcPct val="80000"/>
              </a:lnSpc>
              <a:spcBef>
                <a:spcPts val="500"/>
              </a:spcBef>
              <a:buFont typeface="Arial" pitchFamily="34" charset="0"/>
              <a:buChar char="•"/>
              <a:defRPr/>
            </a:pPr>
            <a:r>
              <a:rPr lang="en-US" sz="1600" dirty="0" smtClean="0">
                <a:latin typeface="+mj-lt"/>
                <a:cs typeface="Courier New" pitchFamily="49" charset="0"/>
              </a:rPr>
              <a:t>Listen -  </a:t>
            </a:r>
            <a:r>
              <a:rPr lang="en-US" sz="1600" dirty="0" err="1" smtClean="0">
                <a:latin typeface="+mj-lt"/>
                <a:cs typeface="Courier New" pitchFamily="49" charset="0"/>
              </a:rPr>
              <a:t>Especifica</a:t>
            </a:r>
            <a:r>
              <a:rPr lang="en-US" sz="1600" dirty="0" smtClean="0">
                <a:latin typeface="+mj-lt"/>
                <a:cs typeface="Courier New" pitchFamily="49" charset="0"/>
              </a:rPr>
              <a:t> el </a:t>
            </a:r>
            <a:r>
              <a:rPr lang="en-US" sz="1600" dirty="0" err="1" smtClean="0">
                <a:latin typeface="+mj-lt"/>
                <a:cs typeface="Courier New" pitchFamily="49" charset="0"/>
              </a:rPr>
              <a:t>protocolo</a:t>
            </a:r>
            <a:r>
              <a:rPr lang="en-US" sz="1600" dirty="0" smtClean="0">
                <a:latin typeface="+mj-lt"/>
                <a:cs typeface="Courier New" pitchFamily="49" charset="0"/>
              </a:rPr>
              <a:t> y el </a:t>
            </a:r>
            <a:r>
              <a:rPr lang="en-US" sz="1600" dirty="0" err="1" smtClean="0">
                <a:latin typeface="+mj-lt"/>
                <a:cs typeface="Courier New" pitchFamily="49" charset="0"/>
              </a:rPr>
              <a:t>puerto</a:t>
            </a:r>
            <a:r>
              <a:rPr lang="en-US" sz="1600" dirty="0" smtClean="0">
                <a:latin typeface="+mj-lt"/>
                <a:cs typeface="Courier New" pitchFamily="49" charset="0"/>
              </a:rPr>
              <a:t> </a:t>
            </a:r>
            <a:r>
              <a:rPr lang="en-US" sz="1600" dirty="0" err="1" smtClean="0">
                <a:latin typeface="+mj-lt"/>
                <a:cs typeface="Courier New" pitchFamily="49" charset="0"/>
              </a:rPr>
              <a:t>que</a:t>
            </a:r>
            <a:r>
              <a:rPr lang="en-US" sz="1600" dirty="0" smtClean="0">
                <a:latin typeface="+mj-lt"/>
                <a:cs typeface="Courier New" pitchFamily="49" charset="0"/>
              </a:rPr>
              <a:t> </a:t>
            </a:r>
            <a:r>
              <a:rPr lang="en-US" sz="1600" i="1" dirty="0" err="1" smtClean="0">
                <a:latin typeface="+mj-lt"/>
                <a:cs typeface="Courier New" pitchFamily="49" charset="0"/>
              </a:rPr>
              <a:t>bindea</a:t>
            </a:r>
            <a:r>
              <a:rPr lang="en-US" sz="1600" i="1" dirty="0" smtClean="0">
                <a:latin typeface="+mj-lt"/>
                <a:cs typeface="Courier New" pitchFamily="49" charset="0"/>
              </a:rPr>
              <a:t> </a:t>
            </a:r>
            <a:r>
              <a:rPr lang="en-US" sz="1600" dirty="0" smtClean="0">
                <a:latin typeface="+mj-lt"/>
                <a:cs typeface="Courier New" pitchFamily="49" charset="0"/>
              </a:rPr>
              <a:t>el </a:t>
            </a:r>
            <a:r>
              <a:rPr lang="en-US" sz="1600" dirty="0" err="1" smtClean="0">
                <a:latin typeface="+mj-lt"/>
                <a:cs typeface="Courier New" pitchFamily="49" charset="0"/>
              </a:rPr>
              <a:t>demonio</a:t>
            </a:r>
            <a:r>
              <a:rPr lang="en-US" sz="1600" dirty="0" smtClean="0">
                <a:latin typeface="+mj-lt"/>
                <a:cs typeface="Courier New" pitchFamily="49" charset="0"/>
              </a:rPr>
              <a:t>. </a:t>
            </a:r>
            <a:r>
              <a:rPr lang="en-US" sz="1600" dirty="0" err="1" smtClean="0">
                <a:latin typeface="+mj-lt"/>
                <a:cs typeface="Courier New" pitchFamily="49" charset="0"/>
              </a:rPr>
              <a:t>Ej</a:t>
            </a:r>
            <a:r>
              <a:rPr lang="en-US" sz="1600" dirty="0" smtClean="0">
                <a:latin typeface="+mj-lt"/>
                <a:cs typeface="Courier New" pitchFamily="49" charset="0"/>
              </a:rPr>
              <a:t>:</a:t>
            </a:r>
          </a:p>
          <a:p>
            <a:pPr marL="1258887" lvl="3" indent="0">
              <a:lnSpc>
                <a:spcPct val="80000"/>
              </a:lnSpc>
              <a:spcBef>
                <a:spcPts val="500"/>
              </a:spcBef>
              <a:buFont typeface="Times New Roman" pitchFamily="16" charset="0"/>
              <a:buNone/>
              <a:defRPr/>
            </a:pPr>
            <a:r>
              <a:rPr lang="en-US" sz="1600" dirty="0" smtClean="0">
                <a:latin typeface="+mj-lt"/>
                <a:cs typeface="Courier New" pitchFamily="49" charset="0"/>
              </a:rPr>
              <a:t>Listen 0.0.0.0:80</a:t>
            </a:r>
          </a:p>
          <a:p>
            <a:pPr marL="1258887" lvl="3" indent="0">
              <a:lnSpc>
                <a:spcPct val="80000"/>
              </a:lnSpc>
              <a:spcBef>
                <a:spcPts val="500"/>
              </a:spcBef>
              <a:buFont typeface="Times New Roman" pitchFamily="16" charset="0"/>
              <a:buNone/>
              <a:defRPr/>
            </a:pPr>
            <a:r>
              <a:rPr lang="en-US" sz="1600" dirty="0" smtClean="0">
                <a:latin typeface="+mj-lt"/>
                <a:cs typeface="Courier New" pitchFamily="49" charset="0"/>
              </a:rPr>
              <a:t>Listen [::]:80</a:t>
            </a:r>
          </a:p>
          <a:p>
            <a:pPr marL="744537" lvl="1" indent="-342900">
              <a:lnSpc>
                <a:spcPct val="80000"/>
              </a:lnSpc>
              <a:spcBef>
                <a:spcPts val="500"/>
              </a:spcBef>
              <a:buFont typeface="Arial" pitchFamily="34" charset="0"/>
              <a:buChar char="•"/>
              <a:defRPr/>
            </a:pPr>
            <a:r>
              <a:rPr lang="en-US" sz="1600" dirty="0" err="1" smtClean="0">
                <a:latin typeface="+mj-lt"/>
                <a:cs typeface="Courier New" pitchFamily="49" charset="0"/>
              </a:rPr>
              <a:t>ServerRoot</a:t>
            </a:r>
            <a:r>
              <a:rPr lang="en-US" sz="1600" dirty="0" smtClean="0">
                <a:latin typeface="+mj-lt"/>
                <a:cs typeface="Courier New" pitchFamily="49" charset="0"/>
              </a:rPr>
              <a:t> – </a:t>
            </a:r>
            <a:r>
              <a:rPr lang="en-US" sz="1600" dirty="0" err="1" smtClean="0">
                <a:latin typeface="+mj-lt"/>
                <a:cs typeface="Courier New" pitchFamily="49" charset="0"/>
              </a:rPr>
              <a:t>Especifica</a:t>
            </a:r>
            <a:r>
              <a:rPr lang="en-US" sz="1600" dirty="0" smtClean="0">
                <a:latin typeface="+mj-lt"/>
                <a:cs typeface="Courier New" pitchFamily="49" charset="0"/>
              </a:rPr>
              <a:t> el path de </a:t>
            </a:r>
            <a:r>
              <a:rPr lang="en-US" sz="1600" dirty="0" err="1" smtClean="0">
                <a:latin typeface="+mj-lt"/>
                <a:cs typeface="Courier New" pitchFamily="49" charset="0"/>
              </a:rPr>
              <a:t>raiz</a:t>
            </a:r>
            <a:r>
              <a:rPr lang="en-US" sz="1600" dirty="0" smtClean="0">
                <a:latin typeface="+mj-lt"/>
                <a:cs typeface="Courier New" pitchFamily="49" charset="0"/>
              </a:rPr>
              <a:t> de </a:t>
            </a:r>
            <a:r>
              <a:rPr lang="en-US" sz="1600" dirty="0" err="1" smtClean="0">
                <a:latin typeface="+mj-lt"/>
                <a:cs typeface="Courier New" pitchFamily="49" charset="0"/>
              </a:rPr>
              <a:t>ejecucion</a:t>
            </a:r>
            <a:r>
              <a:rPr lang="en-US" sz="1600" dirty="0" smtClean="0">
                <a:latin typeface="+mj-lt"/>
                <a:cs typeface="Courier New" pitchFamily="49" charset="0"/>
              </a:rPr>
              <a:t> del Apache</a:t>
            </a:r>
          </a:p>
          <a:p>
            <a:pPr marL="1258887" lvl="3" indent="0">
              <a:lnSpc>
                <a:spcPct val="80000"/>
              </a:lnSpc>
              <a:spcBef>
                <a:spcPts val="500"/>
              </a:spcBef>
              <a:buFont typeface="Times New Roman" pitchFamily="16" charset="0"/>
              <a:buNone/>
              <a:defRPr/>
            </a:pPr>
            <a:r>
              <a:rPr lang="en-US" sz="1600" dirty="0" err="1" smtClean="0">
                <a:latin typeface="+mj-lt"/>
                <a:cs typeface="Courier New" pitchFamily="49" charset="0"/>
              </a:rPr>
              <a:t>ServerRoot</a:t>
            </a:r>
            <a:r>
              <a:rPr lang="en-US" sz="1600" dirty="0" smtClean="0">
                <a:latin typeface="+mj-lt"/>
                <a:cs typeface="Courier New" pitchFamily="49" charset="0"/>
              </a:rPr>
              <a:t> “c:/</a:t>
            </a:r>
            <a:r>
              <a:rPr lang="en-US" sz="1600" dirty="0" err="1" smtClean="0">
                <a:latin typeface="+mj-lt"/>
                <a:cs typeface="Courier New" pitchFamily="49" charset="0"/>
              </a:rPr>
              <a:t>xampp</a:t>
            </a:r>
            <a:r>
              <a:rPr lang="en-US" sz="1600" dirty="0" smtClean="0">
                <a:latin typeface="+mj-lt"/>
                <a:cs typeface="Courier New" pitchFamily="49" charset="0"/>
              </a:rPr>
              <a:t>/apache"</a:t>
            </a:r>
          </a:p>
          <a:p>
            <a:pPr marL="744537" lvl="1" indent="-342900">
              <a:lnSpc>
                <a:spcPct val="80000"/>
              </a:lnSpc>
              <a:spcBef>
                <a:spcPts val="500"/>
              </a:spcBef>
              <a:buFont typeface="Arial" pitchFamily="34" charset="0"/>
              <a:buChar char="•"/>
              <a:defRPr/>
            </a:pPr>
            <a:r>
              <a:rPr lang="en-US" sz="1600" dirty="0" err="1" smtClean="0">
                <a:latin typeface="+mj-lt"/>
                <a:cs typeface="Courier New" pitchFamily="49" charset="0"/>
              </a:rPr>
              <a:t>ServerAdmin</a:t>
            </a:r>
            <a:r>
              <a:rPr lang="en-US" sz="1600" dirty="0" smtClean="0">
                <a:latin typeface="+mj-lt"/>
                <a:cs typeface="Courier New" pitchFamily="49" charset="0"/>
              </a:rPr>
              <a:t> – </a:t>
            </a:r>
            <a:r>
              <a:rPr lang="en-US" sz="1600" dirty="0" err="1" smtClean="0">
                <a:latin typeface="+mj-lt"/>
                <a:cs typeface="Courier New" pitchFamily="49" charset="0"/>
              </a:rPr>
              <a:t>Direccion</a:t>
            </a:r>
            <a:r>
              <a:rPr lang="en-US" sz="1600" dirty="0" smtClean="0">
                <a:latin typeface="+mj-lt"/>
                <a:cs typeface="Courier New" pitchFamily="49" charset="0"/>
              </a:rPr>
              <a:t> de </a:t>
            </a:r>
            <a:r>
              <a:rPr lang="en-US" sz="1600" dirty="0" err="1" smtClean="0">
                <a:latin typeface="+mj-lt"/>
                <a:cs typeface="Courier New" pitchFamily="49" charset="0"/>
              </a:rPr>
              <a:t>correo</a:t>
            </a:r>
            <a:r>
              <a:rPr lang="en-US" sz="1600" dirty="0" smtClean="0">
                <a:latin typeface="+mj-lt"/>
                <a:cs typeface="Courier New" pitchFamily="49" charset="0"/>
              </a:rPr>
              <a:t> </a:t>
            </a:r>
            <a:r>
              <a:rPr lang="en-US" sz="1600" dirty="0" err="1" smtClean="0">
                <a:latin typeface="+mj-lt"/>
                <a:cs typeface="Courier New" pitchFamily="49" charset="0"/>
              </a:rPr>
              <a:t>electronico</a:t>
            </a:r>
            <a:r>
              <a:rPr lang="en-US" sz="1600" dirty="0" smtClean="0">
                <a:latin typeface="+mj-lt"/>
                <a:cs typeface="Courier New" pitchFamily="49" charset="0"/>
              </a:rPr>
              <a:t> del </a:t>
            </a:r>
            <a:r>
              <a:rPr lang="en-US" sz="1600" dirty="0" err="1" smtClean="0">
                <a:latin typeface="+mj-lt"/>
                <a:cs typeface="Courier New" pitchFamily="49" charset="0"/>
              </a:rPr>
              <a:t>administrador</a:t>
            </a:r>
            <a:r>
              <a:rPr lang="en-US" sz="1600" dirty="0" smtClean="0">
                <a:latin typeface="+mj-lt"/>
                <a:cs typeface="Courier New" pitchFamily="49" charset="0"/>
              </a:rPr>
              <a:t> del </a:t>
            </a:r>
            <a:r>
              <a:rPr lang="en-US" sz="1600" dirty="0" err="1" smtClean="0">
                <a:latin typeface="+mj-lt"/>
                <a:cs typeface="Courier New" pitchFamily="49" charset="0"/>
              </a:rPr>
              <a:t>servidor</a:t>
            </a:r>
            <a:r>
              <a:rPr lang="en-US" sz="1600" dirty="0" smtClean="0">
                <a:latin typeface="+mj-lt"/>
                <a:cs typeface="Courier New" pitchFamily="49" charset="0"/>
              </a:rPr>
              <a:t>, </a:t>
            </a:r>
            <a:r>
              <a:rPr lang="en-US" sz="1600" dirty="0" err="1" smtClean="0">
                <a:latin typeface="+mj-lt"/>
                <a:cs typeface="Courier New" pitchFamily="49" charset="0"/>
              </a:rPr>
              <a:t>aparece</a:t>
            </a:r>
            <a:r>
              <a:rPr lang="en-US" sz="1600" dirty="0" smtClean="0">
                <a:latin typeface="+mj-lt"/>
                <a:cs typeface="Courier New" pitchFamily="49" charset="0"/>
              </a:rPr>
              <a:t> en </a:t>
            </a:r>
            <a:r>
              <a:rPr lang="en-US" sz="1600" dirty="0" err="1" smtClean="0">
                <a:latin typeface="+mj-lt"/>
                <a:cs typeface="Courier New" pitchFamily="49" charset="0"/>
              </a:rPr>
              <a:t>caso</a:t>
            </a:r>
            <a:r>
              <a:rPr lang="en-US" sz="1600" dirty="0" smtClean="0">
                <a:latin typeface="+mj-lt"/>
                <a:cs typeface="Courier New" pitchFamily="49" charset="0"/>
              </a:rPr>
              <a:t> de </a:t>
            </a:r>
            <a:r>
              <a:rPr lang="en-US" sz="1600" dirty="0" err="1" smtClean="0">
                <a:latin typeface="+mj-lt"/>
                <a:cs typeface="Courier New" pitchFamily="49" charset="0"/>
              </a:rPr>
              <a:t>errores</a:t>
            </a:r>
            <a:r>
              <a:rPr lang="en-US" sz="1600" dirty="0" smtClean="0">
                <a:latin typeface="+mj-lt"/>
                <a:cs typeface="Courier New" pitchFamily="49" charset="0"/>
              </a:rPr>
              <a:t> </a:t>
            </a:r>
            <a:r>
              <a:rPr lang="en-US" sz="1600" dirty="0" err="1" smtClean="0">
                <a:latin typeface="+mj-lt"/>
                <a:cs typeface="Courier New" pitchFamily="49" charset="0"/>
              </a:rPr>
              <a:t>como</a:t>
            </a:r>
            <a:r>
              <a:rPr lang="en-US" sz="1600" dirty="0" smtClean="0">
                <a:latin typeface="+mj-lt"/>
                <a:cs typeface="Courier New" pitchFamily="49" charset="0"/>
              </a:rPr>
              <a:t> </a:t>
            </a:r>
            <a:r>
              <a:rPr lang="en-US" sz="1600" dirty="0" err="1" smtClean="0">
                <a:latin typeface="+mj-lt"/>
                <a:cs typeface="Courier New" pitchFamily="49" charset="0"/>
              </a:rPr>
              <a:t>referencias</a:t>
            </a:r>
            <a:endParaRPr lang="en-US" sz="1600" dirty="0" smtClean="0">
              <a:latin typeface="+mj-lt"/>
              <a:cs typeface="Courier New" pitchFamily="49" charset="0"/>
            </a:endParaRPr>
          </a:p>
          <a:p>
            <a:pPr marL="1258887" lvl="3" indent="0">
              <a:lnSpc>
                <a:spcPct val="80000"/>
              </a:lnSpc>
              <a:spcBef>
                <a:spcPts val="500"/>
              </a:spcBef>
              <a:buFont typeface="Times New Roman" pitchFamily="16" charset="0"/>
              <a:buNone/>
              <a:defRPr/>
            </a:pPr>
            <a:r>
              <a:rPr lang="en-US" sz="1600" dirty="0" err="1" smtClean="0">
                <a:latin typeface="+mj-lt"/>
                <a:cs typeface="Courier New" pitchFamily="49" charset="0"/>
              </a:rPr>
              <a:t>ServerAdmin</a:t>
            </a:r>
            <a:r>
              <a:rPr lang="en-US" sz="1600" dirty="0" smtClean="0">
                <a:latin typeface="+mj-lt"/>
                <a:cs typeface="Courier New" pitchFamily="49" charset="0"/>
              </a:rPr>
              <a:t> </a:t>
            </a:r>
            <a:r>
              <a:rPr lang="en-US" sz="1600" dirty="0" err="1" smtClean="0">
                <a:latin typeface="+mj-lt"/>
                <a:cs typeface="Courier New" pitchFamily="49" charset="0"/>
              </a:rPr>
              <a:t>postmaster@localhost</a:t>
            </a:r>
            <a:endParaRPr lang="en-US" sz="1600" dirty="0" smtClean="0">
              <a:latin typeface="+mj-lt"/>
              <a:cs typeface="Courier New" pitchFamily="49" charset="0"/>
            </a:endParaRPr>
          </a:p>
          <a:p>
            <a:pPr marL="744537" lvl="1" indent="-342900">
              <a:lnSpc>
                <a:spcPct val="80000"/>
              </a:lnSpc>
              <a:spcBef>
                <a:spcPts val="500"/>
              </a:spcBef>
              <a:buFont typeface="Arial" pitchFamily="34" charset="0"/>
              <a:buChar char="•"/>
              <a:defRPr/>
            </a:pPr>
            <a:r>
              <a:rPr lang="en-US" sz="1600" dirty="0" err="1" smtClean="0">
                <a:latin typeface="+mj-lt"/>
                <a:cs typeface="Courier New" pitchFamily="49" charset="0"/>
              </a:rPr>
              <a:t>ServerName</a:t>
            </a:r>
            <a:r>
              <a:rPr lang="en-US" sz="1600" dirty="0" smtClean="0">
                <a:latin typeface="+mj-lt"/>
                <a:cs typeface="Courier New" pitchFamily="49" charset="0"/>
              </a:rPr>
              <a:t> – </a:t>
            </a:r>
            <a:r>
              <a:rPr lang="en-US" sz="1600" dirty="0" err="1" smtClean="0">
                <a:latin typeface="+mj-lt"/>
                <a:cs typeface="Courier New" pitchFamily="49" charset="0"/>
              </a:rPr>
              <a:t>Nombre</a:t>
            </a:r>
            <a:r>
              <a:rPr lang="en-US" sz="1600" dirty="0" smtClean="0">
                <a:latin typeface="+mj-lt"/>
                <a:cs typeface="Courier New" pitchFamily="49" charset="0"/>
              </a:rPr>
              <a:t> DNS del </a:t>
            </a:r>
            <a:r>
              <a:rPr lang="en-US" sz="1600" dirty="0" err="1" smtClean="0">
                <a:latin typeface="+mj-lt"/>
                <a:cs typeface="Courier New" pitchFamily="49" charset="0"/>
              </a:rPr>
              <a:t>servidor</a:t>
            </a:r>
            <a:r>
              <a:rPr lang="en-US" sz="1600" dirty="0" smtClean="0">
                <a:latin typeface="+mj-lt"/>
                <a:cs typeface="Courier New" pitchFamily="49" charset="0"/>
              </a:rPr>
              <a:t>, </a:t>
            </a:r>
            <a:r>
              <a:rPr lang="en-US" sz="1600" dirty="0" err="1" smtClean="0">
                <a:latin typeface="+mj-lt"/>
                <a:cs typeface="Courier New" pitchFamily="49" charset="0"/>
              </a:rPr>
              <a:t>por</a:t>
            </a:r>
            <a:r>
              <a:rPr lang="en-US" sz="1600" dirty="0" smtClean="0">
                <a:latin typeface="+mj-lt"/>
                <a:cs typeface="Courier New" pitchFamily="49" charset="0"/>
              </a:rPr>
              <a:t> </a:t>
            </a:r>
            <a:r>
              <a:rPr lang="en-US" sz="1600" dirty="0" err="1" smtClean="0">
                <a:latin typeface="+mj-lt"/>
                <a:cs typeface="Courier New" pitchFamily="49" charset="0"/>
              </a:rPr>
              <a:t>defecto</a:t>
            </a:r>
            <a:r>
              <a:rPr lang="en-US" sz="1600" dirty="0" smtClean="0">
                <a:latin typeface="+mj-lt"/>
                <a:cs typeface="Courier New" pitchFamily="49" charset="0"/>
              </a:rPr>
              <a:t> solo el </a:t>
            </a:r>
            <a:r>
              <a:rPr lang="en-US" sz="1600" dirty="0" err="1" smtClean="0">
                <a:latin typeface="+mj-lt"/>
                <a:cs typeface="Courier New" pitchFamily="49" charset="0"/>
              </a:rPr>
              <a:t>servidor</a:t>
            </a:r>
            <a:r>
              <a:rPr lang="en-US" sz="1600" dirty="0" smtClean="0">
                <a:latin typeface="+mj-lt"/>
                <a:cs typeface="Courier New" pitchFamily="49" charset="0"/>
              </a:rPr>
              <a:t> </a:t>
            </a:r>
            <a:r>
              <a:rPr lang="en-US" sz="1600" dirty="0" err="1" smtClean="0">
                <a:latin typeface="+mj-lt"/>
                <a:cs typeface="Courier New" pitchFamily="49" charset="0"/>
              </a:rPr>
              <a:t>que</a:t>
            </a:r>
            <a:r>
              <a:rPr lang="en-US" sz="1600" dirty="0" smtClean="0">
                <a:latin typeface="+mj-lt"/>
                <a:cs typeface="Courier New" pitchFamily="49" charset="0"/>
              </a:rPr>
              <a:t> </a:t>
            </a:r>
            <a:r>
              <a:rPr lang="en-US" sz="1600" dirty="0" err="1" smtClean="0">
                <a:latin typeface="+mj-lt"/>
                <a:cs typeface="Courier New" pitchFamily="49" charset="0"/>
              </a:rPr>
              <a:t>atiende</a:t>
            </a:r>
            <a:r>
              <a:rPr lang="en-US" sz="1600" dirty="0" smtClean="0">
                <a:latin typeface="+mj-lt"/>
                <a:cs typeface="Courier New" pitchFamily="49" charset="0"/>
              </a:rPr>
              <a:t>, en </a:t>
            </a:r>
            <a:r>
              <a:rPr lang="en-US" sz="1600" dirty="0" err="1" smtClean="0">
                <a:latin typeface="+mj-lt"/>
                <a:cs typeface="Courier New" pitchFamily="49" charset="0"/>
              </a:rPr>
              <a:t>caso</a:t>
            </a:r>
            <a:r>
              <a:rPr lang="en-US" sz="1600" dirty="0" smtClean="0">
                <a:latin typeface="+mj-lt"/>
                <a:cs typeface="Courier New" pitchFamily="49" charset="0"/>
              </a:rPr>
              <a:t> de </a:t>
            </a:r>
            <a:r>
              <a:rPr lang="en-US" sz="1600" dirty="0" err="1" smtClean="0">
                <a:latin typeface="+mj-lt"/>
                <a:cs typeface="Courier New" pitchFamily="49" charset="0"/>
              </a:rPr>
              <a:t>soportar</a:t>
            </a:r>
            <a:r>
              <a:rPr lang="en-US" sz="1600" dirty="0" smtClean="0">
                <a:latin typeface="+mj-lt"/>
                <a:cs typeface="Courier New" pitchFamily="49" charset="0"/>
              </a:rPr>
              <a:t> multiples </a:t>
            </a:r>
            <a:r>
              <a:rPr lang="en-US" sz="1600" i="1" dirty="0" smtClean="0">
                <a:latin typeface="+mj-lt"/>
                <a:cs typeface="Courier New" pitchFamily="49" charset="0"/>
              </a:rPr>
              <a:t>hosts</a:t>
            </a:r>
            <a:r>
              <a:rPr lang="en-US" sz="1600" dirty="0" smtClean="0">
                <a:latin typeface="+mj-lt"/>
                <a:cs typeface="Courier New" pitchFamily="49" charset="0"/>
              </a:rPr>
              <a:t> </a:t>
            </a:r>
            <a:r>
              <a:rPr lang="en-US" sz="1600" dirty="0" err="1" smtClean="0">
                <a:latin typeface="+mj-lt"/>
                <a:cs typeface="Courier New" pitchFamily="49" charset="0"/>
              </a:rPr>
              <a:t>virtuales</a:t>
            </a:r>
            <a:r>
              <a:rPr lang="en-US" sz="1600" dirty="0" smtClean="0">
                <a:latin typeface="+mj-lt"/>
                <a:cs typeface="Courier New" pitchFamily="49" charset="0"/>
              </a:rPr>
              <a:t>, </a:t>
            </a:r>
            <a:r>
              <a:rPr lang="en-US" sz="1600" dirty="0" err="1" smtClean="0">
                <a:latin typeface="+mj-lt"/>
                <a:cs typeface="Courier New" pitchFamily="49" charset="0"/>
              </a:rPr>
              <a:t>uno</a:t>
            </a:r>
            <a:r>
              <a:rPr lang="en-US" sz="1600" dirty="0" smtClean="0">
                <a:latin typeface="+mj-lt"/>
                <a:cs typeface="Courier New" pitchFamily="49" charset="0"/>
              </a:rPr>
              <a:t> </a:t>
            </a:r>
            <a:r>
              <a:rPr lang="en-US" sz="1600" dirty="0" err="1" smtClean="0">
                <a:latin typeface="+mj-lt"/>
                <a:cs typeface="Courier New" pitchFamily="49" charset="0"/>
              </a:rPr>
              <a:t>por</a:t>
            </a:r>
            <a:r>
              <a:rPr lang="en-US" sz="1600" dirty="0" smtClean="0">
                <a:latin typeface="+mj-lt"/>
                <a:cs typeface="Courier New" pitchFamily="49" charset="0"/>
              </a:rPr>
              <a:t> </a:t>
            </a:r>
            <a:r>
              <a:rPr lang="en-US" sz="1600" dirty="0" err="1" smtClean="0">
                <a:latin typeface="+mj-lt"/>
                <a:cs typeface="Courier New" pitchFamily="49" charset="0"/>
              </a:rPr>
              <a:t>cada</a:t>
            </a:r>
            <a:r>
              <a:rPr lang="en-US" sz="1600" dirty="0" smtClean="0">
                <a:latin typeface="+mj-lt"/>
                <a:cs typeface="Courier New" pitchFamily="49" charset="0"/>
              </a:rPr>
              <a:t> server.</a:t>
            </a:r>
          </a:p>
          <a:p>
            <a:pPr marL="1258887" lvl="3" indent="0">
              <a:lnSpc>
                <a:spcPct val="80000"/>
              </a:lnSpc>
              <a:spcBef>
                <a:spcPts val="500"/>
              </a:spcBef>
              <a:buFont typeface="Times New Roman" pitchFamily="16" charset="0"/>
              <a:buNone/>
              <a:defRPr/>
            </a:pPr>
            <a:r>
              <a:rPr lang="en-US" sz="1600" dirty="0" err="1" smtClean="0">
                <a:latin typeface="+mj-lt"/>
                <a:cs typeface="Courier New" pitchFamily="49" charset="0"/>
              </a:rPr>
              <a:t>ServerName</a:t>
            </a:r>
            <a:r>
              <a:rPr lang="en-US" sz="1600" dirty="0" smtClean="0">
                <a:latin typeface="+mj-lt"/>
                <a:cs typeface="Courier New" pitchFamily="49" charset="0"/>
              </a:rPr>
              <a:t> localhost:80</a:t>
            </a:r>
          </a:p>
          <a:p>
            <a:pPr marL="744537" lvl="1" indent="-342900">
              <a:lnSpc>
                <a:spcPct val="80000"/>
              </a:lnSpc>
              <a:spcBef>
                <a:spcPts val="500"/>
              </a:spcBef>
              <a:buFont typeface="Arial" pitchFamily="34" charset="0"/>
              <a:buChar char="•"/>
              <a:defRPr/>
            </a:pPr>
            <a:r>
              <a:rPr lang="en-US" sz="1600" dirty="0" err="1" smtClean="0">
                <a:latin typeface="+mj-lt"/>
                <a:cs typeface="Courier New" pitchFamily="49" charset="0"/>
              </a:rPr>
              <a:t>DocumentRoot</a:t>
            </a:r>
            <a:r>
              <a:rPr lang="en-US" sz="1600" dirty="0" smtClean="0">
                <a:latin typeface="+mj-lt"/>
                <a:cs typeface="Courier New" pitchFamily="49" charset="0"/>
              </a:rPr>
              <a:t> – Path a </a:t>
            </a:r>
            <a:r>
              <a:rPr lang="en-US" sz="1600" dirty="0" err="1" smtClean="0">
                <a:latin typeface="+mj-lt"/>
                <a:cs typeface="Courier New" pitchFamily="49" charset="0"/>
              </a:rPr>
              <a:t>partir</a:t>
            </a:r>
            <a:r>
              <a:rPr lang="en-US" sz="1600" dirty="0" smtClean="0">
                <a:latin typeface="+mj-lt"/>
                <a:cs typeface="Courier New" pitchFamily="49" charset="0"/>
              </a:rPr>
              <a:t> del </a:t>
            </a:r>
            <a:r>
              <a:rPr lang="en-US" sz="1600" dirty="0" err="1" smtClean="0">
                <a:latin typeface="+mj-lt"/>
                <a:cs typeface="Courier New" pitchFamily="49" charset="0"/>
              </a:rPr>
              <a:t>cual</a:t>
            </a:r>
            <a:r>
              <a:rPr lang="en-US" sz="1600" dirty="0" smtClean="0">
                <a:latin typeface="+mj-lt"/>
                <a:cs typeface="Courier New" pitchFamily="49" charset="0"/>
              </a:rPr>
              <a:t> se </a:t>
            </a:r>
            <a:r>
              <a:rPr lang="en-US" sz="1600" dirty="0" err="1" smtClean="0">
                <a:latin typeface="+mj-lt"/>
                <a:cs typeface="Courier New" pitchFamily="49" charset="0"/>
              </a:rPr>
              <a:t>tomara</a:t>
            </a:r>
            <a:r>
              <a:rPr lang="en-US" sz="1600" dirty="0" smtClean="0">
                <a:latin typeface="+mj-lt"/>
                <a:cs typeface="Courier New" pitchFamily="49" charset="0"/>
              </a:rPr>
              <a:t> la </a:t>
            </a:r>
            <a:r>
              <a:rPr lang="en-US" sz="1600" dirty="0" err="1" smtClean="0">
                <a:latin typeface="+mj-lt"/>
                <a:cs typeface="Courier New" pitchFamily="49" charset="0"/>
              </a:rPr>
              <a:t>raiz</a:t>
            </a:r>
            <a:r>
              <a:rPr lang="en-US" sz="1600" dirty="0" smtClean="0">
                <a:latin typeface="+mj-lt"/>
                <a:cs typeface="Courier New" pitchFamily="49" charset="0"/>
              </a:rPr>
              <a:t> del </a:t>
            </a:r>
            <a:r>
              <a:rPr lang="en-US" sz="1600" dirty="0" err="1" smtClean="0">
                <a:latin typeface="+mj-lt"/>
                <a:cs typeface="Courier New" pitchFamily="49" charset="0"/>
              </a:rPr>
              <a:t>servidor</a:t>
            </a:r>
            <a:r>
              <a:rPr lang="en-US" sz="1600" dirty="0" smtClean="0">
                <a:latin typeface="+mj-lt"/>
                <a:cs typeface="Courier New" pitchFamily="49" charset="0"/>
              </a:rPr>
              <a:t> </a:t>
            </a:r>
            <a:r>
              <a:rPr lang="en-US" sz="1600" dirty="0" err="1" smtClean="0">
                <a:latin typeface="+mj-lt"/>
                <a:cs typeface="Courier New" pitchFamily="49" charset="0"/>
              </a:rPr>
              <a:t>para</a:t>
            </a:r>
            <a:r>
              <a:rPr lang="en-US" sz="1600" dirty="0" smtClean="0">
                <a:latin typeface="+mj-lt"/>
                <a:cs typeface="Courier New" pitchFamily="49" charset="0"/>
              </a:rPr>
              <a:t> el </a:t>
            </a:r>
            <a:r>
              <a:rPr lang="en-US" sz="1600" dirty="0" err="1" smtClean="0">
                <a:latin typeface="+mj-lt"/>
                <a:cs typeface="Courier New" pitchFamily="49" charset="0"/>
              </a:rPr>
              <a:t>cliente</a:t>
            </a:r>
            <a:endParaRPr lang="en-US" sz="1600" dirty="0" smtClean="0">
              <a:latin typeface="+mj-lt"/>
              <a:cs typeface="Courier New" pitchFamily="49" charset="0"/>
            </a:endParaRPr>
          </a:p>
          <a:p>
            <a:pPr marL="1258887" lvl="3" indent="0">
              <a:lnSpc>
                <a:spcPct val="80000"/>
              </a:lnSpc>
              <a:spcBef>
                <a:spcPts val="500"/>
              </a:spcBef>
              <a:buFont typeface="Times New Roman" pitchFamily="16" charset="0"/>
              <a:buNone/>
              <a:defRPr/>
            </a:pPr>
            <a:r>
              <a:rPr lang="en-US" sz="1600" dirty="0" err="1" smtClean="0">
                <a:latin typeface="+mj-lt"/>
                <a:cs typeface="Courier New" pitchFamily="49" charset="0"/>
              </a:rPr>
              <a:t>DocumentRoot</a:t>
            </a:r>
            <a:r>
              <a:rPr lang="en-US" sz="1600" dirty="0" smtClean="0">
                <a:latin typeface="+mj-lt"/>
                <a:cs typeface="Courier New" pitchFamily="49" charset="0"/>
              </a:rPr>
              <a:t> "C:/xampp/htdocs/stock"</a:t>
            </a:r>
          </a:p>
          <a:p>
            <a:pPr marL="744537" lvl="1" indent="-342900">
              <a:lnSpc>
                <a:spcPct val="80000"/>
              </a:lnSpc>
              <a:spcBef>
                <a:spcPts val="500"/>
              </a:spcBef>
              <a:buFont typeface="Arial" pitchFamily="34" charset="0"/>
              <a:buChar char="•"/>
              <a:defRPr/>
            </a:pPr>
            <a:endParaRPr lang="en-US" sz="2000" dirty="0" smtClean="0"/>
          </a:p>
          <a:p>
            <a:pPr marL="0" indent="0">
              <a:lnSpc>
                <a:spcPct val="80000"/>
              </a:lnSpc>
              <a:spcBef>
                <a:spcPts val="500"/>
              </a:spcBef>
              <a:buFont typeface="Times New Roman" pitchFamily="16" charset="0"/>
              <a:buNone/>
              <a:defRPr/>
            </a:pPr>
            <a:endParaRPr lang="en-US" sz="2000" dirty="0" smtClean="0"/>
          </a:p>
          <a:p>
            <a:pPr marL="342900" indent="-342900">
              <a:lnSpc>
                <a:spcPct val="80000"/>
              </a:lnSpc>
              <a:spcBef>
                <a:spcPts val="500"/>
              </a:spcBef>
              <a:buFont typeface="Arial" pitchFamily="34" charset="0"/>
              <a:buChar char="•"/>
              <a:defRPr/>
            </a:pPr>
            <a:endParaRPr lang="en-US" sz="2000" dirty="0" smtClean="0"/>
          </a:p>
          <a:p>
            <a:pPr marL="342900" indent="-342900">
              <a:lnSpc>
                <a:spcPct val="80000"/>
              </a:lnSpc>
              <a:spcBef>
                <a:spcPts val="500"/>
              </a:spcBef>
              <a:buFont typeface="Arial" pitchFamily="34" charset="0"/>
              <a:buChar char="•"/>
              <a:defRPr/>
            </a:pPr>
            <a:endParaRPr lang="en-US" sz="2000" dirty="0" smtClean="0"/>
          </a:p>
          <a:p>
            <a:pPr>
              <a:lnSpc>
                <a:spcPct val="80000"/>
              </a:lnSpc>
              <a:spcBef>
                <a:spcPts val="500"/>
              </a:spcBef>
              <a:buFont typeface="Arial" charset="0"/>
              <a:buNone/>
              <a:defRPr/>
            </a:pPr>
            <a:endParaRPr lang="en-US" sz="2000" b="1" dirty="0" smtClean="0"/>
          </a:p>
          <a:p>
            <a:pPr>
              <a:lnSpc>
                <a:spcPct val="80000"/>
              </a:lnSpc>
              <a:spcBef>
                <a:spcPts val="500"/>
              </a:spcBef>
              <a:buFont typeface="Arial" charset="0"/>
              <a:buNone/>
              <a:defRPr/>
            </a:pPr>
            <a:endParaRPr lang="en-US" sz="2000" b="1" dirty="0" smtClean="0"/>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01482"/>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325262" y="852031"/>
            <a:ext cx="8229600" cy="5578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AR" altLang="es-AR" sz="2400" dirty="0">
                <a:solidFill>
                  <a:srgbClr val="000000"/>
                </a:solidFill>
              </a:rPr>
              <a:t>HTTPD – </a:t>
            </a:r>
            <a:r>
              <a:rPr lang="es-AR" altLang="es-AR" sz="2400" dirty="0" smtClean="0">
                <a:solidFill>
                  <a:srgbClr val="000000"/>
                </a:solidFill>
              </a:rPr>
              <a:t>Apache - </a:t>
            </a:r>
            <a:r>
              <a:rPr lang="es-AR" altLang="es-AR" sz="2400" dirty="0" err="1" smtClean="0">
                <a:solidFill>
                  <a:srgbClr val="000000"/>
                </a:solidFill>
              </a:rPr>
              <a:t>Configuracion</a:t>
            </a:r>
            <a:endParaRPr lang="es-AR" altLang="es-AR" sz="2400" dirty="0">
              <a:solidFill>
                <a:srgbClr val="000000"/>
              </a:solidFill>
            </a:endParaRPr>
          </a:p>
        </p:txBody>
      </p:sp>
      <p:sp>
        <p:nvSpPr>
          <p:cNvPr id="8" name="Text Box 2"/>
          <p:cNvSpPr txBox="1">
            <a:spLocks noChangeArrowheads="1"/>
          </p:cNvSpPr>
          <p:nvPr/>
        </p:nvSpPr>
        <p:spPr bwMode="auto">
          <a:xfrm>
            <a:off x="457200" y="2133600"/>
            <a:ext cx="8229600" cy="439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9pPr>
          </a:lstStyle>
          <a:p>
            <a:pPr marL="342900" indent="-342900">
              <a:lnSpc>
                <a:spcPct val="80000"/>
              </a:lnSpc>
              <a:spcBef>
                <a:spcPts val="500"/>
              </a:spcBef>
              <a:buFont typeface="Arial" pitchFamily="34" charset="0"/>
              <a:buChar char="•"/>
              <a:defRPr/>
            </a:pPr>
            <a:r>
              <a:rPr lang="en-US" sz="2000" dirty="0" err="1" smtClean="0"/>
              <a:t>Directivas</a:t>
            </a:r>
            <a:r>
              <a:rPr lang="en-US" sz="2000" dirty="0" smtClean="0"/>
              <a:t> </a:t>
            </a:r>
            <a:r>
              <a:rPr lang="en-US" sz="2000" dirty="0" err="1" smtClean="0"/>
              <a:t>Principales</a:t>
            </a:r>
            <a:endParaRPr lang="en-US" sz="2000" dirty="0" smtClean="0"/>
          </a:p>
          <a:p>
            <a:pPr marL="342900" indent="-342900">
              <a:lnSpc>
                <a:spcPct val="80000"/>
              </a:lnSpc>
              <a:spcBef>
                <a:spcPts val="500"/>
              </a:spcBef>
              <a:buFont typeface="Arial" pitchFamily="34" charset="0"/>
              <a:buChar char="•"/>
              <a:defRPr/>
            </a:pPr>
            <a:endParaRPr lang="en-US" sz="2000" dirty="0" smtClean="0"/>
          </a:p>
          <a:p>
            <a:pPr marL="744537" lvl="1" indent="-342900">
              <a:lnSpc>
                <a:spcPct val="80000"/>
              </a:lnSpc>
              <a:spcBef>
                <a:spcPts val="500"/>
              </a:spcBef>
              <a:buFont typeface="Arial" pitchFamily="34" charset="0"/>
              <a:buChar char="•"/>
              <a:defRPr/>
            </a:pPr>
            <a:r>
              <a:rPr lang="en-US" sz="1600" dirty="0" err="1" smtClean="0">
                <a:cs typeface="Courier New" pitchFamily="49" charset="0"/>
              </a:rPr>
              <a:t>LoadModule</a:t>
            </a:r>
            <a:r>
              <a:rPr lang="en-US" sz="1600" dirty="0" smtClean="0">
                <a:cs typeface="Courier New" pitchFamily="49" charset="0"/>
              </a:rPr>
              <a:t> – </a:t>
            </a:r>
            <a:r>
              <a:rPr lang="en-US" sz="1600" dirty="0" err="1" smtClean="0">
                <a:cs typeface="Courier New" pitchFamily="49" charset="0"/>
              </a:rPr>
              <a:t>Permite</a:t>
            </a:r>
            <a:r>
              <a:rPr lang="en-US" sz="1600" dirty="0" smtClean="0">
                <a:cs typeface="Courier New" pitchFamily="49" charset="0"/>
              </a:rPr>
              <a:t> </a:t>
            </a:r>
            <a:r>
              <a:rPr lang="en-US" sz="1600" dirty="0" err="1" smtClean="0">
                <a:cs typeface="Courier New" pitchFamily="49" charset="0"/>
              </a:rPr>
              <a:t>cargar</a:t>
            </a:r>
            <a:r>
              <a:rPr lang="en-US" sz="1600" dirty="0" smtClean="0">
                <a:cs typeface="Courier New" pitchFamily="49" charset="0"/>
              </a:rPr>
              <a:t> </a:t>
            </a:r>
            <a:r>
              <a:rPr lang="en-US" sz="1600" dirty="0" err="1" smtClean="0">
                <a:cs typeface="Courier New" pitchFamily="49" charset="0"/>
              </a:rPr>
              <a:t>extensiones</a:t>
            </a:r>
            <a:r>
              <a:rPr lang="en-US" sz="1600" dirty="0" smtClean="0">
                <a:cs typeface="Courier New" pitchFamily="49" charset="0"/>
              </a:rPr>
              <a:t> al </a:t>
            </a:r>
            <a:r>
              <a:rPr lang="en-US" sz="1600" dirty="0" err="1" smtClean="0">
                <a:cs typeface="Courier New" pitchFamily="49" charset="0"/>
              </a:rPr>
              <a:t>servidor</a:t>
            </a:r>
            <a:r>
              <a:rPr lang="en-US" sz="1600" dirty="0" smtClean="0">
                <a:cs typeface="Courier New" pitchFamily="49" charset="0"/>
              </a:rPr>
              <a:t> </a:t>
            </a:r>
            <a:r>
              <a:rPr lang="en-US" sz="1600" dirty="0" err="1" smtClean="0">
                <a:cs typeface="Courier New" pitchFamily="49" charset="0"/>
              </a:rPr>
              <a:t>brindandole</a:t>
            </a:r>
            <a:r>
              <a:rPr lang="en-US" sz="1600" dirty="0" smtClean="0">
                <a:cs typeface="Courier New" pitchFamily="49" charset="0"/>
              </a:rPr>
              <a:t> </a:t>
            </a:r>
            <a:r>
              <a:rPr lang="en-US" sz="1600" dirty="0" err="1" smtClean="0">
                <a:cs typeface="Courier New" pitchFamily="49" charset="0"/>
              </a:rPr>
              <a:t>capacidades</a:t>
            </a:r>
            <a:r>
              <a:rPr lang="en-US" sz="1600" dirty="0" smtClean="0">
                <a:cs typeface="Courier New" pitchFamily="49" charset="0"/>
              </a:rPr>
              <a:t> </a:t>
            </a:r>
            <a:r>
              <a:rPr lang="en-US" sz="1600" dirty="0" err="1" smtClean="0">
                <a:cs typeface="Courier New" pitchFamily="49" charset="0"/>
              </a:rPr>
              <a:t>que</a:t>
            </a:r>
            <a:r>
              <a:rPr lang="en-US" sz="1600" dirty="0" smtClean="0">
                <a:cs typeface="Courier New" pitchFamily="49" charset="0"/>
              </a:rPr>
              <a:t> no </a:t>
            </a:r>
            <a:r>
              <a:rPr lang="en-US" sz="1600" dirty="0" err="1" smtClean="0">
                <a:cs typeface="Courier New" pitchFamily="49" charset="0"/>
              </a:rPr>
              <a:t>tiene</a:t>
            </a:r>
            <a:r>
              <a:rPr lang="en-US" sz="1600" dirty="0" smtClean="0">
                <a:cs typeface="Courier New" pitchFamily="49" charset="0"/>
              </a:rPr>
              <a:t> </a:t>
            </a:r>
            <a:r>
              <a:rPr lang="en-US" sz="1600" dirty="0" err="1" smtClean="0">
                <a:cs typeface="Courier New" pitchFamily="49" charset="0"/>
              </a:rPr>
              <a:t>por</a:t>
            </a:r>
            <a:r>
              <a:rPr lang="en-US" sz="1600" dirty="0" smtClean="0">
                <a:cs typeface="Courier New" pitchFamily="49" charset="0"/>
              </a:rPr>
              <a:t> </a:t>
            </a:r>
            <a:r>
              <a:rPr lang="en-US" sz="1600" dirty="0" err="1" smtClean="0">
                <a:cs typeface="Courier New" pitchFamily="49" charset="0"/>
              </a:rPr>
              <a:t>defecto</a:t>
            </a:r>
            <a:endParaRPr lang="en-US" sz="1600" dirty="0" smtClean="0">
              <a:cs typeface="Courier New" pitchFamily="49" charset="0"/>
            </a:endParaRPr>
          </a:p>
          <a:p>
            <a:pPr marL="1258887" lvl="3" indent="0">
              <a:lnSpc>
                <a:spcPct val="80000"/>
              </a:lnSpc>
              <a:spcBef>
                <a:spcPts val="500"/>
              </a:spcBef>
              <a:buFont typeface="Times New Roman" pitchFamily="16" charset="0"/>
              <a:buNone/>
              <a:defRPr/>
            </a:pPr>
            <a:r>
              <a:rPr lang="en-US" sz="1600" dirty="0" err="1" smtClean="0">
                <a:cs typeface="Courier New" pitchFamily="49" charset="0"/>
              </a:rPr>
              <a:t>LoadModule</a:t>
            </a:r>
            <a:r>
              <a:rPr lang="en-US" sz="1600" dirty="0" smtClean="0">
                <a:cs typeface="Courier New" pitchFamily="49" charset="0"/>
              </a:rPr>
              <a:t> </a:t>
            </a:r>
            <a:r>
              <a:rPr lang="en-US" sz="1600" dirty="0" err="1" smtClean="0">
                <a:cs typeface="Courier New" pitchFamily="49" charset="0"/>
              </a:rPr>
              <a:t>ssl_module</a:t>
            </a:r>
            <a:r>
              <a:rPr lang="en-US" sz="1600" dirty="0" smtClean="0">
                <a:cs typeface="Courier New" pitchFamily="49" charset="0"/>
              </a:rPr>
              <a:t> modules/mod_ssl.so</a:t>
            </a:r>
          </a:p>
          <a:p>
            <a:pPr marL="744537" lvl="1" indent="-342900">
              <a:lnSpc>
                <a:spcPct val="80000"/>
              </a:lnSpc>
              <a:spcBef>
                <a:spcPts val="500"/>
              </a:spcBef>
              <a:buFont typeface="Arial" pitchFamily="34" charset="0"/>
              <a:buChar char="•"/>
              <a:defRPr/>
            </a:pPr>
            <a:r>
              <a:rPr lang="en-US" sz="1600" dirty="0" err="1" smtClean="0">
                <a:cs typeface="Courier New" pitchFamily="49" charset="0"/>
              </a:rPr>
              <a:t>ErrorLog</a:t>
            </a:r>
            <a:r>
              <a:rPr lang="en-US" sz="1600" dirty="0" smtClean="0">
                <a:cs typeface="Courier New" pitchFamily="49" charset="0"/>
              </a:rPr>
              <a:t> – </a:t>
            </a:r>
            <a:r>
              <a:rPr lang="en-US" sz="1600" dirty="0" err="1" smtClean="0">
                <a:cs typeface="Courier New" pitchFamily="49" charset="0"/>
              </a:rPr>
              <a:t>Especifica</a:t>
            </a:r>
            <a:r>
              <a:rPr lang="en-US" sz="1600" dirty="0" smtClean="0">
                <a:cs typeface="Courier New" pitchFamily="49" charset="0"/>
              </a:rPr>
              <a:t> </a:t>
            </a:r>
            <a:r>
              <a:rPr lang="en-US" sz="1600" dirty="0" err="1" smtClean="0">
                <a:cs typeface="Courier New" pitchFamily="49" charset="0"/>
              </a:rPr>
              <a:t>lugar</a:t>
            </a:r>
            <a:r>
              <a:rPr lang="en-US" sz="1600" dirty="0" smtClean="0">
                <a:cs typeface="Courier New" pitchFamily="49" charset="0"/>
              </a:rPr>
              <a:t> y </a:t>
            </a:r>
            <a:r>
              <a:rPr lang="en-US" sz="1600" dirty="0" err="1" smtClean="0">
                <a:cs typeface="Courier New" pitchFamily="49" charset="0"/>
              </a:rPr>
              <a:t>nombre</a:t>
            </a:r>
            <a:r>
              <a:rPr lang="en-US" sz="1600" dirty="0" smtClean="0">
                <a:cs typeface="Courier New" pitchFamily="49" charset="0"/>
              </a:rPr>
              <a:t> del </a:t>
            </a:r>
            <a:r>
              <a:rPr lang="en-US" sz="1600" dirty="0" err="1" smtClean="0">
                <a:cs typeface="Courier New" pitchFamily="49" charset="0"/>
              </a:rPr>
              <a:t>archivo</a:t>
            </a:r>
            <a:r>
              <a:rPr lang="en-US" sz="1600" dirty="0" smtClean="0">
                <a:cs typeface="Courier New" pitchFamily="49" charset="0"/>
              </a:rPr>
              <a:t> de Logs.</a:t>
            </a:r>
          </a:p>
          <a:p>
            <a:pPr marL="1258887" lvl="3" indent="0">
              <a:lnSpc>
                <a:spcPct val="80000"/>
              </a:lnSpc>
              <a:spcBef>
                <a:spcPts val="500"/>
              </a:spcBef>
              <a:buFont typeface="Times New Roman" pitchFamily="16" charset="0"/>
              <a:buNone/>
              <a:defRPr/>
            </a:pPr>
            <a:r>
              <a:rPr lang="en-US" sz="1600" dirty="0" err="1" smtClean="0">
                <a:cs typeface="Courier New" pitchFamily="49" charset="0"/>
              </a:rPr>
              <a:t>ErrorLog</a:t>
            </a:r>
            <a:r>
              <a:rPr lang="en-US" sz="1600" dirty="0" smtClean="0">
                <a:cs typeface="Courier New" pitchFamily="49" charset="0"/>
              </a:rPr>
              <a:t> "logs/error.log"</a:t>
            </a:r>
          </a:p>
          <a:p>
            <a:pPr marL="744537" lvl="1" indent="-342900">
              <a:lnSpc>
                <a:spcPct val="80000"/>
              </a:lnSpc>
              <a:spcBef>
                <a:spcPts val="500"/>
              </a:spcBef>
              <a:buFont typeface="Arial" pitchFamily="34" charset="0"/>
              <a:buChar char="•"/>
              <a:defRPr/>
            </a:pPr>
            <a:r>
              <a:rPr lang="en-US" sz="1600" dirty="0" smtClean="0">
                <a:cs typeface="Courier New" pitchFamily="49" charset="0"/>
              </a:rPr>
              <a:t>Include – </a:t>
            </a:r>
            <a:r>
              <a:rPr lang="en-US" sz="1600" dirty="0" err="1" smtClean="0">
                <a:cs typeface="Courier New" pitchFamily="49" charset="0"/>
              </a:rPr>
              <a:t>Permite</a:t>
            </a:r>
            <a:r>
              <a:rPr lang="en-US" sz="1600" dirty="0" smtClean="0">
                <a:cs typeface="Courier New" pitchFamily="49" charset="0"/>
              </a:rPr>
              <a:t> </a:t>
            </a:r>
            <a:r>
              <a:rPr lang="en-US" sz="1600" dirty="0" err="1" smtClean="0">
                <a:cs typeface="Courier New" pitchFamily="49" charset="0"/>
              </a:rPr>
              <a:t>incluir</a:t>
            </a:r>
            <a:r>
              <a:rPr lang="en-US" sz="1600" dirty="0" smtClean="0">
                <a:cs typeface="Courier New" pitchFamily="49" charset="0"/>
              </a:rPr>
              <a:t> </a:t>
            </a:r>
            <a:r>
              <a:rPr lang="en-US" sz="1600" dirty="0" err="1" smtClean="0">
                <a:cs typeface="Courier New" pitchFamily="49" charset="0"/>
              </a:rPr>
              <a:t>archivos</a:t>
            </a:r>
            <a:r>
              <a:rPr lang="en-US" sz="1600" dirty="0" smtClean="0">
                <a:cs typeface="Courier New" pitchFamily="49" charset="0"/>
              </a:rPr>
              <a:t> de </a:t>
            </a:r>
            <a:r>
              <a:rPr lang="en-US" sz="1600" dirty="0" err="1" smtClean="0">
                <a:cs typeface="Courier New" pitchFamily="49" charset="0"/>
              </a:rPr>
              <a:t>configuracion</a:t>
            </a:r>
            <a:r>
              <a:rPr lang="en-US" sz="1600" dirty="0" smtClean="0">
                <a:cs typeface="Courier New" pitchFamily="49" charset="0"/>
              </a:rPr>
              <a:t> </a:t>
            </a:r>
            <a:r>
              <a:rPr lang="en-US" sz="1600" dirty="0" err="1" smtClean="0">
                <a:cs typeface="Courier New" pitchFamily="49" charset="0"/>
              </a:rPr>
              <a:t>adicionales</a:t>
            </a:r>
            <a:endParaRPr lang="en-US" sz="1600" dirty="0" smtClean="0">
              <a:cs typeface="Courier New" pitchFamily="49" charset="0"/>
            </a:endParaRPr>
          </a:p>
          <a:p>
            <a:pPr marL="1258887" lvl="3" indent="0">
              <a:lnSpc>
                <a:spcPct val="80000"/>
              </a:lnSpc>
              <a:spcBef>
                <a:spcPts val="500"/>
              </a:spcBef>
              <a:buFont typeface="Times New Roman" pitchFamily="16" charset="0"/>
              <a:buNone/>
              <a:defRPr/>
            </a:pPr>
            <a:r>
              <a:rPr lang="en-US" sz="1600" dirty="0" smtClean="0"/>
              <a:t>Include "</a:t>
            </a:r>
            <a:r>
              <a:rPr lang="en-US" sz="1600" dirty="0" err="1" smtClean="0"/>
              <a:t>conf</a:t>
            </a:r>
            <a:r>
              <a:rPr lang="en-US" sz="1600" dirty="0" smtClean="0"/>
              <a:t>/extra/</a:t>
            </a:r>
            <a:r>
              <a:rPr lang="en-US" sz="1600" dirty="0" err="1" smtClean="0"/>
              <a:t>httpd-ssl.conf</a:t>
            </a:r>
            <a:r>
              <a:rPr lang="en-US" sz="1600" dirty="0" smtClean="0"/>
              <a:t>“</a:t>
            </a:r>
          </a:p>
          <a:p>
            <a:pPr marL="687387" lvl="1">
              <a:lnSpc>
                <a:spcPct val="80000"/>
              </a:lnSpc>
              <a:spcBef>
                <a:spcPts val="500"/>
              </a:spcBef>
              <a:buFont typeface="Arial" pitchFamily="34" charset="0"/>
              <a:buChar char="•"/>
              <a:defRPr/>
            </a:pPr>
            <a:r>
              <a:rPr lang="en-US" sz="1600" dirty="0" smtClean="0"/>
              <a:t>User y Group – </a:t>
            </a:r>
            <a:r>
              <a:rPr lang="en-US" sz="1600" dirty="0" err="1" smtClean="0"/>
              <a:t>Especifica</a:t>
            </a:r>
            <a:r>
              <a:rPr lang="en-US" sz="1600" dirty="0" smtClean="0"/>
              <a:t> </a:t>
            </a:r>
            <a:r>
              <a:rPr lang="en-US" sz="1600" dirty="0" err="1" smtClean="0"/>
              <a:t>usuario</a:t>
            </a:r>
            <a:r>
              <a:rPr lang="en-US" sz="1600" dirty="0" smtClean="0"/>
              <a:t> y </a:t>
            </a:r>
            <a:r>
              <a:rPr lang="en-US" sz="1600" dirty="0" err="1" smtClean="0"/>
              <a:t>grupo</a:t>
            </a:r>
            <a:r>
              <a:rPr lang="en-US" sz="1600" dirty="0" smtClean="0"/>
              <a:t> </a:t>
            </a:r>
            <a:r>
              <a:rPr lang="en-US" sz="1600" dirty="0" err="1" smtClean="0"/>
              <a:t>bajo</a:t>
            </a:r>
            <a:r>
              <a:rPr lang="en-US" sz="1600" dirty="0" smtClean="0"/>
              <a:t> el </a:t>
            </a:r>
            <a:r>
              <a:rPr lang="en-US" sz="1600" dirty="0" err="1" smtClean="0"/>
              <a:t>cual</a:t>
            </a:r>
            <a:r>
              <a:rPr lang="en-US" sz="1600" dirty="0" smtClean="0"/>
              <a:t> </a:t>
            </a:r>
            <a:r>
              <a:rPr lang="en-US" sz="1600" dirty="0" err="1" smtClean="0"/>
              <a:t>correrar</a:t>
            </a:r>
            <a:r>
              <a:rPr lang="en-US" sz="1600" dirty="0" smtClean="0"/>
              <a:t> el </a:t>
            </a:r>
            <a:r>
              <a:rPr lang="en-US" sz="1600" dirty="0" err="1" smtClean="0"/>
              <a:t>servidor</a:t>
            </a:r>
            <a:r>
              <a:rPr lang="en-US" sz="1600" dirty="0" smtClean="0"/>
              <a:t> (</a:t>
            </a:r>
            <a:r>
              <a:rPr lang="en-US" sz="1600" dirty="0" err="1" smtClean="0"/>
              <a:t>especialmente</a:t>
            </a:r>
            <a:r>
              <a:rPr lang="en-US" sz="1600" dirty="0" smtClean="0"/>
              <a:t> </a:t>
            </a:r>
            <a:r>
              <a:rPr lang="en-US" sz="1600" dirty="0" err="1" smtClean="0"/>
              <a:t>importante</a:t>
            </a:r>
            <a:r>
              <a:rPr lang="en-US" sz="1600" dirty="0" smtClean="0"/>
              <a:t> en Linux)</a:t>
            </a:r>
          </a:p>
          <a:p>
            <a:pPr marL="1258887" lvl="3" indent="0">
              <a:lnSpc>
                <a:spcPct val="80000"/>
              </a:lnSpc>
              <a:spcBef>
                <a:spcPts val="500"/>
              </a:spcBef>
              <a:buFont typeface="Times New Roman" pitchFamily="16" charset="0"/>
              <a:buNone/>
              <a:defRPr/>
            </a:pPr>
            <a:r>
              <a:rPr lang="en-US" sz="1600" dirty="0" smtClean="0"/>
              <a:t>User daemon</a:t>
            </a:r>
          </a:p>
          <a:p>
            <a:pPr marL="1258887" lvl="3" indent="0">
              <a:lnSpc>
                <a:spcPct val="80000"/>
              </a:lnSpc>
              <a:spcBef>
                <a:spcPts val="500"/>
              </a:spcBef>
              <a:buFont typeface="Times New Roman" pitchFamily="16" charset="0"/>
              <a:buNone/>
              <a:defRPr/>
            </a:pPr>
            <a:r>
              <a:rPr lang="en-US" sz="1600" dirty="0" smtClean="0"/>
              <a:t>Group daemon</a:t>
            </a:r>
          </a:p>
          <a:p>
            <a:pPr marL="687387" lvl="1">
              <a:lnSpc>
                <a:spcPct val="80000"/>
              </a:lnSpc>
              <a:spcBef>
                <a:spcPts val="500"/>
              </a:spcBef>
              <a:buFont typeface="Arial" pitchFamily="34" charset="0"/>
              <a:buChar char="•"/>
              <a:defRPr/>
            </a:pPr>
            <a:r>
              <a:rPr lang="en-US" sz="1600" dirty="0" err="1" smtClean="0"/>
              <a:t>DirectoryIndex</a:t>
            </a:r>
            <a:r>
              <a:rPr lang="en-US" sz="1600" dirty="0" smtClean="0"/>
              <a:t> – </a:t>
            </a:r>
            <a:r>
              <a:rPr lang="es-AR" sz="1600" dirty="0" smtClean="0"/>
              <a:t>Establece los nombres de ficheros que servirán como índices al acceder a un directorio sin indicar ningún recurso concreto.</a:t>
            </a:r>
          </a:p>
          <a:p>
            <a:pPr marL="1316037" lvl="3" indent="0">
              <a:lnSpc>
                <a:spcPct val="80000"/>
              </a:lnSpc>
              <a:spcBef>
                <a:spcPts val="500"/>
              </a:spcBef>
              <a:buFont typeface="Times New Roman" pitchFamily="16" charset="0"/>
              <a:buNone/>
              <a:defRPr/>
            </a:pPr>
            <a:r>
              <a:rPr lang="en-US" sz="1600" dirty="0" err="1" smtClean="0"/>
              <a:t>DirectoryIndex</a:t>
            </a:r>
            <a:r>
              <a:rPr lang="en-US" sz="1600" dirty="0" smtClean="0"/>
              <a:t> </a:t>
            </a:r>
            <a:r>
              <a:rPr lang="en-US" sz="1600" dirty="0" err="1" smtClean="0"/>
              <a:t>index.php</a:t>
            </a:r>
            <a:endParaRPr lang="en-US" sz="1600" dirty="0" smtClean="0"/>
          </a:p>
          <a:p>
            <a:pPr marL="687387" lvl="1">
              <a:lnSpc>
                <a:spcPct val="80000"/>
              </a:lnSpc>
              <a:spcBef>
                <a:spcPts val="500"/>
              </a:spcBef>
              <a:buFont typeface="Arial" pitchFamily="34" charset="0"/>
              <a:buChar char="•"/>
              <a:defRPr/>
            </a:pPr>
            <a:endParaRPr lang="en-US" sz="1600" dirty="0" smtClean="0"/>
          </a:p>
          <a:p>
            <a:pPr marL="342900" indent="-342900">
              <a:lnSpc>
                <a:spcPct val="80000"/>
              </a:lnSpc>
              <a:spcBef>
                <a:spcPts val="500"/>
              </a:spcBef>
              <a:buFont typeface="Arial" pitchFamily="34" charset="0"/>
              <a:buChar char="•"/>
              <a:defRPr/>
            </a:pPr>
            <a:endParaRPr lang="en-US" sz="2000" dirty="0" smtClean="0"/>
          </a:p>
          <a:p>
            <a:pPr marL="342900" indent="-342900">
              <a:lnSpc>
                <a:spcPct val="80000"/>
              </a:lnSpc>
              <a:spcBef>
                <a:spcPts val="500"/>
              </a:spcBef>
              <a:buFont typeface="Arial" pitchFamily="34" charset="0"/>
              <a:buChar char="•"/>
              <a:defRPr/>
            </a:pPr>
            <a:endParaRPr lang="en-US" sz="2000" dirty="0" smtClean="0"/>
          </a:p>
          <a:p>
            <a:pPr>
              <a:lnSpc>
                <a:spcPct val="80000"/>
              </a:lnSpc>
              <a:spcBef>
                <a:spcPts val="500"/>
              </a:spcBef>
              <a:buFont typeface="Arial" charset="0"/>
              <a:buNone/>
              <a:defRPr/>
            </a:pPr>
            <a:endParaRPr lang="en-US" sz="2000" b="1" dirty="0" smtClean="0"/>
          </a:p>
          <a:p>
            <a:pPr>
              <a:lnSpc>
                <a:spcPct val="80000"/>
              </a:lnSpc>
              <a:spcBef>
                <a:spcPts val="500"/>
              </a:spcBef>
              <a:buFont typeface="Arial" charset="0"/>
              <a:buNone/>
              <a:defRPr/>
            </a:pPr>
            <a:endParaRPr lang="en-US" sz="2000" b="1" dirty="0" smtClean="0"/>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226299"/>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457200" y="954117"/>
            <a:ext cx="8229600" cy="53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s-AR" altLang="es-AR" sz="2000" dirty="0">
                <a:solidFill>
                  <a:srgbClr val="000000"/>
                </a:solidFill>
              </a:rPr>
              <a:t>HTTPD – </a:t>
            </a:r>
            <a:r>
              <a:rPr lang="es-AR" altLang="es-AR" sz="2000" dirty="0" smtClean="0">
                <a:solidFill>
                  <a:srgbClr val="000000"/>
                </a:solidFill>
              </a:rPr>
              <a:t>Apache - Configuración </a:t>
            </a:r>
            <a:r>
              <a:rPr lang="es-AR" altLang="es-AR" sz="2000" dirty="0">
                <a:solidFill>
                  <a:srgbClr val="000000"/>
                </a:solidFill>
              </a:rPr>
              <a:t>- Modos</a:t>
            </a:r>
          </a:p>
        </p:txBody>
      </p:sp>
      <p:sp>
        <p:nvSpPr>
          <p:cNvPr id="8" name="Text Box 2"/>
          <p:cNvSpPr txBox="1">
            <a:spLocks noChangeArrowheads="1"/>
          </p:cNvSpPr>
          <p:nvPr/>
        </p:nvSpPr>
        <p:spPr bwMode="auto">
          <a:xfrm>
            <a:off x="457200" y="2151063"/>
            <a:ext cx="8229600" cy="439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Zen Hei Sharp" charset="0"/>
                <a:cs typeface="WenQuanYi Zen Hei Sharp" charset="0"/>
              </a:defRPr>
            </a:lvl9pPr>
          </a:lstStyle>
          <a:p>
            <a:pPr marL="744537" lvl="1" indent="-342900">
              <a:lnSpc>
                <a:spcPct val="80000"/>
              </a:lnSpc>
              <a:spcBef>
                <a:spcPts val="500"/>
              </a:spcBef>
              <a:buFont typeface="Arial" pitchFamily="34" charset="0"/>
              <a:buChar char="•"/>
              <a:defRPr/>
            </a:pPr>
            <a:r>
              <a:rPr lang="en-US" sz="2000" dirty="0" err="1" smtClean="0"/>
              <a:t>Por</a:t>
            </a:r>
            <a:r>
              <a:rPr lang="en-US" sz="2000" dirty="0" smtClean="0"/>
              <a:t> </a:t>
            </a:r>
            <a:r>
              <a:rPr lang="en-US" sz="2000" dirty="0" err="1" smtClean="0"/>
              <a:t>Directorios</a:t>
            </a:r>
            <a:endParaRPr lang="en-US" sz="2000" dirty="0" smtClean="0"/>
          </a:p>
          <a:p>
            <a:pPr marL="744537" lvl="1" indent="-342900">
              <a:lnSpc>
                <a:spcPct val="80000"/>
              </a:lnSpc>
              <a:spcBef>
                <a:spcPts val="500"/>
              </a:spcBef>
              <a:buFont typeface="Arial" pitchFamily="34" charset="0"/>
              <a:buChar char="•"/>
              <a:defRPr/>
            </a:pPr>
            <a:r>
              <a:rPr lang="en-US" sz="2000" dirty="0" err="1" smtClean="0"/>
              <a:t>Por</a:t>
            </a:r>
            <a:r>
              <a:rPr lang="en-US" sz="2000" dirty="0" smtClean="0"/>
              <a:t> Host </a:t>
            </a:r>
            <a:r>
              <a:rPr lang="en-US" sz="2000" dirty="0" err="1" smtClean="0"/>
              <a:t>Virtuales</a:t>
            </a:r>
            <a:endParaRPr lang="en-US" sz="2000" dirty="0" smtClean="0"/>
          </a:p>
          <a:p>
            <a:pPr marL="1144587" lvl="2" indent="-342900">
              <a:lnSpc>
                <a:spcPct val="80000"/>
              </a:lnSpc>
              <a:spcBef>
                <a:spcPts val="500"/>
              </a:spcBef>
              <a:buFont typeface="Arial" pitchFamily="34" charset="0"/>
              <a:buChar char="•"/>
              <a:defRPr/>
            </a:pPr>
            <a:r>
              <a:rPr lang="en-US" sz="2000" dirty="0" smtClean="0"/>
              <a:t>Host </a:t>
            </a:r>
            <a:r>
              <a:rPr lang="en-US" sz="2000" dirty="0" err="1" smtClean="0"/>
              <a:t>Virtuales</a:t>
            </a:r>
            <a:r>
              <a:rPr lang="en-US" sz="2000" dirty="0" smtClean="0"/>
              <a:t> </a:t>
            </a:r>
            <a:r>
              <a:rPr lang="en-US" sz="2000" dirty="0" err="1" smtClean="0"/>
              <a:t>por</a:t>
            </a:r>
            <a:r>
              <a:rPr lang="en-US" sz="2000" dirty="0" smtClean="0"/>
              <a:t> IP</a:t>
            </a:r>
          </a:p>
          <a:p>
            <a:pPr marL="1144587" lvl="2" indent="-342900">
              <a:lnSpc>
                <a:spcPct val="80000"/>
              </a:lnSpc>
              <a:spcBef>
                <a:spcPts val="500"/>
              </a:spcBef>
              <a:buFont typeface="Arial" pitchFamily="34" charset="0"/>
              <a:buChar char="•"/>
              <a:defRPr/>
            </a:pPr>
            <a:r>
              <a:rPr lang="en-US" sz="2000" dirty="0" smtClean="0"/>
              <a:t>Host </a:t>
            </a:r>
            <a:r>
              <a:rPr lang="en-US" sz="2000" dirty="0" err="1" smtClean="0"/>
              <a:t>Virtuales</a:t>
            </a:r>
            <a:r>
              <a:rPr lang="en-US" sz="2000" dirty="0" smtClean="0"/>
              <a:t> </a:t>
            </a:r>
            <a:r>
              <a:rPr lang="en-US" sz="2000" dirty="0" err="1" smtClean="0"/>
              <a:t>por</a:t>
            </a:r>
            <a:r>
              <a:rPr lang="en-US" sz="2000" dirty="0" smtClean="0"/>
              <a:t> Puerto</a:t>
            </a:r>
          </a:p>
          <a:p>
            <a:pPr marL="1144587" lvl="2" indent="-342900">
              <a:lnSpc>
                <a:spcPct val="80000"/>
              </a:lnSpc>
              <a:spcBef>
                <a:spcPts val="500"/>
              </a:spcBef>
              <a:buFont typeface="Arial" pitchFamily="34" charset="0"/>
              <a:buChar char="•"/>
              <a:defRPr/>
            </a:pPr>
            <a:r>
              <a:rPr lang="en-US" sz="2000" dirty="0" smtClean="0"/>
              <a:t>Host </a:t>
            </a:r>
            <a:r>
              <a:rPr lang="en-US" sz="2000" dirty="0" err="1" smtClean="0"/>
              <a:t>Virtuales</a:t>
            </a:r>
            <a:r>
              <a:rPr lang="en-US" sz="2000" dirty="0" smtClean="0"/>
              <a:t> </a:t>
            </a:r>
            <a:r>
              <a:rPr lang="en-US" sz="2000" dirty="0" err="1" smtClean="0"/>
              <a:t>por</a:t>
            </a:r>
            <a:r>
              <a:rPr lang="en-US" sz="2000" dirty="0" smtClean="0"/>
              <a:t> </a:t>
            </a:r>
            <a:r>
              <a:rPr lang="en-US" sz="2000" dirty="0" err="1" smtClean="0"/>
              <a:t>Nombre</a:t>
            </a:r>
            <a:endParaRPr lang="en-US" sz="2000" dirty="0" smtClean="0"/>
          </a:p>
          <a:p>
            <a:pPr marL="1144587" lvl="2" indent="-342900">
              <a:lnSpc>
                <a:spcPct val="80000"/>
              </a:lnSpc>
              <a:spcBef>
                <a:spcPts val="500"/>
              </a:spcBef>
              <a:buFont typeface="Arial" pitchFamily="34" charset="0"/>
              <a:buChar char="•"/>
              <a:defRPr/>
            </a:pPr>
            <a:r>
              <a:rPr lang="en-US" sz="2000" dirty="0" smtClean="0"/>
              <a:t>Host </a:t>
            </a:r>
            <a:r>
              <a:rPr lang="en-US" sz="2000" dirty="0" err="1" smtClean="0"/>
              <a:t>Virtuales</a:t>
            </a:r>
            <a:r>
              <a:rPr lang="en-US" sz="2000" dirty="0" smtClean="0"/>
              <a:t> </a:t>
            </a:r>
            <a:r>
              <a:rPr lang="en-US" sz="2000" dirty="0" err="1" smtClean="0"/>
              <a:t>por</a:t>
            </a:r>
            <a:r>
              <a:rPr lang="en-US" sz="2000" dirty="0" smtClean="0"/>
              <a:t> </a:t>
            </a:r>
            <a:r>
              <a:rPr lang="en-US" sz="2000" dirty="0" err="1" smtClean="0"/>
              <a:t>Nombre</a:t>
            </a:r>
            <a:r>
              <a:rPr lang="en-US" sz="2000" dirty="0" smtClean="0"/>
              <a:t>, IP y Puerto</a:t>
            </a:r>
          </a:p>
          <a:p>
            <a:pPr marL="1144587" lvl="2" indent="-342900">
              <a:lnSpc>
                <a:spcPct val="80000"/>
              </a:lnSpc>
              <a:spcBef>
                <a:spcPts val="500"/>
              </a:spcBef>
              <a:buFont typeface="Arial" pitchFamily="34" charset="0"/>
              <a:buChar char="•"/>
              <a:defRPr/>
            </a:pPr>
            <a:r>
              <a:rPr lang="en-US" sz="2000" dirty="0" smtClean="0"/>
              <a:t>Host </a:t>
            </a:r>
            <a:r>
              <a:rPr lang="en-US" sz="2000" dirty="0" err="1" smtClean="0"/>
              <a:t>Virtuales</a:t>
            </a:r>
            <a:r>
              <a:rPr lang="en-US" sz="2000" dirty="0" smtClean="0"/>
              <a:t> </a:t>
            </a:r>
            <a:r>
              <a:rPr lang="en-US" sz="2000" dirty="0" err="1" smtClean="0"/>
              <a:t>Dinamicos</a:t>
            </a:r>
            <a:endParaRPr lang="en-US" sz="2000" dirty="0" smtClean="0"/>
          </a:p>
          <a:p>
            <a:pPr marL="1144587" lvl="2" indent="-342900">
              <a:lnSpc>
                <a:spcPct val="80000"/>
              </a:lnSpc>
              <a:spcBef>
                <a:spcPts val="500"/>
              </a:spcBef>
              <a:buFont typeface="Arial" pitchFamily="34" charset="0"/>
              <a:buChar char="•"/>
              <a:defRPr/>
            </a:pPr>
            <a:endParaRPr lang="en-US" sz="2000" dirty="0" smtClean="0"/>
          </a:p>
          <a:p>
            <a:pPr marL="1144587" lvl="2" indent="-342900">
              <a:lnSpc>
                <a:spcPct val="80000"/>
              </a:lnSpc>
              <a:spcBef>
                <a:spcPts val="500"/>
              </a:spcBef>
              <a:buFont typeface="Arial" pitchFamily="34" charset="0"/>
              <a:buChar char="•"/>
              <a:defRPr/>
            </a:pPr>
            <a:endParaRPr lang="en-US" sz="2000" dirty="0" smtClean="0"/>
          </a:p>
          <a:p>
            <a:pPr marL="1144587" lvl="2" indent="-342900">
              <a:lnSpc>
                <a:spcPct val="80000"/>
              </a:lnSpc>
              <a:spcBef>
                <a:spcPts val="500"/>
              </a:spcBef>
              <a:buFont typeface="Arial" pitchFamily="34" charset="0"/>
              <a:buChar char="•"/>
              <a:defRPr/>
            </a:pPr>
            <a:endParaRPr lang="en-US" sz="2000" dirty="0" smtClean="0"/>
          </a:p>
          <a:p>
            <a:pPr marL="1144587" lvl="2" indent="-342900">
              <a:lnSpc>
                <a:spcPct val="80000"/>
              </a:lnSpc>
              <a:spcBef>
                <a:spcPts val="500"/>
              </a:spcBef>
              <a:buFont typeface="Arial" pitchFamily="34" charset="0"/>
              <a:buChar char="•"/>
              <a:defRPr/>
            </a:pPr>
            <a:endParaRPr lang="en-US" sz="2000" dirty="0" smtClean="0"/>
          </a:p>
          <a:p>
            <a:pPr marL="0" indent="0">
              <a:lnSpc>
                <a:spcPct val="80000"/>
              </a:lnSpc>
              <a:spcBef>
                <a:spcPts val="500"/>
              </a:spcBef>
              <a:buFont typeface="Times New Roman" pitchFamily="16" charset="0"/>
              <a:buNone/>
              <a:defRPr/>
            </a:pPr>
            <a:endParaRPr lang="en-US" sz="2000" dirty="0" smtClean="0"/>
          </a:p>
          <a:p>
            <a:pPr marL="342900" indent="-342900">
              <a:lnSpc>
                <a:spcPct val="80000"/>
              </a:lnSpc>
              <a:spcBef>
                <a:spcPts val="500"/>
              </a:spcBef>
              <a:buFont typeface="Arial" pitchFamily="34" charset="0"/>
              <a:buChar char="•"/>
              <a:defRPr/>
            </a:pPr>
            <a:endParaRPr lang="en-US" sz="2000" dirty="0" smtClean="0"/>
          </a:p>
          <a:p>
            <a:pPr marL="342900" indent="-342900">
              <a:lnSpc>
                <a:spcPct val="80000"/>
              </a:lnSpc>
              <a:spcBef>
                <a:spcPts val="500"/>
              </a:spcBef>
              <a:buFont typeface="Arial" pitchFamily="34" charset="0"/>
              <a:buChar char="•"/>
              <a:defRPr/>
            </a:pPr>
            <a:endParaRPr lang="en-US" sz="2000" dirty="0" smtClean="0"/>
          </a:p>
          <a:p>
            <a:pPr>
              <a:lnSpc>
                <a:spcPct val="80000"/>
              </a:lnSpc>
              <a:spcBef>
                <a:spcPts val="500"/>
              </a:spcBef>
              <a:buFont typeface="Arial" charset="0"/>
              <a:buNone/>
              <a:defRPr/>
            </a:pPr>
            <a:endParaRPr lang="en-US" sz="2000" b="1" dirty="0" smtClean="0"/>
          </a:p>
          <a:p>
            <a:pPr>
              <a:lnSpc>
                <a:spcPct val="80000"/>
              </a:lnSpc>
              <a:spcBef>
                <a:spcPts val="500"/>
              </a:spcBef>
              <a:buFont typeface="Arial" charset="0"/>
              <a:buNone/>
              <a:defRPr/>
            </a:pPr>
            <a:endParaRPr lang="en-US" sz="2000" b="1" dirty="0" smtClean="0"/>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678810"/>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0" y="55946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dirty="0" smtClean="0">
                <a:solidFill>
                  <a:srgbClr val="000000"/>
                </a:solidFill>
                <a:latin typeface="Verdana" panose="020B0604030504040204" pitchFamily="34" charset="0"/>
              </a:rPr>
              <a:t>HTTP</a:t>
            </a:r>
            <a:endParaRPr lang="en-US" altLang="es-AR" sz="2800" dirty="0">
              <a:solidFill>
                <a:srgbClr val="000000"/>
              </a:solidFill>
              <a:latin typeface="Verdana" panose="020B0604030504040204" pitchFamily="34" charset="0"/>
            </a:endParaRPr>
          </a:p>
        </p:txBody>
      </p:sp>
      <p:sp>
        <p:nvSpPr>
          <p:cNvPr id="4099" name="Text Box 2"/>
          <p:cNvSpPr txBox="1">
            <a:spLocks noChangeArrowheads="1"/>
          </p:cNvSpPr>
          <p:nvPr/>
        </p:nvSpPr>
        <p:spPr bwMode="auto">
          <a:xfrm>
            <a:off x="468313" y="1484313"/>
            <a:ext cx="8229600" cy="492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lnSpc>
                <a:spcPct val="90000"/>
              </a:lnSpc>
              <a:spcBef>
                <a:spcPts val="500"/>
              </a:spcBef>
              <a:buFont typeface="Verdana" panose="020B0604030504040204" pitchFamily="34" charset="0"/>
              <a:buChar char="•"/>
            </a:pPr>
            <a:r>
              <a:rPr lang="en-US" altLang="es-AR" sz="2000" dirty="0" err="1">
                <a:solidFill>
                  <a:srgbClr val="000000"/>
                </a:solidFill>
                <a:latin typeface="Verdana" panose="020B0604030504040204" pitchFamily="34" charset="0"/>
              </a:rPr>
              <a:t>HyperText</a:t>
            </a:r>
            <a:r>
              <a:rPr lang="en-US" altLang="es-AR" sz="2000" dirty="0">
                <a:solidFill>
                  <a:srgbClr val="000000"/>
                </a:solidFill>
                <a:latin typeface="Verdana" panose="020B0604030504040204" pitchFamily="34" charset="0"/>
              </a:rPr>
              <a:t> Transfer Protocol (RFC 2616 HTTP 1.1)</a:t>
            </a:r>
          </a:p>
          <a:p>
            <a:pPr eaLnBrk="1" hangingPunct="1">
              <a:lnSpc>
                <a:spcPct val="90000"/>
              </a:lnSpc>
              <a:spcBef>
                <a:spcPts val="500"/>
              </a:spcBef>
              <a:buFont typeface="Verdana" panose="020B0604030504040204" pitchFamily="34" charset="0"/>
              <a:buChar char="•"/>
            </a:pPr>
            <a:r>
              <a:rPr lang="es-ES" altLang="es-AR" sz="2000" dirty="0">
                <a:solidFill>
                  <a:srgbClr val="000000"/>
                </a:solidFill>
                <a:latin typeface="Verdana" panose="020B0604030504040204" pitchFamily="34" charset="0"/>
              </a:rPr>
              <a:t>El propósito del protocolo HTTP es permitir la transferencia de archivos (principalmente, en formato HTML). entre un navegador (el cliente) y un servidor </a:t>
            </a:r>
            <a:r>
              <a:rPr lang="es-ES" altLang="es-AR" sz="2000" dirty="0" smtClean="0">
                <a:solidFill>
                  <a:srgbClr val="000000"/>
                </a:solidFill>
                <a:latin typeface="Verdana" panose="020B0604030504040204" pitchFamily="34" charset="0"/>
              </a:rPr>
              <a:t>web</a:t>
            </a:r>
          </a:p>
          <a:p>
            <a:pPr eaLnBrk="1" hangingPunct="1">
              <a:lnSpc>
                <a:spcPct val="90000"/>
              </a:lnSpc>
              <a:spcBef>
                <a:spcPts val="500"/>
              </a:spcBef>
              <a:buFont typeface="Verdana" panose="020B0604030504040204" pitchFamily="34" charset="0"/>
              <a:buChar char="•"/>
            </a:pPr>
            <a:r>
              <a:rPr lang="es-ES" altLang="es-AR" sz="2000" dirty="0" smtClean="0">
                <a:solidFill>
                  <a:srgbClr val="000000"/>
                </a:solidFill>
                <a:latin typeface="Verdana" panose="020B0604030504040204" pitchFamily="34" charset="0"/>
              </a:rPr>
              <a:t>El archivo a transferir se localiza </a:t>
            </a:r>
            <a:r>
              <a:rPr lang="es-ES" altLang="es-AR" sz="2000" dirty="0">
                <a:solidFill>
                  <a:srgbClr val="000000"/>
                </a:solidFill>
                <a:latin typeface="Verdana" panose="020B0604030504040204" pitchFamily="34" charset="0"/>
              </a:rPr>
              <a:t>mediante una cadena de caracteres denominada dirección </a:t>
            </a:r>
            <a:r>
              <a:rPr lang="es-AR" altLang="es-AR" sz="2000" dirty="0">
                <a:solidFill>
                  <a:srgbClr val="000000"/>
                </a:solidFill>
                <a:latin typeface="Verdana" panose="020B0604030504040204" pitchFamily="34" charset="0"/>
              </a:rPr>
              <a:t>URL</a:t>
            </a:r>
          </a:p>
          <a:p>
            <a:pPr eaLnBrk="1" hangingPunct="1">
              <a:lnSpc>
                <a:spcPct val="90000"/>
              </a:lnSpc>
              <a:spcBef>
                <a:spcPts val="500"/>
              </a:spcBef>
              <a:buFont typeface="Verdana" panose="020B0604030504040204" pitchFamily="34" charset="0"/>
              <a:buChar char="•"/>
            </a:pPr>
            <a:r>
              <a:rPr lang="es-AR" altLang="es-AR" sz="2000" dirty="0">
                <a:solidFill>
                  <a:srgbClr val="000000"/>
                </a:solidFill>
                <a:latin typeface="Verdana" panose="020B0604030504040204" pitchFamily="34" charset="0"/>
              </a:rPr>
              <a:t>Es un protocolo de la Familia TCP/IP</a:t>
            </a:r>
          </a:p>
          <a:p>
            <a:pPr eaLnBrk="1" hangingPunct="1">
              <a:lnSpc>
                <a:spcPct val="90000"/>
              </a:lnSpc>
              <a:spcBef>
                <a:spcPts val="500"/>
              </a:spcBef>
              <a:buFont typeface="Verdana" panose="020B0604030504040204" pitchFamily="34" charset="0"/>
              <a:buChar char="•"/>
            </a:pPr>
            <a:r>
              <a:rPr lang="es-ES" altLang="es-AR" sz="2000" dirty="0">
                <a:solidFill>
                  <a:srgbClr val="000000"/>
                </a:solidFill>
                <a:latin typeface="Verdana" panose="020B0604030504040204" pitchFamily="34" charset="0"/>
              </a:rPr>
              <a:t>Se sitúa en el nivel 7 (aplicación) del OSI-RM (Open </a:t>
            </a:r>
            <a:r>
              <a:rPr lang="es-ES" altLang="es-AR" sz="2000" dirty="0" err="1">
                <a:solidFill>
                  <a:srgbClr val="000000"/>
                </a:solidFill>
                <a:latin typeface="Verdana" panose="020B0604030504040204" pitchFamily="34" charset="0"/>
              </a:rPr>
              <a:t>System</a:t>
            </a:r>
            <a:r>
              <a:rPr lang="es-ES" altLang="es-AR" sz="2000" dirty="0">
                <a:solidFill>
                  <a:srgbClr val="000000"/>
                </a:solidFill>
                <a:latin typeface="Verdana" panose="020B0604030504040204" pitchFamily="34" charset="0"/>
              </a:rPr>
              <a:t> </a:t>
            </a:r>
            <a:r>
              <a:rPr lang="es-ES" altLang="es-AR" sz="2000" dirty="0" err="1">
                <a:solidFill>
                  <a:srgbClr val="000000"/>
                </a:solidFill>
                <a:latin typeface="Verdana" panose="020B0604030504040204" pitchFamily="34" charset="0"/>
              </a:rPr>
              <a:t>Interconection</a:t>
            </a:r>
            <a:r>
              <a:rPr lang="es-ES" altLang="es-AR" sz="2000" dirty="0">
                <a:solidFill>
                  <a:srgbClr val="000000"/>
                </a:solidFill>
                <a:latin typeface="Verdana" panose="020B0604030504040204" pitchFamily="34" charset="0"/>
              </a:rPr>
              <a:t>-Reference </a:t>
            </a:r>
            <a:r>
              <a:rPr lang="es-ES" altLang="es-AR" sz="2000" dirty="0" err="1">
                <a:solidFill>
                  <a:srgbClr val="000000"/>
                </a:solidFill>
                <a:latin typeface="Verdana" panose="020B0604030504040204" pitchFamily="34" charset="0"/>
              </a:rPr>
              <a:t>Model</a:t>
            </a:r>
            <a:r>
              <a:rPr lang="es-ES" altLang="es-AR" sz="2000" dirty="0" smtClean="0">
                <a:solidFill>
                  <a:srgbClr val="000000"/>
                </a:solidFill>
                <a:latin typeface="Verdana" panose="020B0604030504040204" pitchFamily="34" charset="0"/>
              </a:rPr>
              <a:t>)</a:t>
            </a:r>
          </a:p>
          <a:p>
            <a:pPr eaLnBrk="1" hangingPunct="1">
              <a:lnSpc>
                <a:spcPct val="90000"/>
              </a:lnSpc>
              <a:spcBef>
                <a:spcPts val="500"/>
              </a:spcBef>
              <a:buFont typeface="Verdana" panose="020B0604030504040204" pitchFamily="34" charset="0"/>
              <a:buChar char="•"/>
            </a:pPr>
            <a:r>
              <a:rPr lang="es-ES" altLang="es-AR" sz="2000" dirty="0" smtClean="0">
                <a:solidFill>
                  <a:srgbClr val="000000"/>
                </a:solidFill>
                <a:latin typeface="Verdana" panose="020B0604030504040204" pitchFamily="34" charset="0"/>
              </a:rPr>
              <a:t>Algunas Características:</a:t>
            </a:r>
            <a:endParaRPr lang="es-ES" altLang="es-AR" sz="2000" dirty="0">
              <a:solidFill>
                <a:srgbClr val="000000"/>
              </a:solidFill>
              <a:latin typeface="Verdana" panose="020B0604030504040204" pitchFamily="34" charset="0"/>
            </a:endParaRPr>
          </a:p>
          <a:p>
            <a:pPr lvl="1" eaLnBrk="1" hangingPunct="1">
              <a:lnSpc>
                <a:spcPct val="90000"/>
              </a:lnSpc>
              <a:spcBef>
                <a:spcPts val="500"/>
              </a:spcBef>
              <a:buFont typeface="Verdana" panose="020B0604030504040204" pitchFamily="34" charset="0"/>
              <a:buChar char="•"/>
            </a:pPr>
            <a:r>
              <a:rPr lang="en-US" altLang="es-AR" sz="2000" dirty="0" err="1">
                <a:solidFill>
                  <a:srgbClr val="000000"/>
                </a:solidFill>
                <a:latin typeface="Verdana" panose="020B0604030504040204" pitchFamily="34" charset="0"/>
              </a:rPr>
              <a:t>Protocolo</a:t>
            </a:r>
            <a:r>
              <a:rPr lang="en-US" altLang="es-AR" sz="2000" dirty="0">
                <a:solidFill>
                  <a:srgbClr val="000000"/>
                </a:solidFill>
                <a:latin typeface="Verdana" panose="020B0604030504040204" pitchFamily="34" charset="0"/>
              </a:rPr>
              <a:t> de </a:t>
            </a:r>
            <a:r>
              <a:rPr lang="en-US" altLang="es-AR" sz="2000" dirty="0" err="1">
                <a:solidFill>
                  <a:srgbClr val="000000"/>
                </a:solidFill>
                <a:latin typeface="Verdana" panose="020B0604030504040204" pitchFamily="34" charset="0"/>
              </a:rPr>
              <a:t>transferencia</a:t>
            </a:r>
            <a:r>
              <a:rPr lang="en-US" altLang="es-AR" sz="2000" dirty="0">
                <a:solidFill>
                  <a:srgbClr val="000000"/>
                </a:solidFill>
                <a:latin typeface="Verdana" panose="020B0604030504040204" pitchFamily="34" charset="0"/>
              </a:rPr>
              <a:t> de </a:t>
            </a:r>
            <a:r>
              <a:rPr lang="en-US" altLang="es-AR" sz="2000" dirty="0" err="1">
                <a:solidFill>
                  <a:srgbClr val="000000"/>
                </a:solidFill>
                <a:latin typeface="Verdana" panose="020B0604030504040204" pitchFamily="34" charset="0"/>
              </a:rPr>
              <a:t>texto</a:t>
            </a:r>
            <a:endParaRPr lang="en-US" altLang="es-AR" sz="2000" dirty="0">
              <a:solidFill>
                <a:srgbClr val="000000"/>
              </a:solidFill>
              <a:latin typeface="Verdana" panose="020B0604030504040204" pitchFamily="34" charset="0"/>
            </a:endParaRPr>
          </a:p>
          <a:p>
            <a:pPr lvl="1" eaLnBrk="1" hangingPunct="1">
              <a:lnSpc>
                <a:spcPct val="90000"/>
              </a:lnSpc>
              <a:spcBef>
                <a:spcPts val="500"/>
              </a:spcBef>
              <a:buFont typeface="Verdana" panose="020B0604030504040204" pitchFamily="34" charset="0"/>
              <a:buChar char="•"/>
            </a:pPr>
            <a:r>
              <a:rPr lang="en-US" altLang="es-AR" sz="2000" dirty="0" err="1">
                <a:solidFill>
                  <a:srgbClr val="000000"/>
                </a:solidFill>
                <a:latin typeface="Verdana" panose="020B0604030504040204" pitchFamily="34" charset="0"/>
              </a:rPr>
              <a:t>Cliente</a:t>
            </a:r>
            <a:r>
              <a:rPr lang="en-US" altLang="es-AR" sz="2000" dirty="0">
                <a:solidFill>
                  <a:srgbClr val="000000"/>
                </a:solidFill>
                <a:latin typeface="Verdana" panose="020B0604030504040204" pitchFamily="34" charset="0"/>
              </a:rPr>
              <a:t>/</a:t>
            </a:r>
            <a:r>
              <a:rPr lang="en-US" altLang="es-AR" sz="2000" dirty="0" err="1">
                <a:solidFill>
                  <a:srgbClr val="000000"/>
                </a:solidFill>
                <a:latin typeface="Verdana" panose="020B0604030504040204" pitchFamily="34" charset="0"/>
              </a:rPr>
              <a:t>Servidor</a:t>
            </a:r>
            <a:endParaRPr lang="en-US" altLang="es-AR" sz="2000" dirty="0">
              <a:solidFill>
                <a:srgbClr val="000000"/>
              </a:solidFill>
              <a:latin typeface="Verdana" panose="020B0604030504040204" pitchFamily="34" charset="0"/>
            </a:endParaRPr>
          </a:p>
          <a:p>
            <a:pPr lvl="1" eaLnBrk="1" hangingPunct="1">
              <a:lnSpc>
                <a:spcPct val="90000"/>
              </a:lnSpc>
              <a:spcBef>
                <a:spcPts val="500"/>
              </a:spcBef>
              <a:buFont typeface="Verdana" panose="020B0604030504040204" pitchFamily="34" charset="0"/>
              <a:buChar char="•"/>
            </a:pPr>
            <a:r>
              <a:rPr lang="en-US" altLang="es-AR" sz="2000" dirty="0" err="1">
                <a:solidFill>
                  <a:srgbClr val="000000"/>
                </a:solidFill>
                <a:latin typeface="Verdana" panose="020B0604030504040204" pitchFamily="34" charset="0"/>
              </a:rPr>
              <a:t>Petición</a:t>
            </a:r>
            <a:r>
              <a:rPr lang="en-US" altLang="es-AR" sz="2000" dirty="0">
                <a:solidFill>
                  <a:srgbClr val="000000"/>
                </a:solidFill>
                <a:latin typeface="Verdana" panose="020B0604030504040204" pitchFamily="34" charset="0"/>
              </a:rPr>
              <a:t>/</a:t>
            </a:r>
            <a:r>
              <a:rPr lang="en-US" altLang="es-AR" sz="2000" dirty="0" err="1">
                <a:solidFill>
                  <a:srgbClr val="000000"/>
                </a:solidFill>
                <a:latin typeface="Verdana" panose="020B0604030504040204" pitchFamily="34" charset="0"/>
              </a:rPr>
              <a:t>Respuesta</a:t>
            </a:r>
            <a:endParaRPr lang="en-US" altLang="es-AR" sz="2000" dirty="0">
              <a:solidFill>
                <a:srgbClr val="000000"/>
              </a:solidFill>
              <a:latin typeface="Verdana" panose="020B0604030504040204" pitchFamily="34" charset="0"/>
            </a:endParaRPr>
          </a:p>
          <a:p>
            <a:pPr lvl="1" eaLnBrk="1" hangingPunct="1">
              <a:lnSpc>
                <a:spcPct val="90000"/>
              </a:lnSpc>
              <a:spcBef>
                <a:spcPts val="500"/>
              </a:spcBef>
              <a:buFont typeface="Verdana" panose="020B0604030504040204" pitchFamily="34" charset="0"/>
              <a:buChar char="•"/>
            </a:pPr>
            <a:r>
              <a:rPr lang="en-US" altLang="es-AR" sz="2000" i="1" dirty="0" err="1">
                <a:solidFill>
                  <a:srgbClr val="000000"/>
                </a:solidFill>
                <a:latin typeface="Verdana" panose="020B0604030504040204" pitchFamily="34" charset="0"/>
              </a:rPr>
              <a:t>Conectionless</a:t>
            </a:r>
            <a:r>
              <a:rPr lang="en-US" altLang="es-AR" sz="2000" dirty="0">
                <a:solidFill>
                  <a:srgbClr val="000000"/>
                </a:solidFill>
                <a:latin typeface="Verdana" panose="020B0604030504040204" pitchFamily="34" charset="0"/>
              </a:rPr>
              <a:t> &amp; </a:t>
            </a:r>
            <a:r>
              <a:rPr lang="en-US" altLang="es-AR" sz="2000" i="1" dirty="0" err="1">
                <a:solidFill>
                  <a:srgbClr val="000000"/>
                </a:solidFill>
                <a:latin typeface="Verdana" panose="020B0604030504040204" pitchFamily="34" charset="0"/>
              </a:rPr>
              <a:t>StateLess</a:t>
            </a:r>
            <a:endParaRPr lang="en-US" altLang="es-AR" sz="2000" i="1" dirty="0">
              <a:solidFill>
                <a:srgbClr val="000000"/>
              </a:solidFill>
              <a:latin typeface="Verdana" panose="020B0604030504040204" pitchFamily="34" charset="0"/>
            </a:endParaRPr>
          </a:p>
          <a:p>
            <a:pPr eaLnBrk="1" hangingPunct="1">
              <a:lnSpc>
                <a:spcPct val="90000"/>
              </a:lnSpc>
              <a:spcBef>
                <a:spcPts val="500"/>
              </a:spcBef>
              <a:buFont typeface="Verdana" panose="020B0604030504040204" pitchFamily="34" charset="0"/>
              <a:buNone/>
            </a:pPr>
            <a:endParaRPr lang="en-US" altLang="es-AR" sz="2000" dirty="0">
              <a:solidFill>
                <a:srgbClr val="000000"/>
              </a:solidFill>
              <a:latin typeface="Verdana" panose="020B0604030504040204" pitchFamily="34" charset="0"/>
            </a:endParaRP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6"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7" name="Conector recto 6"/>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4519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0" y="647907"/>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dirty="0" smtClean="0">
                <a:solidFill>
                  <a:srgbClr val="000000"/>
                </a:solidFill>
                <a:latin typeface="Verdana" panose="020B0604030504040204" pitchFamily="34" charset="0"/>
              </a:rPr>
              <a:t>HTTP</a:t>
            </a:r>
            <a:endParaRPr lang="en-US" altLang="es-AR" sz="2800" dirty="0">
              <a:solidFill>
                <a:srgbClr val="000000"/>
              </a:solidFill>
              <a:latin typeface="Verdana" panose="020B0604030504040204" pitchFamily="34" charset="0"/>
            </a:endParaRPr>
          </a:p>
        </p:txBody>
      </p:sp>
      <p:sp>
        <p:nvSpPr>
          <p:cNvPr id="5123" name="Text Box 2"/>
          <p:cNvSpPr txBox="1">
            <a:spLocks noChangeArrowheads="1"/>
          </p:cNvSpPr>
          <p:nvPr/>
        </p:nvSpPr>
        <p:spPr bwMode="auto">
          <a:xfrm>
            <a:off x="468313" y="1790908"/>
            <a:ext cx="8229600" cy="4091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lnSpc>
                <a:spcPct val="90000"/>
              </a:lnSpc>
              <a:spcBef>
                <a:spcPts val="500"/>
              </a:spcBef>
              <a:buFont typeface="Verdana" panose="020B0604030504040204" pitchFamily="34" charset="0"/>
              <a:buChar char="•"/>
            </a:pPr>
            <a:r>
              <a:rPr lang="en-US" altLang="es-AR" sz="2000" dirty="0">
                <a:solidFill>
                  <a:srgbClr val="000000"/>
                </a:solidFill>
                <a:latin typeface="Verdana" panose="020B0604030504040204" pitchFamily="34" charset="0"/>
              </a:rPr>
              <a:t>0.9 Solo </a:t>
            </a:r>
            <a:r>
              <a:rPr lang="en-US" altLang="es-AR" sz="2000" dirty="0" err="1">
                <a:solidFill>
                  <a:srgbClr val="000000"/>
                </a:solidFill>
                <a:latin typeface="Verdana" panose="020B0604030504040204" pitchFamily="34" charset="0"/>
              </a:rPr>
              <a:t>transferencias</a:t>
            </a:r>
            <a:r>
              <a:rPr lang="en-US" altLang="es-AR" sz="2000" dirty="0">
                <a:solidFill>
                  <a:srgbClr val="000000"/>
                </a:solidFill>
                <a:latin typeface="Verdana" panose="020B0604030504040204" pitchFamily="34" charset="0"/>
              </a:rPr>
              <a:t> </a:t>
            </a:r>
            <a:r>
              <a:rPr lang="en-US" altLang="es-AR" sz="2000" dirty="0" smtClean="0">
                <a:solidFill>
                  <a:srgbClr val="000000"/>
                </a:solidFill>
                <a:latin typeface="Verdana" panose="020B0604030504040204" pitchFamily="34" charset="0"/>
              </a:rPr>
              <a:t>(</a:t>
            </a:r>
            <a:r>
              <a:rPr lang="en-US" altLang="es-AR" sz="2000" dirty="0">
                <a:solidFill>
                  <a:srgbClr val="000000"/>
                </a:solidFill>
                <a:latin typeface="Verdana" panose="020B0604030504040204" pitchFamily="34" charset="0"/>
              </a:rPr>
              <a:t>GET) a </a:t>
            </a:r>
            <a:r>
              <a:rPr lang="en-US" altLang="es-AR" sz="2000" dirty="0" err="1">
                <a:solidFill>
                  <a:srgbClr val="000000"/>
                </a:solidFill>
                <a:latin typeface="Verdana" panose="020B0604030504040204" pitchFamily="34" charset="0"/>
              </a:rPr>
              <a:t>partir</a:t>
            </a:r>
            <a:r>
              <a:rPr lang="en-US" altLang="es-AR" sz="2000" dirty="0">
                <a:solidFill>
                  <a:srgbClr val="000000"/>
                </a:solidFill>
                <a:latin typeface="Verdana" panose="020B0604030504040204" pitchFamily="34" charset="0"/>
              </a:rPr>
              <a:t> del 1.0, </a:t>
            </a:r>
            <a:r>
              <a:rPr lang="en-US" altLang="es-AR" sz="2000" dirty="0" err="1">
                <a:solidFill>
                  <a:srgbClr val="000000"/>
                </a:solidFill>
                <a:latin typeface="Verdana" panose="020B0604030504040204" pitchFamily="34" charset="0"/>
              </a:rPr>
              <a:t>implementa</a:t>
            </a:r>
            <a:r>
              <a:rPr lang="en-US" altLang="es-AR" sz="2000" dirty="0">
                <a:solidFill>
                  <a:srgbClr val="000000"/>
                </a:solidFill>
                <a:latin typeface="Verdana" panose="020B0604030504040204" pitchFamily="34" charset="0"/>
              </a:rPr>
              <a:t> </a:t>
            </a:r>
            <a:r>
              <a:rPr lang="en-US" altLang="es-AR" sz="2000" dirty="0" err="1">
                <a:solidFill>
                  <a:srgbClr val="000000"/>
                </a:solidFill>
                <a:latin typeface="Verdana" panose="020B0604030504040204" pitchFamily="34" charset="0"/>
              </a:rPr>
              <a:t>cabeceras</a:t>
            </a:r>
            <a:r>
              <a:rPr lang="en-US" altLang="es-AR" sz="2000" dirty="0">
                <a:solidFill>
                  <a:srgbClr val="000000"/>
                </a:solidFill>
                <a:latin typeface="Verdana" panose="020B0604030504040204" pitchFamily="34" charset="0"/>
              </a:rPr>
              <a:t> (POST)</a:t>
            </a:r>
          </a:p>
          <a:p>
            <a:pPr eaLnBrk="1" hangingPunct="1">
              <a:lnSpc>
                <a:spcPct val="90000"/>
              </a:lnSpc>
              <a:spcBef>
                <a:spcPts val="500"/>
              </a:spcBef>
              <a:buFont typeface="Verdana" panose="020B0604030504040204" pitchFamily="34" charset="0"/>
              <a:buChar char="•"/>
            </a:pPr>
            <a:r>
              <a:rPr lang="en-US" altLang="es-AR" sz="2000" dirty="0">
                <a:solidFill>
                  <a:srgbClr val="000000"/>
                </a:solidFill>
                <a:latin typeface="Verdana" panose="020B0604030504040204" pitchFamily="34" charset="0"/>
              </a:rPr>
              <a:t>MIME – Types / Internet Content Types (</a:t>
            </a:r>
            <a:r>
              <a:rPr lang="en-US" altLang="es-AR" sz="2000" dirty="0" err="1" smtClean="0">
                <a:solidFill>
                  <a:srgbClr val="000000"/>
                </a:solidFill>
                <a:latin typeface="Verdana" panose="020B0604030504040204" pitchFamily="34" charset="0"/>
              </a:rPr>
              <a:t>codificación</a:t>
            </a:r>
            <a:r>
              <a:rPr lang="en-US" altLang="es-AR" sz="2000" dirty="0">
                <a:solidFill>
                  <a:srgbClr val="000000"/>
                </a:solidFill>
                <a:latin typeface="Verdana" panose="020B0604030504040204" pitchFamily="34" charset="0"/>
              </a:rPr>
              <a:t>)</a:t>
            </a:r>
          </a:p>
          <a:p>
            <a:pPr eaLnBrk="1" hangingPunct="1">
              <a:lnSpc>
                <a:spcPct val="90000"/>
              </a:lnSpc>
              <a:spcBef>
                <a:spcPts val="500"/>
              </a:spcBef>
              <a:buFont typeface="Verdana" panose="020B0604030504040204" pitchFamily="34" charset="0"/>
              <a:buChar char="•"/>
            </a:pPr>
            <a:r>
              <a:rPr lang="en-US" altLang="es-AR" sz="2000" dirty="0" err="1">
                <a:solidFill>
                  <a:srgbClr val="000000"/>
                </a:solidFill>
                <a:latin typeface="Verdana" panose="020B0604030504040204" pitchFamily="34" charset="0"/>
              </a:rPr>
              <a:t>Implementa</a:t>
            </a:r>
            <a:r>
              <a:rPr lang="en-US" altLang="es-AR" sz="2000" dirty="0">
                <a:solidFill>
                  <a:srgbClr val="000000"/>
                </a:solidFill>
                <a:latin typeface="Verdana" panose="020B0604030504040204" pitchFamily="34" charset="0"/>
              </a:rPr>
              <a:t> </a:t>
            </a:r>
            <a:r>
              <a:rPr lang="en-US" altLang="es-AR" sz="2000" dirty="0" err="1">
                <a:solidFill>
                  <a:srgbClr val="000000"/>
                </a:solidFill>
                <a:latin typeface="Verdana" panose="020B0604030504040204" pitchFamily="34" charset="0"/>
              </a:rPr>
              <a:t>comandos</a:t>
            </a:r>
            <a:r>
              <a:rPr lang="en-US" altLang="es-AR" sz="2000" dirty="0">
                <a:solidFill>
                  <a:srgbClr val="000000"/>
                </a:solidFill>
                <a:latin typeface="Verdana" panose="020B0604030504040204" pitchFamily="34" charset="0"/>
              </a:rPr>
              <a:t>:</a:t>
            </a:r>
          </a:p>
          <a:p>
            <a:pPr lvl="1" eaLnBrk="1" hangingPunct="1">
              <a:lnSpc>
                <a:spcPct val="90000"/>
              </a:lnSpc>
              <a:spcBef>
                <a:spcPts val="400"/>
              </a:spcBef>
              <a:buFont typeface="Verdana" panose="020B0604030504040204" pitchFamily="34" charset="0"/>
              <a:buChar char="–"/>
            </a:pPr>
            <a:r>
              <a:rPr lang="en-US" altLang="es-AR" sz="1600" dirty="0">
                <a:solidFill>
                  <a:srgbClr val="000000"/>
                </a:solidFill>
                <a:latin typeface="Verdana" panose="020B0604030504040204" pitchFamily="34" charset="0"/>
              </a:rPr>
              <a:t>GET (0.9)</a:t>
            </a:r>
          </a:p>
          <a:p>
            <a:pPr lvl="1" eaLnBrk="1" hangingPunct="1">
              <a:lnSpc>
                <a:spcPct val="90000"/>
              </a:lnSpc>
              <a:spcBef>
                <a:spcPts val="400"/>
              </a:spcBef>
              <a:buFont typeface="Verdana" panose="020B0604030504040204" pitchFamily="34" charset="0"/>
              <a:buChar char="–"/>
            </a:pPr>
            <a:r>
              <a:rPr lang="en-US" altLang="es-AR" sz="1600" dirty="0">
                <a:solidFill>
                  <a:srgbClr val="000000"/>
                </a:solidFill>
                <a:latin typeface="Verdana" panose="020B0604030504040204" pitchFamily="34" charset="0"/>
              </a:rPr>
              <a:t>POST (1.0)</a:t>
            </a:r>
          </a:p>
          <a:p>
            <a:pPr lvl="1" eaLnBrk="1" hangingPunct="1">
              <a:lnSpc>
                <a:spcPct val="90000"/>
              </a:lnSpc>
              <a:spcBef>
                <a:spcPts val="400"/>
              </a:spcBef>
              <a:buFont typeface="Verdana" panose="020B0604030504040204" pitchFamily="34" charset="0"/>
              <a:buChar char="–"/>
            </a:pPr>
            <a:r>
              <a:rPr lang="en-US" altLang="es-AR" sz="1600" dirty="0">
                <a:solidFill>
                  <a:srgbClr val="000000"/>
                </a:solidFill>
                <a:latin typeface="Verdana" panose="020B0604030504040204" pitchFamily="34" charset="0"/>
              </a:rPr>
              <a:t>HEAD (1.0)</a:t>
            </a:r>
          </a:p>
          <a:p>
            <a:pPr lvl="1" eaLnBrk="1" hangingPunct="1">
              <a:lnSpc>
                <a:spcPct val="90000"/>
              </a:lnSpc>
              <a:spcBef>
                <a:spcPts val="400"/>
              </a:spcBef>
              <a:buFont typeface="Verdana" panose="020B0604030504040204" pitchFamily="34" charset="0"/>
              <a:buChar char="–"/>
            </a:pPr>
            <a:r>
              <a:rPr lang="en-US" altLang="es-AR" sz="1600" dirty="0">
                <a:solidFill>
                  <a:srgbClr val="000000"/>
                </a:solidFill>
                <a:latin typeface="Verdana" panose="020B0604030504040204" pitchFamily="34" charset="0"/>
              </a:rPr>
              <a:t>PUT </a:t>
            </a:r>
          </a:p>
          <a:p>
            <a:pPr lvl="1" eaLnBrk="1" hangingPunct="1">
              <a:lnSpc>
                <a:spcPct val="90000"/>
              </a:lnSpc>
              <a:spcBef>
                <a:spcPts val="400"/>
              </a:spcBef>
              <a:buFont typeface="Verdana" panose="020B0604030504040204" pitchFamily="34" charset="0"/>
              <a:buChar char="–"/>
            </a:pPr>
            <a:r>
              <a:rPr lang="en-US" altLang="es-AR" sz="1600" dirty="0">
                <a:solidFill>
                  <a:srgbClr val="000000"/>
                </a:solidFill>
                <a:latin typeface="Verdana" panose="020B0604030504040204" pitchFamily="34" charset="0"/>
              </a:rPr>
              <a:t>DELETE</a:t>
            </a:r>
          </a:p>
          <a:p>
            <a:pPr lvl="1" eaLnBrk="1" hangingPunct="1">
              <a:lnSpc>
                <a:spcPct val="90000"/>
              </a:lnSpc>
              <a:spcBef>
                <a:spcPts val="400"/>
              </a:spcBef>
              <a:buFont typeface="Verdana" panose="020B0604030504040204" pitchFamily="34" charset="0"/>
              <a:buChar char="–"/>
            </a:pPr>
            <a:r>
              <a:rPr lang="en-US" altLang="es-AR" sz="1600" dirty="0">
                <a:solidFill>
                  <a:srgbClr val="000000"/>
                </a:solidFill>
                <a:latin typeface="Verdana" panose="020B0604030504040204" pitchFamily="34" charset="0"/>
              </a:rPr>
              <a:t>TRACE</a:t>
            </a:r>
          </a:p>
          <a:p>
            <a:pPr lvl="1" eaLnBrk="1" hangingPunct="1">
              <a:lnSpc>
                <a:spcPct val="90000"/>
              </a:lnSpc>
              <a:spcBef>
                <a:spcPts val="400"/>
              </a:spcBef>
              <a:buFont typeface="Verdana" panose="020B0604030504040204" pitchFamily="34" charset="0"/>
              <a:buChar char="–"/>
            </a:pPr>
            <a:r>
              <a:rPr lang="en-US" altLang="es-AR" sz="1600" dirty="0">
                <a:solidFill>
                  <a:srgbClr val="000000"/>
                </a:solidFill>
                <a:latin typeface="Verdana" panose="020B0604030504040204" pitchFamily="34" charset="0"/>
              </a:rPr>
              <a:t>OPTIONS</a:t>
            </a:r>
          </a:p>
          <a:p>
            <a:pPr lvl="1" eaLnBrk="1" hangingPunct="1">
              <a:lnSpc>
                <a:spcPct val="90000"/>
              </a:lnSpc>
              <a:spcBef>
                <a:spcPts val="400"/>
              </a:spcBef>
              <a:buFont typeface="Verdana" panose="020B0604030504040204" pitchFamily="34" charset="0"/>
              <a:buChar char="–"/>
            </a:pPr>
            <a:r>
              <a:rPr lang="en-US" altLang="es-AR" sz="1600" dirty="0">
                <a:solidFill>
                  <a:srgbClr val="000000"/>
                </a:solidFill>
                <a:latin typeface="Verdana" panose="020B0604030504040204" pitchFamily="34" charset="0"/>
              </a:rPr>
              <a:t>CONNECT</a:t>
            </a:r>
          </a:p>
          <a:p>
            <a:pPr eaLnBrk="1" hangingPunct="1">
              <a:lnSpc>
                <a:spcPct val="90000"/>
              </a:lnSpc>
              <a:spcBef>
                <a:spcPts val="500"/>
              </a:spcBef>
              <a:buFont typeface="Verdana" panose="020B0604030504040204" pitchFamily="34" charset="0"/>
              <a:buChar char="•"/>
            </a:pPr>
            <a:r>
              <a:rPr lang="en-US" altLang="es-AR" sz="2000" dirty="0" err="1">
                <a:solidFill>
                  <a:srgbClr val="000000"/>
                </a:solidFill>
                <a:latin typeface="Verdana" panose="020B0604030504040204" pitchFamily="34" charset="0"/>
              </a:rPr>
              <a:t>Comandos</a:t>
            </a:r>
            <a:r>
              <a:rPr lang="en-US" altLang="es-AR" sz="2000" dirty="0">
                <a:solidFill>
                  <a:srgbClr val="000000"/>
                </a:solidFill>
                <a:latin typeface="Verdana" panose="020B0604030504040204" pitchFamily="34" charset="0"/>
              </a:rPr>
              <a:t> mas </a:t>
            </a:r>
            <a:r>
              <a:rPr lang="en-US" altLang="es-AR" sz="2000" dirty="0" err="1">
                <a:solidFill>
                  <a:srgbClr val="000000"/>
                </a:solidFill>
                <a:latin typeface="Verdana" panose="020B0604030504040204" pitchFamily="34" charset="0"/>
              </a:rPr>
              <a:t>utilizados</a:t>
            </a:r>
            <a:r>
              <a:rPr lang="en-US" altLang="es-AR" sz="2000" dirty="0">
                <a:solidFill>
                  <a:srgbClr val="000000"/>
                </a:solidFill>
                <a:latin typeface="Verdana" panose="020B0604030504040204" pitchFamily="34" charset="0"/>
              </a:rPr>
              <a:t>: POST, GET y HEAD</a:t>
            </a:r>
          </a:p>
          <a:p>
            <a:pPr eaLnBrk="1" hangingPunct="1">
              <a:lnSpc>
                <a:spcPct val="90000"/>
              </a:lnSpc>
              <a:spcBef>
                <a:spcPts val="500"/>
              </a:spcBef>
              <a:buFont typeface="Verdana" panose="020B0604030504040204" pitchFamily="34" charset="0"/>
              <a:buNone/>
            </a:pPr>
            <a:endParaRPr lang="en-US" altLang="es-AR" sz="2000" dirty="0">
              <a:solidFill>
                <a:srgbClr val="000000"/>
              </a:solidFill>
              <a:latin typeface="Verdana" panose="020B0604030504040204" pitchFamily="34" charset="0"/>
            </a:endParaRPr>
          </a:p>
          <a:p>
            <a:pPr eaLnBrk="1" hangingPunct="1">
              <a:lnSpc>
                <a:spcPct val="90000"/>
              </a:lnSpc>
              <a:spcBef>
                <a:spcPts val="500"/>
              </a:spcBef>
              <a:buFont typeface="Verdana" panose="020B0604030504040204" pitchFamily="34" charset="0"/>
              <a:buNone/>
            </a:pPr>
            <a:endParaRPr lang="es-AR" altLang="es-AR" sz="2000" dirty="0">
              <a:solidFill>
                <a:srgbClr val="000000"/>
              </a:solidFill>
              <a:latin typeface="Verdana" panose="020B0604030504040204" pitchFamily="34" charset="0"/>
            </a:endParaRPr>
          </a:p>
          <a:p>
            <a:pPr eaLnBrk="1" hangingPunct="1">
              <a:lnSpc>
                <a:spcPct val="90000"/>
              </a:lnSpc>
              <a:spcBef>
                <a:spcPts val="500"/>
              </a:spcBef>
              <a:buFont typeface="Verdana" panose="020B0604030504040204" pitchFamily="34" charset="0"/>
              <a:buNone/>
            </a:pPr>
            <a:endParaRPr lang="es-AR" altLang="es-AR" sz="2000" dirty="0">
              <a:solidFill>
                <a:srgbClr val="000000"/>
              </a:solidFill>
              <a:latin typeface="Verdana" panose="020B0604030504040204" pitchFamily="34" charset="0"/>
            </a:endParaRP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582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695077"/>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dirty="0" smtClean="0">
                <a:solidFill>
                  <a:srgbClr val="000000"/>
                </a:solidFill>
                <a:latin typeface="Verdana" panose="020B0604030504040204" pitchFamily="34" charset="0"/>
              </a:rPr>
              <a:t>HTTP</a:t>
            </a:r>
            <a:endParaRPr lang="en-US" altLang="es-AR" sz="2800" dirty="0">
              <a:solidFill>
                <a:srgbClr val="000000"/>
              </a:solidFill>
              <a:latin typeface="Verdana" panose="020B0604030504040204" pitchFamily="34" charset="0"/>
            </a:endParaRPr>
          </a:p>
        </p:txBody>
      </p:sp>
      <p:sp>
        <p:nvSpPr>
          <p:cNvPr id="61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lnSpc>
                <a:spcPct val="90000"/>
              </a:lnSpc>
              <a:spcBef>
                <a:spcPts val="500"/>
              </a:spcBef>
              <a:buFont typeface="Verdana" panose="020B0604030504040204" pitchFamily="34" charset="0"/>
              <a:buChar char="•"/>
            </a:pPr>
            <a:r>
              <a:rPr lang="es-AR" altLang="es-AR" sz="2000">
                <a:solidFill>
                  <a:srgbClr val="000000"/>
                </a:solidFill>
                <a:latin typeface="Verdana" panose="020B0604030504040204" pitchFamily="34" charset="0"/>
              </a:rPr>
              <a:t>GET HTTP/0.9 obtiene un recurso a partir de una URL</a:t>
            </a:r>
          </a:p>
          <a:p>
            <a:pPr eaLnBrk="1" hangingPunct="1">
              <a:lnSpc>
                <a:spcPct val="90000"/>
              </a:lnSpc>
              <a:spcBef>
                <a:spcPts val="500"/>
              </a:spcBef>
              <a:buFont typeface="Verdana" panose="020B0604030504040204" pitchFamily="34" charset="0"/>
              <a:buChar char="•"/>
            </a:pPr>
            <a:r>
              <a:rPr lang="es-AR" altLang="es-AR" sz="2000">
                <a:solidFill>
                  <a:srgbClr val="000000"/>
                </a:solidFill>
                <a:latin typeface="Verdana" panose="020B0604030504040204" pitchFamily="34" charset="0"/>
              </a:rPr>
              <a:t>HEAD HTTP/1.0 obtiene la cabecera descriptiva de recurso a partir de una URL</a:t>
            </a:r>
          </a:p>
          <a:p>
            <a:pPr eaLnBrk="1" hangingPunct="1">
              <a:lnSpc>
                <a:spcPct val="90000"/>
              </a:lnSpc>
              <a:spcBef>
                <a:spcPts val="500"/>
              </a:spcBef>
              <a:buFont typeface="Verdana" panose="020B0604030504040204" pitchFamily="34" charset="0"/>
              <a:buChar char="•"/>
            </a:pPr>
            <a:r>
              <a:rPr lang="es-AR" altLang="es-AR" sz="2000">
                <a:solidFill>
                  <a:srgbClr val="000000"/>
                </a:solidFill>
                <a:latin typeface="Verdana" panose="020B0604030504040204" pitchFamily="34" charset="0"/>
              </a:rPr>
              <a:t>POST HTTP/1.0 obtiene un recurso y puede </a:t>
            </a:r>
            <a:r>
              <a:rPr lang="en-US" altLang="es-AR" sz="2000">
                <a:solidFill>
                  <a:srgbClr val="000000"/>
                </a:solidFill>
                <a:latin typeface="Verdana" panose="020B0604030504040204" pitchFamily="34" charset="0"/>
              </a:rPr>
              <a:t>datos al servidor en el proceso</a:t>
            </a:r>
          </a:p>
          <a:p>
            <a:pPr eaLnBrk="1" hangingPunct="1">
              <a:lnSpc>
                <a:spcPct val="90000"/>
              </a:lnSpc>
              <a:spcBef>
                <a:spcPts val="500"/>
              </a:spcBef>
              <a:buFont typeface="Verdana" panose="020B0604030504040204" pitchFamily="34" charset="0"/>
              <a:buChar char="•"/>
            </a:pPr>
            <a:r>
              <a:rPr lang="es-AR" altLang="es-AR" sz="2000">
                <a:solidFill>
                  <a:srgbClr val="000000"/>
                </a:solidFill>
                <a:latin typeface="Verdana" panose="020B0604030504040204" pitchFamily="34" charset="0"/>
              </a:rPr>
              <a:t>PUT HTTP/1.1 </a:t>
            </a:r>
            <a:r>
              <a:rPr lang="en-US" altLang="es-AR" sz="2000">
                <a:solidFill>
                  <a:srgbClr val="000000"/>
                </a:solidFill>
                <a:latin typeface="Verdana" panose="020B0604030504040204" pitchFamily="34" charset="0"/>
              </a:rPr>
              <a:t>pide al servidor guarde la información que se envía</a:t>
            </a:r>
            <a:r>
              <a:rPr lang="es-AR" altLang="es-AR" sz="2000">
                <a:solidFill>
                  <a:srgbClr val="000000"/>
                </a:solidFill>
                <a:latin typeface="Verdana" panose="020B0604030504040204" pitchFamily="34" charset="0"/>
              </a:rPr>
              <a:t> </a:t>
            </a:r>
          </a:p>
          <a:p>
            <a:pPr eaLnBrk="1" hangingPunct="1">
              <a:lnSpc>
                <a:spcPct val="90000"/>
              </a:lnSpc>
              <a:spcBef>
                <a:spcPts val="500"/>
              </a:spcBef>
              <a:buFont typeface="Verdana" panose="020B0604030504040204" pitchFamily="34" charset="0"/>
              <a:buChar char="•"/>
            </a:pPr>
            <a:r>
              <a:rPr lang="es-AR" altLang="es-AR" sz="2000">
                <a:solidFill>
                  <a:srgbClr val="000000"/>
                </a:solidFill>
                <a:latin typeface="Verdana" panose="020B0604030504040204" pitchFamily="34" charset="0"/>
              </a:rPr>
              <a:t>DELETE HTTP/1.1 </a:t>
            </a:r>
            <a:r>
              <a:rPr lang="en-US" altLang="es-AR" sz="2000">
                <a:solidFill>
                  <a:srgbClr val="000000"/>
                </a:solidFill>
                <a:latin typeface="Verdana" panose="020B0604030504040204" pitchFamily="34" charset="0"/>
              </a:rPr>
              <a:t>para borrar un archivo en el servidor</a:t>
            </a:r>
          </a:p>
          <a:p>
            <a:pPr eaLnBrk="1" hangingPunct="1">
              <a:lnSpc>
                <a:spcPct val="90000"/>
              </a:lnSpc>
              <a:spcBef>
                <a:spcPts val="500"/>
              </a:spcBef>
              <a:buFont typeface="Verdana" panose="020B0604030504040204" pitchFamily="34" charset="0"/>
              <a:buChar char="•"/>
            </a:pPr>
            <a:r>
              <a:rPr lang="es-AR" altLang="es-AR" sz="2000">
                <a:solidFill>
                  <a:srgbClr val="000000"/>
                </a:solidFill>
                <a:latin typeface="Verdana" panose="020B0604030504040204" pitchFamily="34" charset="0"/>
              </a:rPr>
              <a:t>TRACE HTTP/1.1 </a:t>
            </a:r>
            <a:r>
              <a:rPr lang="en-US" altLang="es-AR" sz="2000">
                <a:solidFill>
                  <a:srgbClr val="000000"/>
                </a:solidFill>
                <a:latin typeface="Verdana" panose="020B0604030504040204" pitchFamily="34" charset="0"/>
              </a:rPr>
              <a:t>para fines de depuración y seguimiento</a:t>
            </a:r>
            <a:r>
              <a:rPr lang="es-AR" altLang="es-AR" sz="2000">
                <a:solidFill>
                  <a:srgbClr val="000000"/>
                </a:solidFill>
                <a:latin typeface="Verdana" panose="020B0604030504040204" pitchFamily="34" charset="0"/>
              </a:rPr>
              <a:t> </a:t>
            </a:r>
          </a:p>
          <a:p>
            <a:pPr eaLnBrk="1" hangingPunct="1">
              <a:lnSpc>
                <a:spcPct val="90000"/>
              </a:lnSpc>
              <a:spcBef>
                <a:spcPts val="500"/>
              </a:spcBef>
              <a:buFont typeface="Verdana" panose="020B0604030504040204" pitchFamily="34" charset="0"/>
              <a:buChar char="•"/>
            </a:pPr>
            <a:r>
              <a:rPr lang="es-AR" altLang="es-AR" sz="2000">
                <a:solidFill>
                  <a:srgbClr val="000000"/>
                </a:solidFill>
                <a:latin typeface="Verdana" panose="020B0604030504040204" pitchFamily="34" charset="0"/>
              </a:rPr>
              <a:t>CONNECT HTTP/1.1 </a:t>
            </a:r>
            <a:r>
              <a:rPr lang="en-US" altLang="es-AR" sz="2000">
                <a:solidFill>
                  <a:srgbClr val="000000"/>
                </a:solidFill>
                <a:latin typeface="Verdana" panose="020B0604030504040204" pitchFamily="34" charset="0"/>
              </a:rPr>
              <a:t>reservado para los proxys a fin de crear un tunel</a:t>
            </a:r>
            <a:r>
              <a:rPr lang="es-AR" altLang="es-AR" sz="2000">
                <a:solidFill>
                  <a:srgbClr val="000000"/>
                </a:solidFill>
                <a:latin typeface="Verdana" panose="020B0604030504040204" pitchFamily="34" charset="0"/>
              </a:rPr>
              <a:t> </a:t>
            </a:r>
          </a:p>
          <a:p>
            <a:pPr eaLnBrk="1" hangingPunct="1">
              <a:lnSpc>
                <a:spcPct val="90000"/>
              </a:lnSpc>
              <a:spcBef>
                <a:spcPts val="500"/>
              </a:spcBef>
              <a:buFont typeface="Verdana" panose="020B0604030504040204" pitchFamily="34" charset="0"/>
              <a:buChar char="•"/>
            </a:pPr>
            <a:r>
              <a:rPr lang="es-AR" altLang="es-AR" sz="2000">
                <a:solidFill>
                  <a:srgbClr val="000000"/>
                </a:solidFill>
                <a:latin typeface="Verdana" panose="020B0604030504040204" pitchFamily="34" charset="0"/>
              </a:rPr>
              <a:t>OPTIONS HTTP/1.1</a:t>
            </a:r>
            <a:r>
              <a:rPr lang="en-US" altLang="es-AR" sz="2000">
                <a:solidFill>
                  <a:srgbClr val="000000"/>
                </a:solidFill>
                <a:latin typeface="Verdana" panose="020B0604030504040204" pitchFamily="34" charset="0"/>
              </a:rPr>
              <a:t>lista las opciones de un determinado recurso</a:t>
            </a: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0117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57200" y="647907"/>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dirty="0" smtClean="0">
                <a:solidFill>
                  <a:srgbClr val="000000"/>
                </a:solidFill>
                <a:latin typeface="Verdana" panose="020B0604030504040204" pitchFamily="34" charset="0"/>
              </a:rPr>
              <a:t>HTTP</a:t>
            </a:r>
            <a:endParaRPr lang="en-US" altLang="es-AR" sz="2800" dirty="0">
              <a:solidFill>
                <a:srgbClr val="000000"/>
              </a:solidFill>
              <a:latin typeface="Verdana" panose="020B0604030504040204" pitchFamily="34" charset="0"/>
            </a:endParaRP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WenQuanYi Zen Hei Sharp" charset="0"/>
              </a:defRPr>
            </a:lvl9pPr>
          </a:lstStyle>
          <a:p>
            <a:pPr eaLnBrk="1" hangingPunct="1">
              <a:spcBef>
                <a:spcPts val="600"/>
              </a:spcBef>
              <a:buFont typeface="Arial" panose="020B0604020202020204" pitchFamily="34" charset="0"/>
              <a:buChar char="•"/>
            </a:pPr>
            <a:r>
              <a:rPr lang="es-AR" altLang="es-AR" sz="2400" dirty="0">
                <a:solidFill>
                  <a:srgbClr val="000000"/>
                </a:solidFill>
              </a:rPr>
              <a:t>Petición HTTP</a:t>
            </a:r>
          </a:p>
          <a:p>
            <a:pPr lvl="1" eaLnBrk="1" hangingPunct="1">
              <a:spcBef>
                <a:spcPts val="600"/>
              </a:spcBef>
              <a:buFont typeface="Arial" panose="020B0604020202020204" pitchFamily="34" charset="0"/>
              <a:buChar char="–"/>
            </a:pPr>
            <a:r>
              <a:rPr lang="es-AR" altLang="es-AR" sz="2400" dirty="0">
                <a:solidFill>
                  <a:srgbClr val="000000"/>
                </a:solidFill>
              </a:rPr>
              <a:t>Encabezado + Línea en Blanco + Datos Adicionales</a:t>
            </a:r>
          </a:p>
          <a:p>
            <a:pPr eaLnBrk="1" hangingPunct="1">
              <a:spcBef>
                <a:spcPts val="600"/>
              </a:spcBef>
              <a:buFont typeface="Arial" panose="020B0604020202020204" pitchFamily="34" charset="0"/>
              <a:buChar char="•"/>
            </a:pPr>
            <a:r>
              <a:rPr lang="es-AR" altLang="es-AR" sz="2400" dirty="0">
                <a:solidFill>
                  <a:srgbClr val="000000"/>
                </a:solidFill>
              </a:rPr>
              <a:t>Respuesta HTTP</a:t>
            </a:r>
          </a:p>
          <a:p>
            <a:pPr lvl="1" eaLnBrk="1" hangingPunct="1">
              <a:spcBef>
                <a:spcPts val="600"/>
              </a:spcBef>
              <a:buFont typeface="Arial" panose="020B0604020202020204" pitchFamily="34" charset="0"/>
              <a:buChar char="–"/>
            </a:pPr>
            <a:r>
              <a:rPr lang="es-AR" altLang="es-AR" sz="2400" dirty="0">
                <a:solidFill>
                  <a:srgbClr val="000000"/>
                </a:solidFill>
              </a:rPr>
              <a:t>Un código de estado sobre la petición + la información solicitada</a:t>
            </a:r>
          </a:p>
          <a:p>
            <a:pPr lvl="1" eaLnBrk="1" hangingPunct="1">
              <a:spcBef>
                <a:spcPts val="600"/>
              </a:spcBef>
              <a:buFont typeface="Arial" panose="020B0604020202020204" pitchFamily="34" charset="0"/>
              <a:buNone/>
            </a:pPr>
            <a:endParaRPr lang="es-AR" altLang="es-AR" sz="2400" dirty="0">
              <a:solidFill>
                <a:srgbClr val="000000"/>
              </a:solidFill>
            </a:endParaRPr>
          </a:p>
          <a:p>
            <a:pPr lvl="1" eaLnBrk="1" hangingPunct="1">
              <a:spcBef>
                <a:spcPts val="600"/>
              </a:spcBef>
              <a:buClrTx/>
              <a:buFontTx/>
              <a:buNone/>
            </a:pPr>
            <a:endParaRPr lang="es-AR" altLang="es-AR" sz="2400" dirty="0">
              <a:solidFill>
                <a:srgbClr val="000000"/>
              </a:solidFill>
            </a:endParaRPr>
          </a:p>
        </p:txBody>
      </p:sp>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1417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dirty="0" smtClean="0">
                <a:solidFill>
                  <a:srgbClr val="000000"/>
                </a:solidFill>
                <a:latin typeface="Verdana" panose="020B0604030504040204" pitchFamily="34" charset="0"/>
              </a:rPr>
              <a:t>HTTP</a:t>
            </a:r>
            <a:endParaRPr lang="en-US" altLang="es-AR" sz="2800" dirty="0">
              <a:solidFill>
                <a:srgbClr val="000000"/>
              </a:solidFill>
              <a:latin typeface="Verdana" panose="020B0604030504040204" pitchFamily="34" charset="0"/>
            </a:endParaRPr>
          </a:p>
        </p:txBody>
      </p:sp>
      <p:sp>
        <p:nvSpPr>
          <p:cNvPr id="819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pic>
        <p:nvPicPr>
          <p:cNvPr id="81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186" y="1219407"/>
            <a:ext cx="7827962" cy="4953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6"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7" name="Conector recto 6"/>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662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78238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WenQuanYi Zen Hei Sharp" charset="0"/>
              </a:defRPr>
            </a:lvl9pPr>
          </a:lstStyle>
          <a:p>
            <a:pPr algn="ctr" eaLnBrk="1" hangingPunct="1">
              <a:buClrTx/>
              <a:buFontTx/>
              <a:buNone/>
            </a:pPr>
            <a:r>
              <a:rPr lang="en-US" altLang="es-AR" sz="2800" dirty="0">
                <a:solidFill>
                  <a:srgbClr val="000000"/>
                </a:solidFill>
                <a:latin typeface="Verdana" panose="020B0604030504040204" pitchFamily="34" charset="0"/>
              </a:rPr>
              <a:t>HTTP: </a:t>
            </a:r>
            <a:r>
              <a:rPr lang="en-US" altLang="es-AR" sz="2800" dirty="0" err="1">
                <a:solidFill>
                  <a:srgbClr val="000000"/>
                </a:solidFill>
                <a:latin typeface="Verdana" panose="020B0604030504040204" pitchFamily="34" charset="0"/>
              </a:rPr>
              <a:t>Comunicación</a:t>
            </a:r>
            <a:endParaRPr lang="en-US" altLang="es-AR" sz="2800" dirty="0">
              <a:solidFill>
                <a:srgbClr val="000000"/>
              </a:solidFill>
              <a:latin typeface="Verdana" panose="020B0604030504040204" pitchFamily="34" charset="0"/>
            </a:endParaRP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615363" cy="4460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Marcador de pie de página 3"/>
          <p:cNvSpPr>
            <a:spLocks noGrp="1"/>
          </p:cNvSpPr>
          <p:nvPr>
            <p:ph type="ftr" sz="quarter" idx="11"/>
          </p:nvPr>
        </p:nvSpPr>
        <p:spPr>
          <a:xfrm>
            <a:off x="822959" y="6459786"/>
            <a:ext cx="3617103" cy="365125"/>
          </a:xfrm>
        </p:spPr>
        <p:txBody>
          <a:bodyPr/>
          <a:lstStyle/>
          <a:p>
            <a:r>
              <a:rPr lang="es-AR" dirty="0" smtClean="0"/>
              <a:t>Programación Web II </a:t>
            </a:r>
            <a:r>
              <a:rPr lang="es-AR" dirty="0" smtClean="0"/>
              <a:t>– Aplicaciones </a:t>
            </a:r>
            <a:r>
              <a:rPr lang="es-AR" dirty="0" err="1" smtClean="0"/>
              <a:t>WEb</a:t>
            </a:r>
            <a:endParaRPr lang="es-AR" dirty="0"/>
          </a:p>
        </p:txBody>
      </p:sp>
      <p:sp>
        <p:nvSpPr>
          <p:cNvPr id="5" name="Título 1"/>
          <p:cNvSpPr txBox="1">
            <a:spLocks/>
          </p:cNvSpPr>
          <p:nvPr/>
        </p:nvSpPr>
        <p:spPr>
          <a:xfrm>
            <a:off x="0" y="0"/>
            <a:ext cx="9144000" cy="653923"/>
          </a:xfrm>
          <a:prstGeom prst="rect">
            <a:avLst/>
          </a:prstGeom>
          <a:effectLst>
            <a:softEdge rad="0"/>
          </a:effectLst>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4000" dirty="0" smtClean="0"/>
              <a:t>Aplicaciones Web</a:t>
            </a:r>
            <a:endParaRPr lang="es-AR" sz="4000" dirty="0"/>
          </a:p>
        </p:txBody>
      </p:sp>
      <p:cxnSp>
        <p:nvCxnSpPr>
          <p:cNvPr id="6" name="Conector recto 5"/>
          <p:cNvCxnSpPr/>
          <p:nvPr/>
        </p:nvCxnSpPr>
        <p:spPr>
          <a:xfrm>
            <a:off x="0" y="565484"/>
            <a:ext cx="8951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627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6034</TotalTime>
  <Words>1955</Words>
  <Application>Microsoft Office PowerPoint</Application>
  <PresentationFormat>Presentación en pantalla (4:3)</PresentationFormat>
  <Paragraphs>276</Paragraphs>
  <Slides>32</Slides>
  <Notes>32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32</vt:i4>
      </vt:variant>
    </vt:vector>
  </HeadingPairs>
  <TitlesOfParts>
    <vt:vector size="40" baseType="lpstr">
      <vt:lpstr>Arial</vt:lpstr>
      <vt:lpstr>Calibri</vt:lpstr>
      <vt:lpstr>Calibri Light</vt:lpstr>
      <vt:lpstr>Courier New</vt:lpstr>
      <vt:lpstr>Times New Roman</vt:lpstr>
      <vt:lpstr>Verdana</vt:lpstr>
      <vt:lpstr>WenQuanYi Zen Hei Sharp</vt:lpstr>
      <vt:lpstr>Retrospección</vt:lpstr>
      <vt:lpstr>Aplicaciones Web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Leandro Morrone</dc:creator>
  <cp:lastModifiedBy>Alejandro Rusticcini</cp:lastModifiedBy>
  <cp:revision>84</cp:revision>
  <dcterms:created xsi:type="dcterms:W3CDTF">2016-05-03T03:28:29Z</dcterms:created>
  <dcterms:modified xsi:type="dcterms:W3CDTF">2017-09-03T20:48:53Z</dcterms:modified>
</cp:coreProperties>
</file>