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5D556F4-F8D1-45A2-9FBF-47BC033CA0CE}" type="datetimeFigureOut">
              <a:rPr lang="es-AR" smtClean="0"/>
              <a:t>09/10/2014</a:t>
            </a:fld>
            <a:endParaRPr lang="es-A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AR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C0BA9EE-6D11-48E8-A161-3CB86EE090F3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56F4-F8D1-45A2-9FBF-47BC033CA0CE}" type="datetimeFigureOut">
              <a:rPr lang="es-AR" smtClean="0"/>
              <a:t>09/10/2014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A9EE-6D11-48E8-A161-3CB86EE090F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56F4-F8D1-45A2-9FBF-47BC033CA0CE}" type="datetimeFigureOut">
              <a:rPr lang="es-AR" smtClean="0"/>
              <a:t>09/10/2014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A9EE-6D11-48E8-A161-3CB86EE090F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5D556F4-F8D1-45A2-9FBF-47BC033CA0CE}" type="datetimeFigureOut">
              <a:rPr lang="es-AR" smtClean="0"/>
              <a:t>09/10/2014</a:t>
            </a:fld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C0BA9EE-6D11-48E8-A161-3CB86EE090F3}" type="slidenum">
              <a:rPr lang="es-AR" smtClean="0"/>
              <a:t>‹Nº›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5D556F4-F8D1-45A2-9FBF-47BC033CA0CE}" type="datetimeFigureOut">
              <a:rPr lang="es-AR" smtClean="0"/>
              <a:t>09/10/2014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AR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C0BA9EE-6D11-48E8-A161-3CB86EE090F3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56F4-F8D1-45A2-9FBF-47BC033CA0CE}" type="datetimeFigureOut">
              <a:rPr lang="es-AR" smtClean="0"/>
              <a:t>09/10/2014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A9EE-6D11-48E8-A161-3CB86EE090F3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56F4-F8D1-45A2-9FBF-47BC033CA0CE}" type="datetimeFigureOut">
              <a:rPr lang="es-AR" smtClean="0"/>
              <a:t>09/10/2014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A9EE-6D11-48E8-A161-3CB86EE090F3}" type="slidenum">
              <a:rPr lang="es-AR" smtClean="0"/>
              <a:t>‹Nº›</a:t>
            </a:fld>
            <a:endParaRPr lang="es-AR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5D556F4-F8D1-45A2-9FBF-47BC033CA0CE}" type="datetimeFigureOut">
              <a:rPr lang="es-AR" smtClean="0"/>
              <a:t>09/10/2014</a:t>
            </a:fld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C0BA9EE-6D11-48E8-A161-3CB86EE090F3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56F4-F8D1-45A2-9FBF-47BC033CA0CE}" type="datetimeFigureOut">
              <a:rPr lang="es-AR" smtClean="0"/>
              <a:t>09/10/2014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A9EE-6D11-48E8-A161-3CB86EE090F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5D556F4-F8D1-45A2-9FBF-47BC033CA0CE}" type="datetimeFigureOut">
              <a:rPr lang="es-AR" smtClean="0"/>
              <a:t>09/10/2014</a:t>
            </a:fld>
            <a:endParaRPr lang="es-AR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C0BA9EE-6D11-48E8-A161-3CB86EE090F3}" type="slidenum">
              <a:rPr lang="es-AR" smtClean="0"/>
              <a:t>‹Nº›</a:t>
            </a:fld>
            <a:endParaRPr lang="es-AR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5D556F4-F8D1-45A2-9FBF-47BC033CA0CE}" type="datetimeFigureOut">
              <a:rPr lang="es-AR" smtClean="0"/>
              <a:t>09/10/2014</a:t>
            </a:fld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C0BA9EE-6D11-48E8-A161-3CB86EE090F3}" type="slidenum">
              <a:rPr lang="es-AR" smtClean="0"/>
              <a:t>‹Nº›</a:t>
            </a:fld>
            <a:endParaRPr lang="es-AR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5D556F4-F8D1-45A2-9FBF-47BC033CA0CE}" type="datetimeFigureOut">
              <a:rPr lang="es-AR" smtClean="0"/>
              <a:t>09/10/2014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C0BA9EE-6D11-48E8-A161-3CB86EE090F3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fatura.gob.ar/centro-de-referencia-en-accesibilidad-web_p67" TargetMode="External"/><Relationship Id="rId2" Type="http://schemas.openxmlformats.org/officeDocument/2006/relationships/hyperlink" Target="http://inadi.gob.ar/accesibilida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ccesibilidadenlaweb.blogspot.com.ar/2013/03/diez-lectores-de-pantalla-gratuitos.html" TargetMode="External"/><Relationship Id="rId5" Type="http://schemas.openxmlformats.org/officeDocument/2006/relationships/hyperlink" Target="http://olgacarreras.blogspot.com.ar/2007/02/wcag-20.html" TargetMode="External"/><Relationship Id="rId4" Type="http://schemas.openxmlformats.org/officeDocument/2006/relationships/hyperlink" Target="http://www.infoleg.gob.ar/infolegInternet/anexos/175000-179999/175694/norma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Pautas de Accesibilidad al </a:t>
            </a:r>
            <a:r>
              <a:rPr lang="es-ES" dirty="0" smtClean="0"/>
              <a:t>Contenido en la Web (WCAG)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 smtClean="0"/>
              <a:t>grados </a:t>
            </a:r>
            <a:r>
              <a:rPr lang="es-ES" sz="3200" dirty="0" smtClean="0"/>
              <a:t>de accesibilidad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s-ES" dirty="0" smtClean="0"/>
              <a:t>Prioridad </a:t>
            </a:r>
            <a:r>
              <a:rPr lang="es-ES" dirty="0" smtClean="0"/>
              <a:t>1</a:t>
            </a:r>
          </a:p>
          <a:p>
            <a:pPr marL="273050" lvl="0" indent="-4763">
              <a:buNone/>
            </a:pPr>
            <a:r>
              <a:rPr lang="es-ES" sz="2000" dirty="0" smtClean="0"/>
              <a:t>R</a:t>
            </a:r>
            <a:r>
              <a:rPr lang="es-ES" sz="2000" dirty="0" smtClean="0"/>
              <a:t>equerimiento </a:t>
            </a:r>
            <a:r>
              <a:rPr lang="es-ES" sz="2000" dirty="0" smtClean="0"/>
              <a:t>básico para que algunos grupos de personas puedan usar los documentos Web. </a:t>
            </a:r>
            <a:endParaRPr lang="es-AR" sz="2000" dirty="0" smtClean="0"/>
          </a:p>
          <a:p>
            <a:pPr lvl="0"/>
            <a:r>
              <a:rPr lang="es-ES" dirty="0" smtClean="0"/>
              <a:t>Prioridad2</a:t>
            </a:r>
          </a:p>
          <a:p>
            <a:pPr marL="273050" lvl="0" indent="-4763">
              <a:buNone/>
            </a:pPr>
            <a:r>
              <a:rPr lang="es-ES" sz="2000" dirty="0" smtClean="0"/>
              <a:t>I</a:t>
            </a:r>
            <a:r>
              <a:rPr lang="es-ES" sz="2000" dirty="0" smtClean="0"/>
              <a:t>mportante </a:t>
            </a:r>
            <a:r>
              <a:rPr lang="es-ES" sz="2000" dirty="0" smtClean="0"/>
              <a:t>para eliminar las barreras de acceso a los documentos Web.</a:t>
            </a:r>
            <a:r>
              <a:rPr lang="es-ES" dirty="0" smtClean="0"/>
              <a:t> </a:t>
            </a:r>
            <a:endParaRPr lang="es-AR" dirty="0" smtClean="0"/>
          </a:p>
          <a:p>
            <a:pPr lvl="0"/>
            <a:r>
              <a:rPr lang="es-ES" dirty="0" smtClean="0"/>
              <a:t>Prioridad </a:t>
            </a:r>
            <a:r>
              <a:rPr lang="es-ES" dirty="0" smtClean="0"/>
              <a:t>3</a:t>
            </a:r>
          </a:p>
          <a:p>
            <a:pPr marL="273050" lvl="0" indent="-4763">
              <a:buNone/>
            </a:pPr>
            <a:r>
              <a:rPr lang="es-ES" sz="2000" dirty="0" smtClean="0"/>
              <a:t>M</a:t>
            </a:r>
            <a:r>
              <a:rPr lang="es-ES" sz="2000" dirty="0" smtClean="0"/>
              <a:t>ejora </a:t>
            </a:r>
            <a:r>
              <a:rPr lang="es-ES" sz="2000" dirty="0" smtClean="0"/>
              <a:t>la accesibilidad global de los documentos Web. </a:t>
            </a:r>
            <a:endParaRPr lang="es-AR" sz="2000" dirty="0" smtClean="0"/>
          </a:p>
          <a:p>
            <a:endParaRPr lang="es-A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niveles de adecuación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571184" cy="4873752"/>
          </a:xfrm>
        </p:spPr>
        <p:txBody>
          <a:bodyPr/>
          <a:lstStyle/>
          <a:p>
            <a:pPr lvl="0"/>
            <a:r>
              <a:rPr lang="es-ES" dirty="0" smtClean="0"/>
              <a:t>"A“</a:t>
            </a:r>
          </a:p>
          <a:p>
            <a:pPr marL="273050" lvl="0" indent="-4763">
              <a:buNone/>
            </a:pPr>
            <a:r>
              <a:rPr lang="es-ES" sz="2000" dirty="0" smtClean="0"/>
              <a:t>Incluye </a:t>
            </a:r>
            <a:r>
              <a:rPr lang="es-ES" sz="2000" dirty="0" smtClean="0"/>
              <a:t>los puntos de verificación de prioridad 1; </a:t>
            </a:r>
            <a:r>
              <a:rPr lang="es-ES" dirty="0" smtClean="0"/>
              <a:t> </a:t>
            </a:r>
            <a:endParaRPr lang="es-AR" dirty="0" smtClean="0"/>
          </a:p>
          <a:p>
            <a:pPr lvl="0"/>
            <a:r>
              <a:rPr lang="es-ES" dirty="0" smtClean="0"/>
              <a:t>"</a:t>
            </a:r>
            <a:r>
              <a:rPr lang="es-ES" dirty="0" smtClean="0"/>
              <a:t>Doble </a:t>
            </a:r>
            <a:r>
              <a:rPr lang="es-ES" dirty="0" smtClean="0"/>
              <a:t>A“</a:t>
            </a:r>
          </a:p>
          <a:p>
            <a:pPr marL="273050" lvl="0" indent="-4763">
              <a:buNone/>
            </a:pPr>
            <a:r>
              <a:rPr lang="es-ES" sz="2000" dirty="0" smtClean="0"/>
              <a:t>Incluye </a:t>
            </a:r>
            <a:r>
              <a:rPr lang="es-ES" sz="2000" dirty="0" smtClean="0"/>
              <a:t>los puntos de verificación de las prioridades 1 y 2;</a:t>
            </a:r>
            <a:r>
              <a:rPr lang="es-ES" dirty="0" smtClean="0"/>
              <a:t>  </a:t>
            </a:r>
            <a:endParaRPr lang="es-AR" dirty="0" smtClean="0"/>
          </a:p>
          <a:p>
            <a:pPr lvl="0"/>
            <a:r>
              <a:rPr lang="es-ES" dirty="0" smtClean="0"/>
              <a:t>"</a:t>
            </a:r>
            <a:r>
              <a:rPr lang="es-ES" dirty="0" smtClean="0"/>
              <a:t>Triple </a:t>
            </a:r>
            <a:r>
              <a:rPr lang="es-ES" dirty="0" smtClean="0"/>
              <a:t>A“</a:t>
            </a:r>
          </a:p>
          <a:p>
            <a:pPr marL="273050" lvl="0" indent="-4763">
              <a:buNone/>
            </a:pPr>
            <a:r>
              <a:rPr lang="es-ES" sz="2000" dirty="0" smtClean="0"/>
              <a:t>Incluye </a:t>
            </a:r>
            <a:r>
              <a:rPr lang="es-ES" sz="2000" dirty="0" smtClean="0"/>
              <a:t>los puntos de verificación de las prioridades 1, 2 y 3. </a:t>
            </a:r>
            <a:endParaRPr lang="es-AR" sz="2000" dirty="0" smtClean="0"/>
          </a:p>
          <a:p>
            <a:endParaRPr lang="es-AR" dirty="0"/>
          </a:p>
        </p:txBody>
      </p:sp>
      <p:pic>
        <p:nvPicPr>
          <p:cNvPr id="1026" name="Picture 2" descr="http://www.osimga.org/export/sites/osimga/es/_imagenes/20131125_accesiblidade_g1.jpg"/>
          <p:cNvPicPr>
            <a:picLocks noChangeAspect="1" noChangeArrowheads="1"/>
          </p:cNvPicPr>
          <p:nvPr/>
        </p:nvPicPr>
        <p:blipFill>
          <a:blip r:embed="rId2" cstate="print">
            <a:lum contrast="10000"/>
          </a:blip>
          <a:srcRect/>
          <a:stretch>
            <a:fillRect/>
          </a:stretch>
        </p:blipFill>
        <p:spPr bwMode="auto">
          <a:xfrm>
            <a:off x="2051720" y="4797152"/>
            <a:ext cx="4324350" cy="476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Proceso de puesta en marcha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s-ES" dirty="0" smtClean="0"/>
              <a:t>Decidir el grado de </a:t>
            </a:r>
            <a:r>
              <a:rPr lang="es-ES" dirty="0" smtClean="0"/>
              <a:t>accesibilidad.</a:t>
            </a:r>
            <a:endParaRPr lang="es-AR" dirty="0" smtClean="0"/>
          </a:p>
          <a:p>
            <a:pPr lvl="0"/>
            <a:r>
              <a:rPr lang="es-ES" dirty="0" smtClean="0"/>
              <a:t>Utilizar los puntos de verificación técnica de aspectos de accesibilidad </a:t>
            </a:r>
            <a:r>
              <a:rPr lang="es-ES" dirty="0" smtClean="0"/>
              <a:t>correspondientes a dicho grado.</a:t>
            </a:r>
            <a:endParaRPr lang="es-AR" dirty="0" smtClean="0"/>
          </a:p>
          <a:p>
            <a:pPr lvl="0"/>
            <a:r>
              <a:rPr lang="es-ES" dirty="0" smtClean="0"/>
              <a:t>Codificar </a:t>
            </a:r>
            <a:r>
              <a:rPr lang="es-ES" dirty="0" smtClean="0"/>
              <a:t>con </a:t>
            </a:r>
            <a:r>
              <a:rPr lang="es-ES" dirty="0" smtClean="0"/>
              <a:t>los aspectos que especifica cada punto de verificación</a:t>
            </a:r>
            <a:r>
              <a:rPr lang="es-ES" dirty="0" smtClean="0"/>
              <a:t>.</a:t>
            </a:r>
            <a:endParaRPr lang="es-AR" dirty="0" smtClean="0"/>
          </a:p>
          <a:p>
            <a:endParaRPr lang="es-A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Pautas de Accesibilidad al Contenido de la Web 1.0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s-ES" sz="2000" dirty="0" smtClean="0"/>
              <a:t>Proporcione </a:t>
            </a:r>
            <a:r>
              <a:rPr lang="es-ES" sz="2000" dirty="0" smtClean="0"/>
              <a:t>alternativas equivalentes para el contenido sonoro y visual</a:t>
            </a:r>
            <a:r>
              <a:rPr lang="es-E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s-ES" sz="2000" dirty="0" smtClean="0"/>
              <a:t>No se base sólo en el color</a:t>
            </a:r>
            <a:r>
              <a:rPr lang="es-E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s-ES" sz="2000" dirty="0" smtClean="0"/>
              <a:t>Utilice marcadores y hojas de estilo y hágalo de forma apropiada</a:t>
            </a:r>
            <a:r>
              <a:rPr lang="es-E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s-ES" sz="2000" dirty="0" smtClean="0"/>
              <a:t>Identifique el idioma utilizado</a:t>
            </a:r>
            <a:r>
              <a:rPr lang="es-E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s-ES" sz="2000" dirty="0" smtClean="0"/>
              <a:t>Crear tablas que se transformen correctamente</a:t>
            </a:r>
            <a:r>
              <a:rPr lang="es-E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s-ES" sz="2000" dirty="0" smtClean="0"/>
              <a:t>Asegúrese de que las páginas que incorporan nuevas tecnologías se transformen correctamente</a:t>
            </a:r>
            <a:r>
              <a:rPr lang="es-E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s-ES" sz="2000" dirty="0" smtClean="0"/>
              <a:t>Asegure al usuario el control sobre los cambios de contenidos </a:t>
            </a:r>
            <a:r>
              <a:rPr lang="es-ES" sz="2000" dirty="0" smtClean="0"/>
              <a:t>tempo-sensibles.</a:t>
            </a:r>
            <a:endParaRPr lang="es-AR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Pautas de Accesibilidad al Contenido de la Web 1.0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" sz="2000" dirty="0" smtClean="0"/>
              <a:t>Asegure la accesibilidad directa de las interfaces de usuario incrustadas</a:t>
            </a:r>
            <a:r>
              <a:rPr lang="es-E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s-ES" sz="2000" dirty="0" smtClean="0"/>
              <a:t>Diseñe con independencia del dispositivo</a:t>
            </a:r>
            <a:r>
              <a:rPr lang="es-E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s-ES" sz="2000" dirty="0" smtClean="0"/>
              <a:t>Utilice soluciones provisionales</a:t>
            </a:r>
            <a:r>
              <a:rPr lang="es-E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s-ES" sz="2000" dirty="0" smtClean="0"/>
              <a:t>Utilice las tecnologías y pautas del W3C</a:t>
            </a:r>
            <a:r>
              <a:rPr lang="es-E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s-ES" sz="2000" dirty="0" smtClean="0"/>
              <a:t>Proporcione información de contexto y orientación</a:t>
            </a:r>
            <a:r>
              <a:rPr lang="es-E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s-ES" sz="2000" dirty="0" smtClean="0"/>
              <a:t>Proporcione mecanismos claros de navegación</a:t>
            </a:r>
            <a:r>
              <a:rPr lang="es-E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s-ES" sz="2000" dirty="0" smtClean="0"/>
              <a:t>Asegúrese de que los documentos sean claros y sencillos.</a:t>
            </a:r>
            <a:endParaRPr lang="es-AR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Algunos Links útiles</a:t>
            </a:r>
            <a:endParaRPr lang="es-AR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400" dirty="0" smtClean="0">
                <a:hlinkClick r:id="rId2"/>
              </a:rPr>
              <a:t>http://www.sidar.org/traducciones/wcag20/es/</a:t>
            </a:r>
          </a:p>
          <a:p>
            <a:r>
              <a:rPr lang="es-AR" sz="1400" dirty="0" smtClean="0">
                <a:hlinkClick r:id="rId2"/>
              </a:rPr>
              <a:t>http</a:t>
            </a:r>
            <a:r>
              <a:rPr lang="es-AR" sz="1400" dirty="0" smtClean="0">
                <a:hlinkClick r:id="rId2"/>
              </a:rPr>
              <a:t>://inadi.gob.ar/accesibilidad</a:t>
            </a:r>
            <a:r>
              <a:rPr lang="es-AR" sz="1400" dirty="0" smtClean="0">
                <a:hlinkClick r:id="rId2"/>
              </a:rPr>
              <a:t>/</a:t>
            </a:r>
            <a:endParaRPr lang="es-AR" sz="1400" dirty="0" smtClean="0"/>
          </a:p>
          <a:p>
            <a:r>
              <a:rPr lang="es-AR" sz="1400" dirty="0" smtClean="0">
                <a:hlinkClick r:id="rId3"/>
              </a:rPr>
              <a:t>https://</a:t>
            </a:r>
            <a:r>
              <a:rPr lang="es-AR" sz="1400" dirty="0" smtClean="0">
                <a:hlinkClick r:id="rId3"/>
              </a:rPr>
              <a:t>www.jefatura.gob.ar/centro-de-referencia-en-accesibilidad-web_p67</a:t>
            </a:r>
            <a:endParaRPr lang="es-AR" sz="1400" dirty="0" smtClean="0"/>
          </a:p>
          <a:p>
            <a:r>
              <a:rPr lang="es-AR" sz="1400" dirty="0" smtClean="0">
                <a:hlinkClick r:id="rId4"/>
              </a:rPr>
              <a:t>http</a:t>
            </a:r>
            <a:r>
              <a:rPr lang="es-AR" sz="1400" dirty="0" smtClean="0">
                <a:hlinkClick r:id="rId4"/>
              </a:rPr>
              <a:t>://</a:t>
            </a:r>
            <a:r>
              <a:rPr lang="es-AR" sz="1400" dirty="0" smtClean="0">
                <a:hlinkClick r:id="rId4"/>
              </a:rPr>
              <a:t>www.infoleg.gob.ar/infolegInternet/anexos/175000-179999/175694/norma.htm</a:t>
            </a:r>
            <a:endParaRPr lang="es-AR" sz="1400" dirty="0" smtClean="0"/>
          </a:p>
          <a:p>
            <a:r>
              <a:rPr lang="es-AR" sz="1400" dirty="0" smtClean="0">
                <a:hlinkClick r:id="rId5"/>
              </a:rPr>
              <a:t>http://olgacarreras.blogspot.com.ar/2007/02/wcag-20.html#000introduccion</a:t>
            </a:r>
            <a:endParaRPr lang="es-AR" sz="1400" dirty="0" smtClean="0"/>
          </a:p>
          <a:p>
            <a:r>
              <a:rPr lang="es-AR" sz="1400" dirty="0" smtClean="0">
                <a:hlinkClick r:id="rId6"/>
              </a:rPr>
              <a:t>http://</a:t>
            </a:r>
            <a:r>
              <a:rPr lang="es-AR" sz="1400" dirty="0" smtClean="0">
                <a:hlinkClick r:id="rId6"/>
              </a:rPr>
              <a:t>accesibilidadenlaweb.blogspot.com.ar/2013/03/diez-lectores-de-pantalla-gratuitos.html</a:t>
            </a:r>
            <a:endParaRPr lang="es-AR" sz="1400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59</TotalTime>
  <Words>266</Words>
  <Application>Microsoft Office PowerPoint</Application>
  <PresentationFormat>Presentación en pantalla 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Mirador</vt:lpstr>
      <vt:lpstr>Pautas de Accesibilidad al Contenido en la Web (WCAG)</vt:lpstr>
      <vt:lpstr>grados de accesibilidad</vt:lpstr>
      <vt:lpstr>niveles de adecuación</vt:lpstr>
      <vt:lpstr>Proceso de puesta en marcha</vt:lpstr>
      <vt:lpstr>Pautas de Accesibilidad al Contenido de la Web 1.0</vt:lpstr>
      <vt:lpstr>Pautas de Accesibilidad al Contenido de la Web 1.0</vt:lpstr>
      <vt:lpstr>Algunos Links útiles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Pautas de Accesibilidad al Contenido en la Web (WCAG)</dc:title>
  <dc:creator>Silvana</dc:creator>
  <cp:lastModifiedBy>Silvana</cp:lastModifiedBy>
  <cp:revision>12</cp:revision>
  <dcterms:created xsi:type="dcterms:W3CDTF">2014-10-10T01:53:45Z</dcterms:created>
  <dcterms:modified xsi:type="dcterms:W3CDTF">2014-10-10T02:53:14Z</dcterms:modified>
</cp:coreProperties>
</file>