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305" r:id="rId2"/>
    <p:sldId id="306" r:id="rId3"/>
    <p:sldId id="314" r:id="rId4"/>
    <p:sldId id="319" r:id="rId5"/>
    <p:sldId id="320" r:id="rId6"/>
    <p:sldId id="315" r:id="rId7"/>
    <p:sldId id="321" r:id="rId8"/>
    <p:sldId id="317" r:id="rId9"/>
  </p:sldIdLst>
  <p:sldSz cx="9144000" cy="6858000" type="screen4x3"/>
  <p:notesSz cx="6858000" cy="9144000"/>
  <p:defaultTextStyle>
    <a:defPPr>
      <a:defRPr lang="es-U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4420"/>
    <a:srgbClr val="FF7A0D"/>
    <a:srgbClr val="080808"/>
    <a:srgbClr val="C4FA3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8000" autoAdjust="0"/>
  </p:normalViewPr>
  <p:slideViewPr>
    <p:cSldViewPr>
      <p:cViewPr>
        <p:scale>
          <a:sx n="87" d="100"/>
          <a:sy n="87" d="100"/>
        </p:scale>
        <p:origin x="-106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5753123-7FDD-4256-9905-949B3E53FA98}" type="datetimeFigureOut">
              <a:rPr lang="es-UY"/>
              <a:pPr>
                <a:defRPr/>
              </a:pPr>
              <a:t>19/06/2015</a:t>
            </a:fld>
            <a:endParaRPr lang="es-UY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UY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UY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36384ED-49BF-4249-8AD2-FFE4B7420821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42041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6384ED-49BF-4249-8AD2-FFE4B7420821}" type="slidenum">
              <a:rPr lang="es-UY" smtClean="0"/>
              <a:pPr>
                <a:defRPr/>
              </a:pPr>
              <a:t>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52861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EA171-9EE4-45DA-84A0-F9A0F906995C}" type="datetimeFigureOut">
              <a:rPr lang="es-UY"/>
              <a:pPr>
                <a:defRPr/>
              </a:pPr>
              <a:t>19/06/2015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75025-D244-4BAA-99A6-0B9CE5F86D00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5431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AC031-6409-48F6-BC13-70D9DE73C85B}" type="datetimeFigureOut">
              <a:rPr lang="es-UY"/>
              <a:pPr>
                <a:defRPr/>
              </a:pPr>
              <a:t>19/06/2015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72887-DD58-4AC9-B127-AD86D4AC7A68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0990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4BDAF-878F-4DCF-AAF1-0374CF1B7862}" type="datetimeFigureOut">
              <a:rPr lang="es-UY"/>
              <a:pPr>
                <a:defRPr/>
              </a:pPr>
              <a:t>19/06/2015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7D230-A04A-46AE-BEF0-68757E6228E0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4306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123D6-62EA-4826-8796-629F3A181FCA}" type="datetimeFigureOut">
              <a:rPr lang="es-UY"/>
              <a:pPr>
                <a:defRPr/>
              </a:pPr>
              <a:t>19/06/2015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87991-E07C-4580-8DCC-1FD523921FB4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3909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FDB93-ADFF-4E22-AF59-F170D02403B7}" type="datetimeFigureOut">
              <a:rPr lang="es-UY"/>
              <a:pPr>
                <a:defRPr/>
              </a:pPr>
              <a:t>19/06/2015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7C87E-6777-4480-884C-4A858B2A7243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5818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F5F7D-6CEA-4193-9B0C-AE3958617EB0}" type="datetimeFigureOut">
              <a:rPr lang="es-UY"/>
              <a:pPr>
                <a:defRPr/>
              </a:pPr>
              <a:t>19/06/2015</a:t>
            </a:fld>
            <a:endParaRPr lang="es-UY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9189B-E4DC-4EF9-8F65-7CB26F6A93BF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1809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59833-9ED9-4EAA-A734-BB329159C58D}" type="datetimeFigureOut">
              <a:rPr lang="es-UY"/>
              <a:pPr>
                <a:defRPr/>
              </a:pPr>
              <a:t>19/06/2015</a:t>
            </a:fld>
            <a:endParaRPr lang="es-UY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A4726-E08F-417D-8B3B-237D7107FD97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0293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10738-D03E-4A96-AC04-2FE46700D676}" type="datetimeFigureOut">
              <a:rPr lang="es-UY"/>
              <a:pPr>
                <a:defRPr/>
              </a:pPr>
              <a:t>19/06/2015</a:t>
            </a:fld>
            <a:endParaRPr lang="es-U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AF265-B993-4707-A6E3-AE10D15589C5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3274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3B94E-9175-49D6-A8B9-1737FA0D3E86}" type="datetimeFigureOut">
              <a:rPr lang="es-UY"/>
              <a:pPr>
                <a:defRPr/>
              </a:pPr>
              <a:t>19/06/2015</a:t>
            </a:fld>
            <a:endParaRPr lang="es-UY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2A078-69D0-480D-AA67-B2E8994F6056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509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07CE4-7B11-42BA-B377-5AD0EAE1EF97}" type="datetimeFigureOut">
              <a:rPr lang="es-UY"/>
              <a:pPr>
                <a:defRPr/>
              </a:pPr>
              <a:t>19/06/2015</a:t>
            </a:fld>
            <a:endParaRPr lang="es-UY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776D5-5079-405A-949A-145A054CC650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3739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516438" y="993775"/>
            <a:ext cx="1846262" cy="1530350"/>
            <a:chOff x="4718762" y="993075"/>
            <a:chExt cx="1847138" cy="1530439"/>
          </a:xfrm>
        </p:grpSpPr>
        <p:sp>
          <p:nvSpPr>
            <p:cNvPr id="6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 rtlCol="0">
            <a:normAutofit/>
          </a:bodyPr>
          <a:lstStyle/>
          <a:p>
            <a:pPr lvl="0"/>
            <a:r>
              <a:rPr lang="es-ES" noProof="0" smtClean="0"/>
              <a:t>Haga clic en el icono para agregar una imagen</a:t>
            </a:r>
            <a:endParaRPr lang="en-US" noProof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645A1-4855-4575-BCA9-F86A94A93444}" type="datetimeFigureOut">
              <a:rPr lang="es-UY"/>
              <a:pPr>
                <a:defRPr/>
              </a:pPr>
              <a:t>19/06/2015</a:t>
            </a:fld>
            <a:endParaRPr lang="es-UY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EABF6-BFCE-4CED-B9A4-343FCECAD00F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5687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113" y="4941888"/>
            <a:ext cx="611187" cy="61118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400" y="482600"/>
            <a:ext cx="598488" cy="904875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475" y="1887538"/>
            <a:ext cx="609600" cy="60960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588" y="282575"/>
            <a:ext cx="1128712" cy="112871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775" y="1327150"/>
            <a:ext cx="608013" cy="60801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525" y="5611813"/>
            <a:ext cx="738188" cy="73818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588" y="4927600"/>
            <a:ext cx="738187" cy="73818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59" name="Title Placeholder 1"/>
          <p:cNvSpPr>
            <a:spLocks noGrp="1"/>
          </p:cNvSpPr>
          <p:nvPr>
            <p:ph type="title"/>
          </p:nvPr>
        </p:nvSpPr>
        <p:spPr bwMode="auto">
          <a:xfrm>
            <a:off x="1009650" y="676275"/>
            <a:ext cx="7124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 smtClean="0"/>
              <a:t>Haga clic para modificar el estilo de título del patrón</a:t>
            </a:r>
            <a:endParaRPr lang="en-US" altLang="es-AR" smtClean="0"/>
          </a:p>
        </p:txBody>
      </p:sp>
      <p:sp>
        <p:nvSpPr>
          <p:cNvPr id="116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09650" y="1806575"/>
            <a:ext cx="7124700" cy="405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 smtClean="0"/>
              <a:t>Haga clic para modificar el estilo de texto del patrón</a:t>
            </a:r>
          </a:p>
          <a:p>
            <a:pPr lvl="1"/>
            <a:r>
              <a:rPr lang="es-ES" altLang="es-AR" smtClean="0"/>
              <a:t>Segundo nivel</a:t>
            </a:r>
          </a:p>
          <a:p>
            <a:pPr lvl="2"/>
            <a:r>
              <a:rPr lang="es-ES" altLang="es-AR" smtClean="0"/>
              <a:t>Tercer nivel</a:t>
            </a:r>
          </a:p>
          <a:p>
            <a:pPr lvl="3"/>
            <a:r>
              <a:rPr lang="es-ES" altLang="es-AR" smtClean="0"/>
              <a:t>Cuarto nivel</a:t>
            </a:r>
          </a:p>
          <a:p>
            <a:pPr lvl="4"/>
            <a:r>
              <a:rPr lang="es-ES" altLang="es-AR" smtClean="0"/>
              <a:t>Quinto nivel</a:t>
            </a:r>
            <a:endParaRPr lang="en-US" altLang="es-A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13" y="59515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B5FFB3C-555D-4CC6-812E-8B9F8D20F75F}" type="datetimeFigureOut">
              <a:rPr lang="es-UY"/>
              <a:pPr>
                <a:defRPr/>
              </a:pPr>
              <a:t>19/06/2015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1100" y="5951538"/>
            <a:ext cx="525621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088" y="5951538"/>
            <a:ext cx="60801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637929-139A-4EF2-8AC5-641D402FE2BC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3988" y="2698750"/>
            <a:ext cx="468312" cy="46831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663" y="3167063"/>
            <a:ext cx="458787" cy="45878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3" r:id="rId9"/>
    <p:sldLayoutId id="2147483801" r:id="rId10"/>
    <p:sldLayoutId id="2147483802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Trebuchet MS" pitchFamily="34" charset="0"/>
          <a:cs typeface="Trebuchet MS"/>
        </a:defRPr>
      </a:lvl1pPr>
      <a:lvl2pPr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  <a:ea typeface="Trebuchet MS" pitchFamily="34" charset="0"/>
          <a:cs typeface="Trebuchet MS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  <a:ea typeface="Trebuchet MS" pitchFamily="34" charset="0"/>
          <a:cs typeface="Trebuchet MS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  <a:ea typeface="Trebuchet MS" pitchFamily="34" charset="0"/>
          <a:cs typeface="Trebuchet MS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  <a:ea typeface="Trebuchet MS" pitchFamily="34" charset="0"/>
          <a:cs typeface="Trebuchet MS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Font typeface="Wingdings 2" pitchFamily="18" charset="2"/>
        <a:buChar char="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Font typeface="Wingdings 2" pitchFamily="18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Font typeface="Wingdings 2" pitchFamily="18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Font typeface="Wingdings 2" pitchFamily="18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Font typeface="Wingdings 2" pitchFamily="18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ethanmarcotte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kew.com/" TargetMode="External"/><Relationship Id="rId2" Type="http://schemas.openxmlformats.org/officeDocument/2006/relationships/hyperlink" Target="http://ethanmarcott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s/docs/CSS/Media_queries" TargetMode="External"/><Relationship Id="rId2" Type="http://schemas.openxmlformats.org/officeDocument/2006/relationships/hyperlink" Target="http://ethanmarcott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thanmarcotte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ediaqueri.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listapart.com/article/frameworksfordesigners" TargetMode="External"/><Relationship Id="rId2" Type="http://schemas.openxmlformats.org/officeDocument/2006/relationships/hyperlink" Target="http://ethanmarcott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etbootstrap.com/examples/grid/" TargetMode="External"/><Relationship Id="rId4" Type="http://schemas.openxmlformats.org/officeDocument/2006/relationships/hyperlink" Target="http://foundation.zurb.com/docs/components/gri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 bwMode="auto">
          <a:xfrm>
            <a:off x="1009650" y="428604"/>
            <a:ext cx="7124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AR" sz="3200" b="1" dirty="0" smtClean="0">
                <a:solidFill>
                  <a:srgbClr val="FD4420"/>
                </a:solidFill>
                <a:latin typeface="+mj-lt"/>
                <a:ea typeface="Trebuchet MS" pitchFamily="34" charset="0"/>
                <a:cs typeface="Trebuchet MS" pitchFamily="34" charset="0"/>
              </a:rPr>
              <a:t>Diseño Adaptable o  </a:t>
            </a:r>
            <a:r>
              <a:rPr lang="es-MX" altLang="es-AR" sz="3200" b="1" dirty="0" err="1" smtClean="0">
                <a:solidFill>
                  <a:srgbClr val="FD4420"/>
                </a:solidFill>
                <a:latin typeface="+mj-lt"/>
                <a:ea typeface="Trebuchet MS" pitchFamily="34" charset="0"/>
                <a:cs typeface="Trebuchet MS" pitchFamily="34" charset="0"/>
              </a:rPr>
              <a:t>Responsive</a:t>
            </a:r>
            <a:r>
              <a:rPr lang="es-MX" altLang="es-AR" sz="3200" b="1" dirty="0" smtClean="0">
                <a:solidFill>
                  <a:srgbClr val="FD4420"/>
                </a:solidFill>
                <a:latin typeface="+mj-lt"/>
                <a:ea typeface="Trebuchet MS" pitchFamily="34" charset="0"/>
                <a:cs typeface="Trebuchet MS" pitchFamily="34" charset="0"/>
              </a:rPr>
              <a:t> </a:t>
            </a:r>
            <a:r>
              <a:rPr lang="es-MX" altLang="es-AR" sz="3200" b="1" dirty="0" err="1" smtClean="0">
                <a:solidFill>
                  <a:srgbClr val="FD4420"/>
                </a:solidFill>
                <a:latin typeface="+mj-lt"/>
                <a:ea typeface="Trebuchet MS" pitchFamily="34" charset="0"/>
                <a:cs typeface="Trebuchet MS" pitchFamily="34" charset="0"/>
              </a:rPr>
              <a:t>Design</a:t>
            </a:r>
            <a:endParaRPr kumimoji="0" lang="es-AR" altLang="es-AR" sz="3200" b="1" i="0" u="none" strike="noStrike" kern="1200" cap="none" spc="0" normalizeH="0" baseline="0" noProof="0" dirty="0" smtClean="0">
              <a:ln>
                <a:noFill/>
              </a:ln>
              <a:solidFill>
                <a:srgbClr val="FD4420"/>
              </a:solidFill>
              <a:effectLst/>
              <a:uLnTx/>
              <a:uFillTx/>
              <a:latin typeface="+mj-lt"/>
              <a:ea typeface="Trebuchet MS" pitchFamily="34" charset="0"/>
              <a:cs typeface="Trebuchet MS" pitchFamily="34" charset="0"/>
            </a:endParaRPr>
          </a:p>
        </p:txBody>
      </p:sp>
      <p:pic>
        <p:nvPicPr>
          <p:cNvPr id="6" name="Picture 2" descr="H:\UNLAM\Introduccion al diseño\Cursada 2014\Unidad 4\imagenes\responsive_ico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143116"/>
            <a:ext cx="6958155" cy="383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96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H:\UNLAM\Introduccion al diseño\Cursada 2014\Unidad 4\imagenes\responsive-design-examp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3999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96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ponsive Web De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10" y="1522435"/>
            <a:ext cx="7833677" cy="37669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3" name="1 Título"/>
          <p:cNvSpPr txBox="1">
            <a:spLocks/>
          </p:cNvSpPr>
          <p:nvPr/>
        </p:nvSpPr>
        <p:spPr bwMode="auto">
          <a:xfrm>
            <a:off x="1009650" y="428604"/>
            <a:ext cx="7124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AR" sz="3200" b="1" dirty="0" err="1" smtClean="0">
                <a:solidFill>
                  <a:srgbClr val="FD4420"/>
                </a:solidFill>
                <a:latin typeface="+mj-lt"/>
                <a:ea typeface="Trebuchet MS" pitchFamily="34" charset="0"/>
                <a:cs typeface="Trebuchet MS" pitchFamily="34" charset="0"/>
              </a:rPr>
              <a:t>Responsive</a:t>
            </a:r>
            <a:r>
              <a:rPr lang="es-MX" altLang="es-AR" sz="3200" b="1" dirty="0" smtClean="0">
                <a:solidFill>
                  <a:srgbClr val="FD4420"/>
                </a:solidFill>
                <a:latin typeface="+mj-lt"/>
                <a:ea typeface="Trebuchet MS" pitchFamily="34" charset="0"/>
                <a:cs typeface="Trebuchet MS" pitchFamily="34" charset="0"/>
              </a:rPr>
              <a:t> Web </a:t>
            </a:r>
            <a:r>
              <a:rPr lang="es-MX" altLang="es-AR" sz="3200" b="1" dirty="0" err="1" smtClean="0">
                <a:solidFill>
                  <a:srgbClr val="FD4420"/>
                </a:solidFill>
                <a:latin typeface="+mj-lt"/>
                <a:ea typeface="Trebuchet MS" pitchFamily="34" charset="0"/>
                <a:cs typeface="Trebuchet MS" pitchFamily="34" charset="0"/>
              </a:rPr>
              <a:t>Design</a:t>
            </a:r>
            <a:r>
              <a:rPr lang="es-MX" altLang="es-AR" sz="3200" b="1" dirty="0">
                <a:solidFill>
                  <a:srgbClr val="FD4420"/>
                </a:solidFill>
                <a:latin typeface="+mj-lt"/>
                <a:ea typeface="Trebuchet MS" pitchFamily="34" charset="0"/>
                <a:cs typeface="Trebuchet MS" pitchFamily="34" charset="0"/>
              </a:rPr>
              <a:t/>
            </a:r>
            <a:br>
              <a:rPr lang="es-MX" altLang="es-AR" sz="3200" b="1" dirty="0">
                <a:solidFill>
                  <a:srgbClr val="FD4420"/>
                </a:solidFill>
                <a:latin typeface="+mj-lt"/>
                <a:ea typeface="Trebuchet MS" pitchFamily="34" charset="0"/>
                <a:cs typeface="Trebuchet MS" pitchFamily="34" charset="0"/>
              </a:rPr>
            </a:br>
            <a:r>
              <a:rPr lang="es-MX" altLang="es-AR" sz="3200" b="1" dirty="0" smtClean="0">
                <a:solidFill>
                  <a:srgbClr val="FD4420"/>
                </a:solidFill>
                <a:latin typeface="+mj-lt"/>
                <a:ea typeface="Trebuchet MS" pitchFamily="34" charset="0"/>
                <a:cs typeface="Trebuchet MS" pitchFamily="34" charset="0"/>
              </a:rPr>
              <a:t>Referentes</a:t>
            </a:r>
            <a:endParaRPr kumimoji="0" lang="es-AR" altLang="es-AR" sz="3200" b="1" i="0" u="none" strike="noStrike" kern="1200" cap="none" spc="0" normalizeH="0" baseline="0" noProof="0" dirty="0" smtClean="0">
              <a:ln>
                <a:noFill/>
              </a:ln>
              <a:solidFill>
                <a:srgbClr val="FD4420"/>
              </a:solidFill>
              <a:effectLst/>
              <a:uLnTx/>
              <a:uFillTx/>
              <a:latin typeface="+mj-lt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2" name="Rectángulo 1">
            <a:hlinkClick r:id="rId4"/>
          </p:cNvPr>
          <p:cNvSpPr/>
          <p:nvPr/>
        </p:nvSpPr>
        <p:spPr>
          <a:xfrm>
            <a:off x="5604991" y="5831154"/>
            <a:ext cx="2842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http://ethanmarcotte.com/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755577" y="5661248"/>
            <a:ext cx="7920880" cy="79208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 bwMode="auto">
          <a:xfrm>
            <a:off x="806211" y="5792944"/>
            <a:ext cx="3570164" cy="71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D4420"/>
              </a:buClr>
              <a:buNone/>
            </a:pPr>
            <a:r>
              <a:rPr lang="es-AR" sz="2800" dirty="0" err="1">
                <a:solidFill>
                  <a:schemeClr val="bg2">
                    <a:lumMod val="50000"/>
                  </a:schemeClr>
                </a:solidFill>
              </a:rPr>
              <a:t>Ethan</a:t>
            </a:r>
            <a:r>
              <a:rPr lang="es-AR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AR" sz="2800" dirty="0" err="1" smtClean="0">
                <a:solidFill>
                  <a:schemeClr val="bg2">
                    <a:lumMod val="50000"/>
                  </a:schemeClr>
                </a:solidFill>
              </a:rPr>
              <a:t>Marcotte</a:t>
            </a:r>
            <a:endParaRPr lang="es-ES" altLang="es-AR" sz="28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Rectángulo 12">
            <a:hlinkClick r:id="rId4"/>
          </p:cNvPr>
          <p:cNvSpPr/>
          <p:nvPr/>
        </p:nvSpPr>
        <p:spPr>
          <a:xfrm>
            <a:off x="4033986" y="5914418"/>
            <a:ext cx="2842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hlinkClick r:id="rId4"/>
              </a:rPr>
              <a:t>http://ethanmarcotte.com/</a:t>
            </a:r>
            <a:endParaRPr lang="es-AR" dirty="0"/>
          </a:p>
        </p:txBody>
      </p:sp>
      <p:pic>
        <p:nvPicPr>
          <p:cNvPr id="1028" name="Picture 4" descr="Ethan Marcot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111" y="5157192"/>
            <a:ext cx="1126558" cy="112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84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 bwMode="auto">
          <a:xfrm>
            <a:off x="1009650" y="428604"/>
            <a:ext cx="7124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AR" sz="3200" b="1" dirty="0" err="1" smtClean="0">
                <a:solidFill>
                  <a:srgbClr val="FD4420"/>
                </a:solidFill>
                <a:latin typeface="+mj-lt"/>
                <a:ea typeface="Trebuchet MS" pitchFamily="34" charset="0"/>
                <a:cs typeface="Trebuchet MS" pitchFamily="34" charset="0"/>
              </a:rPr>
              <a:t>Responsive</a:t>
            </a:r>
            <a:r>
              <a:rPr lang="es-MX" altLang="es-AR" sz="3200" b="1" dirty="0" smtClean="0">
                <a:solidFill>
                  <a:srgbClr val="FD4420"/>
                </a:solidFill>
                <a:latin typeface="+mj-lt"/>
                <a:ea typeface="Trebuchet MS" pitchFamily="34" charset="0"/>
                <a:cs typeface="Trebuchet MS" pitchFamily="34" charset="0"/>
              </a:rPr>
              <a:t> Web </a:t>
            </a:r>
            <a:r>
              <a:rPr lang="es-MX" altLang="es-AR" sz="3200" b="1" dirty="0" err="1" smtClean="0">
                <a:solidFill>
                  <a:srgbClr val="FD4420"/>
                </a:solidFill>
                <a:latin typeface="+mj-lt"/>
                <a:ea typeface="Trebuchet MS" pitchFamily="34" charset="0"/>
                <a:cs typeface="Trebuchet MS" pitchFamily="34" charset="0"/>
              </a:rPr>
              <a:t>Design</a:t>
            </a:r>
            <a:r>
              <a:rPr lang="es-MX" altLang="es-AR" sz="3200" b="1" dirty="0">
                <a:solidFill>
                  <a:srgbClr val="FD4420"/>
                </a:solidFill>
                <a:latin typeface="+mj-lt"/>
                <a:ea typeface="Trebuchet MS" pitchFamily="34" charset="0"/>
                <a:cs typeface="Trebuchet MS" pitchFamily="34" charset="0"/>
              </a:rPr>
              <a:t/>
            </a:r>
            <a:br>
              <a:rPr lang="es-MX" altLang="es-AR" sz="3200" b="1" dirty="0">
                <a:solidFill>
                  <a:srgbClr val="FD4420"/>
                </a:solidFill>
                <a:latin typeface="+mj-lt"/>
                <a:ea typeface="Trebuchet MS" pitchFamily="34" charset="0"/>
                <a:cs typeface="Trebuchet MS" pitchFamily="34" charset="0"/>
              </a:rPr>
            </a:br>
            <a:r>
              <a:rPr lang="es-MX" altLang="es-AR" sz="3200" b="1" dirty="0" smtClean="0">
                <a:solidFill>
                  <a:srgbClr val="FD4420"/>
                </a:solidFill>
                <a:latin typeface="+mj-lt"/>
                <a:ea typeface="Trebuchet MS" pitchFamily="34" charset="0"/>
                <a:cs typeface="Trebuchet MS" pitchFamily="34" charset="0"/>
              </a:rPr>
              <a:t>Referentes</a:t>
            </a:r>
            <a:endParaRPr kumimoji="0" lang="es-AR" altLang="es-AR" sz="3200" b="1" i="0" u="none" strike="noStrike" kern="1200" cap="none" spc="0" normalizeH="0" baseline="0" noProof="0" dirty="0" smtClean="0">
              <a:ln>
                <a:noFill/>
              </a:ln>
              <a:solidFill>
                <a:srgbClr val="FD4420"/>
              </a:solidFill>
              <a:effectLst/>
              <a:uLnTx/>
              <a:uFillTx/>
              <a:latin typeface="+mj-lt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755577" y="5661248"/>
            <a:ext cx="7920880" cy="79208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806211" y="5792944"/>
            <a:ext cx="3570164" cy="710389"/>
          </a:xfrm>
        </p:spPr>
        <p:txBody>
          <a:bodyPr numCol="1" anchor="t"/>
          <a:lstStyle/>
          <a:p>
            <a:pPr marL="0" indent="0">
              <a:buClr>
                <a:srgbClr val="FD4420"/>
              </a:buClr>
              <a:buNone/>
            </a:pPr>
            <a:r>
              <a:rPr lang="es-AR" sz="2800" dirty="0" err="1" smtClean="0">
                <a:solidFill>
                  <a:schemeClr val="bg2">
                    <a:lumMod val="50000"/>
                  </a:schemeClr>
                </a:solidFill>
              </a:rPr>
              <a:t>Luke</a:t>
            </a:r>
            <a:r>
              <a:rPr lang="es-AR" sz="2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AR" sz="2800" dirty="0" err="1">
                <a:solidFill>
                  <a:schemeClr val="bg2">
                    <a:lumMod val="50000"/>
                  </a:schemeClr>
                </a:solidFill>
              </a:rPr>
              <a:t>Wroblewski</a:t>
            </a:r>
            <a:endParaRPr lang="es-ES" altLang="es-AR" sz="28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Rectángulo 1">
            <a:hlinkClick r:id="rId2"/>
          </p:cNvPr>
          <p:cNvSpPr/>
          <p:nvPr/>
        </p:nvSpPr>
        <p:spPr>
          <a:xfrm>
            <a:off x="4033986" y="5914418"/>
            <a:ext cx="2842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hlinkClick r:id="rId3"/>
              </a:rPr>
              <a:t>http://www.lukew.com/</a:t>
            </a:r>
            <a:endParaRPr lang="es-AR" dirty="0"/>
          </a:p>
        </p:txBody>
      </p:sp>
      <p:pic>
        <p:nvPicPr>
          <p:cNvPr id="3074" name="Picture 2" descr="Luke Wroblewsk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481" y="5011647"/>
            <a:ext cx="1010490" cy="129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dispersium.es/wp-content/uploads/2014/04/responsive-vs-mobile-firs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40" y="1360551"/>
            <a:ext cx="6177708" cy="415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obile Firs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982" y="1456927"/>
            <a:ext cx="1895475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3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755577" y="5661248"/>
            <a:ext cx="7920880" cy="79208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1 Título"/>
          <p:cNvSpPr txBox="1">
            <a:spLocks/>
          </p:cNvSpPr>
          <p:nvPr/>
        </p:nvSpPr>
        <p:spPr bwMode="auto">
          <a:xfrm>
            <a:off x="793626" y="428604"/>
            <a:ext cx="759479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altLang="es-AR" sz="3200" b="1" i="0" u="none" strike="noStrike" kern="1200" cap="none" spc="0" normalizeH="0" baseline="0" noProof="0" dirty="0" smtClean="0">
              <a:ln>
                <a:noFill/>
              </a:ln>
              <a:solidFill>
                <a:srgbClr val="FD4420"/>
              </a:solidFill>
              <a:effectLst/>
              <a:uLnTx/>
              <a:uFillTx/>
              <a:latin typeface="+mj-lt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009650" y="428604"/>
            <a:ext cx="7124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defTabSz="457200">
              <a:defRPr/>
            </a:pPr>
            <a:r>
              <a:rPr lang="es-MX" altLang="es-AR" sz="3200" b="1" dirty="0" err="1" smtClean="0">
                <a:solidFill>
                  <a:srgbClr val="FD4420"/>
                </a:solidFill>
                <a:ea typeface="Trebuchet MS" pitchFamily="34" charset="0"/>
                <a:cs typeface="Trebuchet MS" pitchFamily="34" charset="0"/>
              </a:rPr>
              <a:t>Responsive</a:t>
            </a:r>
            <a:r>
              <a:rPr lang="es-MX" altLang="es-AR" sz="3200" b="1" dirty="0" smtClean="0">
                <a:solidFill>
                  <a:srgbClr val="FD4420"/>
                </a:solidFill>
                <a:ea typeface="Trebuchet MS" pitchFamily="34" charset="0"/>
                <a:cs typeface="Trebuchet MS" pitchFamily="34" charset="0"/>
              </a:rPr>
              <a:t> Web </a:t>
            </a:r>
            <a:r>
              <a:rPr lang="es-MX" altLang="es-AR" sz="3200" b="1" dirty="0" err="1" smtClean="0">
                <a:solidFill>
                  <a:srgbClr val="FD4420"/>
                </a:solidFill>
                <a:ea typeface="Trebuchet MS" pitchFamily="34" charset="0"/>
                <a:cs typeface="Trebuchet MS" pitchFamily="34" charset="0"/>
              </a:rPr>
              <a:t>Design</a:t>
            </a:r>
            <a:endParaRPr lang="es-MX" altLang="es-AR" sz="3200" b="1" dirty="0" smtClean="0">
              <a:solidFill>
                <a:srgbClr val="FD4420"/>
              </a:solidFill>
              <a:ea typeface="Trebuchet MS" pitchFamily="34" charset="0"/>
              <a:cs typeface="Trebuchet MS" pitchFamily="34" charset="0"/>
            </a:endParaRPr>
          </a:p>
          <a:p>
            <a:pPr lvl="0" algn="ctr" defTabSz="457200">
              <a:defRPr/>
            </a:pPr>
            <a:endParaRPr kumimoji="0" lang="es-AR" altLang="es-AR" sz="3200" b="1" i="0" u="none" strike="noStrike" kern="1200" cap="none" spc="0" normalizeH="0" baseline="0" noProof="0" dirty="0" smtClean="0">
              <a:ln>
                <a:noFill/>
              </a:ln>
              <a:solidFill>
                <a:srgbClr val="FD4420"/>
              </a:solidFill>
              <a:effectLst/>
              <a:uLnTx/>
              <a:uFillTx/>
              <a:latin typeface="+mj-lt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806211" y="5792944"/>
            <a:ext cx="3570164" cy="71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D4420"/>
              </a:buClr>
              <a:buFont typeface="Wingdings 2" pitchFamily="18" charset="2"/>
              <a:buNone/>
            </a:pPr>
            <a:r>
              <a:rPr lang="es-AR" altLang="es-AR" sz="2800" dirty="0" smtClean="0">
                <a:solidFill>
                  <a:schemeClr val="bg2">
                    <a:lumMod val="50000"/>
                  </a:schemeClr>
                </a:solidFill>
              </a:rPr>
              <a:t>Media </a:t>
            </a:r>
            <a:r>
              <a:rPr lang="es-AR" altLang="es-AR" sz="2800" dirty="0" err="1" smtClean="0">
                <a:solidFill>
                  <a:schemeClr val="bg2">
                    <a:lumMod val="50000"/>
                  </a:schemeClr>
                </a:solidFill>
              </a:rPr>
              <a:t>Queries</a:t>
            </a:r>
            <a:endParaRPr lang="es-ES" altLang="es-AR" sz="28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ángulo 9">
            <a:hlinkClick r:id="rId2"/>
          </p:cNvPr>
          <p:cNvSpPr/>
          <p:nvPr/>
        </p:nvSpPr>
        <p:spPr>
          <a:xfrm>
            <a:off x="3828162" y="5734126"/>
            <a:ext cx="4560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Clr>
                <a:srgbClr val="FD4420"/>
              </a:buClr>
              <a:buNone/>
            </a:pPr>
            <a:r>
              <a:rPr lang="es-AR" dirty="0">
                <a:solidFill>
                  <a:schemeClr val="tx2"/>
                </a:solidFill>
                <a:hlinkClick r:id="rId3"/>
              </a:rPr>
              <a:t>https://developer.mozilla.org/es/docs/CSS/Media_queries</a:t>
            </a:r>
            <a:endParaRPr lang="es-ES" altLang="es-AR" dirty="0">
              <a:solidFill>
                <a:schemeClr val="tx2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09650" y="1484225"/>
            <a:ext cx="73787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b="1" dirty="0">
                <a:solidFill>
                  <a:schemeClr val="bg2">
                    <a:lumMod val="75000"/>
                  </a:schemeClr>
                </a:solidFill>
              </a:rPr>
              <a:t>Media </a:t>
            </a:r>
            <a:r>
              <a:rPr lang="es-AR" sz="2400" b="1" dirty="0" err="1">
                <a:solidFill>
                  <a:schemeClr val="bg2">
                    <a:lumMod val="75000"/>
                  </a:schemeClr>
                </a:solidFill>
              </a:rPr>
              <a:t>Queries</a:t>
            </a:r>
            <a:r>
              <a:rPr lang="es-AR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s-AR" sz="2400" dirty="0">
                <a:solidFill>
                  <a:schemeClr val="bg2">
                    <a:lumMod val="75000"/>
                  </a:schemeClr>
                </a:solidFill>
              </a:rPr>
              <a:t>es un módulo CSS3 que permite la representación de contenido para adaptarse a condiciones como la resolución de pantalla. Se convirtió en un estándar recomendado por la W3C en Junio del 2012. y es un principio básico de la tecnología de </a:t>
            </a:r>
            <a:r>
              <a:rPr lang="es-AR" sz="2400" b="1" dirty="0">
                <a:solidFill>
                  <a:schemeClr val="bg2">
                    <a:lumMod val="75000"/>
                  </a:schemeClr>
                </a:solidFill>
              </a:rPr>
              <a:t>Diseño web adaptativo.</a:t>
            </a:r>
          </a:p>
        </p:txBody>
      </p:sp>
    </p:spTree>
    <p:extLst>
      <p:ext uri="{BB962C8B-B14F-4D97-AF65-F5344CB8AC3E}">
        <p14:creationId xmlns:p14="http://schemas.microsoft.com/office/powerpoint/2010/main" val="34247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755577" y="5661248"/>
            <a:ext cx="7920880" cy="79208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1 Título"/>
          <p:cNvSpPr txBox="1">
            <a:spLocks/>
          </p:cNvSpPr>
          <p:nvPr/>
        </p:nvSpPr>
        <p:spPr bwMode="auto">
          <a:xfrm>
            <a:off x="793626" y="428604"/>
            <a:ext cx="759479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altLang="es-AR" sz="3200" b="1" i="0" u="none" strike="noStrike" kern="1200" cap="none" spc="0" normalizeH="0" baseline="0" noProof="0" dirty="0" smtClean="0">
              <a:ln>
                <a:noFill/>
              </a:ln>
              <a:solidFill>
                <a:srgbClr val="FD4420"/>
              </a:solidFill>
              <a:effectLst/>
              <a:uLnTx/>
              <a:uFillTx/>
              <a:latin typeface="+mj-lt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009650" y="428604"/>
            <a:ext cx="7124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defTabSz="457200">
              <a:defRPr/>
            </a:pPr>
            <a:r>
              <a:rPr lang="es-MX" altLang="es-AR" sz="3200" b="1" dirty="0" err="1" smtClean="0">
                <a:solidFill>
                  <a:srgbClr val="FD4420"/>
                </a:solidFill>
                <a:ea typeface="Trebuchet MS" pitchFamily="34" charset="0"/>
                <a:cs typeface="Trebuchet MS" pitchFamily="34" charset="0"/>
              </a:rPr>
              <a:t>Responsive</a:t>
            </a:r>
            <a:r>
              <a:rPr lang="es-MX" altLang="es-AR" sz="3200" b="1" dirty="0" smtClean="0">
                <a:solidFill>
                  <a:srgbClr val="FD4420"/>
                </a:solidFill>
                <a:ea typeface="Trebuchet MS" pitchFamily="34" charset="0"/>
                <a:cs typeface="Trebuchet MS" pitchFamily="34" charset="0"/>
              </a:rPr>
              <a:t> Web </a:t>
            </a:r>
            <a:r>
              <a:rPr lang="es-MX" altLang="es-AR" sz="3200" b="1" dirty="0" err="1" smtClean="0">
                <a:solidFill>
                  <a:srgbClr val="FD4420"/>
                </a:solidFill>
                <a:ea typeface="Trebuchet MS" pitchFamily="34" charset="0"/>
                <a:cs typeface="Trebuchet MS" pitchFamily="34" charset="0"/>
              </a:rPr>
              <a:t>Design</a:t>
            </a:r>
            <a:endParaRPr lang="es-MX" altLang="es-AR" sz="3200" b="1" dirty="0" smtClean="0">
              <a:solidFill>
                <a:srgbClr val="FD4420"/>
              </a:solidFill>
              <a:ea typeface="Trebuchet MS" pitchFamily="34" charset="0"/>
              <a:cs typeface="Trebuchet MS" pitchFamily="34" charset="0"/>
            </a:endParaRPr>
          </a:p>
          <a:p>
            <a:pPr lvl="0" algn="ctr" defTabSz="457200">
              <a:defRPr/>
            </a:pPr>
            <a:endParaRPr kumimoji="0" lang="es-AR" altLang="es-AR" sz="3200" b="1" i="0" u="none" strike="noStrike" kern="1200" cap="none" spc="0" normalizeH="0" baseline="0" noProof="0" dirty="0" smtClean="0">
              <a:ln>
                <a:noFill/>
              </a:ln>
              <a:solidFill>
                <a:srgbClr val="FD4420"/>
              </a:solidFill>
              <a:effectLst/>
              <a:uLnTx/>
              <a:uFillTx/>
              <a:latin typeface="+mj-lt"/>
              <a:ea typeface="Trebuchet MS" pitchFamily="34" charset="0"/>
              <a:cs typeface="Trebuchet MS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532" t="8684" r="11645" b="15547"/>
          <a:stretch/>
        </p:blipFill>
        <p:spPr>
          <a:xfrm>
            <a:off x="827584" y="1052736"/>
            <a:ext cx="7848872" cy="4315337"/>
          </a:xfrm>
          <a:prstGeom prst="rect">
            <a:avLst/>
          </a:prstGeom>
        </p:spPr>
      </p:pic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806211" y="5792944"/>
            <a:ext cx="3570164" cy="71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D4420"/>
              </a:buClr>
              <a:buFont typeface="Wingdings 2" pitchFamily="18" charset="2"/>
              <a:buNone/>
            </a:pPr>
            <a:r>
              <a:rPr lang="es-AR" altLang="es-AR" sz="2800" dirty="0" smtClean="0">
                <a:solidFill>
                  <a:schemeClr val="bg2">
                    <a:lumMod val="50000"/>
                  </a:schemeClr>
                </a:solidFill>
              </a:rPr>
              <a:t>Media </a:t>
            </a:r>
            <a:r>
              <a:rPr lang="es-AR" altLang="es-AR" sz="2800" dirty="0" err="1" smtClean="0">
                <a:solidFill>
                  <a:schemeClr val="bg2">
                    <a:lumMod val="50000"/>
                  </a:schemeClr>
                </a:solidFill>
              </a:rPr>
              <a:t>Queries</a:t>
            </a:r>
            <a:endParaRPr lang="es-ES" altLang="es-AR" sz="28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ángulo 9">
            <a:hlinkClick r:id="rId3"/>
          </p:cNvPr>
          <p:cNvSpPr/>
          <p:nvPr/>
        </p:nvSpPr>
        <p:spPr>
          <a:xfrm>
            <a:off x="3684146" y="5915291"/>
            <a:ext cx="2842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Clr>
                <a:srgbClr val="FD4420"/>
              </a:buClr>
              <a:buNone/>
            </a:pPr>
            <a:r>
              <a:rPr lang="es-AR" dirty="0">
                <a:solidFill>
                  <a:srgbClr val="080808"/>
                </a:solidFill>
                <a:hlinkClick r:id="rId4"/>
              </a:rPr>
              <a:t>http://mediaqueri.es/</a:t>
            </a:r>
            <a:endParaRPr lang="es-ES" altLang="es-AR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69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755577" y="5661248"/>
            <a:ext cx="7920880" cy="79208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1 Título"/>
          <p:cNvSpPr txBox="1">
            <a:spLocks/>
          </p:cNvSpPr>
          <p:nvPr/>
        </p:nvSpPr>
        <p:spPr bwMode="auto">
          <a:xfrm>
            <a:off x="793626" y="428604"/>
            <a:ext cx="759479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altLang="es-AR" sz="3200" b="1" i="0" u="none" strike="noStrike" kern="1200" cap="none" spc="0" normalizeH="0" baseline="0" noProof="0" dirty="0" smtClean="0">
              <a:ln>
                <a:noFill/>
              </a:ln>
              <a:solidFill>
                <a:srgbClr val="FD4420"/>
              </a:solidFill>
              <a:effectLst/>
              <a:uLnTx/>
              <a:uFillTx/>
              <a:latin typeface="+mj-lt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009650" y="428604"/>
            <a:ext cx="7124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defTabSz="457200">
              <a:defRPr/>
            </a:pPr>
            <a:r>
              <a:rPr lang="es-MX" altLang="es-AR" sz="3200" b="1" dirty="0" err="1" smtClean="0">
                <a:solidFill>
                  <a:srgbClr val="FD4420"/>
                </a:solidFill>
                <a:ea typeface="Trebuchet MS" pitchFamily="34" charset="0"/>
                <a:cs typeface="Trebuchet MS" pitchFamily="34" charset="0"/>
              </a:rPr>
              <a:t>Responsive</a:t>
            </a:r>
            <a:r>
              <a:rPr lang="es-MX" altLang="es-AR" sz="3200" b="1" dirty="0" smtClean="0">
                <a:solidFill>
                  <a:srgbClr val="FD4420"/>
                </a:solidFill>
                <a:ea typeface="Trebuchet MS" pitchFamily="34" charset="0"/>
                <a:cs typeface="Trebuchet MS" pitchFamily="34" charset="0"/>
              </a:rPr>
              <a:t> Web </a:t>
            </a:r>
            <a:r>
              <a:rPr lang="es-MX" altLang="es-AR" sz="3200" b="1" dirty="0" err="1" smtClean="0">
                <a:solidFill>
                  <a:srgbClr val="FD4420"/>
                </a:solidFill>
                <a:ea typeface="Trebuchet MS" pitchFamily="34" charset="0"/>
                <a:cs typeface="Trebuchet MS" pitchFamily="34" charset="0"/>
              </a:rPr>
              <a:t>Design</a:t>
            </a:r>
            <a:endParaRPr lang="es-MX" altLang="es-AR" sz="3200" b="1" dirty="0" smtClean="0">
              <a:solidFill>
                <a:srgbClr val="FD4420"/>
              </a:solidFill>
              <a:ea typeface="Trebuchet MS" pitchFamily="34" charset="0"/>
              <a:cs typeface="Trebuchet MS" pitchFamily="34" charset="0"/>
            </a:endParaRPr>
          </a:p>
          <a:p>
            <a:pPr lvl="0" algn="ctr" defTabSz="457200">
              <a:defRPr/>
            </a:pPr>
            <a:endParaRPr kumimoji="0" lang="es-AR" altLang="es-AR" sz="3200" b="1" i="0" u="none" strike="noStrike" kern="1200" cap="none" spc="0" normalizeH="0" baseline="0" noProof="0" dirty="0" smtClean="0">
              <a:ln>
                <a:noFill/>
              </a:ln>
              <a:solidFill>
                <a:srgbClr val="FD4420"/>
              </a:solidFill>
              <a:effectLst/>
              <a:uLnTx/>
              <a:uFillTx/>
              <a:latin typeface="+mj-lt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806211" y="5792944"/>
            <a:ext cx="3570164" cy="71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D4420"/>
              </a:buClr>
              <a:buFont typeface="Wingdings 2" pitchFamily="18" charset="2"/>
              <a:buNone/>
            </a:pPr>
            <a:r>
              <a:rPr lang="es-AR" altLang="es-AR" sz="2800" dirty="0" err="1" smtClean="0">
                <a:solidFill>
                  <a:schemeClr val="bg2">
                    <a:lumMod val="50000"/>
                  </a:schemeClr>
                </a:solidFill>
              </a:rPr>
              <a:t>Frameworks</a:t>
            </a:r>
            <a:endParaRPr lang="es-ES" altLang="es-AR" sz="28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ángulo 9">
            <a:hlinkClick r:id="rId2"/>
          </p:cNvPr>
          <p:cNvSpPr/>
          <p:nvPr/>
        </p:nvSpPr>
        <p:spPr>
          <a:xfrm>
            <a:off x="3131840" y="5828340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Clr>
                <a:srgbClr val="FD4420"/>
              </a:buClr>
              <a:buNone/>
            </a:pPr>
            <a:r>
              <a:rPr lang="es-AR" dirty="0">
                <a:solidFill>
                  <a:schemeClr val="tx2"/>
                </a:solidFill>
                <a:hlinkClick r:id="rId3"/>
              </a:rPr>
              <a:t>http://alistapart.com/article/frameworksfordesigners</a:t>
            </a:r>
            <a:endParaRPr lang="es-ES" altLang="es-AR" dirty="0">
              <a:solidFill>
                <a:schemeClr val="tx2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09650" y="1484225"/>
            <a:ext cx="7378774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dirty="0">
                <a:solidFill>
                  <a:schemeClr val="bg2">
                    <a:lumMod val="75000"/>
                  </a:schemeClr>
                </a:solidFill>
              </a:rPr>
              <a:t>Un </a:t>
            </a:r>
            <a:r>
              <a:rPr lang="es-AR" sz="2400" b="1" dirty="0" err="1">
                <a:solidFill>
                  <a:schemeClr val="bg2">
                    <a:lumMod val="75000"/>
                  </a:schemeClr>
                </a:solidFill>
              </a:rPr>
              <a:t>framework</a:t>
            </a:r>
            <a:r>
              <a:rPr lang="es-AR" sz="2400" b="1" dirty="0">
                <a:solidFill>
                  <a:schemeClr val="bg2">
                    <a:lumMod val="75000"/>
                  </a:schemeClr>
                </a:solidFill>
              </a:rPr>
              <a:t> de CSS</a:t>
            </a:r>
            <a:r>
              <a:rPr lang="es-AR" sz="2400" dirty="0">
                <a:solidFill>
                  <a:schemeClr val="bg2">
                    <a:lumMod val="75000"/>
                  </a:schemeClr>
                </a:solidFill>
              </a:rPr>
              <a:t> es una librería de estilos genéricos que puede ser usada para implementar diseños web. Aportan una serie de utilidades que pueden ser aprovechadas frecuentemente en los distintos diseños web.</a:t>
            </a:r>
            <a:endParaRPr lang="es-AR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9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 bwMode="auto">
          <a:xfrm>
            <a:off x="1009650" y="428604"/>
            <a:ext cx="7124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AR" sz="3200" b="1" dirty="0" err="1" smtClean="0">
                <a:solidFill>
                  <a:srgbClr val="FD4420"/>
                </a:solidFill>
                <a:latin typeface="+mj-lt"/>
                <a:ea typeface="Trebuchet MS" pitchFamily="34" charset="0"/>
                <a:cs typeface="Trebuchet MS" pitchFamily="34" charset="0"/>
              </a:rPr>
              <a:t>Frameworks</a:t>
            </a:r>
            <a:r>
              <a:rPr lang="es-MX" altLang="es-AR" sz="3200" b="1" dirty="0" smtClean="0">
                <a:solidFill>
                  <a:srgbClr val="FD4420"/>
                </a:solidFill>
                <a:latin typeface="+mj-lt"/>
                <a:ea typeface="Trebuchet MS" pitchFamily="34" charset="0"/>
                <a:cs typeface="Trebuchet MS" pitchFamily="34" charset="0"/>
              </a:rPr>
              <a:t> CSS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altLang="es-AR" sz="3200" b="1" i="0" u="none" strike="noStrike" kern="1200" cap="none" spc="0" normalizeH="0" baseline="0" noProof="0" dirty="0" smtClean="0">
              <a:ln>
                <a:noFill/>
              </a:ln>
              <a:solidFill>
                <a:srgbClr val="FD4420"/>
              </a:solidFill>
              <a:effectLst/>
              <a:uLnTx/>
              <a:uFillTx/>
              <a:latin typeface="+mj-lt"/>
              <a:ea typeface="Trebuchet MS" pitchFamily="34" charset="0"/>
              <a:cs typeface="Trebuchet MS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0534" t="23422" r="34435" b="23422"/>
          <a:stretch/>
        </p:blipFill>
        <p:spPr>
          <a:xfrm>
            <a:off x="4427984" y="4077072"/>
            <a:ext cx="4224469" cy="2304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6086" t="18500" r="31100" b="27360"/>
          <a:stretch/>
        </p:blipFill>
        <p:spPr>
          <a:xfrm>
            <a:off x="395536" y="1352529"/>
            <a:ext cx="4760892" cy="23172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5364088" y="1412206"/>
            <a:ext cx="3570164" cy="710389"/>
          </a:xfrm>
        </p:spPr>
        <p:txBody>
          <a:bodyPr numCol="1" anchor="t"/>
          <a:lstStyle/>
          <a:p>
            <a:pPr marL="0" indent="0">
              <a:buClr>
                <a:srgbClr val="FD4420"/>
              </a:buClr>
              <a:buNone/>
            </a:pPr>
            <a:r>
              <a:rPr lang="es-AR" sz="2800" dirty="0" err="1" smtClean="0">
                <a:solidFill>
                  <a:schemeClr val="bg2">
                    <a:lumMod val="50000"/>
                  </a:schemeClr>
                </a:solidFill>
              </a:rPr>
              <a:t>Foundation</a:t>
            </a:r>
            <a:endParaRPr lang="es-AR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Clr>
                <a:srgbClr val="FD4420"/>
              </a:buClr>
            </a:pPr>
            <a:r>
              <a:rPr lang="es-AR" sz="2000" dirty="0" smtClean="0">
                <a:solidFill>
                  <a:schemeClr val="bg2">
                    <a:lumMod val="50000"/>
                  </a:schemeClr>
                </a:solidFill>
                <a:hlinkClick r:id="rId4"/>
              </a:rPr>
              <a:t>Grilla 12 Columnas</a:t>
            </a:r>
            <a:endParaRPr lang="es-AR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Clr>
                <a:srgbClr val="FD4420"/>
              </a:buClr>
            </a:pPr>
            <a:r>
              <a:rPr lang="es-AR" sz="2000" dirty="0" smtClean="0">
                <a:solidFill>
                  <a:schemeClr val="bg2">
                    <a:lumMod val="50000"/>
                  </a:schemeClr>
                </a:solidFill>
              </a:rPr>
              <a:t>Mobile </a:t>
            </a:r>
            <a:r>
              <a:rPr lang="es-AR" sz="2000" dirty="0" err="1" smtClean="0">
                <a:solidFill>
                  <a:schemeClr val="bg2">
                    <a:lumMod val="50000"/>
                  </a:schemeClr>
                </a:solidFill>
              </a:rPr>
              <a:t>First</a:t>
            </a:r>
            <a:endParaRPr lang="es-AR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Clr>
                <a:srgbClr val="FD4420"/>
              </a:buClr>
            </a:pPr>
            <a:r>
              <a:rPr lang="es-AR" sz="2000" dirty="0" err="1" smtClean="0">
                <a:solidFill>
                  <a:schemeClr val="bg2">
                    <a:lumMod val="50000"/>
                  </a:schemeClr>
                </a:solidFill>
              </a:rPr>
              <a:t>Responsive</a:t>
            </a:r>
            <a:endParaRPr lang="es-AR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Clr>
                <a:srgbClr val="FD4420"/>
              </a:buClr>
              <a:buNone/>
            </a:pPr>
            <a:r>
              <a:rPr lang="es-AR" altLang="es-AR" sz="2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altLang="es-AR" sz="28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 bwMode="auto">
          <a:xfrm>
            <a:off x="395536" y="4365104"/>
            <a:ext cx="3570164" cy="71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D4420"/>
              </a:buClr>
              <a:buFont typeface="Wingdings 2" pitchFamily="18" charset="2"/>
              <a:buNone/>
            </a:pPr>
            <a:r>
              <a:rPr lang="es-AR" sz="2800" dirty="0" err="1" smtClean="0">
                <a:solidFill>
                  <a:schemeClr val="bg2">
                    <a:lumMod val="50000"/>
                  </a:schemeClr>
                </a:solidFill>
              </a:rPr>
              <a:t>Boostrap</a:t>
            </a:r>
            <a:endParaRPr lang="es-AR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Clr>
                <a:srgbClr val="FD4420"/>
              </a:buClr>
            </a:pPr>
            <a:r>
              <a:rPr lang="es-AR" sz="2000" dirty="0" smtClean="0">
                <a:solidFill>
                  <a:schemeClr val="bg2">
                    <a:lumMod val="50000"/>
                  </a:schemeClr>
                </a:solidFill>
                <a:hlinkClick r:id="rId5"/>
              </a:rPr>
              <a:t>Grilla 12 Columnas</a:t>
            </a:r>
            <a:endParaRPr lang="es-AR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Clr>
                <a:srgbClr val="FD4420"/>
              </a:buClr>
            </a:pPr>
            <a:r>
              <a:rPr lang="es-AR" sz="2000" dirty="0" smtClean="0">
                <a:solidFill>
                  <a:schemeClr val="bg2">
                    <a:lumMod val="50000"/>
                  </a:schemeClr>
                </a:solidFill>
              </a:rPr>
              <a:t>Mobile </a:t>
            </a:r>
            <a:r>
              <a:rPr lang="es-AR" sz="2000" dirty="0" err="1" smtClean="0">
                <a:solidFill>
                  <a:schemeClr val="bg2">
                    <a:lumMod val="50000"/>
                  </a:schemeClr>
                </a:solidFill>
              </a:rPr>
              <a:t>First</a:t>
            </a:r>
            <a:endParaRPr lang="es-AR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Clr>
                <a:srgbClr val="FD4420"/>
              </a:buClr>
            </a:pPr>
            <a:r>
              <a:rPr lang="es-AR" sz="2000" dirty="0" err="1" smtClean="0">
                <a:solidFill>
                  <a:schemeClr val="bg2">
                    <a:lumMod val="50000"/>
                  </a:schemeClr>
                </a:solidFill>
              </a:rPr>
              <a:t>Responsive</a:t>
            </a:r>
            <a:endParaRPr lang="es-AR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Clr>
                <a:srgbClr val="FD4420"/>
              </a:buClr>
              <a:buFont typeface="Wingdings 2" pitchFamily="18" charset="2"/>
              <a:buNone/>
            </a:pPr>
            <a:r>
              <a:rPr lang="es-AR" altLang="es-AR" sz="2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altLang="es-AR" sz="28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29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ano">
  <a:themeElements>
    <a:clrScheme name="Personalizado 3">
      <a:dk1>
        <a:srgbClr val="FFFFFF"/>
      </a:dk1>
      <a:lt1>
        <a:srgbClr val="FFFFFF"/>
      </a:lt1>
      <a:dk2>
        <a:srgbClr val="595959"/>
      </a:dk2>
      <a:lt2>
        <a:srgbClr val="FFFFFF"/>
      </a:lt2>
      <a:accent1>
        <a:srgbClr val="FFFFFF"/>
      </a:accent1>
      <a:accent2>
        <a:srgbClr val="B2B2B2"/>
      </a:accent2>
      <a:accent3>
        <a:srgbClr val="FF0000"/>
      </a:accent3>
      <a:accent4>
        <a:srgbClr val="00B0F0"/>
      </a:accent4>
      <a:accent5>
        <a:srgbClr val="92D050"/>
      </a:accent5>
      <a:accent6>
        <a:srgbClr val="7030A0"/>
      </a:accent6>
      <a:hlink>
        <a:srgbClr val="FFFFFF"/>
      </a:hlink>
      <a:folHlink>
        <a:srgbClr val="FFFFFF"/>
      </a:folHlink>
    </a:clrScheme>
    <a:fontScheme name="Veran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TC101972873[[fn=Verano]]</Template>
  <TotalTime>525</TotalTime>
  <Words>120</Words>
  <Application>Microsoft Office PowerPoint</Application>
  <PresentationFormat>Presentación en pantalla (4:3)</PresentationFormat>
  <Paragraphs>31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Verano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Cecilia</dc:creator>
  <cp:lastModifiedBy>lab5</cp:lastModifiedBy>
  <cp:revision>66</cp:revision>
  <dcterms:created xsi:type="dcterms:W3CDTF">2009-04-11T00:52:30Z</dcterms:created>
  <dcterms:modified xsi:type="dcterms:W3CDTF">2015-06-19T11:42:16Z</dcterms:modified>
</cp:coreProperties>
</file>