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8" r:id="rId32"/>
    <p:sldId id="289" r:id="rId33"/>
    <p:sldId id="290" r:id="rId34"/>
    <p:sldId id="291" r:id="rId35"/>
    <p:sldId id="292" r:id="rId36"/>
    <p:sldId id="293" r:id="rId37"/>
    <p:sldId id="294" r:id="rId38"/>
    <p:sldId id="295" r:id="rId39"/>
    <p:sldId id="296" r:id="rId40"/>
    <p:sldId id="285" r:id="rId41"/>
    <p:sldId id="28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38"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9/30/2018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9/30/2018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9/30/2018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9/30/2018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9/30/2018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9/30/2018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9/30/2018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9/30/2018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9/30/2018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9/30/2018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9/30/2018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9/30/2018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9/30/2018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9/30/2018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9/30/2018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Estado del arte de la computación móvil</a:t>
            </a:r>
            <a:endParaRPr lang="es-MX" dirty="0"/>
          </a:p>
        </p:txBody>
      </p:sp>
      <p:sp>
        <p:nvSpPr>
          <p:cNvPr id="3" name="Subtítulo 2"/>
          <p:cNvSpPr>
            <a:spLocks noGrp="1"/>
          </p:cNvSpPr>
          <p:nvPr>
            <p:ph type="subTitle" idx="1"/>
          </p:nvPr>
        </p:nvSpPr>
        <p:spPr/>
        <p:txBody>
          <a:bodyPr/>
          <a:lstStyle/>
          <a:p>
            <a:r>
              <a:rPr lang="es-MX" dirty="0" smtClean="0"/>
              <a:t>Rocha Mancera maría </a:t>
            </a:r>
            <a:r>
              <a:rPr lang="es-MX" dirty="0" err="1" smtClean="0"/>
              <a:t>fernanda</a:t>
            </a:r>
            <a:endParaRPr lang="es-MX" dirty="0"/>
          </a:p>
        </p:txBody>
      </p:sp>
    </p:spTree>
    <p:extLst>
      <p:ext uri="{BB962C8B-B14F-4D97-AF65-F5344CB8AC3E}">
        <p14:creationId xmlns:p14="http://schemas.microsoft.com/office/powerpoint/2010/main" val="16607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Sistemas operativos</a:t>
            </a:r>
            <a:endParaRPr lang="es-MX" dirty="0"/>
          </a:p>
        </p:txBody>
      </p:sp>
      <p:sp>
        <p:nvSpPr>
          <p:cNvPr id="3" name="Marcador de contenido 2"/>
          <p:cNvSpPr>
            <a:spLocks noGrp="1"/>
          </p:cNvSpPr>
          <p:nvPr>
            <p:ph idx="1"/>
          </p:nvPr>
        </p:nvSpPr>
        <p:spPr>
          <a:xfrm>
            <a:off x="1154954" y="2365829"/>
            <a:ext cx="8825659" cy="4093028"/>
          </a:xfrm>
        </p:spPr>
        <p:txBody>
          <a:bodyPr/>
          <a:lstStyle/>
          <a:p>
            <a:r>
              <a:rPr lang="es-MX" dirty="0"/>
              <a:t>Los Sistemas Operativos son los encargados de administrar el hardware de los diferentes equipos o dispositivos de computación</a:t>
            </a:r>
            <a:endParaRPr lang="es-MX" dirty="0" smtClean="0"/>
          </a:p>
          <a:p>
            <a:pPr marL="0" indent="0">
              <a:buNone/>
            </a:pPr>
            <a:endParaRPr lang="es-MX" dirty="0" smtClean="0"/>
          </a:p>
          <a:p>
            <a:endParaRPr lang="es-MX" dirty="0"/>
          </a:p>
          <a:p>
            <a:r>
              <a:rPr lang="es-MX" dirty="0" smtClean="0"/>
              <a:t>Los </a:t>
            </a:r>
            <a:r>
              <a:rPr lang="es-MX" dirty="0"/>
              <a:t>sistemas operativos móviles están enfocados en la movilidad, la conectividad inalámbrica y en la administración de forma óptima del procesamiento, almacenamiento , el consumo de la energía</a:t>
            </a:r>
            <a:r>
              <a:rPr lang="es-MX" dirty="0" smtClean="0"/>
              <a:t>.</a:t>
            </a:r>
          </a:p>
          <a:p>
            <a:endParaRPr lang="es-MX" dirty="0"/>
          </a:p>
          <a:p>
            <a:endParaRPr lang="es-MX" dirty="0"/>
          </a:p>
          <a:p>
            <a:endParaRPr lang="es-MX" dirty="0"/>
          </a:p>
        </p:txBody>
      </p:sp>
    </p:spTree>
    <p:extLst>
      <p:ext uri="{BB962C8B-B14F-4D97-AF65-F5344CB8AC3E}">
        <p14:creationId xmlns:p14="http://schemas.microsoft.com/office/powerpoint/2010/main" val="303364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Características de un sistema operativo móvil</a:t>
            </a:r>
            <a:endParaRPr lang="es-MX" dirty="0"/>
          </a:p>
        </p:txBody>
      </p:sp>
      <p:sp>
        <p:nvSpPr>
          <p:cNvPr id="3" name="Marcador de contenido 2"/>
          <p:cNvSpPr>
            <a:spLocks noGrp="1"/>
          </p:cNvSpPr>
          <p:nvPr>
            <p:ph idx="1"/>
          </p:nvPr>
        </p:nvSpPr>
        <p:spPr>
          <a:xfrm>
            <a:off x="1154953" y="2423886"/>
            <a:ext cx="9687217" cy="3976914"/>
          </a:xfrm>
        </p:spPr>
        <p:txBody>
          <a:bodyPr numCol="3">
            <a:normAutofit fontScale="92500" lnSpcReduction="20000"/>
          </a:bodyPr>
          <a:lstStyle/>
          <a:p>
            <a:r>
              <a:rPr lang="en-AU" dirty="0" smtClean="0"/>
              <a:t>Kernel </a:t>
            </a:r>
            <a:r>
              <a:rPr lang="en-AU" dirty="0" err="1" smtClean="0"/>
              <a:t>Unificado</a:t>
            </a:r>
            <a:endParaRPr lang="en-AU" dirty="0"/>
          </a:p>
          <a:p>
            <a:endParaRPr lang="en-AU" dirty="0"/>
          </a:p>
          <a:p>
            <a:r>
              <a:rPr lang="en-AU" dirty="0" err="1" smtClean="0"/>
              <a:t>Construido</a:t>
            </a:r>
            <a:r>
              <a:rPr lang="en-AU" dirty="0" smtClean="0"/>
              <a:t> </a:t>
            </a:r>
            <a:r>
              <a:rPr lang="en-AU" dirty="0" err="1"/>
              <a:t>por</a:t>
            </a:r>
            <a:r>
              <a:rPr lang="en-AU" dirty="0"/>
              <a:t> </a:t>
            </a:r>
            <a:r>
              <a:rPr lang="en-AU" dirty="0" err="1" smtClean="0"/>
              <a:t>capas</a:t>
            </a:r>
            <a:endParaRPr lang="en-AU" dirty="0"/>
          </a:p>
          <a:p>
            <a:endParaRPr lang="en-AU" dirty="0"/>
          </a:p>
          <a:p>
            <a:r>
              <a:rPr lang="en-AU" dirty="0" err="1" smtClean="0"/>
              <a:t>Multiproceso</a:t>
            </a:r>
            <a:r>
              <a:rPr lang="en-AU" dirty="0" smtClean="0"/>
              <a:t> </a:t>
            </a:r>
            <a:r>
              <a:rPr lang="en-AU" dirty="0"/>
              <a:t>y </a:t>
            </a:r>
            <a:r>
              <a:rPr lang="en-AU" dirty="0" err="1" smtClean="0"/>
              <a:t>multitarea</a:t>
            </a:r>
            <a:endParaRPr lang="en-AU" dirty="0"/>
          </a:p>
          <a:p>
            <a:endParaRPr lang="en-AU" dirty="0"/>
          </a:p>
          <a:p>
            <a:r>
              <a:rPr lang="en-AU" dirty="0" err="1" smtClean="0"/>
              <a:t>Soporte</a:t>
            </a:r>
            <a:r>
              <a:rPr lang="en-AU" dirty="0" smtClean="0"/>
              <a:t> </a:t>
            </a:r>
            <a:r>
              <a:rPr lang="en-AU" dirty="0"/>
              <a:t>a </a:t>
            </a:r>
            <a:r>
              <a:rPr lang="en-AU" dirty="0" err="1"/>
              <a:t>diferentes</a:t>
            </a:r>
            <a:r>
              <a:rPr lang="en-AU" dirty="0"/>
              <a:t> </a:t>
            </a:r>
            <a:r>
              <a:rPr lang="en-AU" dirty="0" err="1" smtClean="0"/>
              <a:t>pantallas</a:t>
            </a:r>
            <a:endParaRPr lang="en-AU" dirty="0"/>
          </a:p>
          <a:p>
            <a:endParaRPr lang="en-AU" dirty="0"/>
          </a:p>
          <a:p>
            <a:r>
              <a:rPr lang="en-AU" dirty="0" err="1"/>
              <a:t>S</a:t>
            </a:r>
            <a:r>
              <a:rPr lang="en-AU" dirty="0" err="1" smtClean="0"/>
              <a:t>oporte</a:t>
            </a:r>
            <a:r>
              <a:rPr lang="en-AU" dirty="0" smtClean="0"/>
              <a:t> </a:t>
            </a:r>
            <a:r>
              <a:rPr lang="en-AU" dirty="0" err="1" smtClean="0"/>
              <a:t>multilenguaje</a:t>
            </a:r>
            <a:endParaRPr lang="en-AU" dirty="0"/>
          </a:p>
          <a:p>
            <a:endParaRPr lang="en-AU" dirty="0"/>
          </a:p>
          <a:p>
            <a:r>
              <a:rPr lang="en-AU" dirty="0" err="1" smtClean="0"/>
              <a:t>Multihilo</a:t>
            </a:r>
            <a:endParaRPr lang="en-AU" dirty="0"/>
          </a:p>
          <a:p>
            <a:endParaRPr lang="en-AU" dirty="0"/>
          </a:p>
          <a:p>
            <a:r>
              <a:rPr lang="en-AU" dirty="0" err="1" smtClean="0"/>
              <a:t>Conectividad</a:t>
            </a:r>
            <a:r>
              <a:rPr lang="en-AU" dirty="0" smtClean="0"/>
              <a:t> </a:t>
            </a:r>
            <a:r>
              <a:rPr lang="en-AU" dirty="0" err="1" smtClean="0"/>
              <a:t>inalámbrica</a:t>
            </a:r>
            <a:endParaRPr lang="en-AU" dirty="0"/>
          </a:p>
          <a:p>
            <a:endParaRPr lang="en-AU" dirty="0"/>
          </a:p>
          <a:p>
            <a:r>
              <a:rPr lang="en-AU" dirty="0" err="1" smtClean="0"/>
              <a:t>Administración</a:t>
            </a:r>
            <a:r>
              <a:rPr lang="en-AU" dirty="0" smtClean="0"/>
              <a:t> </a:t>
            </a:r>
            <a:r>
              <a:rPr lang="en-AU" dirty="0"/>
              <a:t>del </a:t>
            </a:r>
            <a:r>
              <a:rPr lang="en-AU" dirty="0" smtClean="0"/>
              <a:t>hardware</a:t>
            </a:r>
            <a:endParaRPr lang="en-AU" dirty="0"/>
          </a:p>
          <a:p>
            <a:endParaRPr lang="en-AU" dirty="0"/>
          </a:p>
          <a:p>
            <a:r>
              <a:rPr lang="en-AU" dirty="0" err="1" smtClean="0"/>
              <a:t>Administración</a:t>
            </a:r>
            <a:r>
              <a:rPr lang="en-AU" dirty="0" smtClean="0"/>
              <a:t> </a:t>
            </a:r>
            <a:r>
              <a:rPr lang="en-AU" dirty="0"/>
              <a:t>de </a:t>
            </a:r>
            <a:r>
              <a:rPr lang="en-AU" dirty="0" err="1" smtClean="0"/>
              <a:t>aplicaciones</a:t>
            </a:r>
            <a:endParaRPr lang="en-AU" dirty="0"/>
          </a:p>
          <a:p>
            <a:endParaRPr lang="en-AU" dirty="0"/>
          </a:p>
          <a:p>
            <a:r>
              <a:rPr lang="en-AU" dirty="0" err="1" smtClean="0"/>
              <a:t>Navegación</a:t>
            </a:r>
            <a:r>
              <a:rPr lang="en-AU" dirty="0" smtClean="0"/>
              <a:t> web</a:t>
            </a:r>
            <a:endParaRPr lang="en-AU" dirty="0"/>
          </a:p>
          <a:p>
            <a:endParaRPr lang="en-AU" dirty="0"/>
          </a:p>
          <a:p>
            <a:r>
              <a:rPr lang="en-AU" dirty="0" err="1" smtClean="0"/>
              <a:t>Capacidad</a:t>
            </a:r>
            <a:r>
              <a:rPr lang="en-AU" dirty="0" smtClean="0"/>
              <a:t> </a:t>
            </a:r>
            <a:r>
              <a:rPr lang="en-AU" dirty="0"/>
              <a:t>de </a:t>
            </a:r>
            <a:r>
              <a:rPr lang="en-AU" dirty="0" err="1" smtClean="0"/>
              <a:t>adaptación</a:t>
            </a:r>
            <a:endParaRPr lang="en-AU" dirty="0"/>
          </a:p>
          <a:p>
            <a:endParaRPr lang="en-AU" dirty="0"/>
          </a:p>
          <a:p>
            <a:r>
              <a:rPr lang="en-AU" dirty="0" err="1" smtClean="0"/>
              <a:t>Reinvención</a:t>
            </a:r>
            <a:r>
              <a:rPr lang="en-AU" dirty="0" smtClean="0"/>
              <a:t> </a:t>
            </a:r>
            <a:r>
              <a:rPr lang="en-AU" dirty="0"/>
              <a:t>y </a:t>
            </a:r>
            <a:r>
              <a:rPr lang="en-AU" dirty="0" err="1" smtClean="0"/>
              <a:t>mejoramiento</a:t>
            </a:r>
            <a:endParaRPr lang="en-AU" dirty="0"/>
          </a:p>
          <a:p>
            <a:endParaRPr lang="en-AU" dirty="0"/>
          </a:p>
          <a:p>
            <a:r>
              <a:rPr lang="en-AU" dirty="0" err="1" smtClean="0"/>
              <a:t>Personalizable</a:t>
            </a:r>
            <a:endParaRPr lang="en-AU" dirty="0"/>
          </a:p>
          <a:p>
            <a:endParaRPr lang="en-AU" dirty="0"/>
          </a:p>
          <a:p>
            <a:r>
              <a:rPr lang="en-AU" dirty="0" err="1" smtClean="0"/>
              <a:t>Multiusuario</a:t>
            </a:r>
            <a:endParaRPr lang="en-AU" dirty="0"/>
          </a:p>
          <a:p>
            <a:endParaRPr lang="en-AU" dirty="0"/>
          </a:p>
          <a:p>
            <a:r>
              <a:rPr lang="en-AU" dirty="0" err="1" smtClean="0"/>
              <a:t>Inteligente</a:t>
            </a:r>
            <a:endParaRPr lang="en-AU" dirty="0"/>
          </a:p>
          <a:p>
            <a:endParaRPr lang="es-MX" dirty="0"/>
          </a:p>
        </p:txBody>
      </p:sp>
    </p:spTree>
    <p:extLst>
      <p:ext uri="{BB962C8B-B14F-4D97-AF65-F5344CB8AC3E}">
        <p14:creationId xmlns:p14="http://schemas.microsoft.com/office/powerpoint/2010/main" val="373141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Android</a:t>
            </a:r>
            <a:endParaRPr lang="es-MX" dirty="0"/>
          </a:p>
        </p:txBody>
      </p:sp>
      <p:sp>
        <p:nvSpPr>
          <p:cNvPr id="3" name="Marcador de contenido 2"/>
          <p:cNvSpPr>
            <a:spLocks noGrp="1"/>
          </p:cNvSpPr>
          <p:nvPr>
            <p:ph idx="1"/>
          </p:nvPr>
        </p:nvSpPr>
        <p:spPr>
          <a:xfrm>
            <a:off x="1154954" y="2380343"/>
            <a:ext cx="8825659" cy="3639457"/>
          </a:xfrm>
        </p:spPr>
        <p:txBody>
          <a:bodyPr/>
          <a:lstStyle/>
          <a:p>
            <a:r>
              <a:rPr lang="en-AU" dirty="0"/>
              <a:t> </a:t>
            </a:r>
            <a:r>
              <a:rPr lang="en-AU" dirty="0" err="1"/>
              <a:t>E</a:t>
            </a:r>
            <a:r>
              <a:rPr lang="en-AU" dirty="0" err="1" smtClean="0"/>
              <a:t>stá</a:t>
            </a:r>
            <a:r>
              <a:rPr lang="en-AU" dirty="0" smtClean="0"/>
              <a:t> </a:t>
            </a:r>
            <a:r>
              <a:rPr lang="en-AU" dirty="0" err="1"/>
              <a:t>basado</a:t>
            </a:r>
            <a:r>
              <a:rPr lang="en-AU" dirty="0"/>
              <a:t> </a:t>
            </a:r>
            <a:r>
              <a:rPr lang="en-AU" dirty="0" err="1"/>
              <a:t>en</a:t>
            </a:r>
            <a:r>
              <a:rPr lang="en-AU" dirty="0"/>
              <a:t> </a:t>
            </a:r>
            <a:r>
              <a:rPr lang="en-AU" dirty="0" smtClean="0"/>
              <a:t>Linux</a:t>
            </a:r>
          </a:p>
          <a:p>
            <a:r>
              <a:rPr lang="es-MX" dirty="0"/>
              <a:t> El sistema fue desarrollado por Android, Inc. que Google respaldó económicamente en su momento y que más tarde compró en el 2005</a:t>
            </a:r>
            <a:r>
              <a:rPr lang="es-MX" dirty="0" smtClean="0"/>
              <a:t>.</a:t>
            </a:r>
          </a:p>
          <a:p>
            <a:r>
              <a:rPr lang="es-MX" dirty="0"/>
              <a:t>Android se presentó en el 2007 junto con la Open </a:t>
            </a:r>
            <a:r>
              <a:rPr lang="es-MX" dirty="0" err="1"/>
              <a:t>Handset</a:t>
            </a:r>
            <a:r>
              <a:rPr lang="es-MX" dirty="0"/>
              <a:t> Alliance, un consorcio de compañías de hardware, software y telecomunicaciones, con la intención de avanzar en los estándares de los sistemas abiertos</a:t>
            </a:r>
            <a:r>
              <a:rPr lang="es-MX" dirty="0" smtClean="0"/>
              <a:t>.</a:t>
            </a:r>
          </a:p>
          <a:p>
            <a:r>
              <a:rPr lang="es-MX" dirty="0"/>
              <a:t>El primer teléfono con Android fue el HTC </a:t>
            </a:r>
            <a:r>
              <a:rPr lang="es-MX" dirty="0" err="1"/>
              <a:t>Dream</a:t>
            </a:r>
            <a:r>
              <a:rPr lang="es-MX" dirty="0"/>
              <a:t>, que empezó a venderse en octubre del 2008.</a:t>
            </a:r>
          </a:p>
          <a:p>
            <a:endParaRPr lang="es-MX" dirty="0"/>
          </a:p>
        </p:txBody>
      </p:sp>
    </p:spTree>
    <p:extLst>
      <p:ext uri="{BB962C8B-B14F-4D97-AF65-F5344CB8AC3E}">
        <p14:creationId xmlns:p14="http://schemas.microsoft.com/office/powerpoint/2010/main" val="2226697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8655" y="2302559"/>
            <a:ext cx="8825659" cy="3416300"/>
          </a:xfrm>
        </p:spPr>
        <p:txBody>
          <a:bodyPr/>
          <a:lstStyle/>
          <a:p>
            <a:r>
              <a:rPr lang="es-MX" dirty="0"/>
              <a:t>La estructura de Android se compone de apps que se ejecutan en un entorno de Java (orientado a objetos) sobre un núcleo de bibliotecas de Java en una máquina virtual denominada </a:t>
            </a:r>
            <a:r>
              <a:rPr lang="es-MX" dirty="0" err="1" smtClean="0"/>
              <a:t>Dalvik</a:t>
            </a:r>
            <a:endParaRPr lang="es-MX" dirty="0" smtClean="0"/>
          </a:p>
          <a:p>
            <a:endParaRPr lang="es-MX" dirty="0" smtClean="0"/>
          </a:p>
          <a:p>
            <a:r>
              <a:rPr lang="es-MX" dirty="0"/>
              <a:t>El nombre Android hacen alusión a la novela de Philip K. Dick ¿Sueñan los androides con ovejas eléctricas</a:t>
            </a:r>
            <a:r>
              <a:rPr lang="es-MX" dirty="0" smtClean="0"/>
              <a:t>? En este se centran </a:t>
            </a:r>
            <a:r>
              <a:rPr lang="es-MX" dirty="0"/>
              <a:t>en un grupo de androides llamados replicantes del modelo Nexus-6</a:t>
            </a:r>
            <a:r>
              <a:rPr lang="es-MX" dirty="0" smtClean="0"/>
              <a:t>.</a:t>
            </a:r>
          </a:p>
          <a:p>
            <a:endParaRPr lang="es-MX" dirty="0" smtClean="0"/>
          </a:p>
          <a:p>
            <a:endParaRPr lang="es-MX" dirty="0"/>
          </a:p>
        </p:txBody>
      </p:sp>
      <p:pic>
        <p:nvPicPr>
          <p:cNvPr id="4" name="Imagen 3"/>
          <p:cNvPicPr>
            <a:picLocks noChangeAspect="1"/>
          </p:cNvPicPr>
          <p:nvPr/>
        </p:nvPicPr>
        <p:blipFill>
          <a:blip r:embed="rId2"/>
          <a:stretch>
            <a:fillRect/>
          </a:stretch>
        </p:blipFill>
        <p:spPr>
          <a:xfrm>
            <a:off x="4538103" y="4735478"/>
            <a:ext cx="1966761" cy="1966761"/>
          </a:xfrm>
          <a:prstGeom prst="rect">
            <a:avLst/>
          </a:prstGeom>
        </p:spPr>
      </p:pic>
    </p:spTree>
    <p:extLst>
      <p:ext uri="{BB962C8B-B14F-4D97-AF65-F5344CB8AC3E}">
        <p14:creationId xmlns:p14="http://schemas.microsoft.com/office/powerpoint/2010/main" val="2711896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031726"/>
            <a:ext cx="8761413" cy="706964"/>
          </a:xfrm>
        </p:spPr>
        <p:txBody>
          <a:bodyPr/>
          <a:lstStyle/>
          <a:p>
            <a:r>
              <a:rPr lang="es-MX" sz="2400" dirty="0"/>
              <a:t>Las versiones de Android reciben el nombre de postres en inglés. En cada versión el postre elegido empieza por una letra distinta siguiendo un orden alfabético:</a:t>
            </a:r>
            <a:r>
              <a:rPr lang="es-MX" dirty="0"/>
              <a:t/>
            </a:r>
            <a:br>
              <a:rPr lang="es-MX" dirty="0"/>
            </a:br>
            <a:endParaRPr lang="es-MX" dirty="0"/>
          </a:p>
        </p:txBody>
      </p:sp>
      <p:sp>
        <p:nvSpPr>
          <p:cNvPr id="3" name="Marcador de contenido 2"/>
          <p:cNvSpPr>
            <a:spLocks noGrp="1"/>
          </p:cNvSpPr>
          <p:nvPr>
            <p:ph idx="1"/>
          </p:nvPr>
        </p:nvSpPr>
        <p:spPr>
          <a:xfrm>
            <a:off x="1154954" y="2365829"/>
            <a:ext cx="9440475" cy="4223657"/>
          </a:xfrm>
        </p:spPr>
        <p:txBody>
          <a:bodyPr numCol="3">
            <a:normAutofit fontScale="92500" lnSpcReduction="20000"/>
          </a:bodyPr>
          <a:lstStyle/>
          <a:p>
            <a:r>
              <a:rPr lang="en-AU" sz="1900" dirty="0" smtClean="0"/>
              <a:t>Apple </a:t>
            </a:r>
            <a:r>
              <a:rPr lang="en-AU" sz="1900" dirty="0"/>
              <a:t>Pie-Android </a:t>
            </a:r>
            <a:r>
              <a:rPr lang="en-AU" sz="1900" dirty="0" smtClean="0"/>
              <a:t>1.0</a:t>
            </a:r>
            <a:endParaRPr lang="en-AU" sz="1900" dirty="0"/>
          </a:p>
          <a:p>
            <a:endParaRPr lang="en-AU" sz="1900" dirty="0"/>
          </a:p>
          <a:p>
            <a:r>
              <a:rPr lang="en-AU" sz="1900" dirty="0" smtClean="0"/>
              <a:t>Banana </a:t>
            </a:r>
            <a:r>
              <a:rPr lang="en-AU" sz="1900" dirty="0"/>
              <a:t>Bread-Android </a:t>
            </a:r>
            <a:r>
              <a:rPr lang="en-AU" sz="1900" dirty="0" smtClean="0"/>
              <a:t>1.1</a:t>
            </a:r>
            <a:endParaRPr lang="en-AU" sz="1900" dirty="0"/>
          </a:p>
          <a:p>
            <a:endParaRPr lang="en-AU" sz="1900" dirty="0"/>
          </a:p>
          <a:p>
            <a:r>
              <a:rPr lang="en-AU" sz="1900" dirty="0" smtClean="0"/>
              <a:t>Cupcake-Android 1.5</a:t>
            </a:r>
            <a:endParaRPr lang="en-AU" sz="1900" dirty="0"/>
          </a:p>
          <a:p>
            <a:endParaRPr lang="en-AU" sz="1900" dirty="0"/>
          </a:p>
          <a:p>
            <a:r>
              <a:rPr lang="en-AU" sz="1900" dirty="0" smtClean="0"/>
              <a:t>Donut-Android 1.6</a:t>
            </a:r>
            <a:endParaRPr lang="en-AU" sz="1900" dirty="0"/>
          </a:p>
          <a:p>
            <a:endParaRPr lang="en-AU" sz="1900" dirty="0"/>
          </a:p>
          <a:p>
            <a:r>
              <a:rPr lang="en-AU" sz="1900" dirty="0" smtClean="0"/>
              <a:t>Éclair-Android </a:t>
            </a:r>
            <a:r>
              <a:rPr lang="en-AU" sz="1900" dirty="0"/>
              <a:t>2.0 y </a:t>
            </a:r>
            <a:r>
              <a:rPr lang="en-AU" sz="1900" dirty="0" smtClean="0"/>
              <a:t>2.1</a:t>
            </a:r>
            <a:endParaRPr lang="en-AU" sz="1900" dirty="0"/>
          </a:p>
          <a:p>
            <a:endParaRPr lang="en-AU" sz="1900" dirty="0"/>
          </a:p>
          <a:p>
            <a:r>
              <a:rPr lang="en-AU" sz="1900" dirty="0" err="1" smtClean="0"/>
              <a:t>Froyo</a:t>
            </a:r>
            <a:r>
              <a:rPr lang="en-AU" sz="1900" dirty="0" smtClean="0"/>
              <a:t>-Android 2.2</a:t>
            </a:r>
            <a:endParaRPr lang="en-AU" sz="1900" dirty="0"/>
          </a:p>
          <a:p>
            <a:endParaRPr lang="en-AU" sz="1900" dirty="0"/>
          </a:p>
          <a:p>
            <a:r>
              <a:rPr lang="en-AU" sz="1900" dirty="0" smtClean="0"/>
              <a:t>Gingerbread-Android 2.3</a:t>
            </a:r>
            <a:endParaRPr lang="en-AU" sz="1900" dirty="0"/>
          </a:p>
          <a:p>
            <a:endParaRPr lang="en-AU" sz="1900" dirty="0"/>
          </a:p>
          <a:p>
            <a:r>
              <a:rPr lang="en-AU" sz="1900" dirty="0" smtClean="0"/>
              <a:t>Honeycomb-Android 3.0</a:t>
            </a:r>
            <a:endParaRPr lang="en-AU" sz="1900" dirty="0"/>
          </a:p>
          <a:p>
            <a:endParaRPr lang="en-AU" sz="1900" dirty="0"/>
          </a:p>
          <a:p>
            <a:r>
              <a:rPr lang="en-AU" sz="1900" dirty="0" smtClean="0"/>
              <a:t>Ice </a:t>
            </a:r>
            <a:r>
              <a:rPr lang="en-AU" sz="1900" dirty="0"/>
              <a:t>Cream </a:t>
            </a:r>
            <a:r>
              <a:rPr lang="en-AU" sz="1900" dirty="0" err="1"/>
              <a:t>Sándwich</a:t>
            </a:r>
            <a:r>
              <a:rPr lang="en-AU" sz="1900" dirty="0"/>
              <a:t>-Android </a:t>
            </a:r>
            <a:r>
              <a:rPr lang="en-AU" sz="1900" dirty="0" smtClean="0"/>
              <a:t>4.0</a:t>
            </a:r>
            <a:endParaRPr lang="en-AU" sz="1900" dirty="0"/>
          </a:p>
          <a:p>
            <a:endParaRPr lang="en-AU" sz="1900" dirty="0"/>
          </a:p>
          <a:p>
            <a:r>
              <a:rPr lang="en-US" sz="1900" dirty="0"/>
              <a:t>J</a:t>
            </a:r>
            <a:r>
              <a:rPr lang="en-US" sz="1900" dirty="0" smtClean="0"/>
              <a:t>elly </a:t>
            </a:r>
            <a:r>
              <a:rPr lang="en-US" sz="1900" dirty="0"/>
              <a:t>Bean-Android 4.1 y </a:t>
            </a:r>
            <a:r>
              <a:rPr lang="en-US" sz="1900" dirty="0" smtClean="0"/>
              <a:t>4.2</a:t>
            </a:r>
            <a:endParaRPr lang="en-US" sz="1900" dirty="0"/>
          </a:p>
          <a:p>
            <a:endParaRPr lang="en-AU" sz="1900" dirty="0"/>
          </a:p>
          <a:p>
            <a:r>
              <a:rPr lang="en-AU" sz="1900" dirty="0" smtClean="0"/>
              <a:t>KitKat-Android 4.4</a:t>
            </a:r>
            <a:endParaRPr lang="en-AU" sz="1900" dirty="0"/>
          </a:p>
          <a:p>
            <a:endParaRPr lang="en-AU" sz="1900" dirty="0"/>
          </a:p>
          <a:p>
            <a:r>
              <a:rPr lang="en-AU" sz="1900" dirty="0" smtClean="0"/>
              <a:t>Lollipop-Android 5.0</a:t>
            </a:r>
            <a:endParaRPr lang="en-AU" sz="1900" dirty="0"/>
          </a:p>
          <a:p>
            <a:endParaRPr lang="en-AU" sz="1900" dirty="0"/>
          </a:p>
          <a:p>
            <a:r>
              <a:rPr lang="en-AU" sz="1900" dirty="0" smtClean="0"/>
              <a:t>Marshmallow-Android 6.0</a:t>
            </a:r>
            <a:endParaRPr lang="en-AU" sz="1900" dirty="0"/>
          </a:p>
          <a:p>
            <a:endParaRPr lang="en-AU" sz="1900" dirty="0"/>
          </a:p>
          <a:p>
            <a:r>
              <a:rPr lang="en-AU" sz="1900" dirty="0" smtClean="0"/>
              <a:t>Nougat-Android 7.0</a:t>
            </a:r>
            <a:endParaRPr lang="en-AU" sz="1900" dirty="0"/>
          </a:p>
          <a:p>
            <a:endParaRPr lang="en-AU" sz="1900" dirty="0"/>
          </a:p>
          <a:p>
            <a:r>
              <a:rPr lang="en-AU" sz="1900" dirty="0" smtClean="0"/>
              <a:t>Oreo-Android 8.0</a:t>
            </a:r>
            <a:endParaRPr lang="en-AU" sz="1900" dirty="0"/>
          </a:p>
          <a:p>
            <a:endParaRPr lang="en-AU" sz="1900" dirty="0"/>
          </a:p>
          <a:p>
            <a:r>
              <a:rPr lang="en-AU" sz="1900" dirty="0" smtClean="0"/>
              <a:t>Pie-Android 9.0</a:t>
            </a:r>
            <a:endParaRPr lang="en-AU" sz="1900" dirty="0"/>
          </a:p>
          <a:p>
            <a:endParaRPr lang="es-MX" dirty="0"/>
          </a:p>
        </p:txBody>
      </p:sp>
    </p:spTree>
    <p:extLst>
      <p:ext uri="{BB962C8B-B14F-4D97-AF65-F5344CB8AC3E}">
        <p14:creationId xmlns:p14="http://schemas.microsoft.com/office/powerpoint/2010/main" val="323405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iOS</a:t>
            </a:r>
            <a:endParaRPr lang="es-MX" dirty="0"/>
          </a:p>
        </p:txBody>
      </p:sp>
      <p:sp>
        <p:nvSpPr>
          <p:cNvPr id="3" name="Marcador de contenido 2"/>
          <p:cNvSpPr>
            <a:spLocks noGrp="1"/>
          </p:cNvSpPr>
          <p:nvPr>
            <p:ph idx="1"/>
          </p:nvPr>
        </p:nvSpPr>
        <p:spPr>
          <a:xfrm>
            <a:off x="1154954" y="2394857"/>
            <a:ext cx="8825659" cy="3624943"/>
          </a:xfrm>
        </p:spPr>
        <p:txBody>
          <a:bodyPr/>
          <a:lstStyle/>
          <a:p>
            <a:r>
              <a:rPr lang="es-MX" dirty="0"/>
              <a:t>Apple reveló la existencia del proyecto de un sistema operativo orientado a dispositivos móviles el 9 de enero del año 2007, aprovechando la </a:t>
            </a:r>
            <a:r>
              <a:rPr lang="es-MX" dirty="0" err="1"/>
              <a:t>Macworld</a:t>
            </a:r>
            <a:r>
              <a:rPr lang="es-MX" dirty="0"/>
              <a:t> </a:t>
            </a:r>
            <a:r>
              <a:rPr lang="es-MX" dirty="0" err="1"/>
              <a:t>conference</a:t>
            </a:r>
            <a:r>
              <a:rPr lang="es-MX" dirty="0" smtClean="0"/>
              <a:t>.</a:t>
            </a:r>
          </a:p>
          <a:p>
            <a:endParaRPr lang="es-MX" dirty="0" smtClean="0"/>
          </a:p>
          <a:p>
            <a:r>
              <a:rPr lang="es-MX" dirty="0"/>
              <a:t>En un principio el proyecto de sistema operativo no tenía un nombre en concreto, y no fue hasta un año </a:t>
            </a:r>
            <a:r>
              <a:rPr lang="es-MX" dirty="0" smtClean="0"/>
              <a:t>después que </a:t>
            </a:r>
            <a:r>
              <a:rPr lang="es-MX" dirty="0"/>
              <a:t>comenzó a ser conocido como iPhone OS.</a:t>
            </a:r>
          </a:p>
          <a:p>
            <a:endParaRPr lang="es-MX" dirty="0"/>
          </a:p>
        </p:txBody>
      </p:sp>
    </p:spTree>
    <p:extLst>
      <p:ext uri="{BB962C8B-B14F-4D97-AF65-F5344CB8AC3E}">
        <p14:creationId xmlns:p14="http://schemas.microsoft.com/office/powerpoint/2010/main" val="3395961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MX" dirty="0"/>
              <a:t>El primer Firmware oficial del iPhone fue presentado el 29 de junio de </a:t>
            </a:r>
            <a:r>
              <a:rPr lang="es-MX" dirty="0" smtClean="0"/>
              <a:t>2007</a:t>
            </a:r>
          </a:p>
          <a:p>
            <a:endParaRPr lang="es-MX" dirty="0"/>
          </a:p>
          <a:p>
            <a:r>
              <a:rPr lang="es-MX" dirty="0"/>
              <a:t>La primera versión oficial del sistema operativo ya llamado iPhone OS o iOS, fue lanzado el 6 de marzo del año 2008.</a:t>
            </a:r>
          </a:p>
          <a:p>
            <a:endParaRPr lang="es-MX" dirty="0" smtClean="0"/>
          </a:p>
          <a:p>
            <a:r>
              <a:rPr lang="en-AU" dirty="0" err="1"/>
              <a:t>E</a:t>
            </a:r>
            <a:r>
              <a:rPr lang="en-AU" dirty="0" err="1" smtClean="0"/>
              <a:t>stá</a:t>
            </a:r>
            <a:r>
              <a:rPr lang="en-AU" dirty="0" smtClean="0"/>
              <a:t> </a:t>
            </a:r>
            <a:r>
              <a:rPr lang="en-AU" dirty="0" err="1"/>
              <a:t>basado</a:t>
            </a:r>
            <a:r>
              <a:rPr lang="en-AU" dirty="0"/>
              <a:t> </a:t>
            </a:r>
            <a:r>
              <a:rPr lang="en-AU" dirty="0" err="1"/>
              <a:t>en</a:t>
            </a:r>
            <a:r>
              <a:rPr lang="en-AU" dirty="0"/>
              <a:t> Unix.</a:t>
            </a:r>
            <a:endParaRPr lang="es-MX" dirty="0"/>
          </a:p>
        </p:txBody>
      </p:sp>
      <p:pic>
        <p:nvPicPr>
          <p:cNvPr id="4" name="Imagen 3"/>
          <p:cNvPicPr>
            <a:picLocks noChangeAspect="1"/>
          </p:cNvPicPr>
          <p:nvPr/>
        </p:nvPicPr>
        <p:blipFill>
          <a:blip r:embed="rId2"/>
          <a:stretch>
            <a:fillRect/>
          </a:stretch>
        </p:blipFill>
        <p:spPr>
          <a:xfrm>
            <a:off x="7035117" y="4055600"/>
            <a:ext cx="2381250" cy="2381250"/>
          </a:xfrm>
          <a:prstGeom prst="rect">
            <a:avLst/>
          </a:prstGeom>
        </p:spPr>
      </p:pic>
    </p:spTree>
    <p:extLst>
      <p:ext uri="{BB962C8B-B14F-4D97-AF65-F5344CB8AC3E}">
        <p14:creationId xmlns:p14="http://schemas.microsoft.com/office/powerpoint/2010/main" val="73534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Windows </a:t>
            </a:r>
            <a:r>
              <a:rPr lang="es-MX" dirty="0" err="1" smtClean="0"/>
              <a:t>phone</a:t>
            </a:r>
            <a:endParaRPr lang="es-MX" dirty="0"/>
          </a:p>
        </p:txBody>
      </p:sp>
      <p:sp>
        <p:nvSpPr>
          <p:cNvPr id="3" name="Marcador de contenido 2"/>
          <p:cNvSpPr>
            <a:spLocks noGrp="1"/>
          </p:cNvSpPr>
          <p:nvPr>
            <p:ph idx="1"/>
          </p:nvPr>
        </p:nvSpPr>
        <p:spPr>
          <a:xfrm>
            <a:off x="1154954" y="2481943"/>
            <a:ext cx="10882717" cy="3537857"/>
          </a:xfrm>
        </p:spPr>
        <p:txBody>
          <a:bodyPr/>
          <a:lstStyle/>
          <a:p>
            <a:r>
              <a:rPr lang="es-MX" dirty="0"/>
              <a:t>E</a:t>
            </a:r>
            <a:r>
              <a:rPr lang="es-MX" dirty="0" smtClean="0"/>
              <a:t>s </a:t>
            </a:r>
            <a:r>
              <a:rPr lang="es-MX" dirty="0"/>
              <a:t>un sistema operativo móvil desarrollado por </a:t>
            </a:r>
            <a:r>
              <a:rPr lang="es-MX" dirty="0" smtClean="0"/>
              <a:t>Microsoft</a:t>
            </a:r>
          </a:p>
          <a:p>
            <a:endParaRPr lang="es-MX" dirty="0"/>
          </a:p>
          <a:p>
            <a:r>
              <a:rPr lang="es-MX" dirty="0"/>
              <a:t>Microsoft ofrece una nueva interfaz de usuario que integra varios de sus servicios propios como OneDrive, Skype y Xbox Live en el sistema operativo</a:t>
            </a:r>
            <a:r>
              <a:rPr lang="es-MX" dirty="0" smtClean="0"/>
              <a:t>.</a:t>
            </a:r>
          </a:p>
          <a:p>
            <a:endParaRPr lang="es-MX" dirty="0"/>
          </a:p>
          <a:p>
            <a:r>
              <a:rPr lang="es-MX" dirty="0"/>
              <a:t>Su última versión disponible y definitiva es Windows </a:t>
            </a:r>
            <a:r>
              <a:rPr lang="es-MX" dirty="0" err="1"/>
              <a:t>Phone</a:t>
            </a:r>
            <a:r>
              <a:rPr lang="es-MX" dirty="0"/>
              <a:t> 8.1, lanzado el 14 de abril de 2014.</a:t>
            </a:r>
          </a:p>
          <a:p>
            <a:endParaRPr lang="es-MX" dirty="0"/>
          </a:p>
        </p:txBody>
      </p:sp>
      <p:pic>
        <p:nvPicPr>
          <p:cNvPr id="4" name="Imagen 3"/>
          <p:cNvPicPr>
            <a:picLocks noChangeAspect="1"/>
          </p:cNvPicPr>
          <p:nvPr/>
        </p:nvPicPr>
        <p:blipFill>
          <a:blip r:embed="rId2"/>
          <a:stretch>
            <a:fillRect/>
          </a:stretch>
        </p:blipFill>
        <p:spPr>
          <a:xfrm>
            <a:off x="4687747" y="4866130"/>
            <a:ext cx="3154944" cy="1531748"/>
          </a:xfrm>
          <a:prstGeom prst="rect">
            <a:avLst/>
          </a:prstGeom>
        </p:spPr>
      </p:pic>
    </p:spTree>
    <p:extLst>
      <p:ext uri="{BB962C8B-B14F-4D97-AF65-F5344CB8AC3E}">
        <p14:creationId xmlns:p14="http://schemas.microsoft.com/office/powerpoint/2010/main" val="4074309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Symbian</a:t>
            </a:r>
            <a:endParaRPr lang="es-MX" dirty="0"/>
          </a:p>
        </p:txBody>
      </p:sp>
      <p:sp>
        <p:nvSpPr>
          <p:cNvPr id="3" name="Marcador de contenido 2"/>
          <p:cNvSpPr>
            <a:spLocks noGrp="1"/>
          </p:cNvSpPr>
          <p:nvPr>
            <p:ph idx="1"/>
          </p:nvPr>
        </p:nvSpPr>
        <p:spPr>
          <a:xfrm>
            <a:off x="1154954" y="2365829"/>
            <a:ext cx="8825659" cy="3653971"/>
          </a:xfrm>
        </p:spPr>
        <p:txBody>
          <a:bodyPr/>
          <a:lstStyle/>
          <a:p>
            <a:r>
              <a:rPr lang="es-MX" dirty="0"/>
              <a:t>La historia de </a:t>
            </a:r>
            <a:r>
              <a:rPr lang="es-MX" dirty="0" err="1"/>
              <a:t>Symbian</a:t>
            </a:r>
            <a:r>
              <a:rPr lang="es-MX" dirty="0"/>
              <a:t> comenzó en el año 1997, aunque en sus inicios no recibía ese </a:t>
            </a:r>
            <a:r>
              <a:rPr lang="es-MX" dirty="0" smtClean="0"/>
              <a:t>nombre</a:t>
            </a:r>
          </a:p>
          <a:p>
            <a:r>
              <a:rPr lang="es-MX" dirty="0" err="1" smtClean="0"/>
              <a:t>Psion</a:t>
            </a:r>
            <a:r>
              <a:rPr lang="es-MX" dirty="0" smtClean="0"/>
              <a:t> Software, Ericsson, Sony, Motorola, Nokia, </a:t>
            </a:r>
            <a:r>
              <a:rPr lang="es-MX" dirty="0" err="1" smtClean="0"/>
              <a:t>Panasonicy</a:t>
            </a:r>
            <a:r>
              <a:rPr lang="es-MX" dirty="0" smtClean="0"/>
              <a:t> Sharp </a:t>
            </a:r>
            <a:r>
              <a:rPr lang="es-MX" dirty="0"/>
              <a:t>se unieron en pos de construir un sistema operativo para todos ellos que se conoció desde entonces como </a:t>
            </a:r>
            <a:r>
              <a:rPr lang="es-MX" dirty="0" err="1"/>
              <a:t>Symbian</a:t>
            </a:r>
            <a:r>
              <a:rPr lang="es-MX" dirty="0"/>
              <a:t> OS. </a:t>
            </a:r>
            <a:endParaRPr lang="es-MX" dirty="0" smtClean="0"/>
          </a:p>
          <a:p>
            <a:r>
              <a:rPr lang="es-MX" dirty="0" smtClean="0"/>
              <a:t>En abril del 2011 se dejó de licenciar </a:t>
            </a:r>
            <a:r>
              <a:rPr lang="es-MX" dirty="0" err="1" smtClean="0"/>
              <a:t>Symbian</a:t>
            </a:r>
            <a:r>
              <a:rPr lang="es-MX" dirty="0" smtClean="0"/>
              <a:t> de forma libre </a:t>
            </a:r>
            <a:r>
              <a:rPr lang="es-MX" dirty="0"/>
              <a:t>y su mercado se redujo a un grupo de empresas de Japón.</a:t>
            </a:r>
            <a:endParaRPr lang="es-MX" dirty="0" smtClean="0"/>
          </a:p>
          <a:p>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3567533" y="4752975"/>
            <a:ext cx="4000500" cy="1266825"/>
          </a:xfrm>
          <a:prstGeom prst="rect">
            <a:avLst/>
          </a:prstGeom>
        </p:spPr>
      </p:pic>
    </p:spTree>
    <p:extLst>
      <p:ext uri="{BB962C8B-B14F-4D97-AF65-F5344CB8AC3E}">
        <p14:creationId xmlns:p14="http://schemas.microsoft.com/office/powerpoint/2010/main" val="2665328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Firefox OS</a:t>
            </a:r>
            <a:endParaRPr lang="es-MX" dirty="0"/>
          </a:p>
        </p:txBody>
      </p:sp>
      <p:sp>
        <p:nvSpPr>
          <p:cNvPr id="3" name="Marcador de contenido 2"/>
          <p:cNvSpPr>
            <a:spLocks noGrp="1"/>
          </p:cNvSpPr>
          <p:nvPr>
            <p:ph idx="1"/>
          </p:nvPr>
        </p:nvSpPr>
        <p:spPr/>
        <p:txBody>
          <a:bodyPr/>
          <a:lstStyle/>
          <a:p>
            <a:r>
              <a:rPr lang="es-MX" dirty="0"/>
              <a:t>E</a:t>
            </a:r>
            <a:r>
              <a:rPr lang="es-MX" dirty="0" smtClean="0"/>
              <a:t>s </a:t>
            </a:r>
            <a:r>
              <a:rPr lang="es-MX" dirty="0"/>
              <a:t>el sistema operativo móvil basado en el navegador de código abierto Firefox</a:t>
            </a:r>
            <a:r>
              <a:rPr lang="es-MX" dirty="0" smtClean="0"/>
              <a:t>.</a:t>
            </a:r>
          </a:p>
          <a:p>
            <a:r>
              <a:rPr lang="es-MX" dirty="0"/>
              <a:t>E</a:t>
            </a:r>
            <a:r>
              <a:rPr lang="es-MX" dirty="0" smtClean="0"/>
              <a:t>stá </a:t>
            </a:r>
            <a:r>
              <a:rPr lang="es-MX" dirty="0"/>
              <a:t>enfocado especialmente en los dispositivos móviles incluidos los de gama baja.</a:t>
            </a:r>
          </a:p>
          <a:p>
            <a:endParaRPr lang="es-MX" dirty="0"/>
          </a:p>
        </p:txBody>
      </p:sp>
      <p:pic>
        <p:nvPicPr>
          <p:cNvPr id="4" name="Imagen 3"/>
          <p:cNvPicPr>
            <a:picLocks noChangeAspect="1"/>
          </p:cNvPicPr>
          <p:nvPr/>
        </p:nvPicPr>
        <p:blipFill>
          <a:blip r:embed="rId2"/>
          <a:stretch>
            <a:fillRect/>
          </a:stretch>
        </p:blipFill>
        <p:spPr>
          <a:xfrm>
            <a:off x="4042526" y="4068581"/>
            <a:ext cx="2354170" cy="2507191"/>
          </a:xfrm>
          <a:prstGeom prst="rect">
            <a:avLst/>
          </a:prstGeom>
        </p:spPr>
      </p:pic>
    </p:spTree>
    <p:extLst>
      <p:ext uri="{BB962C8B-B14F-4D97-AF65-F5344CB8AC3E}">
        <p14:creationId xmlns:p14="http://schemas.microsoft.com/office/powerpoint/2010/main" val="290681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Historia del cómputo móvil</a:t>
            </a:r>
            <a:endParaRPr lang="es-MX" dirty="0"/>
          </a:p>
        </p:txBody>
      </p:sp>
      <p:sp>
        <p:nvSpPr>
          <p:cNvPr id="3" name="Marcador de contenido 2"/>
          <p:cNvSpPr>
            <a:spLocks noGrp="1"/>
          </p:cNvSpPr>
          <p:nvPr>
            <p:ph idx="1"/>
          </p:nvPr>
        </p:nvSpPr>
        <p:spPr/>
        <p:txBody>
          <a:bodyPr/>
          <a:lstStyle/>
          <a:p>
            <a:r>
              <a:rPr lang="es-MX" dirty="0"/>
              <a:t>La primera red celular fue hecha en el año 1977 en Chicago y comenzó a funcionar bien en 1978</a:t>
            </a:r>
            <a:r>
              <a:rPr lang="es-MX" dirty="0" smtClean="0"/>
              <a:t>.</a:t>
            </a:r>
          </a:p>
          <a:p>
            <a:r>
              <a:rPr lang="es-MX" dirty="0"/>
              <a:t>En 1979 una red celular fue lanzada en Japón por NTT</a:t>
            </a:r>
            <a:r>
              <a:rPr lang="es-MX" dirty="0" smtClean="0"/>
              <a:t>.</a:t>
            </a:r>
          </a:p>
          <a:p>
            <a:r>
              <a:rPr lang="es-MX" dirty="0"/>
              <a:t>El primer SMS que se mandó fue en 1992 por </a:t>
            </a:r>
            <a:r>
              <a:rPr lang="es-MX" dirty="0" err="1"/>
              <a:t>Brit</a:t>
            </a:r>
            <a:r>
              <a:rPr lang="es-MX" dirty="0"/>
              <a:t> Neil </a:t>
            </a:r>
            <a:r>
              <a:rPr lang="es-MX" dirty="0" err="1"/>
              <a:t>Papworth</a:t>
            </a:r>
            <a:r>
              <a:rPr lang="es-MX" dirty="0"/>
              <a:t>. Su primer texto fue “</a:t>
            </a:r>
            <a:r>
              <a:rPr lang="es-MX" dirty="0" err="1"/>
              <a:t>Happy</a:t>
            </a:r>
            <a:r>
              <a:rPr lang="es-MX" dirty="0"/>
              <a:t> Christmas” (Feliz Navidad), este mensaje fue enviado al director de Vodafone Richard </a:t>
            </a:r>
            <a:r>
              <a:rPr lang="es-MX" dirty="0" err="1" smtClean="0"/>
              <a:t>Jarvis</a:t>
            </a:r>
            <a:r>
              <a:rPr lang="es-MX" dirty="0" smtClean="0"/>
              <a:t>.</a:t>
            </a:r>
          </a:p>
          <a:p>
            <a:r>
              <a:rPr lang="es-MX" dirty="0"/>
              <a:t>En el año de 1980 se creó la compañía </a:t>
            </a:r>
            <a:r>
              <a:rPr lang="es-MX" dirty="0" err="1"/>
              <a:t>Psion</a:t>
            </a:r>
            <a:r>
              <a:rPr lang="es-MX" dirty="0"/>
              <a:t>, Esta compañía lanzó una serie de teléfonos como el </a:t>
            </a:r>
            <a:r>
              <a:rPr lang="es-MX" dirty="0" err="1"/>
              <a:t>Psion</a:t>
            </a:r>
            <a:r>
              <a:rPr lang="es-MX" dirty="0"/>
              <a:t> </a:t>
            </a:r>
            <a:r>
              <a:rPr lang="es-MX" dirty="0" err="1"/>
              <a:t>Organiser</a:t>
            </a:r>
            <a:r>
              <a:rPr lang="es-MX" dirty="0"/>
              <a:t> o el </a:t>
            </a:r>
            <a:r>
              <a:rPr lang="es-MX" dirty="0" err="1"/>
              <a:t>Psion</a:t>
            </a:r>
            <a:r>
              <a:rPr lang="es-MX" dirty="0"/>
              <a:t> Series 5mx:</a:t>
            </a:r>
            <a:endParaRPr lang="es-MX" dirty="0"/>
          </a:p>
        </p:txBody>
      </p:sp>
    </p:spTree>
    <p:extLst>
      <p:ext uri="{BB962C8B-B14F-4D97-AF65-F5344CB8AC3E}">
        <p14:creationId xmlns:p14="http://schemas.microsoft.com/office/powerpoint/2010/main" val="680616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Algunas aplicaciones del cómputo móvil</a:t>
            </a:r>
            <a:endParaRPr lang="es-MX" dirty="0"/>
          </a:p>
        </p:txBody>
      </p:sp>
      <p:sp>
        <p:nvSpPr>
          <p:cNvPr id="3" name="Marcador de contenido 2"/>
          <p:cNvSpPr>
            <a:spLocks noGrp="1"/>
          </p:cNvSpPr>
          <p:nvPr>
            <p:ph idx="1"/>
          </p:nvPr>
        </p:nvSpPr>
        <p:spPr>
          <a:xfrm>
            <a:off x="1154954" y="2592728"/>
            <a:ext cx="8825659" cy="3427071"/>
          </a:xfrm>
        </p:spPr>
        <p:txBody>
          <a:bodyPr/>
          <a:lstStyle/>
          <a:p>
            <a:r>
              <a:rPr lang="es-MX" dirty="0" smtClean="0"/>
              <a:t>Manejo de pacientes</a:t>
            </a:r>
          </a:p>
          <a:p>
            <a:r>
              <a:rPr lang="es-MX" dirty="0" smtClean="0"/>
              <a:t>Ventas directas</a:t>
            </a:r>
          </a:p>
          <a:p>
            <a:r>
              <a:rPr lang="es-MX" dirty="0" smtClean="0"/>
              <a:t>Servicio a clientes</a:t>
            </a:r>
          </a:p>
          <a:p>
            <a:r>
              <a:rPr lang="es-MX" dirty="0" smtClean="0"/>
              <a:t>Personal móvil en oficinas</a:t>
            </a:r>
          </a:p>
          <a:p>
            <a:r>
              <a:rPr lang="es-MX" dirty="0" smtClean="0"/>
              <a:t>Profesionales viajeros</a:t>
            </a:r>
          </a:p>
          <a:p>
            <a:r>
              <a:rPr lang="es-MX" dirty="0" smtClean="0"/>
              <a:t>Manejo de sucursales</a:t>
            </a:r>
            <a:endParaRPr lang="es-MX" dirty="0"/>
          </a:p>
        </p:txBody>
      </p:sp>
    </p:spTree>
    <p:extLst>
      <p:ext uri="{BB962C8B-B14F-4D97-AF65-F5344CB8AC3E}">
        <p14:creationId xmlns:p14="http://schemas.microsoft.com/office/powerpoint/2010/main" val="4018398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Tendencias</a:t>
            </a:r>
            <a:endParaRPr lang="es-MX" dirty="0"/>
          </a:p>
        </p:txBody>
      </p:sp>
      <p:sp>
        <p:nvSpPr>
          <p:cNvPr id="3" name="Marcador de contenido 2"/>
          <p:cNvSpPr>
            <a:spLocks noGrp="1"/>
          </p:cNvSpPr>
          <p:nvPr>
            <p:ph idx="1"/>
          </p:nvPr>
        </p:nvSpPr>
        <p:spPr/>
        <p:txBody>
          <a:bodyPr/>
          <a:lstStyle/>
          <a:p>
            <a:endParaRPr lang="es-MX" dirty="0" smtClean="0"/>
          </a:p>
          <a:p>
            <a:r>
              <a:rPr lang="es-MX" sz="2000" dirty="0" smtClean="0"/>
              <a:t>Una </a:t>
            </a:r>
            <a:r>
              <a:rPr lang="es-MX" sz="2000" dirty="0"/>
              <a:t>de las realidades de trabajar fuera de la oficina es que el flujo de información mensajes de correo, documentos, llamadas telefónicas no cesan una vez que el trabajador deja el escritorio. La computación móvil ha cambiado la naturaleza del trabajo para profesionales móviles.</a:t>
            </a:r>
          </a:p>
          <a:p>
            <a:endParaRPr lang="es-MX" dirty="0"/>
          </a:p>
        </p:txBody>
      </p:sp>
    </p:spTree>
    <p:extLst>
      <p:ext uri="{BB962C8B-B14F-4D97-AF65-F5344CB8AC3E}">
        <p14:creationId xmlns:p14="http://schemas.microsoft.com/office/powerpoint/2010/main" val="1817048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Avances</a:t>
            </a:r>
            <a:endParaRPr lang="es-MX" dirty="0"/>
          </a:p>
        </p:txBody>
      </p:sp>
      <p:sp>
        <p:nvSpPr>
          <p:cNvPr id="3" name="Marcador de contenido 2"/>
          <p:cNvSpPr>
            <a:spLocks noGrp="1"/>
          </p:cNvSpPr>
          <p:nvPr>
            <p:ph idx="1"/>
          </p:nvPr>
        </p:nvSpPr>
        <p:spPr/>
        <p:txBody>
          <a:bodyPr/>
          <a:lstStyle/>
          <a:p>
            <a:r>
              <a:rPr lang="es-MX" dirty="0"/>
              <a:t> El consumismo </a:t>
            </a:r>
            <a:r>
              <a:rPr lang="es-MX" dirty="0" smtClean="0"/>
              <a:t>está </a:t>
            </a:r>
            <a:r>
              <a:rPr lang="es-MX" dirty="0"/>
              <a:t>disparado, y las ventas también. Esto no solamente incluye a los propios dispositivos informáticos en sí mismos, sino también a </a:t>
            </a:r>
            <a:r>
              <a:rPr lang="es-MX" dirty="0" smtClean="0"/>
              <a:t>las apps </a:t>
            </a:r>
            <a:r>
              <a:rPr lang="es-MX" dirty="0"/>
              <a:t>que se hacen virales en un corto espacio de tiempo gracias a su gran utilidad</a:t>
            </a:r>
            <a:r>
              <a:rPr lang="es-MX" dirty="0" smtClean="0"/>
              <a:t>.</a:t>
            </a:r>
          </a:p>
          <a:p>
            <a:endParaRPr lang="es-MX" dirty="0" smtClean="0"/>
          </a:p>
          <a:p>
            <a:r>
              <a:rPr lang="es-MX" dirty="0"/>
              <a:t>Esto permite que cada vez se expanda más el sector, atrayendo a su vez a un mayor número de clientes, por lo que es beneficioso en ambos sentidos: tanto para el empresario y/o emprendedor, así como para el usuario o cliente.</a:t>
            </a:r>
            <a:endParaRPr lang="es-MX" dirty="0"/>
          </a:p>
        </p:txBody>
      </p:sp>
    </p:spTree>
    <p:extLst>
      <p:ext uri="{BB962C8B-B14F-4D97-AF65-F5344CB8AC3E}">
        <p14:creationId xmlns:p14="http://schemas.microsoft.com/office/powerpoint/2010/main" val="1003143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4954" y="2951544"/>
            <a:ext cx="8825659" cy="3068256"/>
          </a:xfrm>
        </p:spPr>
        <p:txBody>
          <a:bodyPr>
            <a:normAutofit/>
          </a:bodyPr>
          <a:lstStyle/>
          <a:p>
            <a:r>
              <a:rPr lang="es-MX" sz="2000" dirty="0"/>
              <a:t>No en vano las empresas de desarrollo de software son actualmente uno de los modelos empresariales más lucrativos, ya que cada vez un mayor número de personas se atreve a dar el paso de contratar sus servicios para desarrollar una aplicación web, para dispositivos móviles, </a:t>
            </a:r>
            <a:r>
              <a:rPr lang="es-MX" sz="2000" dirty="0" err="1"/>
              <a:t>tablets</a:t>
            </a:r>
            <a:r>
              <a:rPr lang="es-MX" sz="2000" dirty="0"/>
              <a:t> e inclusive una capaz de funcionar para todos estos medios al unísono, sin problemas de implementación alguno. </a:t>
            </a:r>
            <a:endParaRPr lang="es-MX" sz="2000" dirty="0"/>
          </a:p>
        </p:txBody>
      </p:sp>
    </p:spTree>
    <p:extLst>
      <p:ext uri="{BB962C8B-B14F-4D97-AF65-F5344CB8AC3E}">
        <p14:creationId xmlns:p14="http://schemas.microsoft.com/office/powerpoint/2010/main" val="3040508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Hardware</a:t>
            </a:r>
            <a:endParaRPr lang="es-MX" dirty="0"/>
          </a:p>
        </p:txBody>
      </p:sp>
      <p:sp>
        <p:nvSpPr>
          <p:cNvPr id="3" name="Marcador de contenido 2"/>
          <p:cNvSpPr>
            <a:spLocks noGrp="1"/>
          </p:cNvSpPr>
          <p:nvPr>
            <p:ph idx="1"/>
          </p:nvPr>
        </p:nvSpPr>
        <p:spPr/>
        <p:txBody>
          <a:bodyPr/>
          <a:lstStyle/>
          <a:p>
            <a:r>
              <a:rPr lang="es-MX" dirty="0"/>
              <a:t>El equipo debe ser pequeño y liviano para transportarse, pero en el momento de usarlo debe ser suficientemente grande para poder operarlo con facilidad.</a:t>
            </a:r>
            <a:r>
              <a:rPr lang="en-AU" dirty="0"/>
              <a:t> </a:t>
            </a:r>
            <a:endParaRPr lang="en-AU" dirty="0" smtClean="0"/>
          </a:p>
          <a:p>
            <a:endParaRPr lang="en-AU" dirty="0"/>
          </a:p>
          <a:p>
            <a:r>
              <a:rPr lang="es-MX" dirty="0"/>
              <a:t> El usuario exige grandes almacenamientos masivos, memoria volátil, capacidad de comunicación, pantallas a color y velocidad de procesamiento, todo eso consume grandes cantidades de energía, lo cual incide sobre el tamaño de las baterías y el tiempo de uso.</a:t>
            </a:r>
            <a:endParaRPr lang="es-MX" dirty="0"/>
          </a:p>
        </p:txBody>
      </p:sp>
    </p:spTree>
    <p:extLst>
      <p:ext uri="{BB962C8B-B14F-4D97-AF65-F5344CB8AC3E}">
        <p14:creationId xmlns:p14="http://schemas.microsoft.com/office/powerpoint/2010/main" val="3103835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Seguridad</a:t>
            </a:r>
            <a:endParaRPr lang="es-MX" dirty="0"/>
          </a:p>
        </p:txBody>
      </p:sp>
      <p:sp>
        <p:nvSpPr>
          <p:cNvPr id="3" name="Marcador de contenido 2"/>
          <p:cNvSpPr>
            <a:spLocks noGrp="1"/>
          </p:cNvSpPr>
          <p:nvPr>
            <p:ph idx="1"/>
          </p:nvPr>
        </p:nvSpPr>
        <p:spPr>
          <a:xfrm>
            <a:off x="1154954" y="2395959"/>
            <a:ext cx="8825659" cy="3623841"/>
          </a:xfrm>
        </p:spPr>
        <p:txBody>
          <a:bodyPr/>
          <a:lstStyle/>
          <a:p>
            <a:r>
              <a:rPr lang="es-MX" dirty="0"/>
              <a:t>S</a:t>
            </a:r>
            <a:r>
              <a:rPr lang="es-MX" dirty="0" smtClean="0"/>
              <a:t>iempre </a:t>
            </a:r>
            <a:r>
              <a:rPr lang="es-MX" dirty="0"/>
              <a:t>habrá gente que intente </a:t>
            </a:r>
            <a:r>
              <a:rPr lang="es-MX" dirty="0" smtClean="0"/>
              <a:t>utilizar estos avances </a:t>
            </a:r>
            <a:r>
              <a:rPr lang="es-MX" dirty="0"/>
              <a:t>de forma negativa, </a:t>
            </a:r>
            <a:r>
              <a:rPr lang="es-MX" dirty="0" smtClean="0"/>
              <a:t>como </a:t>
            </a:r>
            <a:r>
              <a:rPr lang="es-MX" dirty="0"/>
              <a:t>es el caso de la suplantación de identidad, el uso y/o robo de ciertos datos personales, la posibilidad de espiar conversaciones privadas, robar contraseñas de perfiles en redes sociales como por ejemplo al </a:t>
            </a:r>
            <a:r>
              <a:rPr lang="es-MX" dirty="0" err="1"/>
              <a:t>hackear</a:t>
            </a:r>
            <a:r>
              <a:rPr lang="es-MX" dirty="0"/>
              <a:t> un Facebook, etc. </a:t>
            </a:r>
            <a:endParaRPr lang="es-MX" dirty="0" smtClean="0"/>
          </a:p>
          <a:p>
            <a:r>
              <a:rPr lang="es-MX" dirty="0"/>
              <a:t>El uso de software de seguridad añadido, como es el caso de los antivirus, antispyware, etc. Así como el conocimiento de las últimas tendencias y/o técnicas de robo de cuentas (</a:t>
            </a:r>
            <a:r>
              <a:rPr lang="es-MX" dirty="0" err="1"/>
              <a:t>phishing</a:t>
            </a:r>
            <a:r>
              <a:rPr lang="es-MX" dirty="0"/>
              <a:t>) </a:t>
            </a:r>
            <a:r>
              <a:rPr lang="en-AU" dirty="0" err="1"/>
              <a:t>servirán</a:t>
            </a:r>
            <a:r>
              <a:rPr lang="en-AU" dirty="0"/>
              <a:t> para </a:t>
            </a:r>
            <a:r>
              <a:rPr lang="es-MX" dirty="0"/>
              <a:t>que cuentas personales se mantengan a salvo y seguras</a:t>
            </a:r>
            <a:endParaRPr lang="es-MX" dirty="0"/>
          </a:p>
        </p:txBody>
      </p:sp>
    </p:spTree>
    <p:extLst>
      <p:ext uri="{BB962C8B-B14F-4D97-AF65-F5344CB8AC3E}">
        <p14:creationId xmlns:p14="http://schemas.microsoft.com/office/powerpoint/2010/main" val="2427545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Tecnología móvil y arquitectura</a:t>
            </a:r>
            <a:endParaRPr lang="es-MX" dirty="0"/>
          </a:p>
        </p:txBody>
      </p:sp>
      <p:sp>
        <p:nvSpPr>
          <p:cNvPr id="3" name="Marcador de contenido 2"/>
          <p:cNvSpPr>
            <a:spLocks noGrp="1"/>
          </p:cNvSpPr>
          <p:nvPr>
            <p:ph idx="1"/>
          </p:nvPr>
        </p:nvSpPr>
        <p:spPr/>
        <p:txBody>
          <a:bodyPr/>
          <a:lstStyle/>
          <a:p>
            <a:r>
              <a:rPr lang="es-MX" dirty="0" smtClean="0"/>
              <a:t>Tipos de aplicaciones:</a:t>
            </a:r>
          </a:p>
          <a:p>
            <a:endParaRPr lang="es-MX" dirty="0" smtClean="0"/>
          </a:p>
          <a:p>
            <a:r>
              <a:rPr lang="es-MX" dirty="0" smtClean="0"/>
              <a:t>Primer categoría: </a:t>
            </a:r>
            <a:r>
              <a:rPr lang="es-MX" dirty="0"/>
              <a:t>generalmente se ejecuta de forma aislada en el dispositivo y, si se comunica con recursos externos, simplemente lo hace para acceder a información que no se tiene en el dispositivo. </a:t>
            </a:r>
          </a:p>
          <a:p>
            <a:endParaRPr lang="es-MX" dirty="0"/>
          </a:p>
        </p:txBody>
      </p:sp>
    </p:spTree>
    <p:extLst>
      <p:ext uri="{BB962C8B-B14F-4D97-AF65-F5344CB8AC3E}">
        <p14:creationId xmlns:p14="http://schemas.microsoft.com/office/powerpoint/2010/main" val="3109094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MX" dirty="0" smtClean="0"/>
              <a:t>Segunda categoría: </a:t>
            </a:r>
            <a:r>
              <a:rPr lang="es-MX" dirty="0"/>
              <a:t>aplicaciones donde el dispositivo móvil se vuelve una extensión a los sistemas </a:t>
            </a:r>
            <a:r>
              <a:rPr lang="es-MX" dirty="0" smtClean="0"/>
              <a:t>empresariales.</a:t>
            </a:r>
          </a:p>
          <a:p>
            <a:endParaRPr lang="es-MX" dirty="0"/>
          </a:p>
          <a:p>
            <a:r>
              <a:rPr lang="es-MX" dirty="0" smtClean="0"/>
              <a:t>Tercera categoría: </a:t>
            </a:r>
            <a:r>
              <a:rPr lang="es-MX" dirty="0"/>
              <a:t>es cuando se utilizan los dispositivos móviles como colectores de información aprovechando todos los sensores que tienen, tales como GPS, acelerómetro, </a:t>
            </a:r>
            <a:r>
              <a:rPr lang="es-MX" dirty="0" smtClean="0"/>
              <a:t>etc.</a:t>
            </a:r>
            <a:endParaRPr lang="es-MX" dirty="0"/>
          </a:p>
        </p:txBody>
      </p:sp>
    </p:spTree>
    <p:extLst>
      <p:ext uri="{BB962C8B-B14F-4D97-AF65-F5344CB8AC3E}">
        <p14:creationId xmlns:p14="http://schemas.microsoft.com/office/powerpoint/2010/main" val="865024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Drivers arquitectónicos</a:t>
            </a:r>
            <a:endParaRPr lang="es-MX" dirty="0"/>
          </a:p>
        </p:txBody>
      </p:sp>
      <p:sp>
        <p:nvSpPr>
          <p:cNvPr id="3" name="Marcador de contenido 2"/>
          <p:cNvSpPr>
            <a:spLocks noGrp="1"/>
          </p:cNvSpPr>
          <p:nvPr>
            <p:ph idx="1"/>
          </p:nvPr>
        </p:nvSpPr>
        <p:spPr>
          <a:xfrm>
            <a:off x="1154954" y="2442258"/>
            <a:ext cx="8825659" cy="3577542"/>
          </a:xfrm>
        </p:spPr>
        <p:txBody>
          <a:bodyPr>
            <a:normAutofit lnSpcReduction="10000"/>
          </a:bodyPr>
          <a:lstStyle/>
          <a:p>
            <a:r>
              <a:rPr lang="es-MX" dirty="0"/>
              <a:t> En el primer tipo de aplicaciones (las apps), el driver principal es una restricción de tiempo de entrega</a:t>
            </a:r>
            <a:r>
              <a:rPr lang="es-MX" dirty="0" smtClean="0"/>
              <a:t>.</a:t>
            </a:r>
          </a:p>
          <a:p>
            <a:endParaRPr lang="es-MX" dirty="0" smtClean="0"/>
          </a:p>
          <a:p>
            <a:r>
              <a:rPr lang="es-MX" dirty="0"/>
              <a:t>En el segundo tipo de aplicaciones, </a:t>
            </a:r>
            <a:r>
              <a:rPr lang="es-MX" dirty="0" smtClean="0"/>
              <a:t>a </a:t>
            </a:r>
            <a:r>
              <a:rPr lang="es-MX" dirty="0"/>
              <a:t>nivel funcional generalmente es necesario considerar que los casos de uso del sistema deben poder ser realizados tanto a través de un cliente tradicional (navegador) como de la aplicación móvil. </a:t>
            </a:r>
            <a:endParaRPr lang="es-MX" dirty="0" smtClean="0"/>
          </a:p>
          <a:p>
            <a:endParaRPr lang="es-MX" dirty="0" smtClean="0"/>
          </a:p>
          <a:p>
            <a:r>
              <a:rPr lang="es-MX" dirty="0"/>
              <a:t>En el tercer tipo de aplicaciones, es decir cuando se usan los dispositivos móviles como sensores que colectan datos, puede haber atributos de calidad relacionados con aspectos tales como la privacidad. </a:t>
            </a:r>
          </a:p>
          <a:p>
            <a:endParaRPr lang="es-MX" dirty="0"/>
          </a:p>
        </p:txBody>
      </p:sp>
    </p:spTree>
    <p:extLst>
      <p:ext uri="{BB962C8B-B14F-4D97-AF65-F5344CB8AC3E}">
        <p14:creationId xmlns:p14="http://schemas.microsoft.com/office/powerpoint/2010/main" val="2008597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Arquitectura y aplicaciones móviles</a:t>
            </a:r>
            <a:endParaRPr lang="es-MX" dirty="0"/>
          </a:p>
        </p:txBody>
      </p:sp>
      <p:sp>
        <p:nvSpPr>
          <p:cNvPr id="3" name="Marcador de contenido 2"/>
          <p:cNvSpPr>
            <a:spLocks noGrp="1"/>
          </p:cNvSpPr>
          <p:nvPr>
            <p:ph idx="1"/>
          </p:nvPr>
        </p:nvSpPr>
        <p:spPr>
          <a:xfrm>
            <a:off x="1154954" y="2372810"/>
            <a:ext cx="8825659" cy="3646990"/>
          </a:xfrm>
        </p:spPr>
        <p:txBody>
          <a:bodyPr/>
          <a:lstStyle/>
          <a:p>
            <a:r>
              <a:rPr lang="es-MX" dirty="0"/>
              <a:t>Los métodos de desarrollo de arquitectura, tales como QAW, ADD o ATAM, se pueden aplicar sin necesidad de ajustes en el desarrollo de aplicaciones móviles. </a:t>
            </a:r>
            <a:endParaRPr lang="es-MX" dirty="0" smtClean="0"/>
          </a:p>
          <a:p>
            <a:endParaRPr lang="es-MX" dirty="0"/>
          </a:p>
          <a:p>
            <a:r>
              <a:rPr lang="es-MX" dirty="0"/>
              <a:t> Lo que posiblemente diferirá al utilizarlos son aspectos tales como los drivers, pues los escenarios que se identifican difieren de los que ocurren en aplicaciones más tradicionales. </a:t>
            </a:r>
            <a:endParaRPr lang="es-MX" dirty="0"/>
          </a:p>
        </p:txBody>
      </p:sp>
    </p:spTree>
    <p:extLst>
      <p:ext uri="{BB962C8B-B14F-4D97-AF65-F5344CB8AC3E}">
        <p14:creationId xmlns:p14="http://schemas.microsoft.com/office/powerpoint/2010/main" val="74766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MX" dirty="0"/>
              <a:t>Después de haber sido creados los SMS, tomó 7 años para que los usuarios pudieran enviar SMS a usuarios utilizando el mismo operador. Fue hasta 1999 que los mensajes de texto se pudieron enviar entre diferentes redes y operadores</a:t>
            </a:r>
          </a:p>
          <a:p>
            <a:endParaRPr lang="es-MX" dirty="0" smtClean="0"/>
          </a:p>
          <a:p>
            <a:r>
              <a:rPr lang="es-MX" dirty="0"/>
              <a:t>Los Smartphone fueron diseñados con el objetivo de proveer a los usuarios mayores funcionalidades de comunicación y trasmisión de datos</a:t>
            </a:r>
            <a:endParaRPr lang="es-MX" dirty="0"/>
          </a:p>
        </p:txBody>
      </p:sp>
    </p:spTree>
    <p:extLst>
      <p:ext uri="{BB962C8B-B14F-4D97-AF65-F5344CB8AC3E}">
        <p14:creationId xmlns:p14="http://schemas.microsoft.com/office/powerpoint/2010/main" val="3959949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Impacto del cómputo móvil en la educación</a:t>
            </a:r>
            <a:endParaRPr lang="es-MX" dirty="0"/>
          </a:p>
        </p:txBody>
      </p:sp>
      <p:sp>
        <p:nvSpPr>
          <p:cNvPr id="3" name="Marcador de contenido 2"/>
          <p:cNvSpPr>
            <a:spLocks noGrp="1"/>
          </p:cNvSpPr>
          <p:nvPr>
            <p:ph idx="1"/>
          </p:nvPr>
        </p:nvSpPr>
        <p:spPr>
          <a:xfrm>
            <a:off x="1154954" y="2372810"/>
            <a:ext cx="8825659" cy="3646990"/>
          </a:xfrm>
        </p:spPr>
        <p:txBody>
          <a:bodyPr/>
          <a:lstStyle/>
          <a:p>
            <a:r>
              <a:rPr lang="es-MX" dirty="0"/>
              <a:t>La tecnología móvil no es nueva en el área educativa, sin embargo, en </a:t>
            </a:r>
            <a:r>
              <a:rPr lang="es-MX" dirty="0" smtClean="0"/>
              <a:t>México</a:t>
            </a:r>
            <a:r>
              <a:rPr lang="es-MX" dirty="0"/>
              <a:t>, el uso de las TICS parece que empieza a despegar en este siglo. </a:t>
            </a:r>
            <a:endParaRPr lang="es-MX" dirty="0" smtClean="0"/>
          </a:p>
          <a:p>
            <a:r>
              <a:rPr lang="es-MX" dirty="0"/>
              <a:t>E</a:t>
            </a:r>
            <a:r>
              <a:rPr lang="es-MX" dirty="0" smtClean="0"/>
              <a:t>s </a:t>
            </a:r>
            <a:r>
              <a:rPr lang="es-MX" dirty="0"/>
              <a:t>ahora cuando de manera inicial se empiezan no sólo a usar, sino a difundir su uso como una opción que puede hacer más atractiva la oferta académica de las Instituciones de Educación Superior.</a:t>
            </a:r>
          </a:p>
          <a:p>
            <a:r>
              <a:rPr lang="es-MX" dirty="0"/>
              <a:t>La tecnología móvil en la educación, es una herramienta más, es el medio, no el fin. </a:t>
            </a:r>
            <a:endParaRPr lang="es-MX" dirty="0"/>
          </a:p>
        </p:txBody>
      </p:sp>
    </p:spTree>
    <p:extLst>
      <p:ext uri="{BB962C8B-B14F-4D97-AF65-F5344CB8AC3E}">
        <p14:creationId xmlns:p14="http://schemas.microsoft.com/office/powerpoint/2010/main" val="982469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Evolución de la red de comunicación móvil</a:t>
            </a:r>
            <a:endParaRPr lang="es-MX" dirty="0"/>
          </a:p>
        </p:txBody>
      </p:sp>
      <p:sp>
        <p:nvSpPr>
          <p:cNvPr id="3" name="Marcador de contenido 2"/>
          <p:cNvSpPr>
            <a:spLocks noGrp="1"/>
          </p:cNvSpPr>
          <p:nvPr>
            <p:ph idx="1"/>
          </p:nvPr>
        </p:nvSpPr>
        <p:spPr/>
        <p:txBody>
          <a:bodyPr/>
          <a:lstStyle/>
          <a:p>
            <a:r>
              <a:rPr lang="es-MX" dirty="0" smtClean="0"/>
              <a:t>1G</a:t>
            </a:r>
          </a:p>
          <a:p>
            <a:r>
              <a:rPr lang="es-MX" dirty="0" smtClean="0"/>
              <a:t>2G</a:t>
            </a:r>
          </a:p>
          <a:p>
            <a:r>
              <a:rPr lang="es-MX" dirty="0" smtClean="0"/>
              <a:t>2.5</a:t>
            </a:r>
          </a:p>
          <a:p>
            <a:r>
              <a:rPr lang="es-MX" dirty="0" smtClean="0"/>
              <a:t>3G</a:t>
            </a:r>
          </a:p>
          <a:p>
            <a:r>
              <a:rPr lang="es-MX" dirty="0" smtClean="0"/>
              <a:t>4G</a:t>
            </a:r>
            <a:endParaRPr lang="es-MX" dirty="0"/>
          </a:p>
        </p:txBody>
      </p:sp>
    </p:spTree>
    <p:extLst>
      <p:ext uri="{BB962C8B-B14F-4D97-AF65-F5344CB8AC3E}">
        <p14:creationId xmlns:p14="http://schemas.microsoft.com/office/powerpoint/2010/main" val="838901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Requisitos de banda ancha</a:t>
            </a:r>
            <a:endParaRPr lang="es-MX" dirty="0"/>
          </a:p>
        </p:txBody>
      </p:sp>
      <p:sp>
        <p:nvSpPr>
          <p:cNvPr id="3" name="Marcador de contenido 2"/>
          <p:cNvSpPr>
            <a:spLocks noGrp="1"/>
          </p:cNvSpPr>
          <p:nvPr>
            <p:ph idx="1"/>
          </p:nvPr>
        </p:nvSpPr>
        <p:spPr/>
        <p:txBody>
          <a:bodyPr/>
          <a:lstStyle/>
          <a:p>
            <a:r>
              <a:rPr lang="es-MX" dirty="0"/>
              <a:t>C</a:t>
            </a:r>
            <a:r>
              <a:rPr lang="es-MX" dirty="0" smtClean="0"/>
              <a:t>alcular </a:t>
            </a:r>
            <a:r>
              <a:rPr lang="es-MX" dirty="0"/>
              <a:t>los requerimientos de la banda ancha de las aplicaciones </a:t>
            </a:r>
            <a:r>
              <a:rPr lang="es-MX" dirty="0" smtClean="0"/>
              <a:t>móviles</a:t>
            </a:r>
          </a:p>
          <a:p>
            <a:endParaRPr lang="es-MX" dirty="0"/>
          </a:p>
          <a:p>
            <a:r>
              <a:rPr lang="es-MX" dirty="0"/>
              <a:t>Empiece por identificar todas las funciones mayores que la aplicación va a realizar, estime el número de veces que cada función va a ser usada en el periodo de desempeño y después pruebe cada función y tome nota del incremento del uso. </a:t>
            </a:r>
          </a:p>
          <a:p>
            <a:endParaRPr lang="es-MX" dirty="0"/>
          </a:p>
        </p:txBody>
      </p:sp>
    </p:spTree>
    <p:extLst>
      <p:ext uri="{BB962C8B-B14F-4D97-AF65-F5344CB8AC3E}">
        <p14:creationId xmlns:p14="http://schemas.microsoft.com/office/powerpoint/2010/main" val="1441035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Computación ubicua</a:t>
            </a:r>
            <a:endParaRPr lang="es-MX" dirty="0"/>
          </a:p>
        </p:txBody>
      </p:sp>
      <p:sp>
        <p:nvSpPr>
          <p:cNvPr id="3" name="Marcador de contenido 2"/>
          <p:cNvSpPr>
            <a:spLocks noGrp="1"/>
          </p:cNvSpPr>
          <p:nvPr>
            <p:ph idx="1"/>
          </p:nvPr>
        </p:nvSpPr>
        <p:spPr>
          <a:xfrm>
            <a:off x="1154954" y="2419109"/>
            <a:ext cx="8825659" cy="3600691"/>
          </a:xfrm>
        </p:spPr>
        <p:txBody>
          <a:bodyPr/>
          <a:lstStyle/>
          <a:p>
            <a:r>
              <a:rPr lang="es-MX" dirty="0"/>
              <a:t>E</a:t>
            </a:r>
            <a:r>
              <a:rPr lang="es-MX" dirty="0" smtClean="0"/>
              <a:t>s </a:t>
            </a:r>
            <a:r>
              <a:rPr lang="es-MX" dirty="0"/>
              <a:t>un modelo de interacción en el que el procesamiento de información se integra fuertemente en las actividades y objetos cotidianos</a:t>
            </a:r>
            <a:r>
              <a:rPr lang="es-MX" dirty="0" smtClean="0"/>
              <a:t>.</a:t>
            </a:r>
          </a:p>
          <a:p>
            <a:endParaRPr lang="es-MX" dirty="0"/>
          </a:p>
        </p:txBody>
      </p:sp>
      <p:pic>
        <p:nvPicPr>
          <p:cNvPr id="4" name="Imagen 3"/>
          <p:cNvPicPr>
            <a:picLocks noChangeAspect="1"/>
          </p:cNvPicPr>
          <p:nvPr/>
        </p:nvPicPr>
        <p:blipFill>
          <a:blip r:embed="rId2"/>
          <a:stretch>
            <a:fillRect/>
          </a:stretch>
        </p:blipFill>
        <p:spPr>
          <a:xfrm>
            <a:off x="3530647" y="3305175"/>
            <a:ext cx="4010025" cy="2714625"/>
          </a:xfrm>
          <a:prstGeom prst="rect">
            <a:avLst/>
          </a:prstGeom>
        </p:spPr>
      </p:pic>
    </p:spTree>
    <p:extLst>
      <p:ext uri="{BB962C8B-B14F-4D97-AF65-F5344CB8AC3E}">
        <p14:creationId xmlns:p14="http://schemas.microsoft.com/office/powerpoint/2010/main" val="3148392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Orígenes de la computación ubicua</a:t>
            </a:r>
            <a:endParaRPr lang="es-MX" dirty="0"/>
          </a:p>
        </p:txBody>
      </p:sp>
      <p:sp>
        <p:nvSpPr>
          <p:cNvPr id="3" name="Marcador de contenido 2"/>
          <p:cNvSpPr>
            <a:spLocks noGrp="1"/>
          </p:cNvSpPr>
          <p:nvPr>
            <p:ph idx="1"/>
          </p:nvPr>
        </p:nvSpPr>
        <p:spPr>
          <a:xfrm>
            <a:off x="1154954" y="2349661"/>
            <a:ext cx="8825659" cy="3670139"/>
          </a:xfrm>
        </p:spPr>
        <p:txBody>
          <a:bodyPr/>
          <a:lstStyle/>
          <a:p>
            <a:r>
              <a:rPr lang="es-MX" dirty="0"/>
              <a:t>Tenemos que situarnos a finales de la década de los 80 para presenciar el </a:t>
            </a:r>
            <a:r>
              <a:rPr lang="es-MX" dirty="0" smtClean="0"/>
              <a:t>nacimiento </a:t>
            </a:r>
            <a:r>
              <a:rPr lang="es-MX" dirty="0"/>
              <a:t>del término, el cual está atribuido a Mark </a:t>
            </a:r>
            <a:r>
              <a:rPr lang="es-MX" dirty="0" err="1" smtClean="0"/>
              <a:t>Weiser</a:t>
            </a:r>
            <a:r>
              <a:rPr lang="es-MX" dirty="0" smtClean="0"/>
              <a:t>.</a:t>
            </a:r>
          </a:p>
          <a:p>
            <a:endParaRPr lang="es-MX" dirty="0"/>
          </a:p>
          <a:p>
            <a:r>
              <a:rPr lang="es-MX" dirty="0"/>
              <a:t>Él veía muy claro que todo a nuestro alrededor estaría conectado entre sí y contaría con cierto nivel de inteligencia. </a:t>
            </a:r>
          </a:p>
          <a:p>
            <a:endParaRPr lang="es-MX" dirty="0"/>
          </a:p>
        </p:txBody>
      </p:sp>
    </p:spTree>
    <p:extLst>
      <p:ext uri="{BB962C8B-B14F-4D97-AF65-F5344CB8AC3E}">
        <p14:creationId xmlns:p14="http://schemas.microsoft.com/office/powerpoint/2010/main" val="2774873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Los modelos planteados por </a:t>
            </a:r>
            <a:r>
              <a:rPr lang="es-MX" dirty="0" err="1" smtClean="0"/>
              <a:t>Weiser</a:t>
            </a:r>
            <a:endParaRPr lang="es-MX" dirty="0"/>
          </a:p>
        </p:txBody>
      </p:sp>
      <p:sp>
        <p:nvSpPr>
          <p:cNvPr id="3" name="Marcador de contenido 2"/>
          <p:cNvSpPr>
            <a:spLocks noGrp="1"/>
          </p:cNvSpPr>
          <p:nvPr>
            <p:ph idx="1"/>
          </p:nvPr>
        </p:nvSpPr>
        <p:spPr>
          <a:xfrm>
            <a:off x="1154954" y="2349661"/>
            <a:ext cx="8825659" cy="3670139"/>
          </a:xfrm>
        </p:spPr>
        <p:txBody>
          <a:bodyPr/>
          <a:lstStyle/>
          <a:p>
            <a:r>
              <a:rPr lang="es-MX" dirty="0"/>
              <a:t>Las tres categorizaciones de </a:t>
            </a:r>
            <a:r>
              <a:rPr lang="es-MX" dirty="0" err="1"/>
              <a:t>Weiser</a:t>
            </a:r>
            <a:r>
              <a:rPr lang="es-MX" dirty="0"/>
              <a:t> son: </a:t>
            </a:r>
            <a:r>
              <a:rPr lang="es-MX" dirty="0" err="1"/>
              <a:t>Tabs</a:t>
            </a:r>
            <a:r>
              <a:rPr lang="es-MX" dirty="0"/>
              <a:t>, </a:t>
            </a:r>
            <a:r>
              <a:rPr lang="es-MX" dirty="0" err="1"/>
              <a:t>Pads</a:t>
            </a:r>
            <a:r>
              <a:rPr lang="es-MX" dirty="0"/>
              <a:t> y </a:t>
            </a:r>
            <a:r>
              <a:rPr lang="es-MX" dirty="0" err="1"/>
              <a:t>Boards</a:t>
            </a:r>
            <a:r>
              <a:rPr lang="es-MX" dirty="0" smtClean="0"/>
              <a:t>.</a:t>
            </a:r>
          </a:p>
          <a:p>
            <a:endParaRPr lang="es-MX" dirty="0"/>
          </a:p>
          <a:p>
            <a:r>
              <a:rPr lang="es-MX" dirty="0" err="1" smtClean="0"/>
              <a:t>Tabs</a:t>
            </a:r>
            <a:r>
              <a:rPr lang="es-MX" dirty="0" smtClean="0"/>
              <a:t>: </a:t>
            </a:r>
            <a:r>
              <a:rPr lang="es-MX" dirty="0"/>
              <a:t>dispositivos que por su pequeño tamaño podemos llevar a cualquier tipo de </a:t>
            </a:r>
            <a:r>
              <a:rPr lang="es-MX" dirty="0" smtClean="0"/>
              <a:t>lugar</a:t>
            </a:r>
            <a:endParaRPr lang="es-MX" dirty="0"/>
          </a:p>
          <a:p>
            <a:r>
              <a:rPr lang="es-MX" dirty="0" err="1" smtClean="0"/>
              <a:t>Pads</a:t>
            </a:r>
            <a:r>
              <a:rPr lang="es-MX" dirty="0" smtClean="0"/>
              <a:t>: </a:t>
            </a:r>
            <a:r>
              <a:rPr lang="es-MX" dirty="0"/>
              <a:t>dispositivos pequeños, pero en este caso se limitan al tamaño de nuestra </a:t>
            </a:r>
            <a:r>
              <a:rPr lang="es-MX" dirty="0" smtClean="0"/>
              <a:t>mano</a:t>
            </a:r>
            <a:endParaRPr lang="es-MX" dirty="0"/>
          </a:p>
          <a:p>
            <a:r>
              <a:rPr lang="es-MX" dirty="0" err="1" smtClean="0"/>
              <a:t>Boards</a:t>
            </a:r>
            <a:r>
              <a:rPr lang="es-MX" dirty="0" smtClean="0"/>
              <a:t>: </a:t>
            </a:r>
            <a:r>
              <a:rPr lang="es-MX" dirty="0"/>
              <a:t>dispositivos más grandes con unas medidas no delimitadas</a:t>
            </a:r>
            <a:endParaRPr lang="es-MX" dirty="0"/>
          </a:p>
        </p:txBody>
      </p:sp>
      <p:pic>
        <p:nvPicPr>
          <p:cNvPr id="4" name="Imagen 3"/>
          <p:cNvPicPr>
            <a:picLocks noChangeAspect="1"/>
          </p:cNvPicPr>
          <p:nvPr/>
        </p:nvPicPr>
        <p:blipFill>
          <a:blip r:embed="rId2"/>
          <a:stretch>
            <a:fillRect/>
          </a:stretch>
        </p:blipFill>
        <p:spPr>
          <a:xfrm>
            <a:off x="3472405" y="5164829"/>
            <a:ext cx="3796496" cy="1524000"/>
          </a:xfrm>
          <a:prstGeom prst="rect">
            <a:avLst/>
          </a:prstGeom>
        </p:spPr>
      </p:pic>
    </p:spTree>
    <p:extLst>
      <p:ext uri="{BB962C8B-B14F-4D97-AF65-F5344CB8AC3E}">
        <p14:creationId xmlns:p14="http://schemas.microsoft.com/office/powerpoint/2010/main" val="3311532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Tendencias de la computación ubicua</a:t>
            </a:r>
            <a:endParaRPr lang="es-MX" dirty="0"/>
          </a:p>
        </p:txBody>
      </p:sp>
      <p:sp>
        <p:nvSpPr>
          <p:cNvPr id="3" name="Marcador de contenido 2"/>
          <p:cNvSpPr>
            <a:spLocks noGrp="1"/>
          </p:cNvSpPr>
          <p:nvPr>
            <p:ph idx="1"/>
          </p:nvPr>
        </p:nvSpPr>
        <p:spPr/>
        <p:txBody>
          <a:bodyPr/>
          <a:lstStyle/>
          <a:p>
            <a:endParaRPr lang="es-MX" dirty="0"/>
          </a:p>
          <a:p>
            <a:r>
              <a:rPr lang="es-MX" dirty="0"/>
              <a:t>Una idea que ronda últimamente entre futuristas de la computación, es la de predecir que el futuro de la humanidad está en los mundos virtuales, incluso se habla de un nuevo modelo educativo o modelos desarrollados a partir de la implantación y difusión de nuevas tecnologías en el mundo del aprendizaje, la mejora de las capacidades cognitivas por medio de la computación y las comunicaciones a nivel mundial.</a:t>
            </a:r>
          </a:p>
          <a:p>
            <a:endParaRPr lang="es-MX" dirty="0"/>
          </a:p>
        </p:txBody>
      </p:sp>
    </p:spTree>
    <p:extLst>
      <p:ext uri="{BB962C8B-B14F-4D97-AF65-F5344CB8AC3E}">
        <p14:creationId xmlns:p14="http://schemas.microsoft.com/office/powerpoint/2010/main" val="1883250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¿Cuál es el rol de los operadores móviles en el </a:t>
            </a:r>
            <a:r>
              <a:rPr lang="es-MX" dirty="0" err="1" smtClean="0"/>
              <a:t>IoT</a:t>
            </a:r>
            <a:r>
              <a:rPr lang="es-MX" dirty="0" smtClean="0"/>
              <a:t>?</a:t>
            </a:r>
            <a:endParaRPr lang="es-MX" dirty="0"/>
          </a:p>
        </p:txBody>
      </p:sp>
      <p:sp>
        <p:nvSpPr>
          <p:cNvPr id="3" name="Marcador de contenido 2"/>
          <p:cNvSpPr>
            <a:spLocks noGrp="1"/>
          </p:cNvSpPr>
          <p:nvPr>
            <p:ph idx="1"/>
          </p:nvPr>
        </p:nvSpPr>
        <p:spPr>
          <a:xfrm>
            <a:off x="1154954" y="2384385"/>
            <a:ext cx="8825659" cy="3635415"/>
          </a:xfrm>
        </p:spPr>
        <p:txBody>
          <a:bodyPr/>
          <a:lstStyle/>
          <a:p>
            <a:r>
              <a:rPr lang="es-MX" dirty="0"/>
              <a:t> </a:t>
            </a:r>
            <a:r>
              <a:rPr lang="es-MX" dirty="0" smtClean="0"/>
              <a:t>La </a:t>
            </a:r>
            <a:r>
              <a:rPr lang="es-MX" dirty="0"/>
              <a:t>firma de investigación de mercados Juniper reveló que en los próximos 4 años la cantidad de sensores y dispositivos conectados superará los 50 mil millones de equipos</a:t>
            </a:r>
            <a:r>
              <a:rPr lang="es-MX" dirty="0" smtClean="0"/>
              <a:t>.</a:t>
            </a:r>
          </a:p>
          <a:p>
            <a:endParaRPr lang="es-MX" dirty="0"/>
          </a:p>
          <a:p>
            <a:r>
              <a:rPr lang="es-MX" dirty="0"/>
              <a:t>Con esta cantidad proyectada de aparatos interconectados hacia 2022, se espera un crecimiento explosivo que impulsará la conectividad a internet.</a:t>
            </a:r>
          </a:p>
          <a:p>
            <a:endParaRPr lang="es-MX" dirty="0"/>
          </a:p>
        </p:txBody>
      </p:sp>
    </p:spTree>
    <p:extLst>
      <p:ext uri="{BB962C8B-B14F-4D97-AF65-F5344CB8AC3E}">
        <p14:creationId xmlns:p14="http://schemas.microsoft.com/office/powerpoint/2010/main" val="1447499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Posibles roles de los proveedores</a:t>
            </a:r>
            <a:endParaRPr lang="es-MX" dirty="0"/>
          </a:p>
        </p:txBody>
      </p:sp>
      <p:sp>
        <p:nvSpPr>
          <p:cNvPr id="3" name="Marcador de contenido 2"/>
          <p:cNvSpPr>
            <a:spLocks noGrp="1"/>
          </p:cNvSpPr>
          <p:nvPr>
            <p:ph idx="1"/>
          </p:nvPr>
        </p:nvSpPr>
        <p:spPr>
          <a:xfrm>
            <a:off x="1154954" y="2372810"/>
            <a:ext cx="8825659" cy="3646990"/>
          </a:xfrm>
        </p:spPr>
        <p:txBody>
          <a:bodyPr/>
          <a:lstStyle/>
          <a:p>
            <a:r>
              <a:rPr lang="es-MX" dirty="0" smtClean="0"/>
              <a:t>Proveedor de servicios</a:t>
            </a:r>
          </a:p>
          <a:p>
            <a:r>
              <a:rPr lang="es-MX" dirty="0" smtClean="0"/>
              <a:t>Operador de la plataforma</a:t>
            </a:r>
          </a:p>
          <a:p>
            <a:r>
              <a:rPr lang="es-MX" dirty="0" err="1" smtClean="0"/>
              <a:t>IoT</a:t>
            </a:r>
            <a:r>
              <a:rPr lang="es-MX" dirty="0" smtClean="0"/>
              <a:t> Big Data Cloud </a:t>
            </a:r>
            <a:r>
              <a:rPr lang="es-MX" dirty="0" err="1" smtClean="0"/>
              <a:t>Provider</a:t>
            </a:r>
            <a:endParaRPr lang="es-MX" dirty="0" smtClean="0"/>
          </a:p>
          <a:p>
            <a:r>
              <a:rPr lang="es-MX" dirty="0" smtClean="0"/>
              <a:t>Proveedor de analítica e inteligencia</a:t>
            </a:r>
          </a:p>
          <a:p>
            <a:r>
              <a:rPr lang="es-MX" dirty="0" smtClean="0"/>
              <a:t>Proveedor de aplicaciones</a:t>
            </a:r>
            <a:endParaRPr lang="es-MX" dirty="0"/>
          </a:p>
        </p:txBody>
      </p:sp>
    </p:spTree>
    <p:extLst>
      <p:ext uri="{BB962C8B-B14F-4D97-AF65-F5344CB8AC3E}">
        <p14:creationId xmlns:p14="http://schemas.microsoft.com/office/powerpoint/2010/main" val="1690495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Principales retos del </a:t>
            </a:r>
            <a:r>
              <a:rPr lang="es-MX" dirty="0" err="1" smtClean="0"/>
              <a:t>IoT</a:t>
            </a:r>
            <a:r>
              <a:rPr lang="es-MX" dirty="0" smtClean="0"/>
              <a:t>-Big Data</a:t>
            </a:r>
            <a:endParaRPr lang="es-MX" dirty="0"/>
          </a:p>
        </p:txBody>
      </p:sp>
      <p:sp>
        <p:nvSpPr>
          <p:cNvPr id="3" name="Marcador de contenido 2"/>
          <p:cNvSpPr>
            <a:spLocks noGrp="1"/>
          </p:cNvSpPr>
          <p:nvPr>
            <p:ph idx="1"/>
          </p:nvPr>
        </p:nvSpPr>
        <p:spPr>
          <a:xfrm>
            <a:off x="1154954" y="2372810"/>
            <a:ext cx="8825659" cy="3646990"/>
          </a:xfrm>
        </p:spPr>
        <p:txBody>
          <a:bodyPr/>
          <a:lstStyle/>
          <a:p>
            <a:r>
              <a:rPr lang="es-MX" dirty="0"/>
              <a:t>El diseño de arquitecturas de infraestructura para </a:t>
            </a:r>
            <a:r>
              <a:rPr lang="es-MX" dirty="0" err="1"/>
              <a:t>IoT</a:t>
            </a:r>
            <a:r>
              <a:rPr lang="es-MX" dirty="0"/>
              <a:t>-Big Data representa desafíos que son importantes hoy en día como son la cantidad de dispositivos </a:t>
            </a:r>
            <a:r>
              <a:rPr lang="es-MX" dirty="0" err="1"/>
              <a:t>IoT</a:t>
            </a:r>
            <a:r>
              <a:rPr lang="es-MX" dirty="0"/>
              <a:t> conectados en todo el mundo y con ello la variedad de ellos, ya que los datos de un fabricante o modelo pueden ser bastante diferentes. </a:t>
            </a:r>
            <a:endParaRPr lang="es-MX" dirty="0"/>
          </a:p>
        </p:txBody>
      </p:sp>
      <p:pic>
        <p:nvPicPr>
          <p:cNvPr id="4" name="Imagen 3"/>
          <p:cNvPicPr>
            <a:picLocks noChangeAspect="1"/>
          </p:cNvPicPr>
          <p:nvPr/>
        </p:nvPicPr>
        <p:blipFill>
          <a:blip r:embed="rId2"/>
          <a:stretch>
            <a:fillRect/>
          </a:stretch>
        </p:blipFill>
        <p:spPr>
          <a:xfrm>
            <a:off x="3780286" y="4196305"/>
            <a:ext cx="3510747" cy="2166978"/>
          </a:xfrm>
          <a:prstGeom prst="rect">
            <a:avLst/>
          </a:prstGeom>
        </p:spPr>
      </p:pic>
    </p:spTree>
    <p:extLst>
      <p:ext uri="{BB962C8B-B14F-4D97-AF65-F5344CB8AC3E}">
        <p14:creationId xmlns:p14="http://schemas.microsoft.com/office/powerpoint/2010/main" val="241801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Características de un dispositivo móvil</a:t>
            </a:r>
            <a:endParaRPr lang="es-MX" dirty="0"/>
          </a:p>
        </p:txBody>
      </p:sp>
      <p:sp>
        <p:nvSpPr>
          <p:cNvPr id="3" name="Marcador de contenido 2"/>
          <p:cNvSpPr>
            <a:spLocks noGrp="1"/>
          </p:cNvSpPr>
          <p:nvPr>
            <p:ph idx="1"/>
          </p:nvPr>
        </p:nvSpPr>
        <p:spPr/>
        <p:txBody>
          <a:bodyPr/>
          <a:lstStyle/>
          <a:p>
            <a:r>
              <a:rPr lang="es-MX" dirty="0" smtClean="0"/>
              <a:t>Capacidad de procesamiento</a:t>
            </a:r>
          </a:p>
          <a:p>
            <a:r>
              <a:rPr lang="es-MX" dirty="0" smtClean="0"/>
              <a:t>Aprovechamiento de la batería</a:t>
            </a:r>
          </a:p>
          <a:p>
            <a:r>
              <a:rPr lang="es-MX" dirty="0" smtClean="0"/>
              <a:t>Tamaño de la pantalla</a:t>
            </a:r>
          </a:p>
          <a:p>
            <a:r>
              <a:rPr lang="es-MX" dirty="0" smtClean="0"/>
              <a:t>Sistemas de interacción adicionales a los clásicos </a:t>
            </a:r>
            <a:r>
              <a:rPr lang="es-MX" dirty="0" err="1" smtClean="0"/>
              <a:t>monitor+teclado</a:t>
            </a:r>
            <a:r>
              <a:rPr lang="es-MX" dirty="0" smtClean="0"/>
              <a:t>/ratón</a:t>
            </a:r>
          </a:p>
          <a:p>
            <a:r>
              <a:rPr lang="es-MX" dirty="0" smtClean="0"/>
              <a:t>Conectividad</a:t>
            </a:r>
            <a:endParaRPr lang="es-MX" dirty="0"/>
          </a:p>
        </p:txBody>
      </p:sp>
    </p:spTree>
    <p:extLst>
      <p:ext uri="{BB962C8B-B14F-4D97-AF65-F5344CB8AC3E}">
        <p14:creationId xmlns:p14="http://schemas.microsoft.com/office/powerpoint/2010/main" val="1711676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Relación con el cómputo en la nube</a:t>
            </a:r>
            <a:endParaRPr lang="es-MX" dirty="0"/>
          </a:p>
        </p:txBody>
      </p:sp>
      <p:sp>
        <p:nvSpPr>
          <p:cNvPr id="3" name="Marcador de contenido 2"/>
          <p:cNvSpPr>
            <a:spLocks noGrp="1"/>
          </p:cNvSpPr>
          <p:nvPr>
            <p:ph idx="1"/>
          </p:nvPr>
        </p:nvSpPr>
        <p:spPr>
          <a:xfrm>
            <a:off x="1154954" y="2395959"/>
            <a:ext cx="8825659" cy="3623841"/>
          </a:xfrm>
        </p:spPr>
        <p:txBody>
          <a:bodyPr/>
          <a:lstStyle/>
          <a:p>
            <a:r>
              <a:rPr lang="es-MX" dirty="0"/>
              <a:t>Cuando hablamos de tecnologías móviles, difícilmente las podemos disociar del cómputo en la nube y la Arquitectura Orientada a Servicios (SOA). </a:t>
            </a:r>
            <a:endParaRPr lang="es-MX" dirty="0"/>
          </a:p>
          <a:p>
            <a:r>
              <a:rPr lang="es-MX" dirty="0"/>
              <a:t>La combinación de tecnología móvil y cómputo en la nube resulta en algo que hoy en día se conoce en inglés como “Mobile Cloud Computing</a:t>
            </a:r>
            <a:r>
              <a:rPr lang="es-MX" dirty="0" smtClean="0"/>
              <a:t>”</a:t>
            </a:r>
            <a:endParaRPr lang="es-MX" dirty="0"/>
          </a:p>
          <a:p>
            <a:r>
              <a:rPr lang="es-MX" dirty="0"/>
              <a:t>Al igual que con los tipos de aplicaciones, dentro de esta intersección de las tecnologías, podemos considerar tres variantes: </a:t>
            </a:r>
          </a:p>
          <a:p>
            <a:endParaRPr lang="es-MX" dirty="0"/>
          </a:p>
        </p:txBody>
      </p:sp>
    </p:spTree>
    <p:extLst>
      <p:ext uri="{BB962C8B-B14F-4D97-AF65-F5344CB8AC3E}">
        <p14:creationId xmlns:p14="http://schemas.microsoft.com/office/powerpoint/2010/main" val="3091290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4954" y="2314937"/>
            <a:ext cx="8825659" cy="3889093"/>
          </a:xfrm>
        </p:spPr>
        <p:txBody>
          <a:bodyPr/>
          <a:lstStyle/>
          <a:p>
            <a:r>
              <a:rPr lang="es-MX" dirty="0"/>
              <a:t>Cuando se utiliza el dispositivo móvil como un mecanismo para acceder a los recursos de la nube. </a:t>
            </a:r>
            <a:endParaRPr lang="es-MX" dirty="0" smtClean="0"/>
          </a:p>
          <a:p>
            <a:endParaRPr lang="es-MX" dirty="0" smtClean="0"/>
          </a:p>
          <a:p>
            <a:r>
              <a:rPr lang="es-MX" dirty="0"/>
              <a:t>Lograr que un dispositivo móvil pueda asignar tareas a otros dispositivos móviles cercanos como si fueran recursos de la </a:t>
            </a:r>
            <a:r>
              <a:rPr lang="es-MX" dirty="0" smtClean="0"/>
              <a:t>nube.</a:t>
            </a:r>
          </a:p>
          <a:p>
            <a:endParaRPr lang="es-MX" dirty="0" smtClean="0"/>
          </a:p>
          <a:p>
            <a:r>
              <a:rPr lang="es-MX" dirty="0"/>
              <a:t>El “</a:t>
            </a:r>
            <a:r>
              <a:rPr lang="es-MX" dirty="0" err="1"/>
              <a:t>cyber-foraging</a:t>
            </a:r>
            <a:r>
              <a:rPr lang="es-MX" dirty="0"/>
              <a:t>” y se refiere a descargar parte del trabajo de cálculo del dispositivo móvil a máquinas más poderosas para evitar, por ejemplo, un consumo excesivo de batería.</a:t>
            </a:r>
            <a:endParaRPr lang="es-MX" dirty="0"/>
          </a:p>
        </p:txBody>
      </p:sp>
    </p:spTree>
    <p:extLst>
      <p:ext uri="{BB962C8B-B14F-4D97-AF65-F5344CB8AC3E}">
        <p14:creationId xmlns:p14="http://schemas.microsoft.com/office/powerpoint/2010/main" val="565606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la computación en la nube móvil?</a:t>
            </a:r>
            <a:endParaRPr lang="es-MX" dirty="0"/>
          </a:p>
        </p:txBody>
      </p:sp>
      <p:sp>
        <p:nvSpPr>
          <p:cNvPr id="3" name="Marcador de contenido 2"/>
          <p:cNvSpPr>
            <a:spLocks noGrp="1"/>
          </p:cNvSpPr>
          <p:nvPr>
            <p:ph idx="1"/>
          </p:nvPr>
        </p:nvSpPr>
        <p:spPr/>
        <p:txBody>
          <a:bodyPr/>
          <a:lstStyle/>
          <a:p>
            <a:r>
              <a:rPr lang="es-MX" dirty="0"/>
              <a:t>La computación en la nube móvil utiliza la computación en la nube para entregar aplicaciones a los dispositivos móviles. Esas aplicaciones móviles se pueden implementar de forma remota utilizando la velocidad y la flexibilidad de las herramientas de desarrollo. </a:t>
            </a:r>
            <a:endParaRPr lang="es-MX" dirty="0" smtClean="0"/>
          </a:p>
          <a:p>
            <a:endParaRPr lang="es-MX" dirty="0"/>
          </a:p>
          <a:p>
            <a:endParaRPr lang="es-MX" dirty="0"/>
          </a:p>
        </p:txBody>
      </p:sp>
      <p:pic>
        <p:nvPicPr>
          <p:cNvPr id="5" name="Imagen 4"/>
          <p:cNvPicPr>
            <a:picLocks noChangeAspect="1"/>
          </p:cNvPicPr>
          <p:nvPr/>
        </p:nvPicPr>
        <p:blipFill>
          <a:blip r:embed="rId2"/>
          <a:stretch>
            <a:fillRect/>
          </a:stretch>
        </p:blipFill>
        <p:spPr>
          <a:xfrm>
            <a:off x="4159207" y="4012254"/>
            <a:ext cx="2752905" cy="2007546"/>
          </a:xfrm>
          <a:prstGeom prst="rect">
            <a:avLst/>
          </a:prstGeom>
        </p:spPr>
      </p:pic>
    </p:spTree>
    <p:extLst>
      <p:ext uri="{BB962C8B-B14F-4D97-AF65-F5344CB8AC3E}">
        <p14:creationId xmlns:p14="http://schemas.microsoft.com/office/powerpoint/2010/main" val="5418212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4954" y="2361235"/>
            <a:ext cx="8825659" cy="4062714"/>
          </a:xfrm>
        </p:spPr>
        <p:txBody>
          <a:bodyPr/>
          <a:lstStyle/>
          <a:p>
            <a:r>
              <a:rPr lang="es-MX" dirty="0"/>
              <a:t>Facilita el desarrollo rápido y los recursos compartidos de las aplicaciones móviles.</a:t>
            </a:r>
          </a:p>
          <a:p>
            <a:r>
              <a:rPr lang="es-MX" dirty="0"/>
              <a:t>Las aplicaciones utilizan menos recursos de los dispositivos porque están apoyadas por la nube</a:t>
            </a:r>
            <a:r>
              <a:rPr lang="es-MX" dirty="0" smtClean="0"/>
              <a:t>.</a:t>
            </a:r>
            <a:endParaRPr lang="en-AU" dirty="0"/>
          </a:p>
          <a:p>
            <a:r>
              <a:rPr lang="es-MX" dirty="0"/>
              <a:t>Soporta multitud de dispositivos y de enfoques de desarrollo</a:t>
            </a:r>
            <a:r>
              <a:rPr lang="es-MX" dirty="0" smtClean="0"/>
              <a:t>.</a:t>
            </a:r>
          </a:p>
          <a:p>
            <a:r>
              <a:rPr lang="es-MX" dirty="0"/>
              <a:t>Los dispositivos móviles están conectados a los servicios que se entregan en una arquitectura de </a:t>
            </a:r>
            <a:r>
              <a:rPr lang="es-MX" dirty="0" err="1"/>
              <a:t>APIs</a:t>
            </a:r>
            <a:r>
              <a:rPr lang="es-MX" dirty="0"/>
              <a:t>.</a:t>
            </a:r>
          </a:p>
          <a:p>
            <a:r>
              <a:rPr lang="es-MX" dirty="0"/>
              <a:t>Mejora la confiabilidad con las copias de seguridad de la información, que se almacenan en la nube.</a:t>
            </a:r>
          </a:p>
          <a:p>
            <a:endParaRPr lang="es-MX" dirty="0"/>
          </a:p>
          <a:p>
            <a:endParaRPr lang="es-MX" dirty="0"/>
          </a:p>
        </p:txBody>
      </p:sp>
    </p:spTree>
    <p:extLst>
      <p:ext uri="{BB962C8B-B14F-4D97-AF65-F5344CB8AC3E}">
        <p14:creationId xmlns:p14="http://schemas.microsoft.com/office/powerpoint/2010/main" val="20710653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¿Por qué la nube móvil?</a:t>
            </a:r>
            <a:endParaRPr lang="es-MX" dirty="0"/>
          </a:p>
        </p:txBody>
      </p:sp>
      <p:sp>
        <p:nvSpPr>
          <p:cNvPr id="3" name="Marcador de contenido 2"/>
          <p:cNvSpPr>
            <a:spLocks noGrp="1"/>
          </p:cNvSpPr>
          <p:nvPr>
            <p:ph idx="1"/>
          </p:nvPr>
        </p:nvSpPr>
        <p:spPr>
          <a:xfrm>
            <a:off x="1154954" y="2419109"/>
            <a:ext cx="8825659" cy="3727048"/>
          </a:xfrm>
        </p:spPr>
        <p:txBody>
          <a:bodyPr/>
          <a:lstStyle/>
          <a:p>
            <a:r>
              <a:rPr lang="es-MX" dirty="0" smtClean="0"/>
              <a:t>Velocidad y flexibilidad: </a:t>
            </a:r>
            <a:r>
              <a:rPr lang="es-MX" dirty="0"/>
              <a:t>Las aplicaciones en la nube móvil se pueden construir o revisar rápidamente con servicios en nube.</a:t>
            </a:r>
            <a:endParaRPr lang="es-MX" dirty="0" smtClean="0"/>
          </a:p>
          <a:p>
            <a:r>
              <a:rPr lang="es-MX" dirty="0" smtClean="0"/>
              <a:t>Recursos compartidos: </a:t>
            </a:r>
            <a:r>
              <a:rPr lang="es-MX" dirty="0"/>
              <a:t>Las aplicaciones móviles que se ejecutan en la nube no se ven limitadas por el almacenamiento ni por los recursos de procesamiento de un dispositivo</a:t>
            </a:r>
            <a:r>
              <a:rPr lang="es-MX" dirty="0" smtClean="0"/>
              <a:t>.</a:t>
            </a:r>
          </a:p>
          <a:p>
            <a:r>
              <a:rPr lang="es-MX" dirty="0" smtClean="0"/>
              <a:t>Datos integrados: </a:t>
            </a:r>
            <a:r>
              <a:rPr lang="es-MX" dirty="0"/>
              <a:t>Las aplicaciones móviles que se ejecutan en la nube no se ven limitadas por el almacenamiento ni por los recursos de procesamiento de un dispositivo. </a:t>
            </a:r>
            <a:endParaRPr lang="es-MX" dirty="0" smtClean="0"/>
          </a:p>
          <a:p>
            <a:endParaRPr lang="es-MX" dirty="0"/>
          </a:p>
        </p:txBody>
      </p:sp>
    </p:spTree>
    <p:extLst>
      <p:ext uri="{BB962C8B-B14F-4D97-AF65-F5344CB8AC3E}">
        <p14:creationId xmlns:p14="http://schemas.microsoft.com/office/powerpoint/2010/main" val="7903411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Consideraciones para la computación en nube móvil</a:t>
            </a:r>
            <a:endParaRPr lang="es-MX" dirty="0"/>
          </a:p>
        </p:txBody>
      </p:sp>
      <p:sp>
        <p:nvSpPr>
          <p:cNvPr id="3" name="Marcador de contenido 2"/>
          <p:cNvSpPr>
            <a:spLocks noGrp="1"/>
          </p:cNvSpPr>
          <p:nvPr>
            <p:ph idx="1"/>
          </p:nvPr>
        </p:nvSpPr>
        <p:spPr>
          <a:xfrm>
            <a:off x="1154954" y="2384385"/>
            <a:ext cx="8825659" cy="3727048"/>
          </a:xfrm>
        </p:spPr>
        <p:txBody>
          <a:bodyPr/>
          <a:lstStyle/>
          <a:p>
            <a:r>
              <a:rPr lang="es-MX" dirty="0" smtClean="0"/>
              <a:t>Gestión: </a:t>
            </a:r>
            <a:r>
              <a:rPr lang="es-MX" dirty="0"/>
              <a:t>N</a:t>
            </a:r>
            <a:r>
              <a:rPr lang="es-MX" dirty="0" smtClean="0"/>
              <a:t>o siempre se </a:t>
            </a:r>
            <a:r>
              <a:rPr lang="es-MX" dirty="0"/>
              <a:t>tienen los recursos que necesitan para gestionar las aplicaciones.</a:t>
            </a:r>
            <a:endParaRPr lang="es-MX" dirty="0" smtClean="0"/>
          </a:p>
          <a:p>
            <a:r>
              <a:rPr lang="es-MX" dirty="0" smtClean="0"/>
              <a:t>Infraestructura: Las </a:t>
            </a:r>
            <a:r>
              <a:rPr lang="es-MX" dirty="0"/>
              <a:t>aplicaciones exigentes sobrecargan los dispositivos</a:t>
            </a:r>
            <a:endParaRPr lang="es-MX" dirty="0" smtClean="0"/>
          </a:p>
          <a:p>
            <a:r>
              <a:rPr lang="es-MX" dirty="0" smtClean="0"/>
              <a:t>Integración: </a:t>
            </a:r>
            <a:r>
              <a:rPr lang="es-MX" dirty="0"/>
              <a:t>Las organizaciones deberían integrar completamente sus dispositivos y datos móviles en los otros procesos empresariales para ahorrar tiempo y costos</a:t>
            </a:r>
            <a:r>
              <a:rPr lang="es-MX" dirty="0" smtClean="0"/>
              <a:t>.</a:t>
            </a:r>
          </a:p>
          <a:p>
            <a:r>
              <a:rPr lang="es-MX" dirty="0" smtClean="0"/>
              <a:t>Seguridad: </a:t>
            </a:r>
            <a:r>
              <a:rPr lang="es-MX" dirty="0"/>
              <a:t>En todos los niveles existe la preocupación con la protección de los datos confidenciales</a:t>
            </a:r>
            <a:endParaRPr lang="es-MX" dirty="0" smtClean="0"/>
          </a:p>
          <a:p>
            <a:endParaRPr lang="es-MX" dirty="0"/>
          </a:p>
        </p:txBody>
      </p:sp>
    </p:spTree>
    <p:extLst>
      <p:ext uri="{BB962C8B-B14F-4D97-AF65-F5344CB8AC3E}">
        <p14:creationId xmlns:p14="http://schemas.microsoft.com/office/powerpoint/2010/main" val="3468319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¿Cómo funcionan los celulares con inteligencia artificial?</a:t>
            </a:r>
            <a:endParaRPr lang="es-MX" dirty="0"/>
          </a:p>
        </p:txBody>
      </p:sp>
      <p:sp>
        <p:nvSpPr>
          <p:cNvPr id="3" name="Marcador de contenido 2"/>
          <p:cNvSpPr>
            <a:spLocks noGrp="1"/>
          </p:cNvSpPr>
          <p:nvPr>
            <p:ph idx="1"/>
          </p:nvPr>
        </p:nvSpPr>
        <p:spPr>
          <a:xfrm>
            <a:off x="1154954" y="2372809"/>
            <a:ext cx="8825659" cy="3912243"/>
          </a:xfrm>
        </p:spPr>
        <p:txBody>
          <a:bodyPr/>
          <a:lstStyle/>
          <a:p>
            <a:pPr marL="0" indent="0">
              <a:buNone/>
            </a:pPr>
            <a:endParaRPr lang="es-MX" dirty="0" smtClean="0"/>
          </a:p>
          <a:p>
            <a:r>
              <a:rPr lang="es-MX" dirty="0"/>
              <a:t>La IA aún estaba orientada únicamente a ordenadores. Poco a poco se trasladó al portátil, al convertible y a modelos más pequeños. Y, si durante décadas el PC fue el núcleo central, el mercado del </a:t>
            </a:r>
            <a:r>
              <a:rPr lang="es-MX" dirty="0" err="1"/>
              <a:t>smartphone</a:t>
            </a:r>
            <a:r>
              <a:rPr lang="es-MX" dirty="0"/>
              <a:t> empezó a fagocitar al resto.</a:t>
            </a:r>
          </a:p>
          <a:p>
            <a:endParaRPr lang="es-MX" dirty="0" smtClean="0"/>
          </a:p>
          <a:p>
            <a:r>
              <a:rPr lang="es-MX" dirty="0"/>
              <a:t>A corto plazo, lo hemos visto en teléfonos que mejoran el reconocimiento de voz, que analizan tanto el vocabulario como el contexto en el que hablamos. </a:t>
            </a:r>
            <a:endParaRPr lang="es-MX" dirty="0"/>
          </a:p>
        </p:txBody>
      </p:sp>
    </p:spTree>
    <p:extLst>
      <p:ext uri="{BB962C8B-B14F-4D97-AF65-F5344CB8AC3E}">
        <p14:creationId xmlns:p14="http://schemas.microsoft.com/office/powerpoint/2010/main" val="2685185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significa NPU?</a:t>
            </a:r>
            <a:endParaRPr lang="es-MX" dirty="0"/>
          </a:p>
        </p:txBody>
      </p:sp>
      <p:sp>
        <p:nvSpPr>
          <p:cNvPr id="3" name="Marcador de contenido 2"/>
          <p:cNvSpPr>
            <a:spLocks noGrp="1"/>
          </p:cNvSpPr>
          <p:nvPr>
            <p:ph idx="1"/>
          </p:nvPr>
        </p:nvSpPr>
        <p:spPr>
          <a:xfrm>
            <a:off x="1154954" y="2338086"/>
            <a:ext cx="8825659" cy="3681714"/>
          </a:xfrm>
        </p:spPr>
        <p:txBody>
          <a:bodyPr/>
          <a:lstStyle/>
          <a:p>
            <a:r>
              <a:rPr lang="es-MX" dirty="0"/>
              <a:t>NPU son las siglas de Unidad de Procesamiento de </a:t>
            </a:r>
            <a:r>
              <a:rPr lang="es-MX" dirty="0" smtClean="0"/>
              <a:t>Red Neuronal</a:t>
            </a:r>
          </a:p>
          <a:p>
            <a:endParaRPr lang="es-MX" dirty="0"/>
          </a:p>
          <a:p>
            <a:r>
              <a:rPr lang="es-MX" dirty="0"/>
              <a:t>Una NPU no es sino un </a:t>
            </a:r>
            <a:r>
              <a:rPr lang="es-MX" dirty="0" err="1"/>
              <a:t>On-Device</a:t>
            </a:r>
            <a:r>
              <a:rPr lang="es-MX" dirty="0"/>
              <a:t> AI. Es decir: inteligencia artificial a bordo del dispositivo. La función inicial es asistir al </a:t>
            </a:r>
            <a:r>
              <a:rPr lang="es-MX" dirty="0" smtClean="0"/>
              <a:t>usuario</a:t>
            </a:r>
            <a:r>
              <a:rPr lang="es-MX" dirty="0"/>
              <a:t>.</a:t>
            </a:r>
          </a:p>
        </p:txBody>
      </p:sp>
      <p:pic>
        <p:nvPicPr>
          <p:cNvPr id="4" name="Imagen 3"/>
          <p:cNvPicPr>
            <a:picLocks noChangeAspect="1"/>
          </p:cNvPicPr>
          <p:nvPr/>
        </p:nvPicPr>
        <p:blipFill>
          <a:blip r:embed="rId2"/>
          <a:stretch>
            <a:fillRect/>
          </a:stretch>
        </p:blipFill>
        <p:spPr>
          <a:xfrm>
            <a:off x="3392535" y="4267429"/>
            <a:ext cx="4286250" cy="2409825"/>
          </a:xfrm>
          <a:prstGeom prst="rect">
            <a:avLst/>
          </a:prstGeom>
        </p:spPr>
      </p:pic>
    </p:spTree>
    <p:extLst>
      <p:ext uri="{BB962C8B-B14F-4D97-AF65-F5344CB8AC3E}">
        <p14:creationId xmlns:p14="http://schemas.microsoft.com/office/powerpoint/2010/main" val="3679305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CPU vs NPU</a:t>
            </a:r>
            <a:endParaRPr lang="es-MX" dirty="0"/>
          </a:p>
        </p:txBody>
      </p:sp>
      <p:sp>
        <p:nvSpPr>
          <p:cNvPr id="3" name="Marcador de contenido 2"/>
          <p:cNvSpPr>
            <a:spLocks noGrp="1"/>
          </p:cNvSpPr>
          <p:nvPr>
            <p:ph idx="1"/>
          </p:nvPr>
        </p:nvSpPr>
        <p:spPr/>
        <p:txBody>
          <a:bodyPr/>
          <a:lstStyle/>
          <a:p>
            <a:r>
              <a:rPr lang="es-MX" dirty="0"/>
              <a:t>Una NPU es capaz de mejorar los procesos paralelos, secuenciarlos y encontrar correlaciones</a:t>
            </a:r>
            <a:r>
              <a:rPr lang="es-MX" dirty="0" smtClean="0"/>
              <a:t>.</a:t>
            </a:r>
          </a:p>
          <a:p>
            <a:endParaRPr lang="es-MX" dirty="0"/>
          </a:p>
          <a:p>
            <a:r>
              <a:rPr lang="es-MX" dirty="0"/>
              <a:t>L</a:t>
            </a:r>
            <a:r>
              <a:rPr lang="es-MX" dirty="0" smtClean="0"/>
              <a:t>a </a:t>
            </a:r>
            <a:r>
              <a:rPr lang="es-MX" dirty="0"/>
              <a:t>CPU consume más recursos, gasta más energía</a:t>
            </a:r>
            <a:r>
              <a:rPr lang="es-MX" dirty="0" smtClean="0"/>
              <a:t>.</a:t>
            </a:r>
          </a:p>
          <a:p>
            <a:endParaRPr lang="es-MX" dirty="0"/>
          </a:p>
          <a:p>
            <a:r>
              <a:rPr lang="es-MX" dirty="0"/>
              <a:t>Una NPU es 25 veces más veloz que una CPU y 50 veces más eficiente energéticamente.</a:t>
            </a:r>
          </a:p>
          <a:p>
            <a:endParaRPr lang="es-MX" dirty="0"/>
          </a:p>
        </p:txBody>
      </p:sp>
    </p:spTree>
    <p:extLst>
      <p:ext uri="{BB962C8B-B14F-4D97-AF65-F5344CB8AC3E}">
        <p14:creationId xmlns:p14="http://schemas.microsoft.com/office/powerpoint/2010/main" val="1707195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Redes neuronales</a:t>
            </a:r>
            <a:endParaRPr lang="es-MX" dirty="0"/>
          </a:p>
        </p:txBody>
      </p:sp>
      <p:sp>
        <p:nvSpPr>
          <p:cNvPr id="3" name="Marcador de contenido 2"/>
          <p:cNvSpPr>
            <a:spLocks noGrp="1"/>
          </p:cNvSpPr>
          <p:nvPr>
            <p:ph idx="1"/>
          </p:nvPr>
        </p:nvSpPr>
        <p:spPr/>
        <p:txBody>
          <a:bodyPr/>
          <a:lstStyle/>
          <a:p>
            <a:endParaRPr lang="es-MX" dirty="0" smtClean="0"/>
          </a:p>
          <a:p>
            <a:r>
              <a:rPr lang="es-MX" dirty="0" smtClean="0"/>
              <a:t>Una </a:t>
            </a:r>
            <a:r>
              <a:rPr lang="es-MX" dirty="0"/>
              <a:t>red neuronal busca imitar el funcionamiento del cerebro humano. Se refiere a una plataforma de cómputo que tiene neuronas o unidades de cálculo que se conectan entre sí. Esa red es capaz de detectar patrones, aprender (machine </a:t>
            </a:r>
            <a:r>
              <a:rPr lang="es-MX" dirty="0" err="1"/>
              <a:t>learning</a:t>
            </a:r>
            <a:r>
              <a:rPr lang="es-MX" dirty="0"/>
              <a:t> o aprendizaje de las máquinas) y tomar decisiones en función de eso.</a:t>
            </a:r>
          </a:p>
          <a:p>
            <a:endParaRPr lang="es-MX" dirty="0"/>
          </a:p>
        </p:txBody>
      </p:sp>
    </p:spTree>
    <p:extLst>
      <p:ext uri="{BB962C8B-B14F-4D97-AF65-F5344CB8AC3E}">
        <p14:creationId xmlns:p14="http://schemas.microsoft.com/office/powerpoint/2010/main" val="208486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Funcionamiento</a:t>
            </a:r>
            <a:endParaRPr lang="es-MX" dirty="0"/>
          </a:p>
        </p:txBody>
      </p:sp>
      <p:sp>
        <p:nvSpPr>
          <p:cNvPr id="3" name="Marcador de contenido 2"/>
          <p:cNvSpPr>
            <a:spLocks noGrp="1"/>
          </p:cNvSpPr>
          <p:nvPr>
            <p:ph idx="1"/>
          </p:nvPr>
        </p:nvSpPr>
        <p:spPr>
          <a:xfrm>
            <a:off x="1154954" y="2336799"/>
            <a:ext cx="8825659" cy="3918857"/>
          </a:xfrm>
        </p:spPr>
        <p:txBody>
          <a:bodyPr>
            <a:normAutofit fontScale="92500" lnSpcReduction="10000"/>
          </a:bodyPr>
          <a:lstStyle/>
          <a:p>
            <a:r>
              <a:rPr lang="es-MX" dirty="0"/>
              <a:t>Al destapar un dispositivo móvil se encuentran generalmente las siguientes partes básicas que permiten el funcionamiento del dispositivo:</a:t>
            </a:r>
          </a:p>
          <a:p>
            <a:r>
              <a:rPr lang="es-MX" dirty="0" smtClean="0"/>
              <a:t>Placa base</a:t>
            </a:r>
          </a:p>
          <a:p>
            <a:r>
              <a:rPr lang="es-MX" dirty="0" smtClean="0"/>
              <a:t>Antena</a:t>
            </a:r>
          </a:p>
          <a:p>
            <a:r>
              <a:rPr lang="es-MX" dirty="0" smtClean="0"/>
              <a:t>Antena </a:t>
            </a:r>
            <a:r>
              <a:rPr lang="es-MX" dirty="0" err="1" smtClean="0"/>
              <a:t>WiFi</a:t>
            </a:r>
            <a:endParaRPr lang="es-MX" dirty="0" smtClean="0"/>
          </a:p>
          <a:p>
            <a:r>
              <a:rPr lang="es-MX" dirty="0" smtClean="0"/>
              <a:t>Antena NFC </a:t>
            </a:r>
          </a:p>
          <a:p>
            <a:r>
              <a:rPr lang="es-MX" dirty="0" smtClean="0"/>
              <a:t>Pantalla</a:t>
            </a:r>
          </a:p>
          <a:p>
            <a:r>
              <a:rPr lang="es-MX" dirty="0" smtClean="0"/>
              <a:t>Micrófono</a:t>
            </a:r>
          </a:p>
          <a:p>
            <a:r>
              <a:rPr lang="es-MX" dirty="0" smtClean="0"/>
              <a:t>Bocina o altavoz</a:t>
            </a:r>
          </a:p>
          <a:p>
            <a:r>
              <a:rPr lang="es-MX" dirty="0" smtClean="0"/>
              <a:t>Batería</a:t>
            </a:r>
          </a:p>
          <a:p>
            <a:r>
              <a:rPr lang="es-MX" dirty="0" smtClean="0"/>
              <a:t>Puerto de carga de energía</a:t>
            </a:r>
          </a:p>
          <a:p>
            <a:endParaRPr lang="es-MX" dirty="0"/>
          </a:p>
        </p:txBody>
      </p:sp>
    </p:spTree>
    <p:extLst>
      <p:ext uri="{BB962C8B-B14F-4D97-AF65-F5344CB8AC3E}">
        <p14:creationId xmlns:p14="http://schemas.microsoft.com/office/powerpoint/2010/main" val="3793686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¿Cómo impacta la inteligencia artificial en los celulares?</a:t>
            </a:r>
            <a:endParaRPr lang="es-MX" dirty="0"/>
          </a:p>
        </p:txBody>
      </p:sp>
      <p:sp>
        <p:nvSpPr>
          <p:cNvPr id="3" name="Marcador de contenido 2"/>
          <p:cNvSpPr>
            <a:spLocks noGrp="1"/>
          </p:cNvSpPr>
          <p:nvPr>
            <p:ph idx="1"/>
          </p:nvPr>
        </p:nvSpPr>
        <p:spPr>
          <a:xfrm>
            <a:off x="1154954" y="2430684"/>
            <a:ext cx="8825659" cy="3589116"/>
          </a:xfrm>
        </p:spPr>
        <p:txBody>
          <a:bodyPr/>
          <a:lstStyle/>
          <a:p>
            <a:r>
              <a:rPr lang="es-MX" dirty="0" smtClean="0"/>
              <a:t>Personalización</a:t>
            </a:r>
          </a:p>
          <a:p>
            <a:r>
              <a:rPr lang="es-MX" dirty="0" smtClean="0"/>
              <a:t>Eficiencia</a:t>
            </a:r>
          </a:p>
          <a:p>
            <a:r>
              <a:rPr lang="es-MX" dirty="0" smtClean="0"/>
              <a:t>Rendimiento y velocidad</a:t>
            </a:r>
          </a:p>
          <a:p>
            <a:r>
              <a:rPr lang="es-MX" dirty="0" smtClean="0"/>
              <a:t>Seguridad</a:t>
            </a:r>
          </a:p>
          <a:p>
            <a:r>
              <a:rPr lang="es-MX" dirty="0" smtClean="0"/>
              <a:t>Reconocimiento de voz</a:t>
            </a:r>
          </a:p>
          <a:p>
            <a:r>
              <a:rPr lang="es-MX" dirty="0" smtClean="0"/>
              <a:t>Cámaras de fotos</a:t>
            </a:r>
          </a:p>
          <a:p>
            <a:r>
              <a:rPr lang="es-MX" dirty="0" smtClean="0"/>
              <a:t>Identificación de imágenes</a:t>
            </a:r>
          </a:p>
          <a:p>
            <a:r>
              <a:rPr lang="es-MX" dirty="0" smtClean="0"/>
              <a:t>Reconocimiento facial</a:t>
            </a:r>
            <a:endParaRPr lang="es-MX" dirty="0"/>
          </a:p>
        </p:txBody>
      </p:sp>
    </p:spTree>
    <p:extLst>
      <p:ext uri="{BB962C8B-B14F-4D97-AF65-F5344CB8AC3E}">
        <p14:creationId xmlns:p14="http://schemas.microsoft.com/office/powerpoint/2010/main" val="90213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Realidad virtual y aumentada</a:t>
            </a:r>
            <a:endParaRPr lang="es-MX" dirty="0"/>
          </a:p>
        </p:txBody>
      </p:sp>
      <p:sp>
        <p:nvSpPr>
          <p:cNvPr id="3" name="Marcador de contenido 2"/>
          <p:cNvSpPr>
            <a:spLocks noGrp="1"/>
          </p:cNvSpPr>
          <p:nvPr>
            <p:ph idx="1"/>
          </p:nvPr>
        </p:nvSpPr>
        <p:spPr>
          <a:xfrm>
            <a:off x="1154954" y="2419109"/>
            <a:ext cx="8825659" cy="3600691"/>
          </a:xfrm>
        </p:spPr>
        <p:txBody>
          <a:bodyPr/>
          <a:lstStyle/>
          <a:p>
            <a:r>
              <a:rPr lang="es-MX" dirty="0"/>
              <a:t> </a:t>
            </a:r>
            <a:r>
              <a:rPr lang="es-MX" dirty="0" smtClean="0"/>
              <a:t>La </a:t>
            </a:r>
            <a:r>
              <a:rPr lang="es-MX" dirty="0"/>
              <a:t>próxima revolución definitiva vendrá de la mano de la visión artificial asistida por ordenador, o lo que comúnmente venimos conociendo como realidad aumentada y realidad virtual.</a:t>
            </a:r>
          </a:p>
          <a:p>
            <a:endParaRPr lang="es-MX" dirty="0"/>
          </a:p>
        </p:txBody>
      </p:sp>
      <p:pic>
        <p:nvPicPr>
          <p:cNvPr id="4" name="Imagen 3"/>
          <p:cNvPicPr>
            <a:picLocks noChangeAspect="1"/>
          </p:cNvPicPr>
          <p:nvPr/>
        </p:nvPicPr>
        <p:blipFill>
          <a:blip r:embed="rId2"/>
          <a:stretch>
            <a:fillRect/>
          </a:stretch>
        </p:blipFill>
        <p:spPr>
          <a:xfrm>
            <a:off x="3770792" y="3664686"/>
            <a:ext cx="3529735" cy="2355114"/>
          </a:xfrm>
          <a:prstGeom prst="rect">
            <a:avLst/>
          </a:prstGeom>
        </p:spPr>
      </p:pic>
    </p:spTree>
    <p:extLst>
      <p:ext uri="{BB962C8B-B14F-4D97-AF65-F5344CB8AC3E}">
        <p14:creationId xmlns:p14="http://schemas.microsoft.com/office/powerpoint/2010/main" val="12348691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Diferencias entre realidad virtual y aumentada</a:t>
            </a:r>
            <a:endParaRPr lang="es-MX" dirty="0"/>
          </a:p>
        </p:txBody>
      </p:sp>
      <p:sp>
        <p:nvSpPr>
          <p:cNvPr id="3" name="Marcador de contenido 2"/>
          <p:cNvSpPr>
            <a:spLocks noGrp="1"/>
          </p:cNvSpPr>
          <p:nvPr>
            <p:ph idx="1"/>
          </p:nvPr>
        </p:nvSpPr>
        <p:spPr>
          <a:xfrm>
            <a:off x="1154954" y="2349661"/>
            <a:ext cx="8825659" cy="3670139"/>
          </a:xfrm>
        </p:spPr>
        <p:txBody>
          <a:bodyPr/>
          <a:lstStyle/>
          <a:p>
            <a:r>
              <a:rPr lang="es-MX" dirty="0"/>
              <a:t>La realidad aumentada utiliza una parte física real, como una sala, una calle o un objeto, para aplicarle una capa visual en 3D generada por ordenador.</a:t>
            </a:r>
          </a:p>
          <a:p>
            <a:endParaRPr lang="es-MX" dirty="0" smtClean="0"/>
          </a:p>
          <a:p>
            <a:endParaRPr lang="es-MX" dirty="0"/>
          </a:p>
          <a:p>
            <a:r>
              <a:rPr lang="es-MX" dirty="0"/>
              <a:t>E</a:t>
            </a:r>
            <a:r>
              <a:rPr lang="es-MX" dirty="0" smtClean="0"/>
              <a:t>n </a:t>
            </a:r>
            <a:r>
              <a:rPr lang="es-MX" dirty="0"/>
              <a:t>la realidad virtual el único elemento físico real eres tú, y todo lo que te rodea ha sido generado o procesado por un ordenador para crearte una sensación lo más realista posible</a:t>
            </a:r>
            <a:endParaRPr lang="es-MX" dirty="0"/>
          </a:p>
        </p:txBody>
      </p:sp>
    </p:spTree>
    <p:extLst>
      <p:ext uri="{BB962C8B-B14F-4D97-AF65-F5344CB8AC3E}">
        <p14:creationId xmlns:p14="http://schemas.microsoft.com/office/powerpoint/2010/main" val="4272776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¿Cómo acceder a la realidad virtual o aumentada?</a:t>
            </a:r>
            <a:endParaRPr lang="es-MX" dirty="0"/>
          </a:p>
        </p:txBody>
      </p:sp>
      <p:sp>
        <p:nvSpPr>
          <p:cNvPr id="3" name="Marcador de contenido 2"/>
          <p:cNvSpPr>
            <a:spLocks noGrp="1"/>
          </p:cNvSpPr>
          <p:nvPr>
            <p:ph idx="1"/>
          </p:nvPr>
        </p:nvSpPr>
        <p:spPr/>
        <p:txBody>
          <a:bodyPr/>
          <a:lstStyle/>
          <a:p>
            <a:r>
              <a:rPr lang="es-MX" dirty="0"/>
              <a:t>A pesar de que esta tecnología ha saltado a la palestra recientemente, la realidad virtual y realidad aumentada llevan ya décadas de desarrollo. </a:t>
            </a:r>
            <a:endParaRPr lang="es-MX" dirty="0" smtClean="0"/>
          </a:p>
          <a:p>
            <a:endParaRPr lang="es-MX" dirty="0"/>
          </a:p>
          <a:p>
            <a:r>
              <a:rPr lang="es-MX" dirty="0" smtClean="0"/>
              <a:t>En </a:t>
            </a:r>
            <a:r>
              <a:rPr lang="es-MX" dirty="0"/>
              <a:t>el caso de la realidad aumentada, Google ha desarrollado el proyecto </a:t>
            </a:r>
            <a:r>
              <a:rPr lang="es-MX" dirty="0" smtClean="0"/>
              <a:t>Tango.</a:t>
            </a:r>
          </a:p>
          <a:p>
            <a:endParaRPr lang="es-MX" dirty="0"/>
          </a:p>
          <a:p>
            <a:r>
              <a:rPr lang="es-MX" dirty="0"/>
              <a:t>En lo que respecta a realidad virtual, Google ha desarrollado la plataforma </a:t>
            </a:r>
            <a:r>
              <a:rPr lang="es-MX" dirty="0" err="1" smtClean="0"/>
              <a:t>Daydream</a:t>
            </a:r>
            <a:r>
              <a:rPr lang="es-MX" dirty="0"/>
              <a:t>.</a:t>
            </a:r>
          </a:p>
        </p:txBody>
      </p:sp>
    </p:spTree>
    <p:extLst>
      <p:ext uri="{BB962C8B-B14F-4D97-AF65-F5344CB8AC3E}">
        <p14:creationId xmlns:p14="http://schemas.microsoft.com/office/powerpoint/2010/main" val="716623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Realidad aumentada en un </a:t>
            </a:r>
            <a:r>
              <a:rPr lang="es-MX" dirty="0" err="1" smtClean="0"/>
              <a:t>smartphone</a:t>
            </a:r>
            <a:endParaRPr lang="es-MX" dirty="0"/>
          </a:p>
        </p:txBody>
      </p:sp>
      <p:sp>
        <p:nvSpPr>
          <p:cNvPr id="3" name="Marcador de contenido 2"/>
          <p:cNvSpPr>
            <a:spLocks noGrp="1"/>
          </p:cNvSpPr>
          <p:nvPr>
            <p:ph idx="1"/>
          </p:nvPr>
        </p:nvSpPr>
        <p:spPr/>
        <p:txBody>
          <a:bodyPr/>
          <a:lstStyle/>
          <a:p>
            <a:r>
              <a:rPr lang="es-MX" dirty="0"/>
              <a:t> </a:t>
            </a:r>
            <a:r>
              <a:rPr lang="es-MX" dirty="0" smtClean="0"/>
              <a:t>Se </a:t>
            </a:r>
            <a:r>
              <a:rPr lang="es-MX" dirty="0"/>
              <a:t>basa en tres principios básicos para generarse</a:t>
            </a:r>
            <a:r>
              <a:rPr lang="es-MX" dirty="0" smtClean="0"/>
              <a:t>:</a:t>
            </a:r>
          </a:p>
          <a:p>
            <a:endParaRPr lang="es-MX" dirty="0"/>
          </a:p>
          <a:p>
            <a:r>
              <a:rPr lang="es-MX" dirty="0" smtClean="0"/>
              <a:t>El seguimiento de objetos</a:t>
            </a:r>
          </a:p>
          <a:p>
            <a:endParaRPr lang="es-MX" dirty="0"/>
          </a:p>
          <a:p>
            <a:r>
              <a:rPr lang="es-MX" dirty="0" smtClean="0"/>
              <a:t>La percepción de profundidad</a:t>
            </a:r>
          </a:p>
          <a:p>
            <a:endParaRPr lang="es-MX" dirty="0"/>
          </a:p>
          <a:p>
            <a:r>
              <a:rPr lang="es-MX" dirty="0" smtClean="0"/>
              <a:t>El aprendizaje de zonas</a:t>
            </a:r>
            <a:endParaRPr lang="es-MX" dirty="0"/>
          </a:p>
        </p:txBody>
      </p:sp>
    </p:spTree>
    <p:extLst>
      <p:ext uri="{BB962C8B-B14F-4D97-AF65-F5344CB8AC3E}">
        <p14:creationId xmlns:p14="http://schemas.microsoft.com/office/powerpoint/2010/main" val="16632555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Realidad virtual </a:t>
            </a:r>
            <a:r>
              <a:rPr lang="es-MX" dirty="0"/>
              <a:t>en un </a:t>
            </a:r>
            <a:r>
              <a:rPr lang="es-MX" dirty="0" err="1"/>
              <a:t>smartphone</a:t>
            </a:r>
            <a:endParaRPr lang="es-MX" dirty="0"/>
          </a:p>
        </p:txBody>
      </p:sp>
      <p:sp>
        <p:nvSpPr>
          <p:cNvPr id="3" name="Marcador de contenido 2"/>
          <p:cNvSpPr>
            <a:spLocks noGrp="1"/>
          </p:cNvSpPr>
          <p:nvPr>
            <p:ph idx="1"/>
          </p:nvPr>
        </p:nvSpPr>
        <p:spPr>
          <a:xfrm>
            <a:off x="1154954" y="2326511"/>
            <a:ext cx="8825659" cy="3693289"/>
          </a:xfrm>
        </p:spPr>
        <p:txBody>
          <a:bodyPr/>
          <a:lstStyle/>
          <a:p>
            <a:r>
              <a:rPr lang="es-MX" dirty="0"/>
              <a:t>La realidad virtual también ha tenido que hacer grandes avances hasta conseguir el grado de miniaturización necesario para mostrar contenido en realidad virtual en un móvil.</a:t>
            </a:r>
          </a:p>
          <a:p>
            <a:endParaRPr lang="es-MX" dirty="0" smtClean="0"/>
          </a:p>
          <a:p>
            <a:r>
              <a:rPr lang="es-MX" dirty="0"/>
              <a:t>Contar con la potencia necesaria para recrear un entorno virtual realista es uno de los puntos clave para esta tecnología. </a:t>
            </a:r>
            <a:r>
              <a:rPr lang="es-MX" dirty="0" smtClean="0"/>
              <a:t> </a:t>
            </a:r>
            <a:endParaRPr lang="es-MX" dirty="0"/>
          </a:p>
        </p:txBody>
      </p:sp>
    </p:spTree>
    <p:extLst>
      <p:ext uri="{BB962C8B-B14F-4D97-AF65-F5344CB8AC3E}">
        <p14:creationId xmlns:p14="http://schemas.microsoft.com/office/powerpoint/2010/main" val="37942582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 futuro está en la realidad virtual y aumentada</a:t>
            </a:r>
            <a:endParaRPr lang="es-MX" dirty="0"/>
          </a:p>
        </p:txBody>
      </p:sp>
      <p:sp>
        <p:nvSpPr>
          <p:cNvPr id="3" name="Marcador de contenido 2"/>
          <p:cNvSpPr>
            <a:spLocks noGrp="1"/>
          </p:cNvSpPr>
          <p:nvPr>
            <p:ph idx="1"/>
          </p:nvPr>
        </p:nvSpPr>
        <p:spPr/>
        <p:txBody>
          <a:bodyPr/>
          <a:lstStyle/>
          <a:p>
            <a:r>
              <a:rPr lang="es-MX" dirty="0"/>
              <a:t>El sector del </a:t>
            </a:r>
            <a:r>
              <a:rPr lang="es-MX" dirty="0" err="1"/>
              <a:t>gaming</a:t>
            </a:r>
            <a:r>
              <a:rPr lang="es-MX" dirty="0"/>
              <a:t> y el entretenimiento es uno de los más beneficiados tanto con la realidad virtual, como con la realidad aumentada.</a:t>
            </a:r>
          </a:p>
          <a:p>
            <a:endParaRPr lang="es-MX" dirty="0" smtClean="0"/>
          </a:p>
          <a:p>
            <a:r>
              <a:rPr lang="es-MX" dirty="0" err="1"/>
              <a:t>Pokémon</a:t>
            </a:r>
            <a:r>
              <a:rPr lang="es-MX" dirty="0"/>
              <a:t> GO o YouTube son un buen ejemplo del enorme potencial que se esconde tras la realidad virtual o aumentada, que te permite integrar los personajes de tus videojuegos en un entorno real, o conseguir experiencias envolventes en los vídeos de </a:t>
            </a:r>
            <a:r>
              <a:rPr lang="es-MX" dirty="0" smtClean="0"/>
              <a:t>360</a:t>
            </a:r>
            <a:r>
              <a:rPr lang="es-MX" dirty="0"/>
              <a:t>°</a:t>
            </a:r>
          </a:p>
        </p:txBody>
      </p:sp>
    </p:spTree>
    <p:extLst>
      <p:ext uri="{BB962C8B-B14F-4D97-AF65-F5344CB8AC3E}">
        <p14:creationId xmlns:p14="http://schemas.microsoft.com/office/powerpoint/2010/main" val="286279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4954" y="2365829"/>
            <a:ext cx="8825659" cy="3653971"/>
          </a:xfrm>
        </p:spPr>
        <p:txBody>
          <a:bodyPr/>
          <a:lstStyle/>
          <a:p>
            <a:r>
              <a:rPr lang="es-MX" dirty="0"/>
              <a:t>Estos dispositivos están diseñados para funcionar en las redes móviles digitales actuales como las redes GSM Sistema Global para las Comunicaciones Móviles, las redes 3G Tercera Generación y ahora en 4G Cuarta Generación LTE, utilizando tecnologías estándar que operan y trabajan en diferentes bandas o que pueden trabajar con múltiples bandas, lo cual le permite funcionar en diferentes países y con las tecnologías que están definidas en estos países para la telefonía móvil, a esta característica de diseño se le conoce como </a:t>
            </a:r>
            <a:r>
              <a:rPr lang="es-MX" dirty="0" err="1"/>
              <a:t>iterancia</a:t>
            </a:r>
            <a:r>
              <a:rPr lang="es-MX" dirty="0"/>
              <a:t> o </a:t>
            </a:r>
            <a:r>
              <a:rPr lang="es-MX" dirty="0" err="1"/>
              <a:t>roaming</a:t>
            </a:r>
            <a:r>
              <a:rPr lang="es-MX" dirty="0"/>
              <a:t> .</a:t>
            </a:r>
          </a:p>
          <a:p>
            <a:endParaRPr lang="es-MX" dirty="0"/>
          </a:p>
        </p:txBody>
      </p:sp>
    </p:spTree>
    <p:extLst>
      <p:ext uri="{BB962C8B-B14F-4D97-AF65-F5344CB8AC3E}">
        <p14:creationId xmlns:p14="http://schemas.microsoft.com/office/powerpoint/2010/main" val="401676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Ventajas</a:t>
            </a:r>
            <a:endParaRPr lang="es-MX" dirty="0"/>
          </a:p>
        </p:txBody>
      </p:sp>
      <p:sp>
        <p:nvSpPr>
          <p:cNvPr id="3" name="Marcador de contenido 2"/>
          <p:cNvSpPr>
            <a:spLocks noGrp="1"/>
          </p:cNvSpPr>
          <p:nvPr>
            <p:ph idx="1"/>
          </p:nvPr>
        </p:nvSpPr>
        <p:spPr>
          <a:xfrm>
            <a:off x="1154954" y="2438400"/>
            <a:ext cx="8825659" cy="3581400"/>
          </a:xfrm>
        </p:spPr>
        <p:txBody>
          <a:bodyPr/>
          <a:lstStyle/>
          <a:p>
            <a:endParaRPr lang="es-MX" dirty="0" smtClean="0"/>
          </a:p>
          <a:p>
            <a:r>
              <a:rPr lang="es-MX" dirty="0" smtClean="0"/>
              <a:t>La </a:t>
            </a:r>
            <a:r>
              <a:rPr lang="es-MX" dirty="0"/>
              <a:t>utilización de dispositivos </a:t>
            </a:r>
            <a:r>
              <a:rPr lang="es-MX" dirty="0" smtClean="0"/>
              <a:t>móviles han </a:t>
            </a:r>
            <a:r>
              <a:rPr lang="es-MX" dirty="0"/>
              <a:t>crecido tanto en la sociedad  por su soluciones a administración de datos, su cómoda movilidad, su interfaz más simple con respecto a un pc, su facilidad para conectarse a redes de datos; pero también tiene limitaciones; aun así los dispositivos móviles son de gran utilidad y cada vez vienen en más presentaciones.</a:t>
            </a:r>
          </a:p>
          <a:p>
            <a:endParaRPr lang="es-MX" dirty="0"/>
          </a:p>
        </p:txBody>
      </p:sp>
    </p:spTree>
    <p:extLst>
      <p:ext uri="{BB962C8B-B14F-4D97-AF65-F5344CB8AC3E}">
        <p14:creationId xmlns:p14="http://schemas.microsoft.com/office/powerpoint/2010/main" val="124532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MX" dirty="0" smtClean="0"/>
              <a:t>Movilidad: Livianos y transportables</a:t>
            </a:r>
          </a:p>
          <a:p>
            <a:endParaRPr lang="es-MX" dirty="0" smtClean="0"/>
          </a:p>
          <a:p>
            <a:r>
              <a:rPr lang="es-MX" dirty="0" smtClean="0"/>
              <a:t>Conectividad: </a:t>
            </a:r>
            <a:r>
              <a:rPr lang="es-MX" dirty="0"/>
              <a:t>La conexión inalámbrica, sin necesidad de ningún tipo de cableado facilita la conectividad entre más </a:t>
            </a:r>
            <a:r>
              <a:rPr lang="es-MX" dirty="0" smtClean="0"/>
              <a:t>dispositivos el acceso </a:t>
            </a:r>
            <a:r>
              <a:rPr lang="es-MX" dirty="0"/>
              <a:t>al </a:t>
            </a:r>
            <a:r>
              <a:rPr lang="es-MX" dirty="0" smtClean="0"/>
              <a:t>internet.</a:t>
            </a:r>
          </a:p>
          <a:p>
            <a:endParaRPr lang="es-MX" dirty="0" smtClean="0"/>
          </a:p>
          <a:p>
            <a:r>
              <a:rPr lang="es-MX" dirty="0" smtClean="0"/>
              <a:t>Funcionalidad: La </a:t>
            </a:r>
            <a:r>
              <a:rPr lang="es-MX" dirty="0"/>
              <a:t>capacidad de procesamiento que facilita la recopilación de datos, la característica móvil de estos dispositivos ha facilitado al correr de los años la comunicación entre las </a:t>
            </a:r>
            <a:r>
              <a:rPr lang="es-MX" dirty="0" smtClean="0"/>
              <a:t>personas.</a:t>
            </a:r>
            <a:endParaRPr lang="es-MX" dirty="0"/>
          </a:p>
        </p:txBody>
      </p:sp>
    </p:spTree>
    <p:extLst>
      <p:ext uri="{BB962C8B-B14F-4D97-AF65-F5344CB8AC3E}">
        <p14:creationId xmlns:p14="http://schemas.microsoft.com/office/powerpoint/2010/main" val="3714849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Desventajas</a:t>
            </a:r>
            <a:endParaRPr lang="es-MX" dirty="0"/>
          </a:p>
        </p:txBody>
      </p:sp>
      <p:sp>
        <p:nvSpPr>
          <p:cNvPr id="3" name="Marcador de contenido 2"/>
          <p:cNvSpPr>
            <a:spLocks noGrp="1"/>
          </p:cNvSpPr>
          <p:nvPr>
            <p:ph idx="1"/>
          </p:nvPr>
        </p:nvSpPr>
        <p:spPr>
          <a:xfrm>
            <a:off x="1154954" y="2452913"/>
            <a:ext cx="9629160" cy="4209144"/>
          </a:xfrm>
        </p:spPr>
        <p:txBody>
          <a:bodyPr>
            <a:normAutofit fontScale="92500" lnSpcReduction="10000"/>
          </a:bodyPr>
          <a:lstStyle/>
          <a:p>
            <a:r>
              <a:rPr lang="es-MX" dirty="0" smtClean="0"/>
              <a:t>Precio: </a:t>
            </a:r>
            <a:r>
              <a:rPr lang="es-MX" dirty="0"/>
              <a:t>Si bien estos dispositivos no tiene el precio de lo que costaría una computadora de escritorio, en ocasiones los precios son elevados y no es accesible a todas las áreas de la sociedad</a:t>
            </a:r>
          </a:p>
          <a:p>
            <a:endParaRPr lang="es-MX" dirty="0" smtClean="0"/>
          </a:p>
          <a:p>
            <a:r>
              <a:rPr lang="es-MX" dirty="0" smtClean="0"/>
              <a:t>Funcionalidad: </a:t>
            </a:r>
            <a:r>
              <a:rPr lang="es-MX" dirty="0"/>
              <a:t>S</a:t>
            </a:r>
            <a:r>
              <a:rPr lang="es-MX" dirty="0" smtClean="0"/>
              <a:t>on </a:t>
            </a:r>
            <a:r>
              <a:rPr lang="es-MX" dirty="0"/>
              <a:t>frágiles, su durabilidad y resistencia física ha ido cayendo a lo largo de los </a:t>
            </a:r>
            <a:r>
              <a:rPr lang="es-MX" dirty="0" smtClean="0"/>
              <a:t>años</a:t>
            </a:r>
            <a:endParaRPr lang="en-AU" dirty="0"/>
          </a:p>
          <a:p>
            <a:endParaRPr lang="es-MX" dirty="0" smtClean="0"/>
          </a:p>
          <a:p>
            <a:r>
              <a:rPr lang="es-MX" dirty="0" smtClean="0"/>
              <a:t>Peligros: Son </a:t>
            </a:r>
            <a:r>
              <a:rPr lang="es-MX" dirty="0"/>
              <a:t>bastantes los accidentes ocasionados por conductores distraídos por sus celulares, accidentes que en ocasiones pueden ser mortales.</a:t>
            </a:r>
          </a:p>
          <a:p>
            <a:endParaRPr lang="es-MX" dirty="0" smtClean="0"/>
          </a:p>
          <a:p>
            <a:r>
              <a:rPr lang="es-MX" dirty="0" smtClean="0"/>
              <a:t>Tamaño: </a:t>
            </a:r>
            <a:r>
              <a:rPr lang="es-MX" dirty="0"/>
              <a:t>La pantalla debe de tener un tamaño determinado, teniendo en cuenta que sea bonito estéticamente y cómodo a las personas,  en ocasiones esto no se logra haciendo un poco incómodo el uso para usuarios con poca experiencia.</a:t>
            </a:r>
          </a:p>
          <a:p>
            <a:endParaRPr lang="es-MX" dirty="0"/>
          </a:p>
        </p:txBody>
      </p:sp>
    </p:spTree>
    <p:extLst>
      <p:ext uri="{BB962C8B-B14F-4D97-AF65-F5344CB8AC3E}">
        <p14:creationId xmlns:p14="http://schemas.microsoft.com/office/powerpoint/2010/main" val="1724294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1157</TotalTime>
  <Words>3356</Words>
  <Application>Microsoft Office PowerPoint</Application>
  <PresentationFormat>Panorámica</PresentationFormat>
  <Paragraphs>303</Paragraphs>
  <Slides>56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56</vt:i4>
      </vt:variant>
    </vt:vector>
  </HeadingPairs>
  <TitlesOfParts>
    <vt:vector size="60" baseType="lpstr">
      <vt:lpstr>Arial</vt:lpstr>
      <vt:lpstr>Century Gothic</vt:lpstr>
      <vt:lpstr>Wingdings 3</vt:lpstr>
      <vt:lpstr>Sala de reuniones Ion</vt:lpstr>
      <vt:lpstr>Estado del arte de la computación móvil</vt:lpstr>
      <vt:lpstr>Historia del cómputo móvil</vt:lpstr>
      <vt:lpstr>Presentación de PowerPoint</vt:lpstr>
      <vt:lpstr>Características de un dispositivo móvil</vt:lpstr>
      <vt:lpstr>Funcionamiento</vt:lpstr>
      <vt:lpstr>Presentación de PowerPoint</vt:lpstr>
      <vt:lpstr>Ventajas</vt:lpstr>
      <vt:lpstr>Presentación de PowerPoint</vt:lpstr>
      <vt:lpstr>Desventajas</vt:lpstr>
      <vt:lpstr>Sistemas operativos</vt:lpstr>
      <vt:lpstr>Características de un sistema operativo móvil</vt:lpstr>
      <vt:lpstr>Android</vt:lpstr>
      <vt:lpstr>Presentación de PowerPoint</vt:lpstr>
      <vt:lpstr>Las versiones de Android reciben el nombre de postres en inglés. En cada versión el postre elegido empieza por una letra distinta siguiendo un orden alfabético: </vt:lpstr>
      <vt:lpstr>iOS</vt:lpstr>
      <vt:lpstr>Presentación de PowerPoint</vt:lpstr>
      <vt:lpstr>Windows phone</vt:lpstr>
      <vt:lpstr>Symbian</vt:lpstr>
      <vt:lpstr>Firefox OS</vt:lpstr>
      <vt:lpstr>Algunas aplicaciones del cómputo móvil</vt:lpstr>
      <vt:lpstr>Tendencias</vt:lpstr>
      <vt:lpstr>Avances</vt:lpstr>
      <vt:lpstr>Presentación de PowerPoint</vt:lpstr>
      <vt:lpstr>Hardware</vt:lpstr>
      <vt:lpstr>Seguridad</vt:lpstr>
      <vt:lpstr>Tecnología móvil y arquitectura</vt:lpstr>
      <vt:lpstr>Presentación de PowerPoint</vt:lpstr>
      <vt:lpstr>Drivers arquitectónicos</vt:lpstr>
      <vt:lpstr>Arquitectura y aplicaciones móviles</vt:lpstr>
      <vt:lpstr>Impacto del cómputo móvil en la educación</vt:lpstr>
      <vt:lpstr>Evolución de la red de comunicación móvil</vt:lpstr>
      <vt:lpstr>Requisitos de banda ancha</vt:lpstr>
      <vt:lpstr>Computación ubicua</vt:lpstr>
      <vt:lpstr>Orígenes de la computación ubicua</vt:lpstr>
      <vt:lpstr>Los modelos planteados por Weiser</vt:lpstr>
      <vt:lpstr>Tendencias de la computación ubicua</vt:lpstr>
      <vt:lpstr>¿Cuál es el rol de los operadores móviles en el IoT?</vt:lpstr>
      <vt:lpstr>Posibles roles de los proveedores</vt:lpstr>
      <vt:lpstr>Principales retos del IoT-Big Data</vt:lpstr>
      <vt:lpstr>Relación con el cómputo en la nube</vt:lpstr>
      <vt:lpstr>Presentación de PowerPoint</vt:lpstr>
      <vt:lpstr>¿Qué es la computación en la nube móvil?</vt:lpstr>
      <vt:lpstr>Presentación de PowerPoint</vt:lpstr>
      <vt:lpstr>¿Por qué la nube móvil?</vt:lpstr>
      <vt:lpstr>Consideraciones para la computación en nube móvil</vt:lpstr>
      <vt:lpstr>¿Cómo funcionan los celulares con inteligencia artificial?</vt:lpstr>
      <vt:lpstr>¿Qué significa NPU?</vt:lpstr>
      <vt:lpstr>CPU vs NPU</vt:lpstr>
      <vt:lpstr>Redes neuronales</vt:lpstr>
      <vt:lpstr>¿Cómo impacta la inteligencia artificial en los celulares?</vt:lpstr>
      <vt:lpstr>Realidad virtual y aumentada</vt:lpstr>
      <vt:lpstr>Diferencias entre realidad virtual y aumentada</vt:lpstr>
      <vt:lpstr>¿Cómo acceder a la realidad virtual o aumentada?</vt:lpstr>
      <vt:lpstr>Realidad aumentada en un smartphone</vt:lpstr>
      <vt:lpstr>Realidad virtual en un smartphone</vt:lpstr>
      <vt:lpstr>El futuro está en la realidad virtual y aumentada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Estado del arte de la computación móvil</dc:title>
  <dc:creator>Fer</dc:creator>
  <cp:lastModifiedBy>Fer</cp:lastModifiedBy>
  <cp:revision>30</cp:revision>
  <dcterms:created xsi:type="dcterms:W3CDTF">2018-09-30T20:49:54Z</dcterms:created>
  <dcterms:modified xsi:type="dcterms:W3CDTF">2018-10-01T16:07:29Z</dcterms:modified>
</cp:coreProperties>
</file>