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7"/>
  </p:notesMasterIdLst>
  <p:sldIdLst>
    <p:sldId id="256" r:id="rId3"/>
    <p:sldId id="257" r:id="rId4"/>
    <p:sldId id="288" r:id="rId5"/>
    <p:sldId id="289" r:id="rId6"/>
    <p:sldId id="293" r:id="rId7"/>
    <p:sldId id="296" r:id="rId8"/>
    <p:sldId id="258" r:id="rId9"/>
    <p:sldId id="259" r:id="rId10"/>
    <p:sldId id="261" r:id="rId11"/>
    <p:sldId id="290" r:id="rId12"/>
    <p:sldId id="291" r:id="rId13"/>
    <p:sldId id="295" r:id="rId14"/>
    <p:sldId id="263" r:id="rId15"/>
    <p:sldId id="292" r:id="rId16"/>
    <p:sldId id="297" r:id="rId17"/>
    <p:sldId id="298" r:id="rId18"/>
    <p:sldId id="299" r:id="rId19"/>
    <p:sldId id="300" r:id="rId20"/>
    <p:sldId id="294" r:id="rId21"/>
    <p:sldId id="265" r:id="rId22"/>
    <p:sldId id="270" r:id="rId23"/>
    <p:sldId id="282" r:id="rId24"/>
    <p:sldId id="301" r:id="rId25"/>
    <p:sldId id="302" r:id="rId26"/>
    <p:sldId id="303" r:id="rId27"/>
    <p:sldId id="304" r:id="rId28"/>
    <p:sldId id="305" r:id="rId29"/>
    <p:sldId id="306" r:id="rId30"/>
    <p:sldId id="321" r:id="rId31"/>
    <p:sldId id="320" r:id="rId32"/>
    <p:sldId id="307" r:id="rId33"/>
    <p:sldId id="308" r:id="rId34"/>
    <p:sldId id="353" r:id="rId35"/>
    <p:sldId id="309" r:id="rId36"/>
    <p:sldId id="312" r:id="rId37"/>
    <p:sldId id="310" r:id="rId38"/>
    <p:sldId id="311" r:id="rId39"/>
    <p:sldId id="318" r:id="rId40"/>
    <p:sldId id="319" r:id="rId41"/>
    <p:sldId id="313" r:id="rId42"/>
    <p:sldId id="314" r:id="rId43"/>
    <p:sldId id="316" r:id="rId44"/>
    <p:sldId id="317" r:id="rId45"/>
    <p:sldId id="322" r:id="rId46"/>
    <p:sldId id="323" r:id="rId47"/>
    <p:sldId id="324" r:id="rId48"/>
    <p:sldId id="315" r:id="rId49"/>
    <p:sldId id="325" r:id="rId50"/>
    <p:sldId id="327" r:id="rId51"/>
    <p:sldId id="331" r:id="rId52"/>
    <p:sldId id="334" r:id="rId53"/>
    <p:sldId id="332" r:id="rId54"/>
    <p:sldId id="333" r:id="rId55"/>
    <p:sldId id="328" r:id="rId56"/>
    <p:sldId id="329" r:id="rId57"/>
    <p:sldId id="330" r:id="rId58"/>
    <p:sldId id="335" r:id="rId59"/>
    <p:sldId id="340" r:id="rId60"/>
    <p:sldId id="341" r:id="rId61"/>
    <p:sldId id="344" r:id="rId62"/>
    <p:sldId id="345" r:id="rId63"/>
    <p:sldId id="346" r:id="rId64"/>
    <p:sldId id="347" r:id="rId65"/>
    <p:sldId id="342" r:id="rId66"/>
    <p:sldId id="343" r:id="rId67"/>
    <p:sldId id="336" r:id="rId68"/>
    <p:sldId id="337" r:id="rId69"/>
    <p:sldId id="338" r:id="rId70"/>
    <p:sldId id="339" r:id="rId71"/>
    <p:sldId id="348" r:id="rId72"/>
    <p:sldId id="349" r:id="rId73"/>
    <p:sldId id="350" r:id="rId74"/>
    <p:sldId id="351" r:id="rId75"/>
    <p:sldId id="352" r:id="rId7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seño de Bases de Datos con M-ER" id="{6302F69E-FB62-4D1C-86C5-E97009C6F894}">
          <p14:sldIdLst>
            <p14:sldId id="256"/>
            <p14:sldId id="257"/>
            <p14:sldId id="288"/>
            <p14:sldId id="289"/>
            <p14:sldId id="293"/>
            <p14:sldId id="296"/>
            <p14:sldId id="258"/>
            <p14:sldId id="259"/>
            <p14:sldId id="261"/>
            <p14:sldId id="290"/>
            <p14:sldId id="291"/>
            <p14:sldId id="295"/>
            <p14:sldId id="263"/>
            <p14:sldId id="292"/>
            <p14:sldId id="297"/>
            <p14:sldId id="298"/>
            <p14:sldId id="299"/>
            <p14:sldId id="300"/>
            <p14:sldId id="294"/>
            <p14:sldId id="265"/>
            <p14:sldId id="270"/>
            <p14:sldId id="282"/>
            <p14:sldId id="301"/>
            <p14:sldId id="302"/>
            <p14:sldId id="303"/>
            <p14:sldId id="304"/>
            <p14:sldId id="305"/>
            <p14:sldId id="306"/>
            <p14:sldId id="321"/>
            <p14:sldId id="320"/>
            <p14:sldId id="307"/>
            <p14:sldId id="308"/>
            <p14:sldId id="353"/>
            <p14:sldId id="309"/>
            <p14:sldId id="312"/>
            <p14:sldId id="310"/>
            <p14:sldId id="311"/>
            <p14:sldId id="318"/>
            <p14:sldId id="319"/>
            <p14:sldId id="313"/>
            <p14:sldId id="314"/>
            <p14:sldId id="316"/>
            <p14:sldId id="317"/>
            <p14:sldId id="322"/>
            <p14:sldId id="323"/>
            <p14:sldId id="324"/>
            <p14:sldId id="315"/>
            <p14:sldId id="325"/>
            <p14:sldId id="327"/>
            <p14:sldId id="331"/>
            <p14:sldId id="334"/>
            <p14:sldId id="332"/>
            <p14:sldId id="333"/>
            <p14:sldId id="328"/>
            <p14:sldId id="329"/>
            <p14:sldId id="330"/>
            <p14:sldId id="335"/>
            <p14:sldId id="340"/>
            <p14:sldId id="341"/>
            <p14:sldId id="344"/>
            <p14:sldId id="345"/>
            <p14:sldId id="346"/>
            <p14:sldId id="347"/>
          </p14:sldIdLst>
        </p14:section>
        <p14:section name="Algebra Relacional" id="{D6670B87-5EFF-4464-AA84-FAA949936110}">
          <p14:sldIdLst>
            <p14:sldId id="342"/>
            <p14:sldId id="343"/>
            <p14:sldId id="336"/>
            <p14:sldId id="337"/>
          </p14:sldIdLst>
        </p14:section>
        <p14:section name="Funciones, Procedimientos y Triggers" id="{FDF8BF92-214B-49C0-B693-A29E4BBCD395}">
          <p14:sldIdLst>
            <p14:sldId id="338"/>
            <p14:sldId id="339"/>
            <p14:sldId id="348"/>
            <p14:sldId id="349"/>
            <p14:sldId id="350"/>
            <p14:sldId id="351"/>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2208" autoAdjust="0"/>
  </p:normalViewPr>
  <p:slideViewPr>
    <p:cSldViewPr snapToGrid="0">
      <p:cViewPr varScale="1">
        <p:scale>
          <a:sx n="104" d="100"/>
          <a:sy n="104" d="100"/>
        </p:scale>
        <p:origin x="9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9FC2B-5DDE-4003-B139-55CEC9CE5388}" type="datetimeFigureOut">
              <a:rPr lang="es-419" smtClean="0"/>
              <a:t>13/6/2022</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72D66-21F8-4BCB-A165-C8DE38905351}" type="slidenum">
              <a:rPr lang="es-419" smtClean="0"/>
              <a:t>‹Nº›</a:t>
            </a:fld>
            <a:endParaRPr lang="es-419"/>
          </a:p>
        </p:txBody>
      </p:sp>
    </p:spTree>
    <p:extLst>
      <p:ext uri="{BB962C8B-B14F-4D97-AF65-F5344CB8AC3E}">
        <p14:creationId xmlns:p14="http://schemas.microsoft.com/office/powerpoint/2010/main" val="29094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4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14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48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97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9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7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49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405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26</a:t>
            </a:fld>
            <a:endParaRPr lang="es-419"/>
          </a:p>
        </p:txBody>
      </p:sp>
    </p:spTree>
    <p:extLst>
      <p:ext uri="{BB962C8B-B14F-4D97-AF65-F5344CB8AC3E}">
        <p14:creationId xmlns:p14="http://schemas.microsoft.com/office/powerpoint/2010/main" val="43895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27</a:t>
            </a:fld>
            <a:endParaRPr lang="es-419"/>
          </a:p>
        </p:txBody>
      </p:sp>
    </p:spTree>
    <p:extLst>
      <p:ext uri="{BB962C8B-B14F-4D97-AF65-F5344CB8AC3E}">
        <p14:creationId xmlns:p14="http://schemas.microsoft.com/office/powerpoint/2010/main" val="972648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29</a:t>
            </a:fld>
            <a:endParaRPr lang="es-419"/>
          </a:p>
        </p:txBody>
      </p:sp>
    </p:spTree>
    <p:extLst>
      <p:ext uri="{BB962C8B-B14F-4D97-AF65-F5344CB8AC3E}">
        <p14:creationId xmlns:p14="http://schemas.microsoft.com/office/powerpoint/2010/main" val="904502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31</a:t>
            </a:fld>
            <a:endParaRPr lang="es-419"/>
          </a:p>
        </p:txBody>
      </p:sp>
    </p:spTree>
    <p:extLst>
      <p:ext uri="{BB962C8B-B14F-4D97-AF65-F5344CB8AC3E}">
        <p14:creationId xmlns:p14="http://schemas.microsoft.com/office/powerpoint/2010/main" val="4027820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47</a:t>
            </a:fld>
            <a:endParaRPr lang="es-419"/>
          </a:p>
        </p:txBody>
      </p:sp>
    </p:spTree>
    <p:extLst>
      <p:ext uri="{BB962C8B-B14F-4D97-AF65-F5344CB8AC3E}">
        <p14:creationId xmlns:p14="http://schemas.microsoft.com/office/powerpoint/2010/main" val="3525421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63</a:t>
            </a:fld>
            <a:endParaRPr lang="es-419"/>
          </a:p>
        </p:txBody>
      </p:sp>
    </p:spTree>
    <p:extLst>
      <p:ext uri="{BB962C8B-B14F-4D97-AF65-F5344CB8AC3E}">
        <p14:creationId xmlns:p14="http://schemas.microsoft.com/office/powerpoint/2010/main" val="3852172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87B72D66-21F8-4BCB-A165-C8DE38905351}" type="slidenum">
              <a:rPr lang="es-419" smtClean="0"/>
              <a:t>65</a:t>
            </a:fld>
            <a:endParaRPr lang="es-419"/>
          </a:p>
        </p:txBody>
      </p:sp>
    </p:spTree>
    <p:extLst>
      <p:ext uri="{BB962C8B-B14F-4D97-AF65-F5344CB8AC3E}">
        <p14:creationId xmlns:p14="http://schemas.microsoft.com/office/powerpoint/2010/main" val="91839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1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938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8d0b7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8d0b7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09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3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235E9-DD6C-4EA1-B930-0F09C5AD944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529D14DE-BF1D-41B7-A822-2C937F0261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8B88962C-4A86-4DE7-80D2-3B51301F175E}"/>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B5665F13-7456-4CEF-A781-A2EA2377192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842A2CA-1E65-423F-A4B3-FA15735A74F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13681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EC7A4-A609-4B10-A6B9-02744F83842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1147A344-915F-4B04-B4A3-04407179BE5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77D22805-8DC8-4585-996D-248C27E97689}"/>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0C8FFF71-A59F-4044-BB2B-A952A3429C4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47571E9-0070-4132-8A80-B6B345C97FA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9448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4133AB-56C0-48EE-AB25-ECA8338F545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0ABE8D2-9F47-4259-85B4-57E423A290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24FEF24C-13BF-4810-BC50-EF8AC873E59F}"/>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2FA1B4EC-A905-4194-B301-3A71062200D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6453D234-60F8-4BBA-94B1-1C0C812A6C19}"/>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63555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
        <p:cNvGrpSpPr/>
        <p:nvPr/>
      </p:nvGrpSpPr>
      <p:grpSpPr>
        <a:xfrm>
          <a:off x="0" y="0"/>
          <a:ext cx="0" cy="0"/>
          <a:chOff x="0" y="0"/>
          <a:chExt cx="0" cy="0"/>
        </a:xfrm>
      </p:grpSpPr>
      <p:sp>
        <p:nvSpPr>
          <p:cNvPr id="20" name="Google Shape;20;p4"/>
          <p:cNvSpPr/>
          <p:nvPr/>
        </p:nvSpPr>
        <p:spPr>
          <a:xfrm flipH="1">
            <a:off x="6091216"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subTitle" idx="1"/>
          </p:nvPr>
        </p:nvSpPr>
        <p:spPr>
          <a:xfrm>
            <a:off x="862067" y="2652667"/>
            <a:ext cx="4329200" cy="28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23" name="Google Shape;23;p4"/>
          <p:cNvSpPr/>
          <p:nvPr/>
        </p:nvSpPr>
        <p:spPr>
          <a:xfrm flipH="1">
            <a:off x="59404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6840300" y="1354667"/>
            <a:ext cx="4627600" cy="413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F67031"/>
              </a:buClr>
              <a:buSzPts val="1800"/>
              <a:buAutoNum type="arabicPeriod"/>
              <a:defRPr sz="2400"/>
            </a:lvl1pPr>
            <a:lvl2pPr marL="1219170" lvl="1" indent="-423323" rtl="0">
              <a:spcBef>
                <a:spcPts val="1333"/>
              </a:spcBef>
              <a:spcAft>
                <a:spcPts val="0"/>
              </a:spcAft>
              <a:buSzPts val="1400"/>
              <a:buAutoNum type="alphaLcPeriod"/>
              <a:defRPr>
                <a:solidFill>
                  <a:srgbClr val="999999"/>
                </a:solidFill>
              </a:defRPr>
            </a:lvl2pPr>
            <a:lvl3pPr marL="1828754" lvl="2" indent="-423323" rtl="0">
              <a:spcBef>
                <a:spcPts val="1333"/>
              </a:spcBef>
              <a:spcAft>
                <a:spcPts val="0"/>
              </a:spcAft>
              <a:buSzPts val="1400"/>
              <a:buAutoNum type="romanLcPeriod"/>
              <a:defRPr>
                <a:solidFill>
                  <a:srgbClr val="999999"/>
                </a:solidFill>
              </a:defRPr>
            </a:lvl3pPr>
            <a:lvl4pPr marL="2438339" lvl="3" indent="-423323" rtl="0">
              <a:spcBef>
                <a:spcPts val="1333"/>
              </a:spcBef>
              <a:spcAft>
                <a:spcPts val="0"/>
              </a:spcAft>
              <a:buSzPts val="1400"/>
              <a:buAutoNum type="arabicPeriod"/>
              <a:defRPr>
                <a:solidFill>
                  <a:srgbClr val="999999"/>
                </a:solidFill>
              </a:defRPr>
            </a:lvl4pPr>
            <a:lvl5pPr marL="3047924" lvl="4" indent="-423323" rtl="0">
              <a:spcBef>
                <a:spcPts val="1333"/>
              </a:spcBef>
              <a:spcAft>
                <a:spcPts val="0"/>
              </a:spcAft>
              <a:buClr>
                <a:srgbClr val="999999"/>
              </a:buClr>
              <a:buSzPts val="1400"/>
              <a:buAutoNum type="alphaLcPeriod"/>
              <a:defRPr>
                <a:solidFill>
                  <a:srgbClr val="999999"/>
                </a:solidFill>
              </a:defRPr>
            </a:lvl5pPr>
            <a:lvl6pPr marL="3657509" lvl="5" indent="-423323" rtl="0">
              <a:spcBef>
                <a:spcPts val="1333"/>
              </a:spcBef>
              <a:spcAft>
                <a:spcPts val="0"/>
              </a:spcAft>
              <a:buClr>
                <a:srgbClr val="999999"/>
              </a:buClr>
              <a:buSzPts val="1400"/>
              <a:buAutoNum type="romanLcPeriod"/>
              <a:defRPr>
                <a:solidFill>
                  <a:srgbClr val="999999"/>
                </a:solidFill>
              </a:defRPr>
            </a:lvl6pPr>
            <a:lvl7pPr marL="4267093" lvl="6" indent="-423323" rtl="0">
              <a:spcBef>
                <a:spcPts val="1333"/>
              </a:spcBef>
              <a:spcAft>
                <a:spcPts val="0"/>
              </a:spcAft>
              <a:buClr>
                <a:srgbClr val="999999"/>
              </a:buClr>
              <a:buSzPts val="1400"/>
              <a:buAutoNum type="arabicPeriod"/>
              <a:defRPr>
                <a:solidFill>
                  <a:srgbClr val="999999"/>
                </a:solidFill>
              </a:defRPr>
            </a:lvl7pPr>
            <a:lvl8pPr marL="4876678" lvl="7" indent="-423323" rtl="0">
              <a:spcBef>
                <a:spcPts val="1333"/>
              </a:spcBef>
              <a:spcAft>
                <a:spcPts val="0"/>
              </a:spcAft>
              <a:buClr>
                <a:srgbClr val="999999"/>
              </a:buClr>
              <a:buSzPts val="1400"/>
              <a:buAutoNum type="alphaLcPeriod"/>
              <a:defRPr>
                <a:solidFill>
                  <a:srgbClr val="999999"/>
                </a:solidFill>
              </a:defRPr>
            </a:lvl8pPr>
            <a:lvl9pPr marL="5486263" lvl="8" indent="-423323" rtl="0">
              <a:spcBef>
                <a:spcPts val="1333"/>
              </a:spcBef>
              <a:spcAft>
                <a:spcPts val="1333"/>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862097" y="1354667"/>
            <a:ext cx="4329200" cy="129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1428861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917"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625233" y="3183000"/>
            <a:ext cx="4848800" cy="3012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3000"/>
              <a:buNone/>
              <a:defRPr sz="4000" b="1">
                <a:solidFill>
                  <a:schemeClr val="accent1"/>
                </a:solidFill>
              </a:defRPr>
            </a:lvl1pPr>
            <a:lvl2pPr lvl="1">
              <a:spcBef>
                <a:spcPts val="0"/>
              </a:spcBef>
              <a:spcAft>
                <a:spcPts val="0"/>
              </a:spcAft>
              <a:buClr>
                <a:schemeClr val="accent1"/>
              </a:buClr>
              <a:buSzPts val="3000"/>
              <a:buNone/>
              <a:defRPr sz="4000" b="1">
                <a:solidFill>
                  <a:schemeClr val="accent1"/>
                </a:solidFill>
              </a:defRPr>
            </a:lvl2pPr>
            <a:lvl3pPr lvl="2">
              <a:spcBef>
                <a:spcPts val="0"/>
              </a:spcBef>
              <a:spcAft>
                <a:spcPts val="0"/>
              </a:spcAft>
              <a:buClr>
                <a:schemeClr val="accent1"/>
              </a:buClr>
              <a:buSzPts val="3000"/>
              <a:buNone/>
              <a:defRPr sz="4000" b="1">
                <a:solidFill>
                  <a:schemeClr val="accent1"/>
                </a:solidFill>
              </a:defRPr>
            </a:lvl3pPr>
            <a:lvl4pPr lvl="3">
              <a:spcBef>
                <a:spcPts val="0"/>
              </a:spcBef>
              <a:spcAft>
                <a:spcPts val="0"/>
              </a:spcAft>
              <a:buClr>
                <a:schemeClr val="accent1"/>
              </a:buClr>
              <a:buSzPts val="3000"/>
              <a:buNone/>
              <a:defRPr sz="4000" b="1">
                <a:solidFill>
                  <a:schemeClr val="accent1"/>
                </a:solidFill>
              </a:defRPr>
            </a:lvl4pPr>
            <a:lvl5pPr lvl="4">
              <a:spcBef>
                <a:spcPts val="0"/>
              </a:spcBef>
              <a:spcAft>
                <a:spcPts val="0"/>
              </a:spcAft>
              <a:buClr>
                <a:schemeClr val="accent1"/>
              </a:buClr>
              <a:buSzPts val="3000"/>
              <a:buNone/>
              <a:defRPr sz="4000" b="1">
                <a:solidFill>
                  <a:schemeClr val="accent1"/>
                </a:solidFill>
              </a:defRPr>
            </a:lvl5pPr>
            <a:lvl6pPr lvl="5">
              <a:spcBef>
                <a:spcPts val="0"/>
              </a:spcBef>
              <a:spcAft>
                <a:spcPts val="0"/>
              </a:spcAft>
              <a:buClr>
                <a:schemeClr val="accent1"/>
              </a:buClr>
              <a:buSzPts val="3000"/>
              <a:buNone/>
              <a:defRPr sz="4000" b="1">
                <a:solidFill>
                  <a:schemeClr val="accent1"/>
                </a:solidFill>
              </a:defRPr>
            </a:lvl6pPr>
            <a:lvl7pPr lvl="6">
              <a:spcBef>
                <a:spcPts val="0"/>
              </a:spcBef>
              <a:spcAft>
                <a:spcPts val="0"/>
              </a:spcAft>
              <a:buClr>
                <a:schemeClr val="accent1"/>
              </a:buClr>
              <a:buSzPts val="3000"/>
              <a:buNone/>
              <a:defRPr sz="4000" b="1">
                <a:solidFill>
                  <a:schemeClr val="accent1"/>
                </a:solidFill>
              </a:defRPr>
            </a:lvl7pPr>
            <a:lvl8pPr lvl="7">
              <a:spcBef>
                <a:spcPts val="0"/>
              </a:spcBef>
              <a:spcAft>
                <a:spcPts val="0"/>
              </a:spcAft>
              <a:buClr>
                <a:schemeClr val="accent1"/>
              </a:buClr>
              <a:buSzPts val="3000"/>
              <a:buNone/>
              <a:defRPr sz="4000" b="1">
                <a:solidFill>
                  <a:schemeClr val="accent1"/>
                </a:solidFill>
              </a:defRPr>
            </a:lvl8pPr>
            <a:lvl9pPr lvl="8">
              <a:spcBef>
                <a:spcPts val="0"/>
              </a:spcBef>
              <a:spcAft>
                <a:spcPts val="0"/>
              </a:spcAft>
              <a:buClr>
                <a:schemeClr val="accent1"/>
              </a:buClr>
              <a:buSzPts val="3000"/>
              <a:buNone/>
              <a:defRPr sz="4000" b="1">
                <a:solidFill>
                  <a:schemeClr val="accent1"/>
                </a:solidFill>
              </a:defRPr>
            </a:lvl9pPr>
          </a:lstStyle>
          <a:p>
            <a:endParaRPr/>
          </a:p>
        </p:txBody>
      </p:sp>
      <p:sp>
        <p:nvSpPr>
          <p:cNvPr id="12" name="Google Shape;12;p2"/>
          <p:cNvSpPr/>
          <p:nvPr/>
        </p:nvSpPr>
        <p:spPr>
          <a:xfrm>
            <a:off x="6099867" y="-200"/>
            <a:ext cx="247200" cy="68580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195862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flipH="1">
            <a:off x="-9500" y="0"/>
            <a:ext cx="3456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p:nvPr/>
        </p:nvSpPr>
        <p:spPr>
          <a:xfrm>
            <a:off x="3447304"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369467" y="378933"/>
            <a:ext cx="2698800" cy="4904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2400"/>
              <a:buNone/>
              <a:defRPr>
                <a:solidFill>
                  <a:schemeClr val="accent1"/>
                </a:solidFill>
              </a:defRPr>
            </a:lvl2pPr>
            <a:lvl3pPr lvl="2" rtl="0">
              <a:spcBef>
                <a:spcPts val="0"/>
              </a:spcBef>
              <a:spcAft>
                <a:spcPts val="0"/>
              </a:spcAft>
              <a:buClr>
                <a:schemeClr val="accent1"/>
              </a:buClr>
              <a:buSzPts val="2400"/>
              <a:buNone/>
              <a:defRPr>
                <a:solidFill>
                  <a:schemeClr val="accent1"/>
                </a:solidFill>
              </a:defRPr>
            </a:lvl3pPr>
            <a:lvl4pPr lvl="3" rtl="0">
              <a:spcBef>
                <a:spcPts val="0"/>
              </a:spcBef>
              <a:spcAft>
                <a:spcPts val="0"/>
              </a:spcAft>
              <a:buClr>
                <a:schemeClr val="accent1"/>
              </a:buClr>
              <a:buSzPts val="2400"/>
              <a:buNone/>
              <a:defRPr>
                <a:solidFill>
                  <a:schemeClr val="accent1"/>
                </a:solidFill>
              </a:defRPr>
            </a:lvl4pPr>
            <a:lvl5pPr lvl="4" rtl="0">
              <a:spcBef>
                <a:spcPts val="0"/>
              </a:spcBef>
              <a:spcAft>
                <a:spcPts val="0"/>
              </a:spcAft>
              <a:buClr>
                <a:schemeClr val="accent1"/>
              </a:buClr>
              <a:buSzPts val="2400"/>
              <a:buNone/>
              <a:defRPr>
                <a:solidFill>
                  <a:schemeClr val="accent1"/>
                </a:solidFill>
              </a:defRPr>
            </a:lvl5pPr>
            <a:lvl6pPr lvl="5" rtl="0">
              <a:spcBef>
                <a:spcPts val="0"/>
              </a:spcBef>
              <a:spcAft>
                <a:spcPts val="0"/>
              </a:spcAft>
              <a:buClr>
                <a:schemeClr val="accent1"/>
              </a:buClr>
              <a:buSzPts val="2400"/>
              <a:buNone/>
              <a:defRPr>
                <a:solidFill>
                  <a:schemeClr val="accent1"/>
                </a:solidFill>
              </a:defRPr>
            </a:lvl6pPr>
            <a:lvl7pPr lvl="6" rtl="0">
              <a:spcBef>
                <a:spcPts val="0"/>
              </a:spcBef>
              <a:spcAft>
                <a:spcPts val="0"/>
              </a:spcAft>
              <a:buClr>
                <a:schemeClr val="accent1"/>
              </a:buClr>
              <a:buSzPts val="2400"/>
              <a:buNone/>
              <a:defRPr>
                <a:solidFill>
                  <a:schemeClr val="accent1"/>
                </a:solidFill>
              </a:defRPr>
            </a:lvl7pPr>
            <a:lvl8pPr lvl="7" rtl="0">
              <a:spcBef>
                <a:spcPts val="0"/>
              </a:spcBef>
              <a:spcAft>
                <a:spcPts val="0"/>
              </a:spcAft>
              <a:buClr>
                <a:schemeClr val="accent1"/>
              </a:buClr>
              <a:buSzPts val="2400"/>
              <a:buNone/>
              <a:defRPr>
                <a:solidFill>
                  <a:schemeClr val="accent1"/>
                </a:solidFill>
              </a:defRPr>
            </a:lvl8pPr>
            <a:lvl9pPr lvl="8" rtl="0">
              <a:spcBef>
                <a:spcPts val="0"/>
              </a:spcBef>
              <a:spcAft>
                <a:spcPts val="0"/>
              </a:spcAft>
              <a:buClr>
                <a:schemeClr val="accent1"/>
              </a:buClr>
              <a:buSzPts val="2400"/>
              <a:buNone/>
              <a:defRPr>
                <a:solidFill>
                  <a:schemeClr val="accent1"/>
                </a:solidFill>
              </a:defRPr>
            </a:lvl9pPr>
          </a:lstStyle>
          <a:p>
            <a:endParaRPr/>
          </a:p>
        </p:txBody>
      </p:sp>
      <p:sp>
        <p:nvSpPr>
          <p:cNvPr id="17" name="Google Shape;17;p3"/>
          <p:cNvSpPr txBox="1">
            <a:spLocks noGrp="1"/>
          </p:cNvSpPr>
          <p:nvPr>
            <p:ph type="subTitle" idx="1"/>
          </p:nvPr>
        </p:nvSpPr>
        <p:spPr>
          <a:xfrm>
            <a:off x="369467" y="5310733"/>
            <a:ext cx="26988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200354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
        <p:cNvGrpSpPr/>
        <p:nvPr/>
      </p:nvGrpSpPr>
      <p:grpSpPr>
        <a:xfrm>
          <a:off x="0" y="0"/>
          <a:ext cx="0" cy="0"/>
          <a:chOff x="0" y="0"/>
          <a:chExt cx="0" cy="0"/>
        </a:xfrm>
      </p:grpSpPr>
      <p:sp>
        <p:nvSpPr>
          <p:cNvPr id="20" name="Google Shape;20;p4"/>
          <p:cNvSpPr/>
          <p:nvPr/>
        </p:nvSpPr>
        <p:spPr>
          <a:xfrm flipH="1">
            <a:off x="6091216"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subTitle" idx="1"/>
          </p:nvPr>
        </p:nvSpPr>
        <p:spPr>
          <a:xfrm>
            <a:off x="862067" y="2652667"/>
            <a:ext cx="4329200" cy="2835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4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23" name="Google Shape;23;p4"/>
          <p:cNvSpPr/>
          <p:nvPr/>
        </p:nvSpPr>
        <p:spPr>
          <a:xfrm flipH="1">
            <a:off x="59404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6840300" y="1354667"/>
            <a:ext cx="4627600" cy="4133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F67031"/>
              </a:buClr>
              <a:buSzPts val="1800"/>
              <a:buAutoNum type="arabicPeriod"/>
              <a:defRPr sz="2400"/>
            </a:lvl1pPr>
            <a:lvl2pPr marL="1219170" lvl="1" indent="-423323" rtl="0">
              <a:spcBef>
                <a:spcPts val="1333"/>
              </a:spcBef>
              <a:spcAft>
                <a:spcPts val="0"/>
              </a:spcAft>
              <a:buSzPts val="1400"/>
              <a:buAutoNum type="alphaLcPeriod"/>
              <a:defRPr>
                <a:solidFill>
                  <a:srgbClr val="999999"/>
                </a:solidFill>
              </a:defRPr>
            </a:lvl2pPr>
            <a:lvl3pPr marL="1828754" lvl="2" indent="-423323" rtl="0">
              <a:spcBef>
                <a:spcPts val="1333"/>
              </a:spcBef>
              <a:spcAft>
                <a:spcPts val="0"/>
              </a:spcAft>
              <a:buSzPts val="1400"/>
              <a:buAutoNum type="romanLcPeriod"/>
              <a:defRPr>
                <a:solidFill>
                  <a:srgbClr val="999999"/>
                </a:solidFill>
              </a:defRPr>
            </a:lvl3pPr>
            <a:lvl4pPr marL="2438339" lvl="3" indent="-423323" rtl="0">
              <a:spcBef>
                <a:spcPts val="1333"/>
              </a:spcBef>
              <a:spcAft>
                <a:spcPts val="0"/>
              </a:spcAft>
              <a:buSzPts val="1400"/>
              <a:buAutoNum type="arabicPeriod"/>
              <a:defRPr>
                <a:solidFill>
                  <a:srgbClr val="999999"/>
                </a:solidFill>
              </a:defRPr>
            </a:lvl4pPr>
            <a:lvl5pPr marL="3047924" lvl="4" indent="-423323" rtl="0">
              <a:spcBef>
                <a:spcPts val="1333"/>
              </a:spcBef>
              <a:spcAft>
                <a:spcPts val="0"/>
              </a:spcAft>
              <a:buClr>
                <a:srgbClr val="999999"/>
              </a:buClr>
              <a:buSzPts val="1400"/>
              <a:buAutoNum type="alphaLcPeriod"/>
              <a:defRPr>
                <a:solidFill>
                  <a:srgbClr val="999999"/>
                </a:solidFill>
              </a:defRPr>
            </a:lvl5pPr>
            <a:lvl6pPr marL="3657509" lvl="5" indent="-423323" rtl="0">
              <a:spcBef>
                <a:spcPts val="1333"/>
              </a:spcBef>
              <a:spcAft>
                <a:spcPts val="0"/>
              </a:spcAft>
              <a:buClr>
                <a:srgbClr val="999999"/>
              </a:buClr>
              <a:buSzPts val="1400"/>
              <a:buAutoNum type="romanLcPeriod"/>
              <a:defRPr>
                <a:solidFill>
                  <a:srgbClr val="999999"/>
                </a:solidFill>
              </a:defRPr>
            </a:lvl6pPr>
            <a:lvl7pPr marL="4267093" lvl="6" indent="-423323" rtl="0">
              <a:spcBef>
                <a:spcPts val="1333"/>
              </a:spcBef>
              <a:spcAft>
                <a:spcPts val="0"/>
              </a:spcAft>
              <a:buClr>
                <a:srgbClr val="999999"/>
              </a:buClr>
              <a:buSzPts val="1400"/>
              <a:buAutoNum type="arabicPeriod"/>
              <a:defRPr>
                <a:solidFill>
                  <a:srgbClr val="999999"/>
                </a:solidFill>
              </a:defRPr>
            </a:lvl7pPr>
            <a:lvl8pPr marL="4876678" lvl="7" indent="-423323" rtl="0">
              <a:spcBef>
                <a:spcPts val="1333"/>
              </a:spcBef>
              <a:spcAft>
                <a:spcPts val="0"/>
              </a:spcAft>
              <a:buClr>
                <a:srgbClr val="999999"/>
              </a:buClr>
              <a:buSzPts val="1400"/>
              <a:buAutoNum type="alphaLcPeriod"/>
              <a:defRPr>
                <a:solidFill>
                  <a:srgbClr val="999999"/>
                </a:solidFill>
              </a:defRPr>
            </a:lvl8pPr>
            <a:lvl9pPr marL="5486263" lvl="8" indent="-423323" rtl="0">
              <a:spcBef>
                <a:spcPts val="1333"/>
              </a:spcBef>
              <a:spcAft>
                <a:spcPts val="1333"/>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862097" y="1354667"/>
            <a:ext cx="4329200" cy="129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extLst>
      <p:ext uri="{BB962C8B-B14F-4D97-AF65-F5344CB8AC3E}">
        <p14:creationId xmlns:p14="http://schemas.microsoft.com/office/powerpoint/2010/main" val="359014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2"/>
        <p:cNvGrpSpPr/>
        <p:nvPr/>
      </p:nvGrpSpPr>
      <p:grpSpPr>
        <a:xfrm>
          <a:off x="0" y="0"/>
          <a:ext cx="0" cy="0"/>
          <a:chOff x="0" y="0"/>
          <a:chExt cx="0" cy="0"/>
        </a:xfrm>
      </p:grpSpPr>
      <p:sp>
        <p:nvSpPr>
          <p:cNvPr id="33" name="Google Shape;33;p6"/>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4" name="Google Shape;34;p6"/>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4120833" y="767333"/>
            <a:ext cx="7461600" cy="5308000"/>
          </a:xfrm>
          <a:prstGeom prst="rect">
            <a:avLst/>
          </a:prstGeom>
        </p:spPr>
        <p:txBody>
          <a:bodyPr spcFirstLastPara="1" wrap="square" lIns="91425" tIns="91425" rIns="91425" bIns="91425" anchor="t" anchorCtr="0">
            <a:noAutofit/>
          </a:bodyPr>
          <a:lstStyle>
            <a:lvl1pPr marL="609585" lvl="0" indent="-423323">
              <a:spcBef>
                <a:spcPts val="80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6"/>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634573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with intro text">
  <p:cSld name="Title + 1 column with intro text">
    <p:spTree>
      <p:nvGrpSpPr>
        <p:cNvPr id="1" name="Shape 38"/>
        <p:cNvGrpSpPr/>
        <p:nvPr/>
      </p:nvGrpSpPr>
      <p:grpSpPr>
        <a:xfrm>
          <a:off x="0" y="0"/>
          <a:ext cx="0" cy="0"/>
          <a:chOff x="0" y="0"/>
          <a:chExt cx="0" cy="0"/>
        </a:xfrm>
      </p:grpSpPr>
      <p:sp>
        <p:nvSpPr>
          <p:cNvPr id="39" name="Google Shape;39;p7"/>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0" name="Google Shape;40;p7"/>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7"/>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2" name="Google Shape;42;p7"/>
          <p:cNvSpPr txBox="1">
            <a:spLocks noGrp="1"/>
          </p:cNvSpPr>
          <p:nvPr>
            <p:ph type="body" idx="1"/>
          </p:nvPr>
        </p:nvSpPr>
        <p:spPr>
          <a:xfrm>
            <a:off x="4120833" y="767333"/>
            <a:ext cx="7461600" cy="1610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1pPr>
            <a:lvl2pPr marL="1219170" lvl="1"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2pPr>
            <a:lvl3pPr marL="1828754" lvl="2"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3pPr>
            <a:lvl4pPr marL="2438339" lvl="3"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4pPr>
            <a:lvl5pPr marL="3047924" lvl="4"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5pPr>
            <a:lvl6pPr marL="3657509" lvl="5"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6pPr>
            <a:lvl7pPr marL="4267093" lvl="6"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7pPr>
            <a:lvl8pPr marL="4876678" lvl="7"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8pPr>
            <a:lvl9pPr marL="5486263" lvl="8"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9pPr>
          </a:lstStyle>
          <a:p>
            <a:endParaRPr/>
          </a:p>
        </p:txBody>
      </p:sp>
      <p:sp>
        <p:nvSpPr>
          <p:cNvPr id="43" name="Google Shape;43;p7"/>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44" name="Google Shape;44;p7"/>
          <p:cNvSpPr txBox="1">
            <a:spLocks noGrp="1"/>
          </p:cNvSpPr>
          <p:nvPr>
            <p:ph type="body" idx="2"/>
          </p:nvPr>
        </p:nvSpPr>
        <p:spPr>
          <a:xfrm>
            <a:off x="4120833" y="2672417"/>
            <a:ext cx="7461600" cy="34028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713011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Google Shape;46;p8"/>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47" name="Google Shape;47;p8"/>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8"/>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8"/>
          <p:cNvSpPr txBox="1">
            <a:spLocks noGrp="1"/>
          </p:cNvSpPr>
          <p:nvPr>
            <p:ph type="body" idx="1"/>
          </p:nvPr>
        </p:nvSpPr>
        <p:spPr>
          <a:xfrm>
            <a:off x="4120833" y="767333"/>
            <a:ext cx="7461600" cy="1610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1pPr>
            <a:lvl2pPr marL="1219170" lvl="1"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2pPr>
            <a:lvl3pPr marL="1828754" lvl="2"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3pPr>
            <a:lvl4pPr marL="2438339" lvl="3"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4pPr>
            <a:lvl5pPr marL="3047924" lvl="4"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5pPr>
            <a:lvl6pPr marL="3657509" lvl="5"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6pPr>
            <a:lvl7pPr marL="4267093" lvl="6"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7pPr>
            <a:lvl8pPr marL="4876678" lvl="7"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8pPr>
            <a:lvl9pPr marL="5486263" lvl="8" indent="-440256" rtl="0">
              <a:spcBef>
                <a:spcPts val="0"/>
              </a:spcBef>
              <a:spcAft>
                <a:spcPts val="0"/>
              </a:spcAft>
              <a:buClr>
                <a:srgbClr val="F67031"/>
              </a:buClr>
              <a:buSzPts val="1600"/>
              <a:buFont typeface="Georgia"/>
              <a:buChar char="-"/>
              <a:defRPr sz="2133" i="1">
                <a:solidFill>
                  <a:srgbClr val="F67031"/>
                </a:solidFill>
                <a:latin typeface="Georgia"/>
                <a:ea typeface="Georgia"/>
                <a:cs typeface="Georgia"/>
                <a:sym typeface="Georgia"/>
              </a:defRPr>
            </a:lvl9pPr>
          </a:lstStyle>
          <a:p>
            <a:endParaRPr/>
          </a:p>
        </p:txBody>
      </p:sp>
      <p:sp>
        <p:nvSpPr>
          <p:cNvPr id="50" name="Google Shape;50;p8"/>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s-419" smtClean="0"/>
              <a:pPr/>
              <a:t>‹Nº›</a:t>
            </a:fld>
            <a:endParaRPr lang="es-419"/>
          </a:p>
        </p:txBody>
      </p:sp>
      <p:sp>
        <p:nvSpPr>
          <p:cNvPr id="51" name="Google Shape;51;p8"/>
          <p:cNvSpPr txBox="1">
            <a:spLocks noGrp="1"/>
          </p:cNvSpPr>
          <p:nvPr>
            <p:ph type="body" idx="2"/>
          </p:nvPr>
        </p:nvSpPr>
        <p:spPr>
          <a:xfrm>
            <a:off x="4120833" y="2672433"/>
            <a:ext cx="3636000" cy="34028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
        <p:nvSpPr>
          <p:cNvPr id="52" name="Google Shape;52;p8"/>
          <p:cNvSpPr txBox="1">
            <a:spLocks noGrp="1"/>
          </p:cNvSpPr>
          <p:nvPr>
            <p:ph type="body" idx="3"/>
          </p:nvPr>
        </p:nvSpPr>
        <p:spPr>
          <a:xfrm>
            <a:off x="7946325" y="2672433"/>
            <a:ext cx="3636000" cy="3402800"/>
          </a:xfrm>
          <a:prstGeom prst="rect">
            <a:avLst/>
          </a:prstGeom>
        </p:spPr>
        <p:txBody>
          <a:bodyPr spcFirstLastPara="1" wrap="square" lIns="91425" tIns="91425" rIns="91425" bIns="91425" anchor="t" anchorCtr="0">
            <a:noAutofit/>
          </a:bodyPr>
          <a:lstStyle>
            <a:lvl1pPr marL="609585" lvl="0" indent="-397923" rtl="0">
              <a:spcBef>
                <a:spcPts val="80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Tree>
    <p:extLst>
      <p:ext uri="{BB962C8B-B14F-4D97-AF65-F5344CB8AC3E}">
        <p14:creationId xmlns:p14="http://schemas.microsoft.com/office/powerpoint/2010/main" val="2612968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Google Shape;66;p11"/>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67" name="Google Shape;67;p11"/>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11"/>
          <p:cNvSpPr txBox="1">
            <a:spLocks noGrp="1"/>
          </p:cNvSpPr>
          <p:nvPr>
            <p:ph type="title"/>
          </p:nvPr>
        </p:nvSpPr>
        <p:spPr>
          <a:xfrm>
            <a:off x="312600" y="767333"/>
            <a:ext cx="2728400" cy="5308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4082933" y="767333"/>
            <a:ext cx="3640000" cy="5308000"/>
          </a:xfrm>
          <a:prstGeom prst="rect">
            <a:avLst/>
          </a:prstGeom>
        </p:spPr>
        <p:txBody>
          <a:bodyPr spcFirstLastPara="1" wrap="square" lIns="91425" tIns="91425" rIns="91425" bIns="91425" anchor="t" anchorCtr="0">
            <a:noAutofit/>
          </a:bodyPr>
          <a:lstStyle>
            <a:lvl1pPr marL="609585" lvl="0" indent="-397923">
              <a:spcBef>
                <a:spcPts val="800"/>
              </a:spcBef>
              <a:spcAft>
                <a:spcPts val="0"/>
              </a:spcAft>
              <a:buSzPts val="1100"/>
              <a:buChar char="▪"/>
              <a:defRPr sz="1467"/>
            </a:lvl1pPr>
            <a:lvl2pPr marL="1219170" lvl="1" indent="-397923">
              <a:spcBef>
                <a:spcPts val="0"/>
              </a:spcBef>
              <a:spcAft>
                <a:spcPts val="0"/>
              </a:spcAft>
              <a:buSzPts val="1100"/>
              <a:buChar char="-"/>
              <a:defRPr sz="1467"/>
            </a:lvl2pPr>
            <a:lvl3pPr marL="1828754" lvl="2" indent="-397923">
              <a:spcBef>
                <a:spcPts val="0"/>
              </a:spcBef>
              <a:spcAft>
                <a:spcPts val="0"/>
              </a:spcAft>
              <a:buSzPts val="1100"/>
              <a:buChar char="-"/>
              <a:defRPr sz="1467"/>
            </a:lvl3pPr>
            <a:lvl4pPr marL="2438339" lvl="3" indent="-397923">
              <a:spcBef>
                <a:spcPts val="0"/>
              </a:spcBef>
              <a:spcAft>
                <a:spcPts val="0"/>
              </a:spcAft>
              <a:buSzPts val="1100"/>
              <a:buChar char="-"/>
              <a:defRPr sz="1467"/>
            </a:lvl4pPr>
            <a:lvl5pPr marL="3047924" lvl="4" indent="-397923">
              <a:spcBef>
                <a:spcPts val="0"/>
              </a:spcBef>
              <a:spcAft>
                <a:spcPts val="0"/>
              </a:spcAft>
              <a:buSzPts val="1100"/>
              <a:buChar char="-"/>
              <a:defRPr sz="1467"/>
            </a:lvl5pPr>
            <a:lvl6pPr marL="3657509" lvl="5" indent="-397923">
              <a:spcBef>
                <a:spcPts val="0"/>
              </a:spcBef>
              <a:spcAft>
                <a:spcPts val="0"/>
              </a:spcAft>
              <a:buSzPts val="1100"/>
              <a:buChar char="-"/>
              <a:defRPr sz="1467"/>
            </a:lvl6pPr>
            <a:lvl7pPr marL="4267093" lvl="6" indent="-397923">
              <a:spcBef>
                <a:spcPts val="0"/>
              </a:spcBef>
              <a:spcAft>
                <a:spcPts val="0"/>
              </a:spcAft>
              <a:buSzPts val="1100"/>
              <a:buChar char="-"/>
              <a:defRPr sz="1467"/>
            </a:lvl7pPr>
            <a:lvl8pPr marL="4876678" lvl="7" indent="-397923">
              <a:spcBef>
                <a:spcPts val="0"/>
              </a:spcBef>
              <a:spcAft>
                <a:spcPts val="0"/>
              </a:spcAft>
              <a:buSzPts val="1100"/>
              <a:buChar char="-"/>
              <a:defRPr sz="1467"/>
            </a:lvl8pPr>
            <a:lvl9pPr marL="5486263" lvl="8" indent="-397923">
              <a:spcBef>
                <a:spcPts val="0"/>
              </a:spcBef>
              <a:spcAft>
                <a:spcPts val="0"/>
              </a:spcAft>
              <a:buSzPts val="1100"/>
              <a:buChar char="-"/>
              <a:defRPr sz="1467"/>
            </a:lvl9pPr>
          </a:lstStyle>
          <a:p>
            <a:endParaRPr/>
          </a:p>
        </p:txBody>
      </p:sp>
      <p:sp>
        <p:nvSpPr>
          <p:cNvPr id="70" name="Google Shape;70;p11"/>
          <p:cNvSpPr txBox="1">
            <a:spLocks noGrp="1"/>
          </p:cNvSpPr>
          <p:nvPr>
            <p:ph type="body" idx="2"/>
          </p:nvPr>
        </p:nvSpPr>
        <p:spPr>
          <a:xfrm>
            <a:off x="7942268" y="767333"/>
            <a:ext cx="3640000" cy="5308000"/>
          </a:xfrm>
          <a:prstGeom prst="rect">
            <a:avLst/>
          </a:prstGeom>
        </p:spPr>
        <p:txBody>
          <a:bodyPr spcFirstLastPara="1" wrap="square" lIns="91425" tIns="91425" rIns="91425" bIns="91425" anchor="t" anchorCtr="0">
            <a:noAutofit/>
          </a:bodyPr>
          <a:lstStyle>
            <a:lvl1pPr marL="609585" lvl="0" indent="-397923">
              <a:spcBef>
                <a:spcPts val="800"/>
              </a:spcBef>
              <a:spcAft>
                <a:spcPts val="0"/>
              </a:spcAft>
              <a:buSzPts val="1100"/>
              <a:buChar char="▪"/>
              <a:defRPr sz="1467"/>
            </a:lvl1pPr>
            <a:lvl2pPr marL="1219170" lvl="1" indent="-397923">
              <a:spcBef>
                <a:spcPts val="0"/>
              </a:spcBef>
              <a:spcAft>
                <a:spcPts val="0"/>
              </a:spcAft>
              <a:buSzPts val="1100"/>
              <a:buChar char="-"/>
              <a:defRPr sz="1467"/>
            </a:lvl2pPr>
            <a:lvl3pPr marL="1828754" lvl="2" indent="-397923">
              <a:spcBef>
                <a:spcPts val="0"/>
              </a:spcBef>
              <a:spcAft>
                <a:spcPts val="0"/>
              </a:spcAft>
              <a:buSzPts val="1100"/>
              <a:buChar char="-"/>
              <a:defRPr sz="1467"/>
            </a:lvl3pPr>
            <a:lvl4pPr marL="2438339" lvl="3" indent="-397923">
              <a:spcBef>
                <a:spcPts val="0"/>
              </a:spcBef>
              <a:spcAft>
                <a:spcPts val="0"/>
              </a:spcAft>
              <a:buSzPts val="1100"/>
              <a:buChar char="-"/>
              <a:defRPr sz="1467"/>
            </a:lvl4pPr>
            <a:lvl5pPr marL="3047924" lvl="4" indent="-397923">
              <a:spcBef>
                <a:spcPts val="0"/>
              </a:spcBef>
              <a:spcAft>
                <a:spcPts val="0"/>
              </a:spcAft>
              <a:buSzPts val="1100"/>
              <a:buChar char="-"/>
              <a:defRPr sz="1467"/>
            </a:lvl5pPr>
            <a:lvl6pPr marL="3657509" lvl="5" indent="-397923">
              <a:spcBef>
                <a:spcPts val="0"/>
              </a:spcBef>
              <a:spcAft>
                <a:spcPts val="0"/>
              </a:spcAft>
              <a:buSzPts val="1100"/>
              <a:buChar char="-"/>
              <a:defRPr sz="1467"/>
            </a:lvl6pPr>
            <a:lvl7pPr marL="4267093" lvl="6" indent="-397923">
              <a:spcBef>
                <a:spcPts val="0"/>
              </a:spcBef>
              <a:spcAft>
                <a:spcPts val="0"/>
              </a:spcAft>
              <a:buSzPts val="1100"/>
              <a:buChar char="-"/>
              <a:defRPr sz="1467"/>
            </a:lvl7pPr>
            <a:lvl8pPr marL="4876678" lvl="7" indent="-397923">
              <a:spcBef>
                <a:spcPts val="0"/>
              </a:spcBef>
              <a:spcAft>
                <a:spcPts val="0"/>
              </a:spcAft>
              <a:buSzPts val="1100"/>
              <a:buChar char="-"/>
              <a:defRPr sz="1467"/>
            </a:lvl8pPr>
            <a:lvl9pPr marL="5486263" lvl="8" indent="-397923">
              <a:spcBef>
                <a:spcPts val="0"/>
              </a:spcBef>
              <a:spcAft>
                <a:spcPts val="0"/>
              </a:spcAft>
              <a:buSzPts val="1100"/>
              <a:buChar char="-"/>
              <a:defRPr sz="1467"/>
            </a:lvl9pPr>
          </a:lstStyle>
          <a:p>
            <a:endParaRPr/>
          </a:p>
        </p:txBody>
      </p:sp>
      <p:sp>
        <p:nvSpPr>
          <p:cNvPr id="71" name="Google Shape;71;p11"/>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03060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2E9EE-541F-4271-8EE7-EE4C644E3F6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E49940C-C6C8-4882-BC06-2B5A66CE22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9A7B239-7663-4ACA-9431-8BD615535CDB}"/>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5F643A9C-5257-4B80-BEEE-AAFE75EAB2D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10E1294-E5C8-4838-AEA0-8AE7E916B4BB}"/>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1642733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0EF377-D78E-41C9-BDD1-CC53DDE67D40}"/>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3" name="Marcador de pie de página 2">
            <a:extLst>
              <a:ext uri="{FF2B5EF4-FFF2-40B4-BE49-F238E27FC236}">
                <a16:creationId xmlns:a16="http://schemas.microsoft.com/office/drawing/2014/main" id="{FE06318F-A095-4BF6-BE6A-5C7DB76DCF7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9DE7F65F-63E0-436B-95D0-D78D7F3B52E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38896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69EDF-9E45-40FB-80E5-759A569C09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452DC8A-715B-4A1E-9276-E3B2F87E8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9368F92-1608-47F3-96FB-B640A02F867D}"/>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2F085587-F1B2-4D9D-BD59-E8922171448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720D2C6-3038-45B8-A4E4-348EDDCF363E}"/>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594152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B69EDF-9E45-40FB-80E5-759A569C09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452DC8A-715B-4A1E-9276-E3B2F87E8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9368F92-1608-47F3-96FB-B640A02F867D}"/>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2F085587-F1B2-4D9D-BD59-E89221714483}"/>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E720D2C6-3038-45B8-A4E4-348EDDCF363E}"/>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60597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5F9C8-CC69-45B8-A45B-7CABED569DE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7A14428-9389-446D-A5F1-8D640AE8A1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3D359FFF-86A3-4A73-AC8E-3993051D7A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C2E316F9-528F-4872-947E-52C8D89F165F}"/>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6" name="Marcador de pie de página 5">
            <a:extLst>
              <a:ext uri="{FF2B5EF4-FFF2-40B4-BE49-F238E27FC236}">
                <a16:creationId xmlns:a16="http://schemas.microsoft.com/office/drawing/2014/main" id="{AEB5E916-ED3F-4EB2-95AA-B2BB1021ABE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B41F7463-38E0-46BA-8BE7-39798D529850}"/>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84717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74974-9714-4E2D-A9C3-B62078527D4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FCD57568-2AEA-4AD8-81F8-107EB39C7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4E3B426-8563-417A-AFC6-77B67B36EAD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1EF25F56-4063-45A6-8A0C-DE6913633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050479-D32F-44F2-B5C3-5E24742FF2C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334B8828-1387-4954-88F6-06E0E5BB2266}"/>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8" name="Marcador de pie de página 7">
            <a:extLst>
              <a:ext uri="{FF2B5EF4-FFF2-40B4-BE49-F238E27FC236}">
                <a16:creationId xmlns:a16="http://schemas.microsoft.com/office/drawing/2014/main" id="{5BD246DB-3E94-49BF-94CE-90E4C730622D}"/>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25E14847-AF63-463E-9C4F-FD8BDF54F136}"/>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28288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C689C6-1A81-4D45-BDFD-D9A33DD71E54}"/>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EFD859EA-2635-42F8-9DF3-6A63F0775523}"/>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4" name="Marcador de pie de página 3">
            <a:extLst>
              <a:ext uri="{FF2B5EF4-FFF2-40B4-BE49-F238E27FC236}">
                <a16:creationId xmlns:a16="http://schemas.microsoft.com/office/drawing/2014/main" id="{1991346F-EED9-463C-A834-D1D48E6E4210}"/>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1B7FDB5-494B-4930-A2CA-AA25DC58697A}"/>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3897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A0EF377-D78E-41C9-BDD1-CC53DDE67D40}"/>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3" name="Marcador de pie de página 2">
            <a:extLst>
              <a:ext uri="{FF2B5EF4-FFF2-40B4-BE49-F238E27FC236}">
                <a16:creationId xmlns:a16="http://schemas.microsoft.com/office/drawing/2014/main" id="{FE06318F-A095-4BF6-BE6A-5C7DB76DCF79}"/>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9DE7F65F-63E0-436B-95D0-D78D7F3B52E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51507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0E52-0362-4224-A61A-67B5779EC6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111E7B40-790D-4892-848D-A3BB231F5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94C0F006-A9D6-4E4B-9836-6B35611B6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15BC61-7E5C-4391-9BA8-2B9A32FAB6BB}"/>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6" name="Marcador de pie de página 5">
            <a:extLst>
              <a:ext uri="{FF2B5EF4-FFF2-40B4-BE49-F238E27FC236}">
                <a16:creationId xmlns:a16="http://schemas.microsoft.com/office/drawing/2014/main" id="{877E91C9-95C3-4B54-B880-83740BACF7B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EE55769-7BC8-4FEF-85C9-528A3DD9A43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17717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DC70E6-4E1B-433F-91DA-450107C1075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F9808012-096E-4794-AFF9-C4C821D97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E05726DF-C204-48F7-BCE8-D7C54E814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50AF6C-7292-40A0-A6E2-15030147DB29}"/>
              </a:ext>
            </a:extLst>
          </p:cNvPr>
          <p:cNvSpPr>
            <a:spLocks noGrp="1"/>
          </p:cNvSpPr>
          <p:nvPr>
            <p:ph type="dt" sz="half" idx="10"/>
          </p:nvPr>
        </p:nvSpPr>
        <p:spPr/>
        <p:txBody>
          <a:bodyPr/>
          <a:lstStyle/>
          <a:p>
            <a:fld id="{E0EDC878-DABA-4968-B6B7-089874CA14E9}" type="datetimeFigureOut">
              <a:rPr lang="es-419" smtClean="0"/>
              <a:t>13/6/2022</a:t>
            </a:fld>
            <a:endParaRPr lang="es-419"/>
          </a:p>
        </p:txBody>
      </p:sp>
      <p:sp>
        <p:nvSpPr>
          <p:cNvPr id="6" name="Marcador de pie de página 5">
            <a:extLst>
              <a:ext uri="{FF2B5EF4-FFF2-40B4-BE49-F238E27FC236}">
                <a16:creationId xmlns:a16="http://schemas.microsoft.com/office/drawing/2014/main" id="{66C5E79C-9A00-4EF2-A36C-53C829BC40DC}"/>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7BD192A-FD63-42E0-9F9B-7A72944464FC}"/>
              </a:ext>
            </a:extLst>
          </p:cNvPr>
          <p:cNvSpPr>
            <a:spLocks noGrp="1"/>
          </p:cNvSpPr>
          <p:nvPr>
            <p:ph type="sldNum" sz="quarter" idx="12"/>
          </p:nvPr>
        </p:nvSpPr>
        <p:spPr/>
        <p:txBody>
          <a:bodyPr/>
          <a:lstStyle/>
          <a:p>
            <a:fld id="{9C23FB69-2664-4AF9-A73A-1C0308CF77AC}" type="slidenum">
              <a:rPr lang="es-419" smtClean="0"/>
              <a:t>‹Nº›</a:t>
            </a:fld>
            <a:endParaRPr lang="es-419"/>
          </a:p>
        </p:txBody>
      </p:sp>
    </p:spTree>
    <p:extLst>
      <p:ext uri="{BB962C8B-B14F-4D97-AF65-F5344CB8AC3E}">
        <p14:creationId xmlns:p14="http://schemas.microsoft.com/office/powerpoint/2010/main" val="311152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6929E8-BFFC-460F-970F-915E92309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BBF29DEA-17F7-4C3B-A796-8BE5140E2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B167748-3EFE-42B2-9591-95B10E101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C878-DABA-4968-B6B7-089874CA14E9}" type="datetimeFigureOut">
              <a:rPr lang="es-419" smtClean="0"/>
              <a:t>13/6/2022</a:t>
            </a:fld>
            <a:endParaRPr lang="es-419"/>
          </a:p>
        </p:txBody>
      </p:sp>
      <p:sp>
        <p:nvSpPr>
          <p:cNvPr id="5" name="Marcador de pie de página 4">
            <a:extLst>
              <a:ext uri="{FF2B5EF4-FFF2-40B4-BE49-F238E27FC236}">
                <a16:creationId xmlns:a16="http://schemas.microsoft.com/office/drawing/2014/main" id="{2A40950F-FE44-4348-A1E8-78E628BA4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4AB31312-93B9-41ED-A5FC-B105BD717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3FB69-2664-4AF9-A73A-1C0308CF77AC}" type="slidenum">
              <a:rPr lang="es-419" smtClean="0"/>
              <a:t>‹Nº›</a:t>
            </a:fld>
            <a:endParaRPr lang="es-419"/>
          </a:p>
        </p:txBody>
      </p:sp>
    </p:spTree>
    <p:extLst>
      <p:ext uri="{BB962C8B-B14F-4D97-AF65-F5344CB8AC3E}">
        <p14:creationId xmlns:p14="http://schemas.microsoft.com/office/powerpoint/2010/main" val="126231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rgbClr val="CCCCCC"/>
                </a:solidFill>
                <a:latin typeface="Nunito Sans"/>
                <a:ea typeface="Nunito Sans"/>
                <a:cs typeface="Nunito Sans"/>
                <a:sym typeface="Nunito Sans"/>
              </a:defRPr>
            </a:lvl1pPr>
            <a:lvl2pPr lvl="1" algn="r">
              <a:buNone/>
              <a:defRPr sz="1333">
                <a:solidFill>
                  <a:srgbClr val="CCCCCC"/>
                </a:solidFill>
                <a:latin typeface="Nunito Sans"/>
                <a:ea typeface="Nunito Sans"/>
                <a:cs typeface="Nunito Sans"/>
                <a:sym typeface="Nunito Sans"/>
              </a:defRPr>
            </a:lvl2pPr>
            <a:lvl3pPr lvl="2" algn="r">
              <a:buNone/>
              <a:defRPr sz="1333">
                <a:solidFill>
                  <a:srgbClr val="CCCCCC"/>
                </a:solidFill>
                <a:latin typeface="Nunito Sans"/>
                <a:ea typeface="Nunito Sans"/>
                <a:cs typeface="Nunito Sans"/>
                <a:sym typeface="Nunito Sans"/>
              </a:defRPr>
            </a:lvl3pPr>
            <a:lvl4pPr lvl="3" algn="r">
              <a:buNone/>
              <a:defRPr sz="1333">
                <a:solidFill>
                  <a:srgbClr val="CCCCCC"/>
                </a:solidFill>
                <a:latin typeface="Nunito Sans"/>
                <a:ea typeface="Nunito Sans"/>
                <a:cs typeface="Nunito Sans"/>
                <a:sym typeface="Nunito Sans"/>
              </a:defRPr>
            </a:lvl4pPr>
            <a:lvl5pPr lvl="4" algn="r">
              <a:buNone/>
              <a:defRPr sz="1333">
                <a:solidFill>
                  <a:srgbClr val="CCCCCC"/>
                </a:solidFill>
                <a:latin typeface="Nunito Sans"/>
                <a:ea typeface="Nunito Sans"/>
                <a:cs typeface="Nunito Sans"/>
                <a:sym typeface="Nunito Sans"/>
              </a:defRPr>
            </a:lvl5pPr>
            <a:lvl6pPr lvl="5" algn="r">
              <a:buNone/>
              <a:defRPr sz="1333">
                <a:solidFill>
                  <a:srgbClr val="CCCCCC"/>
                </a:solidFill>
                <a:latin typeface="Nunito Sans"/>
                <a:ea typeface="Nunito Sans"/>
                <a:cs typeface="Nunito Sans"/>
                <a:sym typeface="Nunito Sans"/>
              </a:defRPr>
            </a:lvl6pPr>
            <a:lvl7pPr lvl="6" algn="r">
              <a:buNone/>
              <a:defRPr sz="1333">
                <a:solidFill>
                  <a:srgbClr val="CCCCCC"/>
                </a:solidFill>
                <a:latin typeface="Nunito Sans"/>
                <a:ea typeface="Nunito Sans"/>
                <a:cs typeface="Nunito Sans"/>
                <a:sym typeface="Nunito Sans"/>
              </a:defRPr>
            </a:lvl7pPr>
            <a:lvl8pPr lvl="7" algn="r">
              <a:buNone/>
              <a:defRPr sz="1333">
                <a:solidFill>
                  <a:srgbClr val="CCCCCC"/>
                </a:solidFill>
                <a:latin typeface="Nunito Sans"/>
                <a:ea typeface="Nunito Sans"/>
                <a:cs typeface="Nunito Sans"/>
                <a:sym typeface="Nunito Sans"/>
              </a:defRPr>
            </a:lvl8pPr>
            <a:lvl9pPr lvl="8" algn="r">
              <a:buNone/>
              <a:defRPr sz="1333">
                <a:solidFill>
                  <a:srgbClr val="CCCCCC"/>
                </a:solidFill>
                <a:latin typeface="Nunito Sans"/>
                <a:ea typeface="Nunito Sans"/>
                <a:cs typeface="Nunito Sans"/>
                <a:sym typeface="Nunito Sans"/>
              </a:defRPr>
            </a:lvl9pPr>
          </a:lstStyle>
          <a:p>
            <a:fld id="{00000000-1234-1234-1234-123412341234}" type="slidenum">
              <a:rPr lang="es-419" smtClean="0"/>
              <a:pPr/>
              <a:t>‹Nº›</a:t>
            </a:fld>
            <a:endParaRPr lang="es-419"/>
          </a:p>
        </p:txBody>
      </p:sp>
    </p:spTree>
    <p:extLst>
      <p:ext uri="{BB962C8B-B14F-4D97-AF65-F5344CB8AC3E}">
        <p14:creationId xmlns:p14="http://schemas.microsoft.com/office/powerpoint/2010/main" val="384005468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7.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3.svg"/><Relationship Id="rId7" Type="http://schemas.openxmlformats.org/officeDocument/2006/relationships/hyperlink" Target="https://es.wikipedia.org/wiki/Teor%C3%ADa_de_conjuntos" TargetMode="External"/><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hyperlink" Target="https://es.wikipedia.org/wiki/L%C3%B3gica_de_primer_orden" TargetMode="External"/><Relationship Id="rId5" Type="http://schemas.openxmlformats.org/officeDocument/2006/relationships/hyperlink" Target="https://es.wikipedia.org/wiki/Modelo_de_datos" TargetMode="External"/><Relationship Id="rId4" Type="http://schemas.openxmlformats.org/officeDocument/2006/relationships/hyperlink" Target="https://es.wikipedia.org/wiki/Bases_de_dato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sv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svg"/><Relationship Id="rId7"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46.png"/><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6.xml"/><Relationship Id="rId5" Type="http://schemas.openxmlformats.org/officeDocument/2006/relationships/image" Target="../media/image47.jpeg"/><Relationship Id="rId4" Type="http://schemas.openxmlformats.org/officeDocument/2006/relationships/image" Target="../media/image3.svg"/></Relationships>
</file>

<file path=ppt/slides/_rels/slide6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6.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svg"/></Relationships>
</file>

<file path=ppt/slides/_rels/slide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image" Target="../media/image52.png"/></Relationships>
</file>

<file path=ppt/slides/_rels/slide6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57.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625233" y="3183000"/>
            <a:ext cx="4848800" cy="3012000"/>
          </a:xfrm>
          <a:prstGeom prst="rect">
            <a:avLst/>
          </a:prstGeom>
        </p:spPr>
        <p:txBody>
          <a:bodyPr spcFirstLastPara="1" wrap="square" lIns="121900" tIns="121900" rIns="121900" bIns="121900" anchor="t" anchorCtr="0">
            <a:noAutofit/>
          </a:bodyPr>
          <a:lstStyle/>
          <a:p>
            <a:r>
              <a:rPr lang="en" dirty="0"/>
              <a:t>Bases de Datos con SQL Server y Transact SQL</a:t>
            </a:r>
            <a:endParaRPr dirty="0"/>
          </a:p>
        </p:txBody>
      </p:sp>
      <p:sp>
        <p:nvSpPr>
          <p:cNvPr id="11" name="Google Shape;91;p15">
            <a:extLst>
              <a:ext uri="{FF2B5EF4-FFF2-40B4-BE49-F238E27FC236}">
                <a16:creationId xmlns:a16="http://schemas.microsoft.com/office/drawing/2014/main" id="{466F08B8-125A-4138-A886-749226898C29}"/>
              </a:ext>
            </a:extLst>
          </p:cNvPr>
          <p:cNvSpPr txBox="1">
            <a:spLocks/>
          </p:cNvSpPr>
          <p:nvPr/>
        </p:nvSpPr>
        <p:spPr>
          <a:xfrm>
            <a:off x="625233" y="1945862"/>
            <a:ext cx="3935056" cy="4341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1pPr>
            <a:lvl2pPr marR="0" lvl="1"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2pPr>
            <a:lvl3pPr marR="0" lvl="2"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3pPr>
            <a:lvl4pPr marR="0" lvl="3"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4pPr>
            <a:lvl5pPr marR="0" lvl="4"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5pPr>
            <a:lvl6pPr marR="0" lvl="5"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6pPr>
            <a:lvl7pPr marR="0" lvl="6"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7pPr>
            <a:lvl8pPr marR="0" lvl="7"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8pPr>
            <a:lvl9pPr marR="0" lvl="8" algn="l" rtl="0">
              <a:lnSpc>
                <a:spcPct val="100000"/>
              </a:lnSpc>
              <a:spcBef>
                <a:spcPts val="0"/>
              </a:spcBef>
              <a:spcAft>
                <a:spcPts val="0"/>
              </a:spcAft>
              <a:buClr>
                <a:schemeClr val="accent1"/>
              </a:buClr>
              <a:buSzPts val="3000"/>
              <a:buFont typeface="Nunito Sans"/>
              <a:buNone/>
              <a:defRPr sz="3000" b="1" i="0" u="none" strike="noStrike" cap="none">
                <a:solidFill>
                  <a:schemeClr val="accent1"/>
                </a:solidFill>
                <a:latin typeface="Nunito Sans"/>
                <a:ea typeface="Nunito Sans"/>
                <a:cs typeface="Nunito Sans"/>
                <a:sym typeface="Nunito Sans"/>
              </a:defRPr>
            </a:lvl9pPr>
          </a:lstStyle>
          <a:p>
            <a:pPr defTabSz="1219170">
              <a:buClr>
                <a:srgbClr val="F67031"/>
              </a:buClr>
            </a:pPr>
            <a:r>
              <a:rPr lang="es-MX" sz="1867" i="1" kern="0" dirty="0">
                <a:solidFill>
                  <a:srgbClr val="F67031"/>
                </a:solidFill>
              </a:rPr>
              <a:t>Por: Fernando Munguia Moreno</a:t>
            </a:r>
          </a:p>
        </p:txBody>
      </p:sp>
      <p:pic>
        <p:nvPicPr>
          <p:cNvPr id="3" name="Gráfico 2" descr="Base de datos">
            <a:extLst>
              <a:ext uri="{FF2B5EF4-FFF2-40B4-BE49-F238E27FC236}">
                <a16:creationId xmlns:a16="http://schemas.microsoft.com/office/drawing/2014/main" id="{758E7DF3-AF04-4442-92BF-FE7908923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234" y="2380026"/>
            <a:ext cx="919716" cy="9197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Arquitectura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10</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pic>
        <p:nvPicPr>
          <p:cNvPr id="3076" name="Picture 4" descr="Base de Datos Distribuidas: Actividad 5">
            <a:extLst>
              <a:ext uri="{FF2B5EF4-FFF2-40B4-BE49-F238E27FC236}">
                <a16:creationId xmlns:a16="http://schemas.microsoft.com/office/drawing/2014/main" id="{344BF546-31FB-43F5-AB10-52D26E7AEB5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568" t="6660" r="11385" b="10508"/>
          <a:stretch/>
        </p:blipFill>
        <p:spPr bwMode="auto">
          <a:xfrm>
            <a:off x="4702130" y="1031091"/>
            <a:ext cx="6270687" cy="530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3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2. Arquitectura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11</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7" name="Text Placeholder 4">
            <a:extLst>
              <a:ext uri="{FF2B5EF4-FFF2-40B4-BE49-F238E27FC236}">
                <a16:creationId xmlns:a16="http://schemas.microsoft.com/office/drawing/2014/main" id="{AE51AFD3-5F7A-4CDE-A0D4-EEBF9D3BBC65}"/>
              </a:ext>
            </a:extLst>
          </p:cNvPr>
          <p:cNvSpPr>
            <a:spLocks noGrp="1"/>
          </p:cNvSpPr>
          <p:nvPr>
            <p:ph type="body" idx="2"/>
          </p:nvPr>
        </p:nvSpPr>
        <p:spPr>
          <a:xfrm>
            <a:off x="3947445" y="1092712"/>
            <a:ext cx="7461600" cy="3402800"/>
          </a:xfrm>
        </p:spPr>
        <p:txBody>
          <a:bodyPr/>
          <a:lstStyle/>
          <a:p>
            <a:pPr marL="186262" indent="0">
              <a:buNone/>
            </a:pPr>
            <a:r>
              <a:rPr lang="en-US" dirty="0"/>
              <a:t>Nivel externo: Son las vistas de los usuarios que usan finalmente el Sistema, es decir, las interfaces de la aplicacion.</a:t>
            </a:r>
          </a:p>
          <a:p>
            <a:pPr marL="186262" indent="0">
              <a:buNone/>
            </a:pPr>
            <a:r>
              <a:rPr lang="en-US" dirty="0"/>
              <a:t>Nivel Logico o conceptual: Son los modelos de organización e interrelación de la base de datos.</a:t>
            </a:r>
          </a:p>
          <a:p>
            <a:pPr marL="186262" indent="0">
              <a:buNone/>
            </a:pPr>
            <a:r>
              <a:rPr lang="en-US" dirty="0"/>
              <a:t>Nivel interno o físico: Es el lugar fisico donde se almacena la base de datos.</a:t>
            </a:r>
          </a:p>
        </p:txBody>
      </p:sp>
      <p:pic>
        <p:nvPicPr>
          <p:cNvPr id="6146" name="Picture 2" descr="Niveles de abstracción de una base de datos in 2020 | Place card holders,  Place cards, Cards">
            <a:extLst>
              <a:ext uri="{FF2B5EF4-FFF2-40B4-BE49-F238E27FC236}">
                <a16:creationId xmlns:a16="http://schemas.microsoft.com/office/drawing/2014/main" id="{76EB8202-6DC8-4D85-B8C3-927668265B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4095" y="3114207"/>
            <a:ext cx="4963664" cy="373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3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12</a:t>
            </a:fld>
            <a:endParaRPr kern="0"/>
          </a:p>
        </p:txBody>
      </p:sp>
      <p:sp>
        <p:nvSpPr>
          <p:cNvPr id="152" name="Google Shape;152;p22"/>
          <p:cNvSpPr/>
          <p:nvPr/>
        </p:nvSpPr>
        <p:spPr>
          <a:xfrm>
            <a:off x="6299467" y="1524709"/>
            <a:ext cx="2214400" cy="2214400"/>
          </a:xfrm>
          <a:prstGeom prst="ellipse">
            <a:avLst/>
          </a:prstGeom>
          <a:solidFill>
            <a:srgbClr val="F67031"/>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Resolver</a:t>
            </a:r>
            <a:endParaRPr sz="1600" b="1" kern="0" dirty="0">
              <a:solidFill>
                <a:srgbClr val="FFFFFF"/>
              </a:solidFill>
              <a:latin typeface="Nunito Sans"/>
              <a:ea typeface="Nunito Sans"/>
              <a:cs typeface="Nunito Sans"/>
              <a:sym typeface="Nunito Sans"/>
            </a:endParaRPr>
          </a:p>
        </p:txBody>
      </p:sp>
      <p:sp>
        <p:nvSpPr>
          <p:cNvPr id="153" name="Google Shape;153;p22"/>
          <p:cNvSpPr/>
          <p:nvPr/>
        </p:nvSpPr>
        <p:spPr>
          <a:xfrm>
            <a:off x="8699892" y="1524709"/>
            <a:ext cx="2214400" cy="2214400"/>
          </a:xfrm>
          <a:prstGeom prst="ellipse">
            <a:avLst/>
          </a:prstGeom>
          <a:solidFill>
            <a:srgbClr val="ED0036"/>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Codificar</a:t>
            </a:r>
            <a:endParaRPr sz="1600" b="1" kern="0" dirty="0">
              <a:solidFill>
                <a:srgbClr val="FFFFFF"/>
              </a:solidFill>
              <a:latin typeface="Nunito Sans"/>
              <a:ea typeface="Nunito Sans"/>
              <a:cs typeface="Nunito Sans"/>
              <a:sym typeface="Nunito Sans"/>
            </a:endParaRPr>
          </a:p>
        </p:txBody>
      </p:sp>
      <p:sp>
        <p:nvSpPr>
          <p:cNvPr id="154" name="Google Shape;154;p22"/>
          <p:cNvSpPr/>
          <p:nvPr/>
        </p:nvSpPr>
        <p:spPr>
          <a:xfrm>
            <a:off x="3881600" y="1524709"/>
            <a:ext cx="2214400" cy="2214400"/>
          </a:xfrm>
          <a:prstGeom prst="ellipse">
            <a:avLst/>
          </a:prstGeom>
          <a:solidFill>
            <a:srgbClr val="FFA400"/>
          </a:solidFill>
          <a:ln>
            <a:noFill/>
          </a:ln>
        </p:spPr>
        <p:txBody>
          <a:bodyPr spcFirstLastPara="1" wrap="square" lIns="121900" tIns="121900" rIns="121900" bIns="121900" anchor="ctr" anchorCtr="0">
            <a:noAutofit/>
          </a:bodyPr>
          <a:lstStyle/>
          <a:p>
            <a:pPr algn="ctr" defTabSz="1219170">
              <a:buClr>
                <a:srgbClr val="000000"/>
              </a:buClr>
            </a:pPr>
            <a:r>
              <a:rPr lang="en" sz="1600" b="1" kern="0" dirty="0">
                <a:solidFill>
                  <a:srgbClr val="FFFFFF"/>
                </a:solidFill>
                <a:latin typeface="Nunito Sans"/>
                <a:ea typeface="Nunito Sans"/>
                <a:cs typeface="Nunito Sans"/>
                <a:sym typeface="Nunito Sans"/>
              </a:rPr>
              <a:t>Analizar</a:t>
            </a:r>
          </a:p>
          <a:p>
            <a:pPr algn="ctr" defTabSz="1219170">
              <a:buClr>
                <a:srgbClr val="000000"/>
              </a:buClr>
            </a:pPr>
            <a:r>
              <a:rPr lang="en" sz="1600" b="1" kern="0" dirty="0">
                <a:solidFill>
                  <a:srgbClr val="FFFFFF"/>
                </a:solidFill>
                <a:latin typeface="Nunito Sans"/>
                <a:ea typeface="Nunito Sans"/>
                <a:cs typeface="Nunito Sans"/>
                <a:sym typeface="Nunito Sans"/>
              </a:rPr>
              <a:t>Requerimientos</a:t>
            </a:r>
          </a:p>
        </p:txBody>
      </p:sp>
      <p:cxnSp>
        <p:nvCxnSpPr>
          <p:cNvPr id="155" name="Google Shape;155;p22"/>
          <p:cNvCxnSpPr/>
          <p:nvPr/>
        </p:nvCxnSpPr>
        <p:spPr>
          <a:xfrm>
            <a:off x="5678691" y="2631909"/>
            <a:ext cx="1213200" cy="0"/>
          </a:xfrm>
          <a:prstGeom prst="straightConnector1">
            <a:avLst/>
          </a:prstGeom>
          <a:noFill/>
          <a:ln w="19050" cap="flat" cmpd="sng">
            <a:solidFill>
              <a:srgbClr val="FFFFFF"/>
            </a:solidFill>
            <a:prstDash val="solid"/>
            <a:round/>
            <a:headEnd type="oval" w="sm" len="sm"/>
            <a:tailEnd type="triangle" w="sm" len="sm"/>
          </a:ln>
        </p:spPr>
      </p:cxnSp>
      <p:cxnSp>
        <p:nvCxnSpPr>
          <p:cNvPr id="156" name="Google Shape;156;p22"/>
          <p:cNvCxnSpPr/>
          <p:nvPr/>
        </p:nvCxnSpPr>
        <p:spPr>
          <a:xfrm>
            <a:off x="7974531" y="2631909"/>
            <a:ext cx="1213200" cy="0"/>
          </a:xfrm>
          <a:prstGeom prst="straightConnector1">
            <a:avLst/>
          </a:prstGeom>
          <a:noFill/>
          <a:ln w="19050" cap="flat" cmpd="sng">
            <a:solidFill>
              <a:srgbClr val="FFFFFF"/>
            </a:solidFill>
            <a:prstDash val="solid"/>
            <a:round/>
            <a:headEnd type="oval" w="sm" len="sm"/>
            <a:tailEnd type="triangle" w="sm" len="sm"/>
          </a:ln>
        </p:spPr>
      </p:cxnSp>
      <p:sp>
        <p:nvSpPr>
          <p:cNvPr id="12" name="Google Shape;137;p20">
            <a:extLst>
              <a:ext uri="{FF2B5EF4-FFF2-40B4-BE49-F238E27FC236}">
                <a16:creationId xmlns:a16="http://schemas.microsoft.com/office/drawing/2014/main" id="{2130C622-BE7D-49C9-A7A5-1AB4AC96B9B2}"/>
              </a:ext>
            </a:extLst>
          </p:cNvPr>
          <p:cNvSpPr txBox="1">
            <a:spLocks noGrp="1"/>
          </p:cNvSpPr>
          <p:nvPr>
            <p:ph type="body" idx="1"/>
          </p:nvPr>
        </p:nvSpPr>
        <p:spPr>
          <a:xfrm>
            <a:off x="3817782" y="252698"/>
            <a:ext cx="7489920" cy="949841"/>
          </a:xfrm>
        </p:spPr>
        <p:txBody>
          <a:bodyPr spcFirstLastPara="1" wrap="square" lIns="121900" tIns="121900" rIns="121900" bIns="121900" anchor="t" anchorCtr="0">
            <a:noAutofit/>
          </a:bodyPr>
          <a:lstStyle/>
          <a:p>
            <a:pPr marL="0" indent="0">
              <a:spcBef>
                <a:spcPts val="0"/>
              </a:spcBef>
              <a:spcAft>
                <a:spcPts val="800"/>
              </a:spcAft>
              <a:buNone/>
            </a:pPr>
            <a:r>
              <a:rPr lang="es-419" sz="2133" i="1" dirty="0">
                <a:solidFill>
                  <a:schemeClr val="accent1"/>
                </a:solidFill>
                <a:latin typeface="Georgia" panose="02040502050405020303" pitchFamily="18" charset="0"/>
              </a:rPr>
              <a:t>Diseño formal de las Bases de Datos usando el diagrama entidad relación y Modelo relacional.</a:t>
            </a:r>
            <a:endParaRPr lang="es-MX" sz="2133" i="1" dirty="0">
              <a:solidFill>
                <a:schemeClr val="accent1"/>
              </a:solidFill>
              <a:latin typeface="Georgia" panose="02040502050405020303" pitchFamily="18" charset="0"/>
            </a:endParaRPr>
          </a:p>
        </p:txBody>
      </p:sp>
      <p:sp>
        <p:nvSpPr>
          <p:cNvPr id="6" name="Google Shape;113;p17">
            <a:extLst>
              <a:ext uri="{FF2B5EF4-FFF2-40B4-BE49-F238E27FC236}">
                <a16:creationId xmlns:a16="http://schemas.microsoft.com/office/drawing/2014/main" id="{B74AFD9D-C223-4B01-A4A7-FE4E24B2D25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7" name="Gráfico 6" descr="Base de datos">
            <a:extLst>
              <a:ext uri="{FF2B5EF4-FFF2-40B4-BE49-F238E27FC236}">
                <a16:creationId xmlns:a16="http://schemas.microsoft.com/office/drawing/2014/main" id="{9F3C7F78-080F-4956-A0BD-FC1B17F3A5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429000"/>
            <a:ext cx="2519221" cy="2519221"/>
          </a:xfrm>
          <a:prstGeom prst="rect">
            <a:avLst/>
          </a:prstGeom>
        </p:spPr>
      </p:pic>
      <p:sp>
        <p:nvSpPr>
          <p:cNvPr id="19" name="Google Shape;122;p18">
            <a:extLst>
              <a:ext uri="{FF2B5EF4-FFF2-40B4-BE49-F238E27FC236}">
                <a16:creationId xmlns:a16="http://schemas.microsoft.com/office/drawing/2014/main" id="{00F200E8-78BC-4ECD-A062-151C0807C478}"/>
              </a:ext>
            </a:extLst>
          </p:cNvPr>
          <p:cNvSpPr txBox="1">
            <a:spLocks/>
          </p:cNvSpPr>
          <p:nvPr/>
        </p:nvSpPr>
        <p:spPr>
          <a:xfrm>
            <a:off x="3881601" y="4226091"/>
            <a:ext cx="7489919" cy="282646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396" defTabSz="1219170">
              <a:buSzPts val="1800"/>
            </a:pPr>
            <a:r>
              <a:rPr lang="es-419" sz="1867" b="1" kern="0" dirty="0">
                <a:latin typeface="Nunito Sans" panose="020B0604020202020204" charset="0"/>
              </a:rPr>
              <a:t>D</a:t>
            </a:r>
            <a:r>
              <a:rPr lang="es-MX" sz="1867" b="1" kern="0" dirty="0">
                <a:latin typeface="Nunito Sans" panose="020B0604020202020204" charset="0"/>
              </a:rPr>
              <a:t>iagrama Entidad-Relación: </a:t>
            </a:r>
            <a:r>
              <a:rPr lang="es-MX" sz="1867" kern="0" dirty="0">
                <a:solidFill>
                  <a:srgbClr val="575E5F"/>
                </a:solidFill>
                <a:latin typeface="Nunito Sans" panose="020B0604020202020204" charset="0"/>
              </a:rPr>
              <a:t>Es el método para crear relaciones entre entidades y construcción de reglas de integridad referencial.</a:t>
            </a:r>
          </a:p>
          <a:p>
            <a:pPr marL="152396" defTabSz="1219170">
              <a:buSzPts val="1800"/>
            </a:pPr>
            <a:endParaRPr lang="es-MX" sz="1867" kern="0" dirty="0">
              <a:latin typeface="Nunito Sans" panose="020B0604020202020204" charset="0"/>
            </a:endParaRPr>
          </a:p>
          <a:p>
            <a:pPr marL="152396" defTabSz="1219170">
              <a:buSzPts val="1800"/>
            </a:pPr>
            <a:r>
              <a:rPr lang="es-MX" sz="1867" b="1" kern="0" dirty="0">
                <a:latin typeface="Nunito Sans" panose="020B0604020202020204" charset="0"/>
              </a:rPr>
              <a:t>Diagrama relacional</a:t>
            </a:r>
            <a:r>
              <a:rPr lang="es-MX" sz="1867" b="1" kern="0" dirty="0">
                <a:solidFill>
                  <a:srgbClr val="575E5F"/>
                </a:solidFill>
                <a:latin typeface="Nunito Sans" panose="020B0604020202020204" charset="0"/>
              </a:rPr>
              <a:t>: </a:t>
            </a:r>
            <a:r>
              <a:rPr lang="es-MX" sz="1867" kern="0" dirty="0">
                <a:solidFill>
                  <a:srgbClr val="575E5F"/>
                </a:solidFill>
                <a:latin typeface="Nunito Sans" panose="020B0604020202020204" charset="0"/>
              </a:rPr>
              <a:t>Es la conversión de entidades y relaciones del diagrama E-R a tablas.</a:t>
            </a:r>
          </a:p>
        </p:txBody>
      </p:sp>
    </p:spTree>
    <p:extLst>
      <p:ext uri="{BB962C8B-B14F-4D97-AF65-F5344CB8AC3E}">
        <p14:creationId xmlns:p14="http://schemas.microsoft.com/office/powerpoint/2010/main" val="96330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2"/>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13</a:t>
            </a:fld>
            <a:endParaRPr kern="0"/>
          </a:p>
        </p:txBody>
      </p:sp>
      <p:sp>
        <p:nvSpPr>
          <p:cNvPr id="12" name="Google Shape;137;p20">
            <a:extLst>
              <a:ext uri="{FF2B5EF4-FFF2-40B4-BE49-F238E27FC236}">
                <a16:creationId xmlns:a16="http://schemas.microsoft.com/office/drawing/2014/main" id="{2130C622-BE7D-49C9-A7A5-1AB4AC96B9B2}"/>
              </a:ext>
            </a:extLst>
          </p:cNvPr>
          <p:cNvSpPr txBox="1">
            <a:spLocks noGrp="1"/>
          </p:cNvSpPr>
          <p:nvPr>
            <p:ph type="body" idx="1"/>
          </p:nvPr>
        </p:nvSpPr>
        <p:spPr>
          <a:xfrm>
            <a:off x="3919125" y="252700"/>
            <a:ext cx="7489920" cy="949841"/>
          </a:xfrm>
        </p:spPr>
        <p:txBody>
          <a:bodyPr spcFirstLastPara="1" wrap="square" lIns="121900" tIns="121900" rIns="121900" bIns="121900" anchor="t" anchorCtr="0">
            <a:noAutofit/>
          </a:bodyPr>
          <a:lstStyle/>
          <a:p>
            <a:pPr marL="0" indent="0">
              <a:spcBef>
                <a:spcPts val="0"/>
              </a:spcBef>
              <a:spcAft>
                <a:spcPts val="800"/>
              </a:spcAft>
              <a:buNone/>
            </a:pPr>
            <a:r>
              <a:rPr lang="es-419" sz="2133" i="1" dirty="0">
                <a:solidFill>
                  <a:schemeClr val="accent1"/>
                </a:solidFill>
                <a:latin typeface="Georgia" panose="02040502050405020303" pitchFamily="18" charset="0"/>
              </a:rPr>
              <a:t>Diseño formal de las Bases de Datos usando el diagrama entidad relación y Modelo relacional.</a:t>
            </a:r>
            <a:endParaRPr lang="es-MX" sz="2133" i="1" dirty="0">
              <a:solidFill>
                <a:schemeClr val="accent1"/>
              </a:solidFill>
              <a:latin typeface="Georgia" panose="02040502050405020303" pitchFamily="18" charset="0"/>
            </a:endParaRPr>
          </a:p>
        </p:txBody>
      </p:sp>
      <p:sp>
        <p:nvSpPr>
          <p:cNvPr id="6" name="Google Shape;113;p17">
            <a:extLst>
              <a:ext uri="{FF2B5EF4-FFF2-40B4-BE49-F238E27FC236}">
                <a16:creationId xmlns:a16="http://schemas.microsoft.com/office/drawing/2014/main" id="{B74AFD9D-C223-4B01-A4A7-FE4E24B2D25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7" name="Gráfico 6" descr="Base de datos">
            <a:extLst>
              <a:ext uri="{FF2B5EF4-FFF2-40B4-BE49-F238E27FC236}">
                <a16:creationId xmlns:a16="http://schemas.microsoft.com/office/drawing/2014/main" id="{9F3C7F78-080F-4956-A0BD-FC1B17F3A5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429000"/>
            <a:ext cx="2519221" cy="2519221"/>
          </a:xfrm>
          <a:prstGeom prst="rect">
            <a:avLst/>
          </a:prstGeom>
        </p:spPr>
      </p:pic>
      <p:sp>
        <p:nvSpPr>
          <p:cNvPr id="19" name="Google Shape;122;p18">
            <a:extLst>
              <a:ext uri="{FF2B5EF4-FFF2-40B4-BE49-F238E27FC236}">
                <a16:creationId xmlns:a16="http://schemas.microsoft.com/office/drawing/2014/main" id="{00F200E8-78BC-4ECD-A062-151C0807C478}"/>
              </a:ext>
            </a:extLst>
          </p:cNvPr>
          <p:cNvSpPr txBox="1">
            <a:spLocks/>
          </p:cNvSpPr>
          <p:nvPr/>
        </p:nvSpPr>
        <p:spPr>
          <a:xfrm>
            <a:off x="3919127" y="1532510"/>
            <a:ext cx="7489919" cy="282646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396" defTabSz="1219170">
              <a:buSzPts val="1800"/>
            </a:pPr>
            <a:endParaRPr lang="es-MX" sz="1867" kern="0" dirty="0">
              <a:solidFill>
                <a:srgbClr val="575E5F"/>
              </a:solidFill>
              <a:latin typeface="Nunito Sans" panose="020B0604020202020204" charset="0"/>
            </a:endParaRPr>
          </a:p>
        </p:txBody>
      </p:sp>
      <p:sp>
        <p:nvSpPr>
          <p:cNvPr id="13" name="CuadroTexto 12">
            <a:extLst>
              <a:ext uri="{FF2B5EF4-FFF2-40B4-BE49-F238E27FC236}">
                <a16:creationId xmlns:a16="http://schemas.microsoft.com/office/drawing/2014/main" id="{DCF452F0-673E-4B79-B323-BEC5CAC3E775}"/>
              </a:ext>
            </a:extLst>
          </p:cNvPr>
          <p:cNvSpPr txBox="1"/>
          <p:nvPr/>
        </p:nvSpPr>
        <p:spPr>
          <a:xfrm>
            <a:off x="3919126" y="1256383"/>
            <a:ext cx="7489917" cy="4923977"/>
          </a:xfrm>
          <a:prstGeom prst="rect">
            <a:avLst/>
          </a:prstGeom>
          <a:noFill/>
        </p:spPr>
        <p:txBody>
          <a:bodyPr wrap="square">
            <a:spAutoFit/>
          </a:bodyPr>
          <a:lstStyle/>
          <a:p>
            <a:pPr defTabSz="1219170">
              <a:buClr>
                <a:srgbClr val="000000"/>
              </a:buClr>
            </a:pPr>
            <a:r>
              <a:rPr lang="es-MX" sz="1867" b="1" kern="0" dirty="0">
                <a:solidFill>
                  <a:srgbClr val="000000"/>
                </a:solidFill>
                <a:latin typeface="Nunito Sans" panose="020B0604020202020204" charset="0"/>
                <a:cs typeface="Arial"/>
                <a:sym typeface="Arial"/>
              </a:rPr>
              <a:t>Técnica para el modelado de datos utilizando diagramas entidad relación.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parte de una descripción textual del problema o sistema de información a automatizar (los requisitos).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hace una lista de los sustantivos y verbos que aparecen.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Los sustantivos son posibles entidades o atributos.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Los verbos son posibles relaciones.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Analizando las frases se determina la cardinalidad de las relaciones y otros detalles.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elabora el diagrama (o diagramas) entidad-relación. </a:t>
            </a:r>
          </a:p>
          <a:p>
            <a:pPr marL="457189" indent="-457189" algn="just" defTabSz="1219170">
              <a:lnSpc>
                <a:spcPct val="150000"/>
              </a:lnSpc>
              <a:buClr>
                <a:srgbClr val="000000"/>
              </a:buClr>
              <a:buFont typeface="+mj-lt"/>
              <a:buAutoNum type="arabicPeriod"/>
            </a:pPr>
            <a:r>
              <a:rPr lang="es-MX" sz="1867" kern="0" dirty="0">
                <a:solidFill>
                  <a:srgbClr val="000000"/>
                </a:solidFill>
                <a:latin typeface="Nunito Sans" panose="020B0604020202020204" charset="0"/>
                <a:cs typeface="Arial"/>
                <a:sym typeface="Arial"/>
              </a:rPr>
              <a:t>Se completa el modelo con listas de atributos y una descripción de otras restricciones que no se pueden reflejar en el diagrama. </a:t>
            </a:r>
            <a:endParaRPr lang="es-419" sz="1867" kern="0" dirty="0">
              <a:solidFill>
                <a:srgbClr val="000000"/>
              </a:solidFill>
              <a:latin typeface="Nunito Sans" panose="020B0604020202020204" charset="0"/>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a:bodyPr>
          <a:lstStyle/>
          <a:p>
            <a:pPr marL="0" indent="0">
              <a:spcBef>
                <a:spcPts val="0"/>
              </a:spcBef>
              <a:spcAft>
                <a:spcPts val="800"/>
              </a:spcAft>
              <a:buNone/>
            </a:pPr>
            <a:r>
              <a:rPr lang="es-419" dirty="0"/>
              <a:t>Entidades, Relaciones, Atributos y su notación.</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14</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7" name="Text Placeholder 4">
            <a:extLst>
              <a:ext uri="{FF2B5EF4-FFF2-40B4-BE49-F238E27FC236}">
                <a16:creationId xmlns:a16="http://schemas.microsoft.com/office/drawing/2014/main" id="{AE51AFD3-5F7A-4CDE-A0D4-EEBF9D3BBC65}"/>
              </a:ext>
            </a:extLst>
          </p:cNvPr>
          <p:cNvSpPr>
            <a:spLocks noGrp="1"/>
          </p:cNvSpPr>
          <p:nvPr>
            <p:ph type="body" idx="2"/>
          </p:nvPr>
        </p:nvSpPr>
        <p:spPr>
          <a:xfrm>
            <a:off x="3983057" y="802402"/>
            <a:ext cx="7461600" cy="949841"/>
          </a:xfrm>
        </p:spPr>
        <p:txBody>
          <a:bodyPr/>
          <a:lstStyle/>
          <a:p>
            <a:pPr marL="186262" indent="0">
              <a:buNone/>
            </a:pPr>
            <a:r>
              <a:rPr lang="en-US" dirty="0"/>
              <a:t>En el diagrama entidad relación, las </a:t>
            </a:r>
            <a:r>
              <a:rPr lang="en-US" b="1" i="1" u="sng" dirty="0">
                <a:solidFill>
                  <a:srgbClr val="FF0000"/>
                </a:solidFill>
              </a:rPr>
              <a:t>entidades</a:t>
            </a:r>
            <a:r>
              <a:rPr lang="en-US" dirty="0"/>
              <a:t> se expresan graficamente como rectangulos donde dentro llevan su nombre</a:t>
            </a:r>
          </a:p>
          <a:p>
            <a:pPr marL="186262" indent="0">
              <a:buNone/>
            </a:pPr>
            <a:r>
              <a:rPr lang="en-US" dirty="0">
                <a:solidFill>
                  <a:srgbClr val="FF0000"/>
                </a:solidFill>
              </a:rPr>
              <a:t>Nota: Generalmente se presentan como sustantivos</a:t>
            </a:r>
          </a:p>
        </p:txBody>
      </p:sp>
      <p:pic>
        <p:nvPicPr>
          <p:cNvPr id="3" name="Imagen 2">
            <a:extLst>
              <a:ext uri="{FF2B5EF4-FFF2-40B4-BE49-F238E27FC236}">
                <a16:creationId xmlns:a16="http://schemas.microsoft.com/office/drawing/2014/main" id="{D85E6C5D-7188-4507-975B-19AD4E5AA176}"/>
              </a:ext>
            </a:extLst>
          </p:cNvPr>
          <p:cNvPicPr>
            <a:picLocks noChangeAspect="1"/>
          </p:cNvPicPr>
          <p:nvPr/>
        </p:nvPicPr>
        <p:blipFill rotWithShape="1">
          <a:blip r:embed="rId5"/>
          <a:srcRect l="35477"/>
          <a:stretch/>
        </p:blipFill>
        <p:spPr>
          <a:xfrm>
            <a:off x="5936566" y="2111270"/>
            <a:ext cx="3163489" cy="1118860"/>
          </a:xfrm>
          <a:prstGeom prst="rect">
            <a:avLst/>
          </a:prstGeom>
        </p:spPr>
      </p:pic>
      <p:sp>
        <p:nvSpPr>
          <p:cNvPr id="10" name="Text Placeholder 4">
            <a:extLst>
              <a:ext uri="{FF2B5EF4-FFF2-40B4-BE49-F238E27FC236}">
                <a16:creationId xmlns:a16="http://schemas.microsoft.com/office/drawing/2014/main" id="{4FE0DD54-74DF-406B-AD39-83C60F8D53C7}"/>
              </a:ext>
            </a:extLst>
          </p:cNvPr>
          <p:cNvSpPr txBox="1">
            <a:spLocks/>
          </p:cNvSpPr>
          <p:nvPr/>
        </p:nvSpPr>
        <p:spPr>
          <a:xfrm>
            <a:off x="3947445" y="3016073"/>
            <a:ext cx="7461600" cy="9498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186262" indent="0" defTabSz="1219170">
              <a:spcBef>
                <a:spcPts val="800"/>
              </a:spcBef>
              <a:buNone/>
            </a:pPr>
            <a:r>
              <a:rPr lang="en-US" sz="1867" kern="0" dirty="0"/>
              <a:t>Las </a:t>
            </a:r>
            <a:r>
              <a:rPr lang="en-US" sz="1867" b="1" i="1" u="sng" kern="0" dirty="0">
                <a:solidFill>
                  <a:srgbClr val="FF0000"/>
                </a:solidFill>
              </a:rPr>
              <a:t>relaciones</a:t>
            </a:r>
            <a:r>
              <a:rPr lang="en-US" sz="1867" kern="0" dirty="0"/>
              <a:t> son representadas con rombos</a:t>
            </a:r>
          </a:p>
        </p:txBody>
      </p:sp>
      <p:sp>
        <p:nvSpPr>
          <p:cNvPr id="5" name="Rectángulo 4">
            <a:extLst>
              <a:ext uri="{FF2B5EF4-FFF2-40B4-BE49-F238E27FC236}">
                <a16:creationId xmlns:a16="http://schemas.microsoft.com/office/drawing/2014/main" id="{ED3924BF-0C17-470B-B003-EEEDDE4A5DCC}"/>
              </a:ext>
            </a:extLst>
          </p:cNvPr>
          <p:cNvSpPr/>
          <p:nvPr/>
        </p:nvSpPr>
        <p:spPr>
          <a:xfrm>
            <a:off x="4391595" y="390810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8" name="Rectángulo 7">
            <a:extLst>
              <a:ext uri="{FF2B5EF4-FFF2-40B4-BE49-F238E27FC236}">
                <a16:creationId xmlns:a16="http://schemas.microsoft.com/office/drawing/2014/main" id="{E909E361-1867-4E90-A857-C50826B6C8A1}"/>
              </a:ext>
            </a:extLst>
          </p:cNvPr>
          <p:cNvSpPr/>
          <p:nvPr/>
        </p:nvSpPr>
        <p:spPr>
          <a:xfrm>
            <a:off x="9899294" y="389963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9" name="Rombo 8">
            <a:extLst>
              <a:ext uri="{FF2B5EF4-FFF2-40B4-BE49-F238E27FC236}">
                <a16:creationId xmlns:a16="http://schemas.microsoft.com/office/drawing/2014/main" id="{321FB5FE-CA67-4BEE-B15E-46D67798161E}"/>
              </a:ext>
            </a:extLst>
          </p:cNvPr>
          <p:cNvSpPr/>
          <p:nvPr/>
        </p:nvSpPr>
        <p:spPr>
          <a:xfrm>
            <a:off x="6907613" y="3838319"/>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29941E9-41CC-448F-86B5-4BC006BD4F02}"/>
              </a:ext>
            </a:extLst>
          </p:cNvPr>
          <p:cNvCxnSpPr>
            <a:stCxn id="5" idx="3"/>
            <a:endCxn id="9" idx="1"/>
          </p:cNvCxnSpPr>
          <p:nvPr/>
        </p:nvCxnSpPr>
        <p:spPr>
          <a:xfrm flipV="1">
            <a:off x="5752564" y="4199515"/>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815AE16D-47B8-419E-BA11-0426C2E666DB}"/>
              </a:ext>
            </a:extLst>
          </p:cNvPr>
          <p:cNvCxnSpPr>
            <a:stCxn id="9" idx="3"/>
            <a:endCxn id="8" idx="1"/>
          </p:cNvCxnSpPr>
          <p:nvPr/>
        </p:nvCxnSpPr>
        <p:spPr>
          <a:xfrm flipV="1">
            <a:off x="8805205" y="4197346"/>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5334C5B9-9405-4AF8-A103-593D407F235A}"/>
              </a:ext>
            </a:extLst>
          </p:cNvPr>
          <p:cNvSpPr/>
          <p:nvPr/>
        </p:nvSpPr>
        <p:spPr>
          <a:xfrm>
            <a:off x="4391595" y="570851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27" name="Rectángulo 26">
            <a:extLst>
              <a:ext uri="{FF2B5EF4-FFF2-40B4-BE49-F238E27FC236}">
                <a16:creationId xmlns:a16="http://schemas.microsoft.com/office/drawing/2014/main" id="{7627DCA1-4F90-4089-B7A3-6BC5DAB5923F}"/>
              </a:ext>
            </a:extLst>
          </p:cNvPr>
          <p:cNvSpPr/>
          <p:nvPr/>
        </p:nvSpPr>
        <p:spPr>
          <a:xfrm>
            <a:off x="9899294" y="5700041"/>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28" name="Rombo 27">
            <a:extLst>
              <a:ext uri="{FF2B5EF4-FFF2-40B4-BE49-F238E27FC236}">
                <a16:creationId xmlns:a16="http://schemas.microsoft.com/office/drawing/2014/main" id="{B1FEEDCD-7061-4331-B8AC-96618771E690}"/>
              </a:ext>
            </a:extLst>
          </p:cNvPr>
          <p:cNvSpPr/>
          <p:nvPr/>
        </p:nvSpPr>
        <p:spPr>
          <a:xfrm>
            <a:off x="6907613" y="5638726"/>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PA</a:t>
            </a:r>
            <a:endParaRPr lang="es-MX" sz="1333" kern="0" dirty="0">
              <a:solidFill>
                <a:srgbClr val="000000"/>
              </a:solidFill>
              <a:latin typeface="Arial"/>
              <a:sym typeface="Arial"/>
            </a:endParaRPr>
          </a:p>
        </p:txBody>
      </p:sp>
      <p:cxnSp>
        <p:nvCxnSpPr>
          <p:cNvPr id="29" name="Conector recto 28">
            <a:extLst>
              <a:ext uri="{FF2B5EF4-FFF2-40B4-BE49-F238E27FC236}">
                <a16:creationId xmlns:a16="http://schemas.microsoft.com/office/drawing/2014/main" id="{732993B0-2F54-42B9-B711-BA782DA85347}"/>
              </a:ext>
            </a:extLst>
          </p:cNvPr>
          <p:cNvCxnSpPr>
            <a:stCxn id="26" idx="3"/>
            <a:endCxn id="28" idx="1"/>
          </p:cNvCxnSpPr>
          <p:nvPr/>
        </p:nvCxnSpPr>
        <p:spPr>
          <a:xfrm flipV="1">
            <a:off x="5752564" y="5999922"/>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7A36FB6-1BC7-4D8B-8DD7-EC45B74B9B54}"/>
              </a:ext>
            </a:extLst>
          </p:cNvPr>
          <p:cNvCxnSpPr>
            <a:stCxn id="28" idx="3"/>
            <a:endCxn id="27" idx="1"/>
          </p:cNvCxnSpPr>
          <p:nvPr/>
        </p:nvCxnSpPr>
        <p:spPr>
          <a:xfrm flipV="1">
            <a:off x="8805205" y="5997753"/>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5AFDC189-612F-4AD2-82CC-135F7FF2C612}"/>
              </a:ext>
            </a:extLst>
          </p:cNvPr>
          <p:cNvSpPr txBox="1">
            <a:spLocks/>
          </p:cNvSpPr>
          <p:nvPr/>
        </p:nvSpPr>
        <p:spPr>
          <a:xfrm>
            <a:off x="3983057" y="4601344"/>
            <a:ext cx="7461600" cy="9498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186262" indent="0" defTabSz="1219170">
              <a:spcBef>
                <a:spcPts val="800"/>
              </a:spcBef>
              <a:buNone/>
            </a:pPr>
            <a:r>
              <a:rPr lang="en-US" sz="1867" kern="0" dirty="0"/>
              <a:t>En ocaciones se acostumbra a colorar las iniciales de las entidades.</a:t>
            </a:r>
          </a:p>
        </p:txBody>
      </p:sp>
    </p:spTree>
    <p:extLst>
      <p:ext uri="{BB962C8B-B14F-4D97-AF65-F5344CB8AC3E}">
        <p14:creationId xmlns:p14="http://schemas.microsoft.com/office/powerpoint/2010/main" val="105508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Representación Matemática</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15</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2" name="TextShape 2">
            <a:extLst>
              <a:ext uri="{FF2B5EF4-FFF2-40B4-BE49-F238E27FC236}">
                <a16:creationId xmlns:a16="http://schemas.microsoft.com/office/drawing/2014/main" id="{F47C57A8-CB86-40F3-BBD4-B7DB5E6ED85C}"/>
              </a:ext>
            </a:extLst>
          </p:cNvPr>
          <p:cNvSpPr txBox="1"/>
          <p:nvPr/>
        </p:nvSpPr>
        <p:spPr>
          <a:xfrm>
            <a:off x="3831885" y="1427188"/>
            <a:ext cx="7098240" cy="4206240"/>
          </a:xfrm>
          <a:prstGeom prst="rect">
            <a:avLst/>
          </a:prstGeom>
          <a:noFill/>
          <a:ln>
            <a:noFill/>
          </a:ln>
        </p:spPr>
        <p:txBody>
          <a:bodyPr tIns="121920" bIns="121920">
            <a:noAutofit/>
          </a:bodyPr>
          <a:lstStyle/>
          <a:p>
            <a:pPr marL="609585" indent="-473748" algn="ctr" defTabSz="1219170">
              <a:spcBef>
                <a:spcPts val="1335"/>
              </a:spcBef>
              <a:buClr>
                <a:srgbClr val="666666"/>
              </a:buClr>
              <a:buFont typeface="Karla"/>
              <a:buChar char="▸"/>
            </a:pPr>
            <a:r>
              <a:rPr lang="en-US" sz="2667" kern="0" spc="-1" dirty="0">
                <a:solidFill>
                  <a:srgbClr val="666666"/>
                </a:solidFill>
                <a:latin typeface="Arial"/>
                <a:ea typeface="Karla"/>
                <a:cs typeface="Arial"/>
                <a:sym typeface="Arial"/>
              </a:rPr>
              <a:t>E = { e | p(e) }</a:t>
            </a:r>
            <a:endParaRPr lang="en-US" sz="2667" kern="0" spc="-1" dirty="0">
              <a:solidFill>
                <a:srgbClr val="000000"/>
              </a:solidFill>
              <a:latin typeface="Arial"/>
              <a:cs typeface="Arial"/>
              <a:sym typeface="Arial"/>
            </a:endParaRPr>
          </a:p>
          <a:p>
            <a:pPr marL="135357" algn="just" defTabSz="1219170">
              <a:spcBef>
                <a:spcPts val="1335"/>
              </a:spcBef>
              <a:buClr>
                <a:srgbClr val="000000"/>
              </a:buClr>
            </a:pPr>
            <a:endParaRPr lang="en-US" sz="2667" kern="0" spc="-1" dirty="0">
              <a:solidFill>
                <a:srgbClr val="000000"/>
              </a:solidFill>
              <a:latin typeface="Arial"/>
              <a:cs typeface="Arial"/>
              <a:sym typeface="Arial"/>
            </a:endParaRPr>
          </a:p>
          <a:p>
            <a:pPr marL="609585" indent="-473748" algn="just" defTabSz="1219170">
              <a:spcBef>
                <a:spcPts val="933"/>
              </a:spcBef>
              <a:buClr>
                <a:srgbClr val="666666"/>
              </a:buClr>
              <a:buFont typeface="Karla"/>
              <a:buChar char="▸"/>
            </a:pPr>
            <a:r>
              <a:rPr lang="en-US" sz="1867" kern="0" spc="-1" dirty="0">
                <a:solidFill>
                  <a:srgbClr val="666666"/>
                </a:solidFill>
                <a:latin typeface="Arial"/>
                <a:ea typeface="Karla"/>
                <a:cs typeface="Arial"/>
                <a:sym typeface="Arial"/>
              </a:rPr>
              <a:t>Siendo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 una ocurrencia del tipo de entidad,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 y “</a:t>
            </a:r>
            <a:r>
              <a:rPr lang="en-US" sz="1867" b="1" kern="0" spc="-1" dirty="0">
                <a:solidFill>
                  <a:srgbClr val="666666"/>
                </a:solidFill>
                <a:latin typeface="Arial"/>
                <a:ea typeface="Karla"/>
                <a:cs typeface="Arial"/>
                <a:sym typeface="Arial"/>
              </a:rPr>
              <a:t>p”</a:t>
            </a:r>
            <a:r>
              <a:rPr lang="en-US" sz="1867" kern="0" spc="-1" dirty="0">
                <a:solidFill>
                  <a:srgbClr val="666666"/>
                </a:solidFill>
                <a:latin typeface="Arial"/>
                <a:ea typeface="Karla"/>
                <a:cs typeface="Arial"/>
                <a:sym typeface="Arial"/>
              </a:rPr>
              <a:t> el predicado asociado a “</a:t>
            </a:r>
            <a:r>
              <a:rPr lang="en-US" sz="1867" b="1" kern="0" spc="-1" dirty="0">
                <a:solidFill>
                  <a:srgbClr val="666666"/>
                </a:solidFill>
                <a:latin typeface="Arial"/>
                <a:ea typeface="Karla"/>
                <a:cs typeface="Arial"/>
                <a:sym typeface="Arial"/>
              </a:rPr>
              <a:t>E”</a:t>
            </a:r>
            <a:r>
              <a:rPr lang="en-US" sz="1867" kern="0" spc="-1" dirty="0">
                <a:solidFill>
                  <a:srgbClr val="666666"/>
                </a:solidFill>
                <a:latin typeface="Arial"/>
                <a:ea typeface="Karla"/>
                <a:cs typeface="Arial"/>
                <a:sym typeface="Arial"/>
              </a:rPr>
              <a:t>.</a:t>
            </a:r>
            <a:endParaRPr lang="en-US" sz="1867" kern="0" spc="-1" dirty="0">
              <a:solidFill>
                <a:srgbClr val="000000"/>
              </a:solidFill>
              <a:latin typeface="Arial"/>
              <a:cs typeface="Arial"/>
              <a:sym typeface="Arial"/>
            </a:endParaRPr>
          </a:p>
          <a:p>
            <a:pPr marL="135357" algn="just" defTabSz="1219170">
              <a:spcBef>
                <a:spcPts val="933"/>
              </a:spcBef>
              <a:buClr>
                <a:srgbClr val="000000"/>
              </a:buClr>
            </a:pPr>
            <a:endParaRPr lang="en-US" sz="1867" kern="0" spc="-1" dirty="0">
              <a:solidFill>
                <a:srgbClr val="000000"/>
              </a:solidFill>
              <a:latin typeface="Arial"/>
              <a:cs typeface="Arial"/>
              <a:sym typeface="Arial"/>
            </a:endParaRPr>
          </a:p>
          <a:p>
            <a:pPr marL="609585" indent="-473748" algn="just" defTabSz="1219170">
              <a:spcBef>
                <a:spcPts val="933"/>
              </a:spcBef>
              <a:buClr>
                <a:srgbClr val="666666"/>
              </a:buClr>
              <a:buFont typeface="Karla"/>
              <a:buChar char="▸"/>
            </a:pPr>
            <a:r>
              <a:rPr lang="en-US" sz="1867" kern="0" spc="-1" dirty="0">
                <a:solidFill>
                  <a:srgbClr val="666666"/>
                </a:solidFill>
                <a:latin typeface="Arial"/>
                <a:ea typeface="Karla"/>
                <a:cs typeface="Arial"/>
                <a:sym typeface="Arial"/>
              </a:rPr>
              <a:t>Por ejemplo, el tipo de entidad </a:t>
            </a:r>
            <a:r>
              <a:rPr lang="en-US" sz="1867" b="1" kern="0" spc="-1" dirty="0">
                <a:solidFill>
                  <a:srgbClr val="666666"/>
                </a:solidFill>
                <a:latin typeface="Arial"/>
                <a:ea typeface="Karla"/>
                <a:cs typeface="Arial"/>
                <a:sym typeface="Arial"/>
              </a:rPr>
              <a:t>LIBRO</a:t>
            </a:r>
            <a:r>
              <a:rPr lang="en-US" sz="1867" kern="0" spc="-1" dirty="0">
                <a:solidFill>
                  <a:srgbClr val="666666"/>
                </a:solidFill>
                <a:latin typeface="Arial"/>
                <a:ea typeface="Karla"/>
                <a:cs typeface="Arial"/>
                <a:sym typeface="Arial"/>
              </a:rPr>
              <a:t> cuyo predicado asociado es </a:t>
            </a:r>
            <a:r>
              <a:rPr lang="en-US" sz="1867" b="1" kern="0" spc="-1" dirty="0">
                <a:solidFill>
                  <a:srgbClr val="666666"/>
                </a:solidFill>
                <a:latin typeface="Arial"/>
                <a:ea typeface="Karla"/>
                <a:cs typeface="Arial"/>
                <a:sym typeface="Arial"/>
              </a:rPr>
              <a:t>Documento editado que puede ser leído, </a:t>
            </a:r>
            <a:r>
              <a:rPr lang="en-US" sz="1867" kern="0" spc="-1" dirty="0">
                <a:solidFill>
                  <a:srgbClr val="666666"/>
                </a:solidFill>
                <a:latin typeface="Arial"/>
                <a:ea typeface="Karla"/>
                <a:cs typeface="Arial"/>
                <a:sym typeface="Arial"/>
              </a:rPr>
              <a:t>tiene una ocurrencia </a:t>
            </a:r>
            <a:r>
              <a:rPr lang="en-US" sz="1867" b="1" kern="0" spc="-1" dirty="0">
                <a:solidFill>
                  <a:srgbClr val="666666"/>
                </a:solidFill>
                <a:latin typeface="Arial"/>
                <a:ea typeface="Karla"/>
                <a:cs typeface="Arial"/>
                <a:sym typeface="Arial"/>
              </a:rPr>
              <a:t>Concepción y Diseño de bases de datos </a:t>
            </a:r>
            <a:r>
              <a:rPr lang="en-US" sz="1867" kern="0" spc="-1" dirty="0">
                <a:solidFill>
                  <a:srgbClr val="666666"/>
                </a:solidFill>
                <a:latin typeface="Arial"/>
                <a:ea typeface="Karla"/>
                <a:cs typeface="Arial"/>
                <a:sym typeface="Arial"/>
              </a:rPr>
              <a:t>que pertenece a ella, ya que cumple dicho predicado.</a:t>
            </a:r>
            <a:endParaRPr lang="en-US" sz="1867" kern="0" spc="-1" dirty="0">
              <a:solidFill>
                <a:srgbClr val="000000"/>
              </a:solidFill>
              <a:latin typeface="Arial"/>
              <a:cs typeface="Arial"/>
              <a:sym typeface="Arial"/>
            </a:endParaRPr>
          </a:p>
        </p:txBody>
      </p:sp>
    </p:spTree>
    <p:extLst>
      <p:ext uri="{BB962C8B-B14F-4D97-AF65-F5344CB8AC3E}">
        <p14:creationId xmlns:p14="http://schemas.microsoft.com/office/powerpoint/2010/main" val="258635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Tipos de entidades</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16</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CustomShape 3">
            <a:extLst>
              <a:ext uri="{FF2B5EF4-FFF2-40B4-BE49-F238E27FC236}">
                <a16:creationId xmlns:a16="http://schemas.microsoft.com/office/drawing/2014/main" id="{E76AF664-22AC-4276-B008-6A0170F2375D}"/>
              </a:ext>
            </a:extLst>
          </p:cNvPr>
          <p:cNvSpPr/>
          <p:nvPr/>
        </p:nvSpPr>
        <p:spPr>
          <a:xfrm>
            <a:off x="3920565" y="2475862"/>
            <a:ext cx="7488480" cy="1906276"/>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algn="just" defTabSz="1219170">
              <a:spcBef>
                <a:spcPts val="801"/>
              </a:spcBef>
              <a:buClr>
                <a:srgbClr val="000000"/>
              </a:buClr>
            </a:pPr>
            <a:r>
              <a:rPr lang="en-US" sz="1600" kern="0" spc="-1" dirty="0">
                <a:solidFill>
                  <a:srgbClr val="575E5F"/>
                </a:solidFill>
                <a:latin typeface="Nunito Sans" panose="020B0604020202020204" charset="0"/>
                <a:ea typeface="Arial"/>
                <a:sym typeface="Arial"/>
              </a:rPr>
              <a:t>Se proponen tres reglas generales que debe cumplir una entidad:</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Tiene que tener existencia propia.</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Cada ocurrencia de un tipo de entidad debe poder distinguirse de las demás.</a:t>
            </a:r>
            <a:endParaRPr lang="en-US" sz="1600" kern="0" spc="-1" dirty="0">
              <a:solidFill>
                <a:srgbClr val="575E5F"/>
              </a:solidFill>
              <a:latin typeface="Nunito Sans" panose="020B0604020202020204" charset="0"/>
              <a:sym typeface="Arial"/>
            </a:endParaRPr>
          </a:p>
          <a:p>
            <a:pPr marL="1067013" lvl="1" indent="-456949" algn="just" defTabSz="1219170">
              <a:spcBef>
                <a:spcPts val="801"/>
              </a:spcBef>
              <a:buClr>
                <a:srgbClr val="000000"/>
              </a:buClr>
              <a:buFont typeface="Arial"/>
              <a:buAutoNum type="alphaLcParenR"/>
            </a:pPr>
            <a:r>
              <a:rPr lang="en-US" sz="1600" kern="0" spc="-1" dirty="0">
                <a:solidFill>
                  <a:srgbClr val="575E5F"/>
                </a:solidFill>
                <a:latin typeface="Nunito Sans" panose="020B0604020202020204" charset="0"/>
                <a:ea typeface="Arial"/>
                <a:sym typeface="Arial"/>
              </a:rPr>
              <a:t>Todas las ocurrencias de un tipo de entidad deben tener los mismos tipos de características (atributos).</a:t>
            </a:r>
            <a:endParaRPr lang="en-US" sz="1600" kern="0" spc="-1" dirty="0">
              <a:solidFill>
                <a:srgbClr val="575E5F"/>
              </a:solidFill>
              <a:latin typeface="Nunito Sans" panose="020B0604020202020204" charset="0"/>
              <a:sym typeface="Arial"/>
            </a:endParaRPr>
          </a:p>
        </p:txBody>
      </p:sp>
    </p:spTree>
    <p:extLst>
      <p:ext uri="{BB962C8B-B14F-4D97-AF65-F5344CB8AC3E}">
        <p14:creationId xmlns:p14="http://schemas.microsoft.com/office/powerpoint/2010/main" val="3472442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3919125" y="27013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Representación Matemática</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17</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2" name="TextShape 2">
            <a:extLst>
              <a:ext uri="{FF2B5EF4-FFF2-40B4-BE49-F238E27FC236}">
                <a16:creationId xmlns:a16="http://schemas.microsoft.com/office/drawing/2014/main" id="{833B0A6B-007F-4024-8B20-D857273500F9}"/>
              </a:ext>
            </a:extLst>
          </p:cNvPr>
          <p:cNvSpPr txBox="1"/>
          <p:nvPr/>
        </p:nvSpPr>
        <p:spPr>
          <a:xfrm>
            <a:off x="3742965" y="1490316"/>
            <a:ext cx="7666080" cy="2286240"/>
          </a:xfrm>
          <a:prstGeom prst="rect">
            <a:avLst/>
          </a:prstGeom>
          <a:noFill/>
          <a:ln>
            <a:noFill/>
          </a:ln>
        </p:spPr>
        <p:txBody>
          <a:bodyPr tIns="121920" bIns="121920">
            <a:noAutofit/>
          </a:bodyPr>
          <a:lstStyle/>
          <a:p>
            <a:pPr marL="609585" indent="-473748" algn="just" defTabSz="1219170">
              <a:spcBef>
                <a:spcPts val="801"/>
              </a:spcBef>
              <a:buClr>
                <a:srgbClr val="666666"/>
              </a:buClr>
              <a:buFont typeface="Karla"/>
              <a:buChar char="▸"/>
            </a:pPr>
            <a:r>
              <a:rPr lang="en-US" sz="1600" kern="0" spc="-1" dirty="0">
                <a:solidFill>
                  <a:srgbClr val="666666"/>
                </a:solidFill>
                <a:latin typeface="Arial"/>
                <a:ea typeface="Karla"/>
                <a:cs typeface="Arial"/>
                <a:sym typeface="Arial"/>
              </a:rPr>
              <a:t>Existen dos clases de entidades:  </a:t>
            </a:r>
            <a:endParaRPr lang="en-US" sz="1600" kern="0" spc="-1" dirty="0">
              <a:solidFill>
                <a:srgbClr val="000000"/>
              </a:solidFill>
              <a:latin typeface="Arial"/>
              <a:cs typeface="Arial"/>
              <a:sym typeface="Arial"/>
            </a:endParaRPr>
          </a:p>
          <a:p>
            <a:pPr marL="1219170" lvl="1" indent="-473748" algn="just" defTabSz="1219170">
              <a:spcBef>
                <a:spcPts val="801"/>
              </a:spcBef>
              <a:buClr>
                <a:srgbClr val="666666"/>
              </a:buClr>
              <a:buFont typeface="Arial"/>
              <a:buChar char="•"/>
            </a:pPr>
            <a:r>
              <a:rPr lang="en-US" sz="1600" b="1" i="1" kern="0" spc="-1" dirty="0">
                <a:solidFill>
                  <a:srgbClr val="666666"/>
                </a:solidFill>
                <a:latin typeface="Arial"/>
                <a:ea typeface="Karla"/>
                <a:cs typeface="Arial"/>
                <a:sym typeface="Arial"/>
              </a:rPr>
              <a:t>Fuertes</a:t>
            </a:r>
            <a:r>
              <a:rPr lang="en-US" sz="1600" i="1" kern="0" spc="-1" dirty="0">
                <a:solidFill>
                  <a:srgbClr val="666666"/>
                </a:solidFill>
                <a:latin typeface="Arial"/>
                <a:ea typeface="Karla"/>
                <a:cs typeface="Arial"/>
                <a:sym typeface="Arial"/>
              </a:rPr>
              <a:t>.- S</a:t>
            </a:r>
            <a:r>
              <a:rPr lang="en-US" sz="1600" kern="0" spc="-1" dirty="0">
                <a:solidFill>
                  <a:srgbClr val="666666"/>
                </a:solidFill>
                <a:latin typeface="Arial"/>
                <a:ea typeface="Karla"/>
                <a:cs typeface="Arial"/>
                <a:sym typeface="Arial"/>
              </a:rPr>
              <a:t>on aquellas que tienen existencia por </a:t>
            </a:r>
            <a:r>
              <a:rPr lang="en-US" sz="1600" kern="0" spc="-1" dirty="0" err="1">
                <a:solidFill>
                  <a:srgbClr val="666666"/>
                </a:solidFill>
                <a:latin typeface="Arial"/>
                <a:ea typeface="Karla"/>
                <a:cs typeface="Arial"/>
                <a:sym typeface="Arial"/>
              </a:rPr>
              <a:t>si</a:t>
            </a:r>
            <a:r>
              <a:rPr lang="en-US" sz="1600" kern="0" spc="-1" dirty="0">
                <a:solidFill>
                  <a:srgbClr val="666666"/>
                </a:solidFill>
                <a:latin typeface="Arial"/>
                <a:ea typeface="Karla"/>
                <a:cs typeface="Arial"/>
                <a:sym typeface="Arial"/>
              </a:rPr>
              <a:t> mismas.</a:t>
            </a:r>
          </a:p>
          <a:p>
            <a:pPr marL="1219170" lvl="1" indent="-473748" algn="just" defTabSz="1219170">
              <a:spcBef>
                <a:spcPts val="801"/>
              </a:spcBef>
              <a:buClr>
                <a:srgbClr val="666666"/>
              </a:buClr>
              <a:buFont typeface="Arial"/>
              <a:buChar char="•"/>
            </a:pPr>
            <a:r>
              <a:rPr lang="en-US" sz="1600" b="1" i="1" kern="0" spc="-1" dirty="0" err="1">
                <a:solidFill>
                  <a:srgbClr val="666666"/>
                </a:solidFill>
                <a:latin typeface="Arial"/>
                <a:ea typeface="Karla"/>
                <a:cs typeface="Arial"/>
                <a:sym typeface="Arial"/>
              </a:rPr>
              <a:t>Débiles</a:t>
            </a:r>
            <a:r>
              <a:rPr lang="en-US" sz="1600" b="1" i="1" kern="0" spc="-1" dirty="0">
                <a:solidFill>
                  <a:srgbClr val="666666"/>
                </a:solidFill>
                <a:latin typeface="Arial"/>
                <a:ea typeface="Karla"/>
                <a:cs typeface="Arial"/>
                <a:sym typeface="Arial"/>
              </a:rPr>
              <a:t>.- </a:t>
            </a:r>
            <a:r>
              <a:rPr lang="en-US" sz="1600" i="1" kern="0" spc="-1" dirty="0" err="1">
                <a:solidFill>
                  <a:srgbClr val="666666"/>
                </a:solidFill>
                <a:latin typeface="Arial"/>
                <a:ea typeface="Karla"/>
                <a:cs typeface="Arial"/>
                <a:sym typeface="Arial"/>
              </a:rPr>
              <a:t>Cuya</a:t>
            </a:r>
            <a:r>
              <a:rPr lang="en-US" sz="1600" i="1" kern="0" spc="-1" dirty="0">
                <a:solidFill>
                  <a:srgbClr val="666666"/>
                </a:solidFill>
                <a:latin typeface="Arial"/>
                <a:ea typeface="Karla"/>
                <a:cs typeface="Arial"/>
                <a:sym typeface="Arial"/>
              </a:rPr>
              <a:t> </a:t>
            </a:r>
            <a:r>
              <a:rPr lang="en-US" sz="1600" kern="0" spc="-1" dirty="0">
                <a:solidFill>
                  <a:srgbClr val="666666"/>
                </a:solidFill>
                <a:latin typeface="Arial"/>
                <a:ea typeface="Karla"/>
                <a:cs typeface="Arial"/>
                <a:sym typeface="Arial"/>
              </a:rPr>
              <a:t>existencia </a:t>
            </a:r>
            <a:r>
              <a:rPr lang="en-US" sz="1600" kern="0" spc="-1" dirty="0" err="1">
                <a:solidFill>
                  <a:srgbClr val="666666"/>
                </a:solidFill>
                <a:latin typeface="Arial"/>
                <a:ea typeface="Karla"/>
                <a:cs typeface="Arial"/>
                <a:sym typeface="Arial"/>
              </a:rPr>
              <a:t>depende</a:t>
            </a:r>
            <a:r>
              <a:rPr lang="en-US" sz="1600" kern="0" spc="-1" dirty="0">
                <a:solidFill>
                  <a:srgbClr val="666666"/>
                </a:solidFill>
                <a:latin typeface="Arial"/>
                <a:ea typeface="Karla"/>
                <a:cs typeface="Arial"/>
                <a:sym typeface="Arial"/>
              </a:rPr>
              <a:t> de </a:t>
            </a:r>
            <a:r>
              <a:rPr lang="en-US" sz="1600" kern="0" spc="-1" dirty="0" err="1">
                <a:solidFill>
                  <a:srgbClr val="666666"/>
                </a:solidFill>
                <a:latin typeface="Arial"/>
                <a:ea typeface="Karla"/>
                <a:cs typeface="Arial"/>
                <a:sym typeface="Arial"/>
              </a:rPr>
              <a:t>otro</a:t>
            </a:r>
            <a:r>
              <a:rPr lang="en-US" sz="1600" kern="0" spc="-1" dirty="0">
                <a:solidFill>
                  <a:srgbClr val="666666"/>
                </a:solidFill>
                <a:latin typeface="Arial"/>
                <a:ea typeface="Karla"/>
                <a:cs typeface="Arial"/>
                <a:sym typeface="Arial"/>
              </a:rPr>
              <a:t> tipo de </a:t>
            </a:r>
            <a:r>
              <a:rPr lang="en-US" sz="1600" kern="0" spc="-1" dirty="0" err="1">
                <a:solidFill>
                  <a:srgbClr val="666666"/>
                </a:solidFill>
                <a:latin typeface="Arial"/>
                <a:ea typeface="Karla"/>
                <a:cs typeface="Arial"/>
                <a:sym typeface="Arial"/>
              </a:rPr>
              <a:t>entidad</a:t>
            </a:r>
            <a:r>
              <a:rPr lang="en-US" sz="1600" kern="0" spc="-1" dirty="0">
                <a:solidFill>
                  <a:srgbClr val="666666"/>
                </a:solidFill>
                <a:latin typeface="Arial"/>
                <a:ea typeface="Karla"/>
                <a:cs typeface="Arial"/>
                <a:sym typeface="Arial"/>
              </a:rPr>
              <a:t>, y la </a:t>
            </a:r>
            <a:r>
              <a:rPr lang="en-US" sz="1600" kern="0" spc="-1" dirty="0" err="1">
                <a:solidFill>
                  <a:srgbClr val="666666"/>
                </a:solidFill>
                <a:latin typeface="Arial"/>
                <a:ea typeface="Karla"/>
                <a:cs typeface="Arial"/>
                <a:sym typeface="Arial"/>
              </a:rPr>
              <a:t>desaparición</a:t>
            </a:r>
            <a:r>
              <a:rPr lang="en-US" sz="1600" kern="0" spc="-1" dirty="0">
                <a:solidFill>
                  <a:srgbClr val="666666"/>
                </a:solidFill>
                <a:latin typeface="Arial"/>
                <a:ea typeface="Karla"/>
                <a:cs typeface="Arial"/>
                <a:sym typeface="Arial"/>
              </a:rPr>
              <a:t> de un </a:t>
            </a:r>
            <a:r>
              <a:rPr lang="en-US" sz="1600" kern="0" spc="-1" dirty="0" err="1">
                <a:solidFill>
                  <a:srgbClr val="666666"/>
                </a:solidFill>
                <a:latin typeface="Arial"/>
                <a:ea typeface="Karla"/>
                <a:cs typeface="Arial"/>
                <a:sym typeface="Arial"/>
              </a:rPr>
              <a:t>empleado</a:t>
            </a:r>
            <a:r>
              <a:rPr lang="en-US" sz="1600" kern="0" spc="-1" dirty="0">
                <a:solidFill>
                  <a:srgbClr val="666666"/>
                </a:solidFill>
                <a:latin typeface="Arial"/>
                <a:ea typeface="Karla"/>
                <a:cs typeface="Arial"/>
                <a:sym typeface="Arial"/>
              </a:rPr>
              <a:t> de la BD </a:t>
            </a:r>
            <a:r>
              <a:rPr lang="en-US" sz="1600" kern="0" spc="-1" dirty="0" err="1">
                <a:solidFill>
                  <a:srgbClr val="666666"/>
                </a:solidFill>
                <a:latin typeface="Arial"/>
                <a:ea typeface="Karla"/>
                <a:cs typeface="Arial"/>
                <a:sym typeface="Arial"/>
              </a:rPr>
              <a:t>hace</a:t>
            </a:r>
            <a:r>
              <a:rPr lang="en-US" sz="1600" kern="0" spc="-1" dirty="0">
                <a:solidFill>
                  <a:srgbClr val="666666"/>
                </a:solidFill>
                <a:latin typeface="Arial"/>
                <a:ea typeface="Karla"/>
                <a:cs typeface="Arial"/>
                <a:sym typeface="Arial"/>
              </a:rPr>
              <a:t> que </a:t>
            </a:r>
            <a:r>
              <a:rPr lang="en-US" sz="1600" kern="0" spc="-1" dirty="0" err="1">
                <a:solidFill>
                  <a:srgbClr val="666666"/>
                </a:solidFill>
                <a:latin typeface="Arial"/>
                <a:ea typeface="Karla"/>
                <a:cs typeface="Arial"/>
                <a:sym typeface="Arial"/>
              </a:rPr>
              <a:t>desaparezcan</a:t>
            </a:r>
            <a:r>
              <a:rPr lang="en-US" sz="1600" kern="0" spc="-1" dirty="0">
                <a:solidFill>
                  <a:srgbClr val="666666"/>
                </a:solidFill>
                <a:latin typeface="Arial"/>
                <a:ea typeface="Karla"/>
                <a:cs typeface="Arial"/>
                <a:sym typeface="Arial"/>
              </a:rPr>
              <a:t> </a:t>
            </a:r>
            <a:r>
              <a:rPr lang="en-US" sz="1600" kern="0" spc="-1" dirty="0" err="1">
                <a:solidFill>
                  <a:srgbClr val="666666"/>
                </a:solidFill>
                <a:latin typeface="Arial"/>
                <a:ea typeface="Karla"/>
                <a:cs typeface="Arial"/>
                <a:sym typeface="Arial"/>
              </a:rPr>
              <a:t>también</a:t>
            </a:r>
            <a:r>
              <a:rPr lang="en-US" sz="1600" kern="0" spc="-1" dirty="0">
                <a:solidFill>
                  <a:srgbClr val="666666"/>
                </a:solidFill>
                <a:latin typeface="Arial"/>
                <a:ea typeface="Karla"/>
                <a:cs typeface="Arial"/>
                <a:sym typeface="Arial"/>
              </a:rPr>
              <a:t> </a:t>
            </a:r>
            <a:r>
              <a:rPr lang="en-US" sz="1600" kern="0" spc="-1" dirty="0" err="1">
                <a:solidFill>
                  <a:srgbClr val="666666"/>
                </a:solidFill>
                <a:latin typeface="Arial"/>
                <a:ea typeface="Karla"/>
                <a:cs typeface="Arial"/>
                <a:sym typeface="Arial"/>
              </a:rPr>
              <a:t>todos</a:t>
            </a:r>
            <a:r>
              <a:rPr lang="en-US" sz="1600" kern="0" spc="-1" dirty="0">
                <a:solidFill>
                  <a:srgbClr val="666666"/>
                </a:solidFill>
                <a:latin typeface="Arial"/>
                <a:ea typeface="Karla"/>
                <a:cs typeface="Arial"/>
                <a:sym typeface="Arial"/>
              </a:rPr>
              <a:t> los </a:t>
            </a:r>
            <a:r>
              <a:rPr lang="en-US" sz="1600" kern="0" spc="-1" dirty="0" err="1">
                <a:solidFill>
                  <a:srgbClr val="666666"/>
                </a:solidFill>
                <a:latin typeface="Arial"/>
                <a:ea typeface="Karla"/>
                <a:cs typeface="Arial"/>
                <a:sym typeface="Arial"/>
              </a:rPr>
              <a:t>familiares</a:t>
            </a:r>
            <a:r>
              <a:rPr lang="en-US" sz="1600" kern="0" spc="-1" dirty="0">
                <a:solidFill>
                  <a:srgbClr val="666666"/>
                </a:solidFill>
                <a:latin typeface="Arial"/>
                <a:ea typeface="Karla"/>
                <a:cs typeface="Arial"/>
                <a:sym typeface="Arial"/>
              </a:rPr>
              <a:t> que </a:t>
            </a:r>
            <a:r>
              <a:rPr lang="en-US" sz="1600" kern="0" spc="-1" dirty="0" err="1">
                <a:solidFill>
                  <a:srgbClr val="666666"/>
                </a:solidFill>
                <a:latin typeface="Arial"/>
                <a:ea typeface="Karla"/>
                <a:cs typeface="Arial"/>
                <a:sym typeface="Arial"/>
              </a:rPr>
              <a:t>estaban</a:t>
            </a:r>
            <a:r>
              <a:rPr lang="en-US" sz="1600" kern="0" spc="-1" dirty="0">
                <a:solidFill>
                  <a:srgbClr val="666666"/>
                </a:solidFill>
                <a:latin typeface="Arial"/>
                <a:ea typeface="Karla"/>
                <a:cs typeface="Arial"/>
                <a:sym typeface="Arial"/>
              </a:rPr>
              <a:t> a su cargo.</a:t>
            </a:r>
            <a:endParaRPr lang="en-US" sz="1600" kern="0" spc="-1" dirty="0">
              <a:solidFill>
                <a:srgbClr val="000000"/>
              </a:solidFill>
              <a:latin typeface="Arial"/>
              <a:cs typeface="Arial"/>
              <a:sym typeface="Arial"/>
            </a:endParaRPr>
          </a:p>
        </p:txBody>
      </p:sp>
      <p:sp>
        <p:nvSpPr>
          <p:cNvPr id="9" name="Rectángulo 8">
            <a:extLst>
              <a:ext uri="{FF2B5EF4-FFF2-40B4-BE49-F238E27FC236}">
                <a16:creationId xmlns:a16="http://schemas.microsoft.com/office/drawing/2014/main" id="{55ADEE2A-BBC2-4B13-9A08-A17AF9C890A0}"/>
              </a:ext>
            </a:extLst>
          </p:cNvPr>
          <p:cNvSpPr/>
          <p:nvPr/>
        </p:nvSpPr>
        <p:spPr>
          <a:xfrm>
            <a:off x="4391595" y="390810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4BA8B7D-8F61-46E1-98E6-BDDF51E8CA72}"/>
              </a:ext>
            </a:extLst>
          </p:cNvPr>
          <p:cNvSpPr/>
          <p:nvPr/>
        </p:nvSpPr>
        <p:spPr>
          <a:xfrm>
            <a:off x="9899294" y="389963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11" name="Rombo 10">
            <a:extLst>
              <a:ext uri="{FF2B5EF4-FFF2-40B4-BE49-F238E27FC236}">
                <a16:creationId xmlns:a16="http://schemas.microsoft.com/office/drawing/2014/main" id="{0E4A64BB-0527-46CD-8933-560FDE532BE2}"/>
              </a:ext>
            </a:extLst>
          </p:cNvPr>
          <p:cNvSpPr/>
          <p:nvPr/>
        </p:nvSpPr>
        <p:spPr>
          <a:xfrm>
            <a:off x="6907613" y="3838319"/>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2" name="Conector recto 11">
            <a:extLst>
              <a:ext uri="{FF2B5EF4-FFF2-40B4-BE49-F238E27FC236}">
                <a16:creationId xmlns:a16="http://schemas.microsoft.com/office/drawing/2014/main" id="{7E744848-4CCC-4C58-8B20-EE30840D4B59}"/>
              </a:ext>
            </a:extLst>
          </p:cNvPr>
          <p:cNvCxnSpPr>
            <a:stCxn id="9" idx="3"/>
            <a:endCxn id="11" idx="1"/>
          </p:cNvCxnSpPr>
          <p:nvPr/>
        </p:nvCxnSpPr>
        <p:spPr>
          <a:xfrm flipV="1">
            <a:off x="5752564" y="4199515"/>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C656C6A-1342-4BBD-835E-648515D6D5D8}"/>
              </a:ext>
            </a:extLst>
          </p:cNvPr>
          <p:cNvCxnSpPr>
            <a:stCxn id="11" idx="3"/>
            <a:endCxn id="10" idx="1"/>
          </p:cNvCxnSpPr>
          <p:nvPr/>
        </p:nvCxnSpPr>
        <p:spPr>
          <a:xfrm flipV="1">
            <a:off x="8805205" y="4197346"/>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64930E59-BB4D-44A1-BBED-A9BBA36EE047}"/>
              </a:ext>
            </a:extLst>
          </p:cNvPr>
          <p:cNvSpPr/>
          <p:nvPr/>
        </p:nvSpPr>
        <p:spPr>
          <a:xfrm>
            <a:off x="4426924" y="559447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Cuenta</a:t>
            </a:r>
            <a:endParaRPr lang="es-MX" sz="1867" kern="0" dirty="0">
              <a:solidFill>
                <a:srgbClr val="000000"/>
              </a:solidFill>
              <a:latin typeface="Arial"/>
              <a:sym typeface="Arial"/>
            </a:endParaRPr>
          </a:p>
        </p:txBody>
      </p:sp>
      <p:sp>
        <p:nvSpPr>
          <p:cNvPr id="15" name="Rectángulo 14">
            <a:extLst>
              <a:ext uri="{FF2B5EF4-FFF2-40B4-BE49-F238E27FC236}">
                <a16:creationId xmlns:a16="http://schemas.microsoft.com/office/drawing/2014/main" id="{09F04C54-CDB1-4ADD-A6F7-0071D2D905B3}"/>
              </a:ext>
            </a:extLst>
          </p:cNvPr>
          <p:cNvSpPr/>
          <p:nvPr/>
        </p:nvSpPr>
        <p:spPr>
          <a:xfrm>
            <a:off x="9934623" y="5586006"/>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Transacción</a:t>
            </a:r>
            <a:endParaRPr lang="es-MX" sz="1867" kern="0" dirty="0">
              <a:solidFill>
                <a:srgbClr val="000000"/>
              </a:solidFill>
              <a:latin typeface="Arial"/>
              <a:sym typeface="Arial"/>
            </a:endParaRPr>
          </a:p>
        </p:txBody>
      </p:sp>
      <p:sp>
        <p:nvSpPr>
          <p:cNvPr id="16" name="Rombo 15">
            <a:extLst>
              <a:ext uri="{FF2B5EF4-FFF2-40B4-BE49-F238E27FC236}">
                <a16:creationId xmlns:a16="http://schemas.microsoft.com/office/drawing/2014/main" id="{FB4E14EC-6BB4-456C-A9B2-BB2BFD31842A}"/>
              </a:ext>
            </a:extLst>
          </p:cNvPr>
          <p:cNvSpPr/>
          <p:nvPr/>
        </p:nvSpPr>
        <p:spPr>
          <a:xfrm>
            <a:off x="6942942" y="5524691"/>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imparte</a:t>
            </a:r>
            <a:endParaRPr lang="es-MX" sz="1333" kern="0" dirty="0">
              <a:solidFill>
                <a:srgbClr val="000000"/>
              </a:solidFill>
              <a:latin typeface="Arial"/>
              <a:sym typeface="Arial"/>
            </a:endParaRPr>
          </a:p>
        </p:txBody>
      </p:sp>
      <p:cxnSp>
        <p:nvCxnSpPr>
          <p:cNvPr id="17" name="Conector recto 16">
            <a:extLst>
              <a:ext uri="{FF2B5EF4-FFF2-40B4-BE49-F238E27FC236}">
                <a16:creationId xmlns:a16="http://schemas.microsoft.com/office/drawing/2014/main" id="{6BFB3FA9-983E-4AD0-98D2-2FB5FE830DC2}"/>
              </a:ext>
            </a:extLst>
          </p:cNvPr>
          <p:cNvCxnSpPr>
            <a:cxnSpLocks/>
            <a:stCxn id="14" idx="3"/>
            <a:endCxn id="16" idx="1"/>
          </p:cNvCxnSpPr>
          <p:nvPr/>
        </p:nvCxnSpPr>
        <p:spPr>
          <a:xfrm flipV="1">
            <a:off x="5787893" y="5885887"/>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35E443B9-8438-4DCD-B35D-7594849030C9}"/>
              </a:ext>
            </a:extLst>
          </p:cNvPr>
          <p:cNvCxnSpPr>
            <a:stCxn id="16" idx="3"/>
            <a:endCxn id="15" idx="1"/>
          </p:cNvCxnSpPr>
          <p:nvPr/>
        </p:nvCxnSpPr>
        <p:spPr>
          <a:xfrm flipV="1">
            <a:off x="8840535" y="5883718"/>
            <a:ext cx="1094088" cy="2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9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89920" cy="949841"/>
          </a:xfrm>
        </p:spPr>
        <p:txBody>
          <a:bodyPr spcFirstLastPara="1" wrap="square" lIns="121900" tIns="121900" rIns="121900" bIns="121900" anchor="t" anchorCtr="0">
            <a:normAutofit fontScale="77500" lnSpcReduction="20000"/>
          </a:bodyPr>
          <a:lstStyle/>
          <a:p>
            <a:pPr marL="0" indent="0">
              <a:spcBef>
                <a:spcPts val="0"/>
              </a:spcBef>
              <a:spcAft>
                <a:spcPts val="800"/>
              </a:spcAft>
              <a:buNone/>
            </a:pPr>
            <a:r>
              <a:rPr lang="es-419" dirty="0"/>
              <a:t>Entidades, Relaciones, Atributos y su notación.</a:t>
            </a:r>
          </a:p>
          <a:p>
            <a:pPr marL="0" indent="0">
              <a:spcBef>
                <a:spcPts val="0"/>
              </a:spcBef>
              <a:spcAft>
                <a:spcPts val="800"/>
              </a:spcAft>
              <a:buNone/>
            </a:pPr>
            <a:r>
              <a:rPr lang="es-MX" dirty="0"/>
              <a:t>Tipos de Relaciones</a:t>
            </a:r>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18</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CustomShape 3">
            <a:extLst>
              <a:ext uri="{FF2B5EF4-FFF2-40B4-BE49-F238E27FC236}">
                <a16:creationId xmlns:a16="http://schemas.microsoft.com/office/drawing/2014/main" id="{E76AF664-22AC-4276-B008-6A0170F2375D}"/>
              </a:ext>
            </a:extLst>
          </p:cNvPr>
          <p:cNvSpPr/>
          <p:nvPr/>
        </p:nvSpPr>
        <p:spPr>
          <a:xfrm>
            <a:off x="3920565" y="1578713"/>
            <a:ext cx="7488480" cy="367393"/>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algn="just" defTabSz="1219170">
              <a:spcBef>
                <a:spcPts val="801"/>
              </a:spcBef>
              <a:buClr>
                <a:srgbClr val="000000"/>
              </a:buClr>
            </a:pPr>
            <a:r>
              <a:rPr lang="en-US" sz="1600" kern="0" spc="-1" dirty="0">
                <a:solidFill>
                  <a:srgbClr val="575E5F"/>
                </a:solidFill>
                <a:latin typeface="Nunito Sans" panose="020B0604020202020204" charset="0"/>
                <a:sym typeface="Arial"/>
              </a:rPr>
              <a:t>Binarias, Ternarias, reflexivas... -&gt; tuplas(n) | n&gt;3</a:t>
            </a:r>
          </a:p>
        </p:txBody>
      </p:sp>
      <p:pic>
        <p:nvPicPr>
          <p:cNvPr id="2" name="Picture 8">
            <a:extLst>
              <a:ext uri="{FF2B5EF4-FFF2-40B4-BE49-F238E27FC236}">
                <a16:creationId xmlns:a16="http://schemas.microsoft.com/office/drawing/2014/main" id="{E272D277-5A28-4C3B-8F02-8FC3E05E1724}"/>
              </a:ext>
            </a:extLst>
          </p:cNvPr>
          <p:cNvPicPr/>
          <p:nvPr/>
        </p:nvPicPr>
        <p:blipFill>
          <a:blip r:embed="rId5"/>
          <a:stretch/>
        </p:blipFill>
        <p:spPr>
          <a:xfrm>
            <a:off x="4092513" y="2683856"/>
            <a:ext cx="3160800" cy="2286240"/>
          </a:xfrm>
          <a:prstGeom prst="rect">
            <a:avLst/>
          </a:prstGeom>
          <a:ln>
            <a:noFill/>
          </a:ln>
        </p:spPr>
      </p:pic>
      <p:pic>
        <p:nvPicPr>
          <p:cNvPr id="5" name="Picture 10">
            <a:extLst>
              <a:ext uri="{FF2B5EF4-FFF2-40B4-BE49-F238E27FC236}">
                <a16:creationId xmlns:a16="http://schemas.microsoft.com/office/drawing/2014/main" id="{FDDFEA36-F34D-4433-B532-B28F190B00D6}"/>
              </a:ext>
            </a:extLst>
          </p:cNvPr>
          <p:cNvPicPr/>
          <p:nvPr/>
        </p:nvPicPr>
        <p:blipFill>
          <a:blip r:embed="rId6"/>
          <a:stretch/>
        </p:blipFill>
        <p:spPr>
          <a:xfrm>
            <a:off x="8248245" y="2469199"/>
            <a:ext cx="3160800" cy="2512320"/>
          </a:xfrm>
          <a:prstGeom prst="rect">
            <a:avLst/>
          </a:prstGeom>
          <a:ln>
            <a:noFill/>
          </a:ln>
        </p:spPr>
      </p:pic>
      <p:sp>
        <p:nvSpPr>
          <p:cNvPr id="8" name="CustomShape 3">
            <a:extLst>
              <a:ext uri="{FF2B5EF4-FFF2-40B4-BE49-F238E27FC236}">
                <a16:creationId xmlns:a16="http://schemas.microsoft.com/office/drawing/2014/main" id="{A58DED5E-02B9-4EDD-B4C8-A0F48EAD9A20}"/>
              </a:ext>
            </a:extLst>
          </p:cNvPr>
          <p:cNvSpPr/>
          <p:nvPr/>
        </p:nvSpPr>
        <p:spPr>
          <a:xfrm>
            <a:off x="4334914" y="5505526"/>
            <a:ext cx="2695066" cy="408495"/>
          </a:xfrm>
          <a:prstGeom prst="rect">
            <a:avLst/>
          </a:prstGeom>
          <a:noFill/>
          <a:ln>
            <a:noFill/>
          </a:ln>
        </p:spPr>
        <p:style>
          <a:lnRef idx="0">
            <a:scrgbClr r="0" g="0" b="0"/>
          </a:lnRef>
          <a:fillRef idx="0">
            <a:scrgbClr r="0" g="0" b="0"/>
          </a:fillRef>
          <a:effectRef idx="0">
            <a:scrgbClr r="0" g="0" b="0"/>
          </a:effectRef>
          <a:fontRef idx="minor"/>
        </p:style>
        <p:txBody>
          <a:bodyPr wrap="none" lIns="120000" tIns="60000" rIns="120000" bIns="60000">
            <a:spAutoFit/>
          </a:bodyPr>
          <a:lstStyle/>
          <a:p>
            <a:pPr defTabSz="1219170">
              <a:buClr>
                <a:srgbClr val="000000"/>
              </a:buClr>
            </a:pPr>
            <a:r>
              <a:rPr lang="en-US" sz="1867" kern="0" spc="-1">
                <a:solidFill>
                  <a:srgbClr val="000000"/>
                </a:solidFill>
                <a:latin typeface="Arial"/>
                <a:ea typeface="Arial"/>
                <a:sym typeface="Arial"/>
              </a:rPr>
              <a:t>Interrelación: </a:t>
            </a:r>
            <a:r>
              <a:rPr lang="en-US" sz="1867" b="1" kern="0" spc="-1">
                <a:solidFill>
                  <a:srgbClr val="000000"/>
                </a:solidFill>
                <a:latin typeface="Arial"/>
                <a:ea typeface="Arial"/>
                <a:sym typeface="Arial"/>
              </a:rPr>
              <a:t>Ternaria </a:t>
            </a:r>
            <a:endParaRPr lang="en-US" sz="1867" kern="0" spc="-1">
              <a:solidFill>
                <a:srgbClr val="000000"/>
              </a:solidFill>
              <a:latin typeface="Arial"/>
              <a:sym typeface="Arial"/>
            </a:endParaRPr>
          </a:p>
        </p:txBody>
      </p:sp>
      <p:sp>
        <p:nvSpPr>
          <p:cNvPr id="10" name="CustomShape 4">
            <a:extLst>
              <a:ext uri="{FF2B5EF4-FFF2-40B4-BE49-F238E27FC236}">
                <a16:creationId xmlns:a16="http://schemas.microsoft.com/office/drawing/2014/main" id="{44F982DD-4169-43F3-99FB-F5C20AFFA2A9}"/>
              </a:ext>
            </a:extLst>
          </p:cNvPr>
          <p:cNvSpPr/>
          <p:nvPr/>
        </p:nvSpPr>
        <p:spPr>
          <a:xfrm>
            <a:off x="8333447" y="5505526"/>
            <a:ext cx="3257280" cy="408495"/>
          </a:xfrm>
          <a:prstGeom prst="rect">
            <a:avLst/>
          </a:prstGeom>
          <a:noFill/>
          <a:ln>
            <a:noFill/>
          </a:ln>
        </p:spPr>
        <p:style>
          <a:lnRef idx="0">
            <a:scrgbClr r="0" g="0" b="0"/>
          </a:lnRef>
          <a:fillRef idx="0">
            <a:scrgbClr r="0" g="0" b="0"/>
          </a:fillRef>
          <a:effectRef idx="0">
            <a:scrgbClr r="0" g="0" b="0"/>
          </a:effectRef>
          <a:fontRef idx="minor"/>
        </p:style>
        <p:txBody>
          <a:bodyPr lIns="120000" tIns="60000" rIns="120000" bIns="60000">
            <a:spAutoFit/>
          </a:bodyPr>
          <a:lstStyle/>
          <a:p>
            <a:pPr defTabSz="1219170">
              <a:spcBef>
                <a:spcPts val="933"/>
              </a:spcBef>
              <a:buClr>
                <a:srgbClr val="000000"/>
              </a:buClr>
            </a:pPr>
            <a:r>
              <a:rPr lang="en-US" sz="1867" kern="0" spc="-1" dirty="0" err="1">
                <a:solidFill>
                  <a:srgbClr val="000000"/>
                </a:solidFill>
                <a:latin typeface="Arial"/>
                <a:ea typeface="Arial"/>
                <a:sym typeface="Arial"/>
              </a:rPr>
              <a:t>Interrelación</a:t>
            </a:r>
            <a:r>
              <a:rPr lang="en-US" sz="1867" kern="0" spc="-1" dirty="0">
                <a:solidFill>
                  <a:srgbClr val="000000"/>
                </a:solidFill>
                <a:latin typeface="Arial"/>
                <a:ea typeface="Arial"/>
                <a:sym typeface="Arial"/>
              </a:rPr>
              <a:t> </a:t>
            </a:r>
            <a:r>
              <a:rPr lang="en-US" sz="1867" b="1" kern="0" spc="-1" dirty="0" err="1">
                <a:solidFill>
                  <a:srgbClr val="000000"/>
                </a:solidFill>
                <a:latin typeface="Arial"/>
                <a:ea typeface="Arial"/>
                <a:sym typeface="Arial"/>
              </a:rPr>
              <a:t>Reflexiva</a:t>
            </a:r>
            <a:r>
              <a:rPr lang="en-US" sz="1867" kern="0" spc="-1" dirty="0">
                <a:solidFill>
                  <a:srgbClr val="000000"/>
                </a:solidFill>
                <a:latin typeface="Arial"/>
                <a:ea typeface="Arial"/>
                <a:sym typeface="Arial"/>
              </a:rPr>
              <a:t>. </a:t>
            </a:r>
            <a:endParaRPr lang="en-US" sz="1867" kern="0" spc="-1" dirty="0">
              <a:solidFill>
                <a:srgbClr val="000000"/>
              </a:solidFill>
              <a:latin typeface="Arial"/>
              <a:sym typeface="Arial"/>
            </a:endParaRPr>
          </a:p>
        </p:txBody>
      </p:sp>
    </p:spTree>
    <p:extLst>
      <p:ext uri="{BB962C8B-B14F-4D97-AF65-F5344CB8AC3E}">
        <p14:creationId xmlns:p14="http://schemas.microsoft.com/office/powerpoint/2010/main" val="377161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70977"/>
            <a:ext cx="7461600" cy="721736"/>
          </a:xfrm>
        </p:spPr>
        <p:txBody>
          <a:bodyPr spcFirstLastPara="1" wrap="square" lIns="121900" tIns="121900" rIns="121900" bIns="121900" anchor="t" anchorCtr="0">
            <a:normAutofit/>
          </a:bodyPr>
          <a:lstStyle/>
          <a:p>
            <a:pPr marL="0" indent="0">
              <a:spcBef>
                <a:spcPts val="0"/>
              </a:spcBef>
              <a:spcAft>
                <a:spcPts val="800"/>
              </a:spcAft>
              <a:buNone/>
            </a:pPr>
            <a:r>
              <a:rPr lang="es-419" dirty="0"/>
              <a:t>Notación para atributos</a:t>
            </a:r>
            <a:endParaRPr lang="es-MX" dirty="0"/>
          </a:p>
        </p:txBody>
      </p:sp>
      <p:sp>
        <p:nvSpPr>
          <p:cNvPr id="138" name="Google Shape;138;p20"/>
          <p:cNvSpPr txBox="1">
            <a:spLocks noGrp="1"/>
          </p:cNvSpPr>
          <p:nvPr>
            <p:ph type="sldNum" idx="12"/>
          </p:nvPr>
        </p:nvSpPr>
        <p:spPr>
          <a:xfrm>
            <a:off x="4025795" y="4845509"/>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19</a:t>
            </a:fld>
            <a:endParaRPr lang="en" sz="1200" kern="0"/>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pic>
        <p:nvPicPr>
          <p:cNvPr id="11" name="Imagen 10">
            <a:extLst>
              <a:ext uri="{FF2B5EF4-FFF2-40B4-BE49-F238E27FC236}">
                <a16:creationId xmlns:a16="http://schemas.microsoft.com/office/drawing/2014/main" id="{52B31CFC-5DFE-4C18-82B1-6C5DDA44EDE1}"/>
              </a:ext>
            </a:extLst>
          </p:cNvPr>
          <p:cNvPicPr>
            <a:picLocks noChangeAspect="1"/>
          </p:cNvPicPr>
          <p:nvPr/>
        </p:nvPicPr>
        <p:blipFill>
          <a:blip r:embed="rId5"/>
          <a:stretch>
            <a:fillRect/>
          </a:stretch>
        </p:blipFill>
        <p:spPr>
          <a:xfrm>
            <a:off x="3987924" y="1092713"/>
            <a:ext cx="7255984" cy="5054067"/>
          </a:xfrm>
          <a:prstGeom prst="rect">
            <a:avLst/>
          </a:prstGeom>
        </p:spPr>
      </p:pic>
    </p:spTree>
    <p:extLst>
      <p:ext uri="{BB962C8B-B14F-4D97-AF65-F5344CB8AC3E}">
        <p14:creationId xmlns:p14="http://schemas.microsoft.com/office/powerpoint/2010/main" val="17012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endParaRPr b="1" dirty="0"/>
          </a:p>
        </p:txBody>
      </p:sp>
      <p:sp>
        <p:nvSpPr>
          <p:cNvPr id="105" name="Google Shape;105;p16"/>
          <p:cNvSpPr txBox="1">
            <a:spLocks noGrp="1"/>
          </p:cNvSpPr>
          <p:nvPr>
            <p:ph type="body" idx="2"/>
          </p:nvPr>
        </p:nvSpPr>
        <p:spPr>
          <a:xfrm>
            <a:off x="3418178" y="-206631"/>
            <a:ext cx="3501600" cy="6618514"/>
          </a:xfrm>
          <a:prstGeom prst="rect">
            <a:avLst/>
          </a:prstGeom>
        </p:spPr>
        <p:txBody>
          <a:bodyPr spcFirstLastPara="1" wrap="square" lIns="121900" tIns="121900" rIns="121900" bIns="121900" anchor="t" anchorCtr="0">
            <a:noAutofit/>
          </a:bodyPr>
          <a:lstStyle/>
          <a:p>
            <a:pPr marL="0" indent="0">
              <a:buClr>
                <a:schemeClr val="dk1"/>
              </a:buClr>
              <a:buNone/>
            </a:pPr>
            <a:r>
              <a:rPr lang="es-419" b="1" dirty="0"/>
              <a:t>1. Diseño de Bases de Datos</a:t>
            </a:r>
            <a:endParaRPr dirty="0">
              <a:solidFill>
                <a:srgbClr val="F67031"/>
              </a:solidFill>
            </a:endParaRPr>
          </a:p>
          <a:p>
            <a:pPr marL="0" indent="0">
              <a:buClr>
                <a:schemeClr val="dk1"/>
              </a:buClr>
              <a:buNone/>
            </a:pPr>
            <a:r>
              <a:rPr lang="es-419" dirty="0"/>
              <a:t>1.1 Conceptos básicos</a:t>
            </a:r>
          </a:p>
          <a:p>
            <a:pPr marL="609585" lvl="1" indent="0">
              <a:spcBef>
                <a:spcPts val="800"/>
              </a:spcBef>
              <a:buClr>
                <a:schemeClr val="dk1"/>
              </a:buClr>
              <a:buNone/>
            </a:pPr>
            <a:r>
              <a:rPr lang="es-419" dirty="0"/>
              <a:t>1.1.2 Tipos de datos</a:t>
            </a:r>
          </a:p>
          <a:p>
            <a:pPr marL="0" indent="0">
              <a:buClr>
                <a:schemeClr val="dk1"/>
              </a:buClr>
              <a:buNone/>
            </a:pPr>
            <a:r>
              <a:rPr lang="es-419" dirty="0"/>
              <a:t>1.2 Objetivo de las BD.</a:t>
            </a:r>
          </a:p>
          <a:p>
            <a:pPr marL="0" indent="0">
              <a:buClr>
                <a:schemeClr val="dk1"/>
              </a:buClr>
              <a:buNone/>
            </a:pPr>
            <a:r>
              <a:rPr lang="es-419" dirty="0"/>
              <a:t>1.3 </a:t>
            </a:r>
            <a:r>
              <a:rPr lang="es-419" dirty="0">
                <a:solidFill>
                  <a:schemeClr val="bg2"/>
                </a:solidFill>
              </a:rPr>
              <a:t>Areas de aplicación de las BD.</a:t>
            </a:r>
          </a:p>
          <a:p>
            <a:pPr marL="0" indent="0">
              <a:buClr>
                <a:schemeClr val="dk1"/>
              </a:buClr>
              <a:buNone/>
            </a:pPr>
            <a:r>
              <a:rPr lang="es-419" dirty="0">
                <a:solidFill>
                  <a:schemeClr val="bg2"/>
                </a:solidFill>
              </a:rPr>
              <a:t>1.4 Modelos de las </a:t>
            </a:r>
            <a:r>
              <a:rPr lang="es-419" dirty="0"/>
              <a:t>BD.</a:t>
            </a:r>
          </a:p>
          <a:p>
            <a:pPr marL="0" indent="0">
              <a:buClr>
                <a:schemeClr val="dk1"/>
              </a:buClr>
              <a:buNone/>
            </a:pPr>
            <a:r>
              <a:rPr lang="es-419" dirty="0"/>
              <a:t>1.5 Clasificación de las BD.</a:t>
            </a:r>
          </a:p>
          <a:p>
            <a:pPr marL="0" indent="0">
              <a:buClr>
                <a:schemeClr val="dk1"/>
              </a:buClr>
              <a:buNone/>
            </a:pPr>
            <a:r>
              <a:rPr lang="es-419" dirty="0"/>
              <a:t>1.6 Arquitectura de las BD y de los sistemas gestores de BD. (Opcional).</a:t>
            </a:r>
          </a:p>
          <a:p>
            <a:pPr marL="0" indent="0">
              <a:buClr>
                <a:schemeClr val="dk1"/>
              </a:buClr>
              <a:buNone/>
            </a:pPr>
            <a:r>
              <a:rPr lang="es-419" b="1" dirty="0"/>
              <a:t>2. Diseño formal de las bases de datos usando diagrama Entidad-Relación.</a:t>
            </a:r>
          </a:p>
          <a:p>
            <a:pPr marL="0" indent="0">
              <a:buClr>
                <a:schemeClr val="dk1"/>
              </a:buClr>
              <a:buNone/>
            </a:pPr>
            <a:r>
              <a:rPr lang="es-419" dirty="0"/>
              <a:t>2.1 Proceso de diseño de las BD.</a:t>
            </a:r>
          </a:p>
          <a:p>
            <a:pPr marL="0" indent="0">
              <a:buClr>
                <a:schemeClr val="dk1"/>
              </a:buClr>
              <a:buNone/>
            </a:pPr>
            <a:r>
              <a:rPr lang="es-419" dirty="0"/>
              <a:t>2.2. Modelo Entidad-Relación (E-R).</a:t>
            </a:r>
          </a:p>
          <a:p>
            <a:pPr marL="609585" lvl="1" indent="0">
              <a:spcBef>
                <a:spcPts val="800"/>
              </a:spcBef>
              <a:buClr>
                <a:schemeClr val="dk1"/>
              </a:buClr>
              <a:buNone/>
            </a:pPr>
            <a:r>
              <a:rPr lang="es-419" dirty="0"/>
              <a:t>2.2.1 Notación y Cardinalidad.</a:t>
            </a:r>
          </a:p>
          <a:p>
            <a:pPr marL="609585" lvl="1" indent="0">
              <a:spcBef>
                <a:spcPts val="800"/>
              </a:spcBef>
              <a:buClr>
                <a:schemeClr val="dk1"/>
              </a:buClr>
              <a:buNone/>
            </a:pPr>
            <a:r>
              <a:rPr lang="es-419" dirty="0"/>
              <a:t>2.2.2 Integridad de entidad e integridad referencial.</a:t>
            </a:r>
          </a:p>
          <a:p>
            <a:pPr marL="609585" lvl="1" indent="0">
              <a:spcBef>
                <a:spcPts val="800"/>
              </a:spcBef>
              <a:buClr>
                <a:schemeClr val="dk1"/>
              </a:buClr>
              <a:buNone/>
            </a:pPr>
            <a:r>
              <a:rPr lang="es-419" dirty="0"/>
              <a:t>2.2.3 Llaves primarias compuestas</a:t>
            </a:r>
          </a:p>
          <a:p>
            <a:pPr marL="0" indent="0">
              <a:buClr>
                <a:schemeClr val="dk1"/>
              </a:buClr>
              <a:buNone/>
            </a:pPr>
            <a:r>
              <a:rPr lang="es-419" dirty="0"/>
              <a:t>2.3 Diseño con Diagramas ER.</a:t>
            </a:r>
          </a:p>
          <a:p>
            <a:pPr marL="0" indent="0">
              <a:buClr>
                <a:schemeClr val="dk1"/>
              </a:buClr>
              <a:buNone/>
            </a:pPr>
            <a:r>
              <a:rPr lang="es-419" dirty="0"/>
              <a:t>2.4 Modelo E-R Extendido.</a:t>
            </a:r>
          </a:p>
          <a:p>
            <a:pPr marL="0" indent="0">
              <a:buClr>
                <a:schemeClr val="dk1"/>
              </a:buClr>
              <a:buNone/>
            </a:pPr>
            <a:r>
              <a:rPr lang="es-419" dirty="0"/>
              <a:t>2.5 Notación E-R con UML.(Opcional) </a:t>
            </a:r>
          </a:p>
          <a:p>
            <a:pPr marL="0" indent="0">
              <a:buClr>
                <a:schemeClr val="dk1"/>
              </a:buClr>
              <a:buNone/>
            </a:pPr>
            <a:endParaRPr dirty="0"/>
          </a:p>
          <a:p>
            <a:pPr marL="0" indent="0">
              <a:buClr>
                <a:schemeClr val="dk1"/>
              </a:buClr>
              <a:buNone/>
            </a:pPr>
            <a:endParaRPr dirty="0"/>
          </a:p>
          <a:p>
            <a:pPr marL="0" indent="0">
              <a:buNone/>
            </a:pPr>
            <a:endParaRPr dirty="0"/>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a:t>
            </a:fld>
            <a:endParaRPr kern="0"/>
          </a:p>
        </p:txBody>
      </p:sp>
      <p:sp>
        <p:nvSpPr>
          <p:cNvPr id="3" name="Marcador de texto 2">
            <a:extLst>
              <a:ext uri="{FF2B5EF4-FFF2-40B4-BE49-F238E27FC236}">
                <a16:creationId xmlns:a16="http://schemas.microsoft.com/office/drawing/2014/main" id="{5FDE03F8-1959-47BB-900A-E8F61D7B3D3E}"/>
              </a:ext>
            </a:extLst>
          </p:cNvPr>
          <p:cNvSpPr>
            <a:spLocks noGrp="1"/>
          </p:cNvSpPr>
          <p:nvPr>
            <p:ph type="body" idx="3"/>
          </p:nvPr>
        </p:nvSpPr>
        <p:spPr>
          <a:xfrm>
            <a:off x="7196419" y="-75884"/>
            <a:ext cx="4405148" cy="6487767"/>
          </a:xfrm>
        </p:spPr>
        <p:txBody>
          <a:bodyPr/>
          <a:lstStyle/>
          <a:p>
            <a:pPr marL="211661" indent="0">
              <a:buNone/>
            </a:pPr>
            <a:r>
              <a:rPr lang="es-419" b="1" dirty="0"/>
              <a:t>3. Modelo Relacional.</a:t>
            </a:r>
            <a:endParaRPr lang="es-419" dirty="0"/>
          </a:p>
          <a:p>
            <a:pPr marL="211661" indent="0">
              <a:buNone/>
            </a:pPr>
            <a:r>
              <a:rPr lang="es-419" dirty="0"/>
              <a:t>3.1 ¿Qué es el modelo relacional?</a:t>
            </a:r>
          </a:p>
          <a:p>
            <a:pPr marL="211661" indent="0">
              <a:buNone/>
            </a:pPr>
            <a:r>
              <a:rPr lang="es-419" dirty="0"/>
              <a:t>3.2 Algoritmo para transformar Diagrama E-R a modelo Relacional.</a:t>
            </a:r>
          </a:p>
          <a:p>
            <a:pPr marL="211661" indent="0">
              <a:buNone/>
            </a:pPr>
            <a:r>
              <a:rPr lang="es-419" dirty="0"/>
              <a:t>3.3 Esquema de las BD.</a:t>
            </a:r>
          </a:p>
          <a:p>
            <a:pPr marL="211661" indent="0">
              <a:buNone/>
            </a:pPr>
            <a:r>
              <a:rPr lang="es-419" dirty="0"/>
              <a:t>3.4 Restricciones</a:t>
            </a:r>
          </a:p>
          <a:p>
            <a:pPr marL="821246" lvl="1" indent="0">
              <a:buNone/>
            </a:pPr>
            <a:r>
              <a:rPr lang="es-419" dirty="0"/>
              <a:t>3.4.1 Integridad de dominio.</a:t>
            </a:r>
          </a:p>
          <a:p>
            <a:pPr marL="211661" indent="0">
              <a:buNone/>
            </a:pPr>
            <a:r>
              <a:rPr lang="es-419" b="1" dirty="0"/>
              <a:t>4. Normalización (Formas Normales)</a:t>
            </a:r>
          </a:p>
          <a:p>
            <a:pPr marL="211661" indent="0">
              <a:buNone/>
            </a:pPr>
            <a:r>
              <a:rPr lang="es-419" dirty="0"/>
              <a:t>4.1 Conceptos básicos</a:t>
            </a:r>
          </a:p>
          <a:p>
            <a:pPr marL="211661" indent="0">
              <a:buNone/>
            </a:pPr>
            <a:r>
              <a:rPr lang="es-419" dirty="0"/>
              <a:t>4.2 1FN</a:t>
            </a:r>
          </a:p>
          <a:p>
            <a:pPr marL="211661" indent="0">
              <a:buNone/>
            </a:pPr>
            <a:r>
              <a:rPr lang="es-419" dirty="0"/>
              <a:t>4.3 2FN</a:t>
            </a:r>
          </a:p>
          <a:p>
            <a:pPr marL="211661" indent="0">
              <a:buNone/>
            </a:pPr>
            <a:r>
              <a:rPr lang="es-419" dirty="0"/>
              <a:t>4.4 3FN</a:t>
            </a:r>
          </a:p>
          <a:p>
            <a:pPr marL="211661" indent="0">
              <a:buNone/>
            </a:pPr>
            <a:r>
              <a:rPr lang="es-419" dirty="0"/>
              <a:t>4.5 Forma Normal de Boyce-Codd</a:t>
            </a:r>
          </a:p>
          <a:p>
            <a:pPr marL="211661" indent="0">
              <a:buNone/>
            </a:pPr>
            <a:r>
              <a:rPr lang="es-419" dirty="0"/>
              <a:t>4.6 Otras formas normales</a:t>
            </a:r>
          </a:p>
          <a:p>
            <a:pPr marL="211661" indent="0">
              <a:buNone/>
            </a:pPr>
            <a:r>
              <a:rPr lang="es-419" b="1" dirty="0"/>
              <a:t>5. Algebra relacional</a:t>
            </a:r>
          </a:p>
          <a:p>
            <a:pPr marL="211661" indent="0">
              <a:buNone/>
            </a:pPr>
            <a:r>
              <a:rPr lang="es-419" dirty="0"/>
              <a:t>5.1 Algebra relacional.</a:t>
            </a:r>
          </a:p>
          <a:p>
            <a:pPr marL="211661" indent="0">
              <a:buNone/>
            </a:pPr>
            <a:r>
              <a:rPr lang="es-419" dirty="0"/>
              <a:t>5.2 Calculo relacional.(Opcional)</a:t>
            </a:r>
          </a:p>
          <a:p>
            <a:pPr marL="211661" indent="0">
              <a:buNone/>
            </a:pPr>
            <a:r>
              <a:rPr lang="es-419" dirty="0"/>
              <a:t>5.3 Ecuaciones diferenciales relacionales. (Opcional)</a:t>
            </a:r>
          </a:p>
        </p:txBody>
      </p:sp>
      <p:pic>
        <p:nvPicPr>
          <p:cNvPr id="2" name="Gráfico 1" descr="Base de datos">
            <a:extLst>
              <a:ext uri="{FF2B5EF4-FFF2-40B4-BE49-F238E27FC236}">
                <a16:creationId xmlns:a16="http://schemas.microsoft.com/office/drawing/2014/main" id="{D0C04576-1045-42FE-834E-E1B50039CC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body" idx="1"/>
          </p:nvPr>
        </p:nvSpPr>
        <p:spPr>
          <a:xfrm>
            <a:off x="3726952" y="11970"/>
            <a:ext cx="2290321" cy="747140"/>
          </a:xfrm>
          <a:prstGeom prst="rect">
            <a:avLst/>
          </a:prstGeom>
        </p:spPr>
        <p:txBody>
          <a:bodyPr spcFirstLastPara="1" wrap="square" lIns="121900" tIns="121900" rIns="121900" bIns="121900" anchor="t" anchorCtr="0">
            <a:noAutofit/>
          </a:bodyPr>
          <a:lstStyle/>
          <a:p>
            <a:pPr marL="0" indent="0">
              <a:buNone/>
            </a:pPr>
            <a:r>
              <a:rPr lang="en" dirty="0"/>
              <a:t>Cardinalidad</a:t>
            </a:r>
            <a:endParaRPr dirty="0"/>
          </a:p>
        </p:txBody>
      </p:sp>
      <p:sp>
        <p:nvSpPr>
          <p:cNvPr id="183" name="Google Shape;183;p24"/>
          <p:cNvSpPr txBox="1">
            <a:spLocks noGrp="1"/>
          </p:cNvSpPr>
          <p:nvPr>
            <p:ph type="body" idx="2"/>
          </p:nvPr>
        </p:nvSpPr>
        <p:spPr>
          <a:xfrm>
            <a:off x="3805679" y="607393"/>
            <a:ext cx="8086404" cy="859889"/>
          </a:xfrm>
          <a:prstGeom prst="rect">
            <a:avLst/>
          </a:prstGeom>
        </p:spPr>
        <p:txBody>
          <a:bodyPr spcFirstLastPara="1" wrap="square" lIns="121900" tIns="121900" rIns="121900" bIns="121900" anchor="t" anchorCtr="0">
            <a:noAutofit/>
          </a:bodyPr>
          <a:lstStyle/>
          <a:p>
            <a:pPr marL="0" indent="0">
              <a:buClr>
                <a:schemeClr val="dk1"/>
              </a:buClr>
              <a:buNone/>
            </a:pPr>
            <a:r>
              <a:rPr lang="es-MX" sz="1867" dirty="0"/>
              <a:t>El tipo de cardinalidad se representa mediante una etiqueta en el exterior de la relación, respectivamente: "1:1", "1:N“ o “N:1”, y "N:M“.</a:t>
            </a:r>
            <a:endParaRPr sz="1867" dirty="0"/>
          </a:p>
          <a:p>
            <a:pPr marL="0" indent="0">
              <a:buNone/>
            </a:pPr>
            <a:endParaRPr dirty="0"/>
          </a:p>
        </p:txBody>
      </p:sp>
      <p:grpSp>
        <p:nvGrpSpPr>
          <p:cNvPr id="190" name="Google Shape;190;p24"/>
          <p:cNvGrpSpPr/>
          <p:nvPr/>
        </p:nvGrpSpPr>
        <p:grpSpPr>
          <a:xfrm>
            <a:off x="5158263" y="2831110"/>
            <a:ext cx="525424" cy="434007"/>
            <a:chOff x="5268225" y="4341925"/>
            <a:chExt cx="468850" cy="387275"/>
          </a:xfrm>
        </p:grpSpPr>
        <p:sp>
          <p:nvSpPr>
            <p:cNvPr id="191" name="Google Shape;191;p24"/>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2" name="Google Shape;192;p24"/>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3" name="Google Shape;193;p24"/>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4" name="Google Shape;194;p24"/>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5" name="Google Shape;195;p24"/>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6" name="Google Shape;196;p24"/>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7" name="Google Shape;197;p24"/>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98" name="Google Shape;198;p24"/>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99" name="Google Shape;199;p24"/>
          <p:cNvGrpSpPr/>
          <p:nvPr/>
        </p:nvGrpSpPr>
        <p:grpSpPr>
          <a:xfrm>
            <a:off x="8916628" y="2965001"/>
            <a:ext cx="593673" cy="328243"/>
            <a:chOff x="531800" y="5071350"/>
            <a:chExt cx="529750" cy="292900"/>
          </a:xfrm>
        </p:grpSpPr>
        <p:sp>
          <p:nvSpPr>
            <p:cNvPr id="200" name="Google Shape;200;p24"/>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1" name="Google Shape;201;p24"/>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2" name="Google Shape;202;p24"/>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3" name="Google Shape;203;p24"/>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4" name="Google Shape;204;p24"/>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5" name="Google Shape;205;p24"/>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06" name="Google Shape;206;p24"/>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2" name="Gráfico 1" descr="Base de datos">
            <a:extLst>
              <a:ext uri="{FF2B5EF4-FFF2-40B4-BE49-F238E27FC236}">
                <a16:creationId xmlns:a16="http://schemas.microsoft.com/office/drawing/2014/main" id="{1211790E-6A7B-4977-99DA-1727FC0AD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3" name="Google Shape;113;p17">
            <a:extLst>
              <a:ext uri="{FF2B5EF4-FFF2-40B4-BE49-F238E27FC236}">
                <a16:creationId xmlns:a16="http://schemas.microsoft.com/office/drawing/2014/main" id="{034A2580-4E5D-4FD1-BF58-BAAA3A37150F}"/>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35" name="CuadroTexto 34">
            <a:extLst>
              <a:ext uri="{FF2B5EF4-FFF2-40B4-BE49-F238E27FC236}">
                <a16:creationId xmlns:a16="http://schemas.microsoft.com/office/drawing/2014/main" id="{71F2E06A-323A-4383-8CB9-4292BA23A19C}"/>
              </a:ext>
            </a:extLst>
          </p:cNvPr>
          <p:cNvSpPr txBox="1"/>
          <p:nvPr/>
        </p:nvSpPr>
        <p:spPr>
          <a:xfrm>
            <a:off x="3805679" y="1577301"/>
            <a:ext cx="7861781" cy="2678234"/>
          </a:xfrm>
          <a:prstGeom prst="rect">
            <a:avLst/>
          </a:prstGeom>
          <a:noFill/>
        </p:spPr>
        <p:txBody>
          <a:bodyPr wrap="square">
            <a:spAutoFit/>
          </a:bodyPr>
          <a:lstStyle/>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"0" si cada instancia de la entidad no está obligada a participar en la relación. </a:t>
            </a:r>
          </a:p>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"1" si toda instancia de la entidad está obligada a participar en la relación y, además, solamente participa una vez. </a:t>
            </a:r>
          </a:p>
          <a:p>
            <a:pPr marL="380990" indent="-380990" algn="just" defTabSz="1219170">
              <a:buClr>
                <a:srgbClr val="000000"/>
              </a:buClr>
              <a:buFont typeface="Arial" panose="020B0604020202020204" pitchFamily="34" charset="0"/>
              <a:buChar char="•"/>
            </a:pPr>
            <a:r>
              <a:rPr lang="es-MX" sz="1867" kern="0" dirty="0">
                <a:solidFill>
                  <a:srgbClr val="575E5F"/>
                </a:solidFill>
                <a:latin typeface="Nunito Sans" panose="020B0604020202020204" charset="0"/>
                <a:cs typeface="Arial"/>
                <a:sym typeface="Arial"/>
              </a:rPr>
              <a:t>"N" , "M", ó "*" si cada instancia de la entidad no está obligada a participar en la relación o puede hacerlo cualquier número de veces. </a:t>
            </a:r>
          </a:p>
          <a:p>
            <a:pPr marL="380990" indent="-380990" algn="just" defTabSz="1219170">
              <a:buClr>
                <a:srgbClr val="000000"/>
              </a:buClr>
              <a:buFont typeface="Arial" panose="020B0604020202020204" pitchFamily="34" charset="0"/>
              <a:buChar char="•"/>
            </a:pPr>
            <a:endParaRPr lang="es-MX" sz="1867" kern="0" dirty="0">
              <a:solidFill>
                <a:srgbClr val="575E5F"/>
              </a:solidFill>
              <a:latin typeface="Nunito Sans" panose="020B0604020202020204" charset="0"/>
              <a:cs typeface="Arial"/>
              <a:sym typeface="Arial"/>
            </a:endParaRPr>
          </a:p>
          <a:p>
            <a:pPr algn="just" defTabSz="1219170">
              <a:buClr>
                <a:srgbClr val="000000"/>
              </a:buClr>
            </a:pPr>
            <a:r>
              <a:rPr lang="es-MX" sz="1867" i="1" kern="0" dirty="0">
                <a:solidFill>
                  <a:srgbClr val="575E5F"/>
                </a:solidFill>
                <a:latin typeface="Nunito Sans" panose="020B0604020202020204" charset="0"/>
                <a:cs typeface="Arial"/>
                <a:sym typeface="Arial"/>
              </a:rPr>
              <a:t>Ejemplo: Un </a:t>
            </a:r>
            <a:r>
              <a:rPr lang="es-MX" sz="1867" i="1" kern="0" dirty="0">
                <a:solidFill>
                  <a:srgbClr val="575E5F"/>
                </a:solidFill>
                <a:highlight>
                  <a:srgbClr val="FFFF00"/>
                </a:highlight>
                <a:latin typeface="Nunito Sans" panose="020B0604020202020204" charset="0"/>
                <a:cs typeface="Arial"/>
                <a:sym typeface="Arial"/>
              </a:rPr>
              <a:t>departamento</a:t>
            </a:r>
            <a:r>
              <a:rPr lang="es-MX" sz="1867" i="1" kern="0" dirty="0">
                <a:solidFill>
                  <a:srgbClr val="575E5F"/>
                </a:solidFill>
                <a:latin typeface="Nunito Sans" panose="020B0604020202020204" charset="0"/>
                <a:cs typeface="Arial"/>
                <a:sym typeface="Arial"/>
              </a:rPr>
              <a:t> puede tener uno o varios empleados, y un </a:t>
            </a:r>
            <a:r>
              <a:rPr lang="es-MX" sz="1867" i="1" kern="0" dirty="0">
                <a:solidFill>
                  <a:srgbClr val="575E5F"/>
                </a:solidFill>
                <a:highlight>
                  <a:srgbClr val="FFFF00"/>
                </a:highlight>
                <a:latin typeface="Nunito Sans" panose="020B0604020202020204" charset="0"/>
                <a:cs typeface="Arial"/>
                <a:sym typeface="Arial"/>
              </a:rPr>
              <a:t>empleado</a:t>
            </a:r>
            <a:r>
              <a:rPr lang="es-MX" sz="1867" i="1" kern="0" dirty="0">
                <a:solidFill>
                  <a:srgbClr val="575E5F"/>
                </a:solidFill>
                <a:latin typeface="Nunito Sans" panose="020B0604020202020204" charset="0"/>
                <a:cs typeface="Arial"/>
                <a:sym typeface="Arial"/>
              </a:rPr>
              <a:t> pertenece solo a un departamento.</a:t>
            </a:r>
            <a:endParaRPr lang="es-419" sz="1867" i="1" kern="0" dirty="0">
              <a:solidFill>
                <a:srgbClr val="575E5F"/>
              </a:solidFill>
              <a:latin typeface="Nunito Sans" panose="020B0604020202020204" charset="0"/>
              <a:cs typeface="Arial"/>
              <a:sym typeface="Arial"/>
            </a:endParaRPr>
          </a:p>
        </p:txBody>
      </p:sp>
      <p:sp>
        <p:nvSpPr>
          <p:cNvPr id="36" name="Rectángulo 35">
            <a:extLst>
              <a:ext uri="{FF2B5EF4-FFF2-40B4-BE49-F238E27FC236}">
                <a16:creationId xmlns:a16="http://schemas.microsoft.com/office/drawing/2014/main" id="{FEA9FDC5-46BB-4D8C-9601-2F168EF6A4B4}"/>
              </a:ext>
            </a:extLst>
          </p:cNvPr>
          <p:cNvSpPr/>
          <p:nvPr/>
        </p:nvSpPr>
        <p:spPr>
          <a:xfrm>
            <a:off x="4276468" y="496304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37" name="Rectángulo 36">
            <a:extLst>
              <a:ext uri="{FF2B5EF4-FFF2-40B4-BE49-F238E27FC236}">
                <a16:creationId xmlns:a16="http://schemas.microsoft.com/office/drawing/2014/main" id="{B9DBC757-330D-49B5-9111-A4E5D2F4D51C}"/>
              </a:ext>
            </a:extLst>
          </p:cNvPr>
          <p:cNvSpPr/>
          <p:nvPr/>
        </p:nvSpPr>
        <p:spPr>
          <a:xfrm>
            <a:off x="9784167" y="4954574"/>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Empleado</a:t>
            </a:r>
            <a:endParaRPr lang="es-MX" sz="1867" kern="0" dirty="0">
              <a:solidFill>
                <a:srgbClr val="000000"/>
              </a:solidFill>
              <a:latin typeface="Arial"/>
              <a:sym typeface="Arial"/>
            </a:endParaRPr>
          </a:p>
        </p:txBody>
      </p:sp>
      <p:sp>
        <p:nvSpPr>
          <p:cNvPr id="38" name="Rombo 37">
            <a:extLst>
              <a:ext uri="{FF2B5EF4-FFF2-40B4-BE49-F238E27FC236}">
                <a16:creationId xmlns:a16="http://schemas.microsoft.com/office/drawing/2014/main" id="{F4FE8C88-5C1F-4E99-9774-2B7587744364}"/>
              </a:ext>
            </a:extLst>
          </p:cNvPr>
          <p:cNvSpPr/>
          <p:nvPr/>
        </p:nvSpPr>
        <p:spPr>
          <a:xfrm>
            <a:off x="6554568" y="4893259"/>
            <a:ext cx="2362059"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pertenecer</a:t>
            </a:r>
            <a:endParaRPr lang="es-MX" sz="1333" kern="0" dirty="0">
              <a:solidFill>
                <a:srgbClr val="000000"/>
              </a:solidFill>
              <a:latin typeface="Arial"/>
              <a:sym typeface="Arial"/>
            </a:endParaRPr>
          </a:p>
        </p:txBody>
      </p:sp>
      <p:cxnSp>
        <p:nvCxnSpPr>
          <p:cNvPr id="39" name="Conector recto 38">
            <a:extLst>
              <a:ext uri="{FF2B5EF4-FFF2-40B4-BE49-F238E27FC236}">
                <a16:creationId xmlns:a16="http://schemas.microsoft.com/office/drawing/2014/main" id="{1DDE857F-5AE0-40E8-A9F2-0A8AA04074D0}"/>
              </a:ext>
            </a:extLst>
          </p:cNvPr>
          <p:cNvCxnSpPr>
            <a:cxnSpLocks/>
            <a:endCxn id="38" idx="1"/>
          </p:cNvCxnSpPr>
          <p:nvPr/>
        </p:nvCxnSpPr>
        <p:spPr>
          <a:xfrm flipV="1">
            <a:off x="5637437" y="5254455"/>
            <a:ext cx="917132" cy="12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D62372BE-38BA-43EF-84C6-ABC927B81204}"/>
              </a:ext>
            </a:extLst>
          </p:cNvPr>
          <p:cNvCxnSpPr>
            <a:cxnSpLocks/>
            <a:stCxn id="38" idx="3"/>
            <a:endCxn id="37" idx="1"/>
          </p:cNvCxnSpPr>
          <p:nvPr/>
        </p:nvCxnSpPr>
        <p:spPr>
          <a:xfrm flipV="1">
            <a:off x="8916627" y="5252286"/>
            <a:ext cx="867540" cy="2169"/>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echa: en U 10">
            <a:extLst>
              <a:ext uri="{FF2B5EF4-FFF2-40B4-BE49-F238E27FC236}">
                <a16:creationId xmlns:a16="http://schemas.microsoft.com/office/drawing/2014/main" id="{0DA68D40-D002-4D76-AD76-793F62C81117}"/>
              </a:ext>
            </a:extLst>
          </p:cNvPr>
          <p:cNvSpPr/>
          <p:nvPr/>
        </p:nvSpPr>
        <p:spPr>
          <a:xfrm>
            <a:off x="4990214" y="4341812"/>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12" name="Flecha: en U 11">
            <a:extLst>
              <a:ext uri="{FF2B5EF4-FFF2-40B4-BE49-F238E27FC236}">
                <a16:creationId xmlns:a16="http://schemas.microsoft.com/office/drawing/2014/main" id="{C3D845F7-AAA9-4C72-9CFA-F617AF690F6F}"/>
              </a:ext>
            </a:extLst>
          </p:cNvPr>
          <p:cNvSpPr/>
          <p:nvPr/>
        </p:nvSpPr>
        <p:spPr>
          <a:xfrm rot="10800000">
            <a:off x="5727425" y="5528621"/>
            <a:ext cx="4793953" cy="621232"/>
          </a:xfrm>
          <a:prstGeom prst="uturnArrow">
            <a:avLst>
              <a:gd name="adj1" fmla="val 25000"/>
              <a:gd name="adj2" fmla="val 25000"/>
              <a:gd name="adj3" fmla="val 25000"/>
              <a:gd name="adj4" fmla="val 43750"/>
              <a:gd name="adj5" fmla="val 75000"/>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13" name="CuadroTexto 12">
            <a:extLst>
              <a:ext uri="{FF2B5EF4-FFF2-40B4-BE49-F238E27FC236}">
                <a16:creationId xmlns:a16="http://schemas.microsoft.com/office/drawing/2014/main" id="{C76A09DB-ED67-4BB9-9BF8-5BA2C1A4498F}"/>
              </a:ext>
            </a:extLst>
          </p:cNvPr>
          <p:cNvSpPr txBox="1"/>
          <p:nvPr/>
        </p:nvSpPr>
        <p:spPr>
          <a:xfrm>
            <a:off x="9175276" y="489325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14" name="CuadroTexto 13">
            <a:extLst>
              <a:ext uri="{FF2B5EF4-FFF2-40B4-BE49-F238E27FC236}">
                <a16:creationId xmlns:a16="http://schemas.microsoft.com/office/drawing/2014/main" id="{BCD0831B-B35D-4206-928F-683F59F7272D}"/>
              </a:ext>
            </a:extLst>
          </p:cNvPr>
          <p:cNvSpPr txBox="1"/>
          <p:nvPr/>
        </p:nvSpPr>
        <p:spPr>
          <a:xfrm>
            <a:off x="5738176" y="487262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4" name="CuadroTexto 3">
            <a:extLst>
              <a:ext uri="{FF2B5EF4-FFF2-40B4-BE49-F238E27FC236}">
                <a16:creationId xmlns:a16="http://schemas.microsoft.com/office/drawing/2014/main" id="{460194D2-40D2-40BD-AB4C-4BA410F01E32}"/>
              </a:ext>
            </a:extLst>
          </p:cNvPr>
          <p:cNvSpPr txBox="1"/>
          <p:nvPr/>
        </p:nvSpPr>
        <p:spPr>
          <a:xfrm>
            <a:off x="7466970" y="449588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9" name="Google Shape;309;p29"/>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21</a:t>
            </a:fld>
            <a:endParaRPr kern="0"/>
          </a:p>
        </p:txBody>
      </p:sp>
      <p:pic>
        <p:nvPicPr>
          <p:cNvPr id="4" name="Gráfico 3" descr="Base de datos">
            <a:extLst>
              <a:ext uri="{FF2B5EF4-FFF2-40B4-BE49-F238E27FC236}">
                <a16:creationId xmlns:a16="http://schemas.microsoft.com/office/drawing/2014/main" id="{27B958D0-540D-4CB7-8665-026F52DA1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5" name="Google Shape;113;p17">
            <a:extLst>
              <a:ext uri="{FF2B5EF4-FFF2-40B4-BE49-F238E27FC236}">
                <a16:creationId xmlns:a16="http://schemas.microsoft.com/office/drawing/2014/main" id="{2110B5BB-8EC5-424D-AAAC-5CFA63A2B67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5" name="Google Shape;181;p24">
            <a:extLst>
              <a:ext uri="{FF2B5EF4-FFF2-40B4-BE49-F238E27FC236}">
                <a16:creationId xmlns:a16="http://schemas.microsoft.com/office/drawing/2014/main" id="{107E8228-BF5A-49C8-A667-CEAA49FFE609}"/>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Integridad de entidad e Integridad referencial</a:t>
            </a:r>
            <a:endParaRPr i="1" dirty="0">
              <a:solidFill>
                <a:schemeClr val="accent1"/>
              </a:solidFill>
              <a:latin typeface="Georgia" panose="02040502050405020303" pitchFamily="18" charset="0"/>
            </a:endParaRPr>
          </a:p>
        </p:txBody>
      </p:sp>
      <p:sp>
        <p:nvSpPr>
          <p:cNvPr id="16" name="Google Shape;183;p24">
            <a:extLst>
              <a:ext uri="{FF2B5EF4-FFF2-40B4-BE49-F238E27FC236}">
                <a16:creationId xmlns:a16="http://schemas.microsoft.com/office/drawing/2014/main" id="{0331582B-79A8-4192-9416-21EBD674C695}"/>
              </a:ext>
            </a:extLst>
          </p:cNvPr>
          <p:cNvSpPr txBox="1">
            <a:spLocks/>
          </p:cNvSpPr>
          <p:nvPr/>
        </p:nvSpPr>
        <p:spPr>
          <a:xfrm>
            <a:off x="3943773" y="882070"/>
            <a:ext cx="8086404" cy="281806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defTabSz="1219170">
              <a:spcBef>
                <a:spcPts val="800"/>
              </a:spcBef>
              <a:buSzPts val="1100"/>
            </a:pPr>
            <a:r>
              <a:rPr lang="es-MX" sz="1867" kern="0" dirty="0">
                <a:solidFill>
                  <a:srgbClr val="575E5F"/>
                </a:solidFill>
                <a:latin typeface="Nunito Sans" panose="020B0604020202020204" charset="0"/>
              </a:rPr>
              <a:t>La integridad referencial es propiedad de la base de datos. La misma significa que la clave externa de una tabla de referencia siempre debe aludir a una fila válida de la tabla a la que se haga referencia.</a:t>
            </a:r>
          </a:p>
          <a:p>
            <a:pPr algn="just" defTabSz="1219170">
              <a:spcBef>
                <a:spcPts val="800"/>
              </a:spcBef>
              <a:buSzPts val="1100"/>
            </a:pPr>
            <a:r>
              <a:rPr lang="es-MX" sz="1867" kern="0" dirty="0">
                <a:solidFill>
                  <a:srgbClr val="575E5F"/>
                </a:solidFill>
                <a:latin typeface="Nunito Sans" panose="020B0604020202020204" charset="0"/>
              </a:rPr>
              <a:t>Una</a:t>
            </a:r>
            <a:r>
              <a:rPr lang="es-MX" sz="1867" kern="0" dirty="0"/>
              <a:t> </a:t>
            </a:r>
            <a:r>
              <a:rPr lang="es-MX" sz="1867" b="1" i="1" u="sng" kern="0" dirty="0">
                <a:solidFill>
                  <a:srgbClr val="FF0000"/>
                </a:solidFill>
              </a:rPr>
              <a:t>llave primaria o primary key </a:t>
            </a:r>
            <a:r>
              <a:rPr lang="es-MX" sz="1867" kern="0" dirty="0">
                <a:solidFill>
                  <a:srgbClr val="575E5F"/>
                </a:solidFill>
                <a:latin typeface="Nunito Sans" panose="020B0604020202020204" charset="0"/>
              </a:rPr>
              <a:t>es un identificador irrepetible e inequívoco de una tabla que puede estar formado por uno o mas campos.(Se recomienda máximo 2 campos)</a:t>
            </a:r>
          </a:p>
          <a:p>
            <a:pPr algn="just" defTabSz="1219170">
              <a:spcBef>
                <a:spcPts val="800"/>
              </a:spcBef>
            </a:pPr>
            <a:r>
              <a:rPr lang="es-MX" sz="1867" kern="0" dirty="0">
                <a:solidFill>
                  <a:srgbClr val="575E5F"/>
                </a:solidFill>
                <a:latin typeface="Nunito Sans" panose="020B0604020202020204" charset="0"/>
              </a:rPr>
              <a:t>Una</a:t>
            </a:r>
            <a:r>
              <a:rPr lang="es-MX" sz="1867" kern="0" dirty="0"/>
              <a:t> </a:t>
            </a:r>
            <a:r>
              <a:rPr lang="es-MX" sz="1867" b="1" i="1" u="sng" kern="0" dirty="0">
                <a:solidFill>
                  <a:srgbClr val="FF0000"/>
                </a:solidFill>
              </a:rPr>
              <a:t>llave foránea o foreign key </a:t>
            </a:r>
            <a:r>
              <a:rPr lang="es-MX" sz="1867" kern="0" dirty="0">
                <a:solidFill>
                  <a:srgbClr val="575E5F"/>
                </a:solidFill>
                <a:latin typeface="Nunito Sans" panose="020B0604020202020204" charset="0"/>
              </a:rPr>
              <a:t>es un identificador posible repetible, el cual dadas 2 tablas A y B, si se tiene el atributo que es Primary key en la tabla A, y existe una relación 1:N  o N:1 entre A y B, entonces el atributo pasa como foreign key a la tabla B.</a:t>
            </a:r>
          </a:p>
        </p:txBody>
      </p:sp>
      <p:pic>
        <p:nvPicPr>
          <p:cNvPr id="11" name="Imagen 10">
            <a:extLst>
              <a:ext uri="{FF2B5EF4-FFF2-40B4-BE49-F238E27FC236}">
                <a16:creationId xmlns:a16="http://schemas.microsoft.com/office/drawing/2014/main" id="{2C66271F-B315-4C1A-9021-3DFA4DB3F981}"/>
              </a:ext>
            </a:extLst>
          </p:cNvPr>
          <p:cNvPicPr>
            <a:picLocks noChangeAspect="1"/>
          </p:cNvPicPr>
          <p:nvPr/>
        </p:nvPicPr>
        <p:blipFill>
          <a:blip r:embed="rId5"/>
          <a:stretch>
            <a:fillRect/>
          </a:stretch>
        </p:blipFill>
        <p:spPr>
          <a:xfrm>
            <a:off x="4398301" y="4373817"/>
            <a:ext cx="6978871" cy="20355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3" name="Google Shape;483;p41"/>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22</a:t>
            </a:fld>
            <a:endParaRPr kern="0"/>
          </a:p>
        </p:txBody>
      </p:sp>
      <p:sp>
        <p:nvSpPr>
          <p:cNvPr id="3" name="Marcador de texto 2">
            <a:extLst>
              <a:ext uri="{FF2B5EF4-FFF2-40B4-BE49-F238E27FC236}">
                <a16:creationId xmlns:a16="http://schemas.microsoft.com/office/drawing/2014/main" id="{B7D68F18-401B-4D27-97D1-F371D6A1F24A}"/>
              </a:ext>
            </a:extLst>
          </p:cNvPr>
          <p:cNvSpPr>
            <a:spLocks noGrp="1"/>
          </p:cNvSpPr>
          <p:nvPr>
            <p:ph type="body" idx="1"/>
          </p:nvPr>
        </p:nvSpPr>
        <p:spPr>
          <a:xfrm>
            <a:off x="3711577" y="102816"/>
            <a:ext cx="2910831" cy="664517"/>
          </a:xfrm>
        </p:spPr>
        <p:txBody>
          <a:bodyPr/>
          <a:lstStyle/>
          <a:p>
            <a:pPr marL="169329" indent="0">
              <a:buNone/>
            </a:pPr>
            <a:r>
              <a:rPr lang="es-419" dirty="0"/>
              <a:t>Ejemplo 1</a:t>
            </a:r>
          </a:p>
        </p:txBody>
      </p:sp>
      <p:sp>
        <p:nvSpPr>
          <p:cNvPr id="5" name="Marcador de texto 4">
            <a:extLst>
              <a:ext uri="{FF2B5EF4-FFF2-40B4-BE49-F238E27FC236}">
                <a16:creationId xmlns:a16="http://schemas.microsoft.com/office/drawing/2014/main" id="{D042B7C4-26EC-4394-AE24-8B7939D8736F}"/>
              </a:ext>
            </a:extLst>
          </p:cNvPr>
          <p:cNvSpPr>
            <a:spLocks noGrp="1"/>
          </p:cNvSpPr>
          <p:nvPr>
            <p:ph type="body" idx="2"/>
          </p:nvPr>
        </p:nvSpPr>
        <p:spPr>
          <a:xfrm>
            <a:off x="3711576" y="942855"/>
            <a:ext cx="8167824" cy="1396308"/>
          </a:xfrm>
        </p:spPr>
        <p:txBody>
          <a:bodyPr/>
          <a:lstStyle/>
          <a:p>
            <a:r>
              <a:rPr lang="es-419" dirty="0"/>
              <a:t>Construir el PseudoDiagrama E-R de el siguiente enunciado.</a:t>
            </a:r>
          </a:p>
          <a:p>
            <a:r>
              <a:rPr lang="es-419" dirty="0"/>
              <a:t>Base de datos hospital: Una </a:t>
            </a:r>
            <a:r>
              <a:rPr lang="es-419" b="1" i="1" u="sng" dirty="0">
                <a:solidFill>
                  <a:srgbClr val="FF0000"/>
                </a:solidFill>
              </a:rPr>
              <a:t>sala</a:t>
            </a:r>
            <a:r>
              <a:rPr lang="es-419" dirty="0"/>
              <a:t> puede albergar a varios </a:t>
            </a:r>
            <a:r>
              <a:rPr lang="es-419" b="1" i="1" u="sng" dirty="0">
                <a:solidFill>
                  <a:srgbClr val="FF0000"/>
                </a:solidFill>
              </a:rPr>
              <a:t>pacientes</a:t>
            </a:r>
            <a:r>
              <a:rPr lang="es-419" dirty="0"/>
              <a:t>, pero un paciente puede estar solo en una sala.</a:t>
            </a:r>
          </a:p>
          <a:p>
            <a:r>
              <a:rPr lang="es-419" b="1" i="1" dirty="0"/>
              <a:t>IDENTIFICAMOS ENTIDADES: Sala, Pacientes</a:t>
            </a:r>
          </a:p>
          <a:p>
            <a:endParaRPr lang="es-419" b="1" i="1" dirty="0"/>
          </a:p>
          <a:p>
            <a:r>
              <a:rPr lang="es-419" b="1" i="1" dirty="0"/>
              <a:t>Se lee “Un paciente puede estar mínimo en una sala y máximo en una sala, y una sala puede albergar a ningún paciente o a muchos pacientes”</a:t>
            </a:r>
          </a:p>
          <a:p>
            <a:endParaRPr lang="es-419" dirty="0"/>
          </a:p>
        </p:txBody>
      </p:sp>
      <p:sp>
        <p:nvSpPr>
          <p:cNvPr id="10" name="Rectángulo 9">
            <a:extLst>
              <a:ext uri="{FF2B5EF4-FFF2-40B4-BE49-F238E27FC236}">
                <a16:creationId xmlns:a16="http://schemas.microsoft.com/office/drawing/2014/main" id="{E10352CF-ACF3-4BDE-AADD-12323EE59B98}"/>
              </a:ext>
            </a:extLst>
          </p:cNvPr>
          <p:cNvSpPr/>
          <p:nvPr/>
        </p:nvSpPr>
        <p:spPr>
          <a:xfrm>
            <a:off x="4426924" y="483109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Paciente</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46588EFA-BB26-4F98-A1C7-85D7164A06BD}"/>
              </a:ext>
            </a:extLst>
          </p:cNvPr>
          <p:cNvSpPr/>
          <p:nvPr/>
        </p:nvSpPr>
        <p:spPr>
          <a:xfrm>
            <a:off x="9934623" y="4822621"/>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Sala</a:t>
            </a:r>
            <a:endParaRPr lang="es-MX" sz="1867" kern="0" dirty="0">
              <a:solidFill>
                <a:srgbClr val="000000"/>
              </a:solidFill>
              <a:latin typeface="Arial"/>
              <a:sym typeface="Arial"/>
            </a:endParaRPr>
          </a:p>
        </p:txBody>
      </p:sp>
      <p:sp>
        <p:nvSpPr>
          <p:cNvPr id="12" name="Rombo 11">
            <a:extLst>
              <a:ext uri="{FF2B5EF4-FFF2-40B4-BE49-F238E27FC236}">
                <a16:creationId xmlns:a16="http://schemas.microsoft.com/office/drawing/2014/main" id="{02234C97-D213-4C6C-AA5E-6C159D2842E3}"/>
              </a:ext>
            </a:extLst>
          </p:cNvPr>
          <p:cNvSpPr/>
          <p:nvPr/>
        </p:nvSpPr>
        <p:spPr>
          <a:xfrm>
            <a:off x="6942942" y="4761306"/>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estar</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B0F3845-81E4-41A2-A7F1-9DE46658BFD0}"/>
              </a:ext>
            </a:extLst>
          </p:cNvPr>
          <p:cNvCxnSpPr>
            <a:stCxn id="10" idx="3"/>
            <a:endCxn id="12" idx="1"/>
          </p:cNvCxnSpPr>
          <p:nvPr/>
        </p:nvCxnSpPr>
        <p:spPr>
          <a:xfrm flipV="1">
            <a:off x="5787893" y="5122502"/>
            <a:ext cx="1155049" cy="6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9D385C-48EE-4600-BD03-E2B689F46073}"/>
              </a:ext>
            </a:extLst>
          </p:cNvPr>
          <p:cNvCxnSpPr>
            <a:stCxn id="12" idx="3"/>
            <a:endCxn id="11" idx="1"/>
          </p:cNvCxnSpPr>
          <p:nvPr/>
        </p:nvCxnSpPr>
        <p:spPr>
          <a:xfrm flipV="1">
            <a:off x="8840535" y="5120333"/>
            <a:ext cx="1094088" cy="2169"/>
          </a:xfrm>
          <a:prstGeom prst="line">
            <a:avLst/>
          </a:prstGeom>
        </p:spPr>
        <p:style>
          <a:lnRef idx="1">
            <a:schemeClr val="accent1"/>
          </a:lnRef>
          <a:fillRef idx="0">
            <a:schemeClr val="accent1"/>
          </a:fillRef>
          <a:effectRef idx="0">
            <a:schemeClr val="accent1"/>
          </a:effectRef>
          <a:fontRef idx="minor">
            <a:schemeClr val="tx1"/>
          </a:fontRef>
        </p:style>
      </p:cxnSp>
      <p:sp>
        <p:nvSpPr>
          <p:cNvPr id="6" name="Flecha: en U 5">
            <a:extLst>
              <a:ext uri="{FF2B5EF4-FFF2-40B4-BE49-F238E27FC236}">
                <a16:creationId xmlns:a16="http://schemas.microsoft.com/office/drawing/2014/main" id="{176D167F-B8D8-458C-B304-A5CA798A6459}"/>
              </a:ext>
            </a:extLst>
          </p:cNvPr>
          <p:cNvSpPr/>
          <p:nvPr/>
        </p:nvSpPr>
        <p:spPr>
          <a:xfrm>
            <a:off x="5107409" y="4209859"/>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7" name="Flecha: en U 6">
            <a:extLst>
              <a:ext uri="{FF2B5EF4-FFF2-40B4-BE49-F238E27FC236}">
                <a16:creationId xmlns:a16="http://schemas.microsoft.com/office/drawing/2014/main" id="{058E0C3F-125F-4F23-99DB-8C0C412AB6E0}"/>
              </a:ext>
            </a:extLst>
          </p:cNvPr>
          <p:cNvSpPr/>
          <p:nvPr/>
        </p:nvSpPr>
        <p:spPr>
          <a:xfrm rot="10800000">
            <a:off x="5787893" y="5432185"/>
            <a:ext cx="4793953" cy="621232"/>
          </a:xfrm>
          <a:prstGeom prst="utur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s-419" sz="1867" kern="0">
              <a:solidFill>
                <a:srgbClr val="000000"/>
              </a:solidFill>
              <a:latin typeface="Arial"/>
              <a:sym typeface="Arial"/>
            </a:endParaRPr>
          </a:p>
        </p:txBody>
      </p:sp>
      <p:sp>
        <p:nvSpPr>
          <p:cNvPr id="8" name="CuadroTexto 7">
            <a:extLst>
              <a:ext uri="{FF2B5EF4-FFF2-40B4-BE49-F238E27FC236}">
                <a16:creationId xmlns:a16="http://schemas.microsoft.com/office/drawing/2014/main" id="{049FE304-9CCA-4DAD-B711-987E50A9D07E}"/>
              </a:ext>
            </a:extLst>
          </p:cNvPr>
          <p:cNvSpPr txBox="1"/>
          <p:nvPr/>
        </p:nvSpPr>
        <p:spPr>
          <a:xfrm>
            <a:off x="5836707" y="515077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9" name="CuadroTexto 8">
            <a:extLst>
              <a:ext uri="{FF2B5EF4-FFF2-40B4-BE49-F238E27FC236}">
                <a16:creationId xmlns:a16="http://schemas.microsoft.com/office/drawing/2014/main" id="{7CEB51EC-D872-4F64-98B4-AFACE4CA5359}"/>
              </a:ext>
            </a:extLst>
          </p:cNvPr>
          <p:cNvSpPr txBox="1"/>
          <p:nvPr/>
        </p:nvSpPr>
        <p:spPr>
          <a:xfrm>
            <a:off x="9416829" y="473040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pic>
        <p:nvPicPr>
          <p:cNvPr id="2" name="Gráfico 1" descr="Base de datos">
            <a:extLst>
              <a:ext uri="{FF2B5EF4-FFF2-40B4-BE49-F238E27FC236}">
                <a16:creationId xmlns:a16="http://schemas.microsoft.com/office/drawing/2014/main" id="{0C314380-508E-498B-9373-EB5AA118E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544" y="3260864"/>
            <a:ext cx="2519221" cy="2519221"/>
          </a:xfrm>
          <a:prstGeom prst="rect">
            <a:avLst/>
          </a:prstGeom>
        </p:spPr>
      </p:pic>
      <p:sp>
        <p:nvSpPr>
          <p:cNvPr id="4" name="Google Shape;113;p17">
            <a:extLst>
              <a:ext uri="{FF2B5EF4-FFF2-40B4-BE49-F238E27FC236}">
                <a16:creationId xmlns:a16="http://schemas.microsoft.com/office/drawing/2014/main" id="{3545F4B7-0F48-451B-A09C-CFC68719446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6" name="CuadroTexto 15">
            <a:extLst>
              <a:ext uri="{FF2B5EF4-FFF2-40B4-BE49-F238E27FC236}">
                <a16:creationId xmlns:a16="http://schemas.microsoft.com/office/drawing/2014/main" id="{29044633-A581-4DB5-B8DB-56FFB9CCC5FC}"/>
              </a:ext>
            </a:extLst>
          </p:cNvPr>
          <p:cNvSpPr txBox="1"/>
          <p:nvPr/>
        </p:nvSpPr>
        <p:spPr>
          <a:xfrm>
            <a:off x="7571605" y="442072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3" name="Google Shape;483;p41"/>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23</a:t>
            </a:fld>
            <a:endParaRPr kern="0"/>
          </a:p>
        </p:txBody>
      </p:sp>
      <p:sp>
        <p:nvSpPr>
          <p:cNvPr id="3" name="Marcador de texto 2">
            <a:extLst>
              <a:ext uri="{FF2B5EF4-FFF2-40B4-BE49-F238E27FC236}">
                <a16:creationId xmlns:a16="http://schemas.microsoft.com/office/drawing/2014/main" id="{B7D68F18-401B-4D27-97D1-F371D6A1F24A}"/>
              </a:ext>
            </a:extLst>
          </p:cNvPr>
          <p:cNvSpPr>
            <a:spLocks noGrp="1"/>
          </p:cNvSpPr>
          <p:nvPr>
            <p:ph type="body" idx="1"/>
          </p:nvPr>
        </p:nvSpPr>
        <p:spPr>
          <a:xfrm>
            <a:off x="3666168" y="112570"/>
            <a:ext cx="2910831" cy="664517"/>
          </a:xfrm>
        </p:spPr>
        <p:txBody>
          <a:bodyPr/>
          <a:lstStyle/>
          <a:p>
            <a:pPr marL="169329" indent="0">
              <a:buNone/>
            </a:pPr>
            <a:r>
              <a:rPr lang="es-419" dirty="0"/>
              <a:t>Ejemplo 2</a:t>
            </a:r>
          </a:p>
        </p:txBody>
      </p:sp>
      <p:sp>
        <p:nvSpPr>
          <p:cNvPr id="5" name="Marcador de texto 4">
            <a:extLst>
              <a:ext uri="{FF2B5EF4-FFF2-40B4-BE49-F238E27FC236}">
                <a16:creationId xmlns:a16="http://schemas.microsoft.com/office/drawing/2014/main" id="{D042B7C4-26EC-4394-AE24-8B7939D8736F}"/>
              </a:ext>
            </a:extLst>
          </p:cNvPr>
          <p:cNvSpPr>
            <a:spLocks noGrp="1"/>
          </p:cNvSpPr>
          <p:nvPr>
            <p:ph type="body" idx="2"/>
          </p:nvPr>
        </p:nvSpPr>
        <p:spPr>
          <a:xfrm>
            <a:off x="3688717" y="914223"/>
            <a:ext cx="8167824" cy="1396308"/>
          </a:xfrm>
        </p:spPr>
        <p:txBody>
          <a:bodyPr/>
          <a:lstStyle/>
          <a:p>
            <a:r>
              <a:rPr lang="es-419" dirty="0"/>
              <a:t>Construir el PseudoDiagrama E-R de el siguiente enunciado.</a:t>
            </a:r>
          </a:p>
          <a:p>
            <a:r>
              <a:rPr lang="es-419" dirty="0"/>
              <a:t>Base de datos Escuela: Un </a:t>
            </a:r>
            <a:r>
              <a:rPr lang="es-419" dirty="0">
                <a:solidFill>
                  <a:srgbClr val="FF0000"/>
                </a:solidFill>
              </a:rPr>
              <a:t>alumno</a:t>
            </a:r>
            <a:r>
              <a:rPr lang="es-419" dirty="0"/>
              <a:t> puede </a:t>
            </a:r>
            <a:r>
              <a:rPr lang="es-419" dirty="0">
                <a:highlight>
                  <a:srgbClr val="FFFF00"/>
                </a:highlight>
              </a:rPr>
              <a:t>tomar</a:t>
            </a:r>
            <a:r>
              <a:rPr lang="es-419" dirty="0"/>
              <a:t> varios </a:t>
            </a:r>
            <a:r>
              <a:rPr lang="es-419" dirty="0">
                <a:solidFill>
                  <a:srgbClr val="FF0000"/>
                </a:solidFill>
              </a:rPr>
              <a:t>cursos</a:t>
            </a:r>
            <a:r>
              <a:rPr lang="es-419" dirty="0"/>
              <a:t> y un curso puede ser tomado a varios alumnos.</a:t>
            </a:r>
          </a:p>
          <a:p>
            <a:r>
              <a:rPr lang="es-419" dirty="0"/>
              <a:t>Un </a:t>
            </a:r>
            <a:r>
              <a:rPr lang="es-419" dirty="0">
                <a:solidFill>
                  <a:srgbClr val="FF0000"/>
                </a:solidFill>
              </a:rPr>
              <a:t>profesor</a:t>
            </a:r>
            <a:r>
              <a:rPr lang="es-419" dirty="0"/>
              <a:t> puede no impartir ningún curso o impartir varios cursos</a:t>
            </a:r>
          </a:p>
          <a:p>
            <a:r>
              <a:rPr lang="es-419" b="1" i="1" dirty="0"/>
              <a:t>IDENTIFICAMOS ENTIDADES: Alumno, curso, profesor</a:t>
            </a:r>
          </a:p>
          <a:p>
            <a:endParaRPr lang="es-419" dirty="0"/>
          </a:p>
        </p:txBody>
      </p:sp>
      <p:sp>
        <p:nvSpPr>
          <p:cNvPr id="10" name="Rectángulo 9">
            <a:extLst>
              <a:ext uri="{FF2B5EF4-FFF2-40B4-BE49-F238E27FC236}">
                <a16:creationId xmlns:a16="http://schemas.microsoft.com/office/drawing/2014/main" id="{E10352CF-ACF3-4BDE-AADD-12323EE59B98}"/>
              </a:ext>
            </a:extLst>
          </p:cNvPr>
          <p:cNvSpPr/>
          <p:nvPr/>
        </p:nvSpPr>
        <p:spPr>
          <a:xfrm>
            <a:off x="4441100" y="422959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Curso</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46588EFA-BB26-4F98-A1C7-85D7164A06BD}"/>
              </a:ext>
            </a:extLst>
          </p:cNvPr>
          <p:cNvSpPr/>
          <p:nvPr/>
        </p:nvSpPr>
        <p:spPr>
          <a:xfrm>
            <a:off x="10141397" y="4221127"/>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Alumno</a:t>
            </a:r>
            <a:endParaRPr lang="es-MX" sz="1867" kern="0" dirty="0">
              <a:solidFill>
                <a:srgbClr val="000000"/>
              </a:solidFill>
              <a:latin typeface="Arial"/>
              <a:sym typeface="Arial"/>
            </a:endParaRPr>
          </a:p>
        </p:txBody>
      </p:sp>
      <p:sp>
        <p:nvSpPr>
          <p:cNvPr id="12" name="Rombo 11">
            <a:extLst>
              <a:ext uri="{FF2B5EF4-FFF2-40B4-BE49-F238E27FC236}">
                <a16:creationId xmlns:a16="http://schemas.microsoft.com/office/drawing/2014/main" id="{02234C97-D213-4C6C-AA5E-6C159D2842E3}"/>
              </a:ext>
            </a:extLst>
          </p:cNvPr>
          <p:cNvSpPr/>
          <p:nvPr/>
        </p:nvSpPr>
        <p:spPr>
          <a:xfrm>
            <a:off x="7000547" y="4147373"/>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tomar</a:t>
            </a:r>
            <a:endParaRPr lang="es-MX" sz="1333" kern="0" dirty="0">
              <a:solidFill>
                <a:srgbClr val="000000"/>
              </a:solidFill>
              <a:latin typeface="Arial"/>
              <a:sym typeface="Arial"/>
            </a:endParaRPr>
          </a:p>
        </p:txBody>
      </p:sp>
      <p:cxnSp>
        <p:nvCxnSpPr>
          <p:cNvPr id="13" name="Conector recto 12">
            <a:extLst>
              <a:ext uri="{FF2B5EF4-FFF2-40B4-BE49-F238E27FC236}">
                <a16:creationId xmlns:a16="http://schemas.microsoft.com/office/drawing/2014/main" id="{CB0F3845-81E4-41A2-A7F1-9DE46658BFD0}"/>
              </a:ext>
            </a:extLst>
          </p:cNvPr>
          <p:cNvCxnSpPr>
            <a:stCxn id="10" idx="3"/>
            <a:endCxn id="12" idx="1"/>
          </p:cNvCxnSpPr>
          <p:nvPr/>
        </p:nvCxnSpPr>
        <p:spPr>
          <a:xfrm flipV="1">
            <a:off x="5802068" y="4508569"/>
            <a:ext cx="1198479" cy="1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9D385C-48EE-4600-BD03-E2B689F46073}"/>
              </a:ext>
            </a:extLst>
          </p:cNvPr>
          <p:cNvCxnSpPr>
            <a:stCxn id="12" idx="3"/>
            <a:endCxn id="11" idx="1"/>
          </p:cNvCxnSpPr>
          <p:nvPr/>
        </p:nvCxnSpPr>
        <p:spPr>
          <a:xfrm>
            <a:off x="8898140" y="4508569"/>
            <a:ext cx="1243257" cy="10270"/>
          </a:xfrm>
          <a:prstGeom prst="line">
            <a:avLst/>
          </a:prstGeom>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049FE304-9CCA-4DAD-B711-987E50A9D07E}"/>
              </a:ext>
            </a:extLst>
          </p:cNvPr>
          <p:cNvSpPr txBox="1"/>
          <p:nvPr/>
        </p:nvSpPr>
        <p:spPr>
          <a:xfrm>
            <a:off x="5755664" y="408920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 name="CuadroTexto 8">
            <a:extLst>
              <a:ext uri="{FF2B5EF4-FFF2-40B4-BE49-F238E27FC236}">
                <a16:creationId xmlns:a16="http://schemas.microsoft.com/office/drawing/2014/main" id="{7CEB51EC-D872-4F64-98B4-AFACE4CA5359}"/>
              </a:ext>
            </a:extLst>
          </p:cNvPr>
          <p:cNvSpPr txBox="1"/>
          <p:nvPr/>
        </p:nvSpPr>
        <p:spPr>
          <a:xfrm>
            <a:off x="9431005" y="412891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pic>
        <p:nvPicPr>
          <p:cNvPr id="2" name="Gráfico 1" descr="Base de datos">
            <a:extLst>
              <a:ext uri="{FF2B5EF4-FFF2-40B4-BE49-F238E27FC236}">
                <a16:creationId xmlns:a16="http://schemas.microsoft.com/office/drawing/2014/main" id="{3D55C189-A405-44BE-A27A-8AC53473A8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4" name="Google Shape;113;p17">
            <a:extLst>
              <a:ext uri="{FF2B5EF4-FFF2-40B4-BE49-F238E27FC236}">
                <a16:creationId xmlns:a16="http://schemas.microsoft.com/office/drawing/2014/main" id="{C73F37AB-FFB8-4E4C-95BD-8170557FAE22}"/>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6" name="CuadroTexto 15">
            <a:extLst>
              <a:ext uri="{FF2B5EF4-FFF2-40B4-BE49-F238E27FC236}">
                <a16:creationId xmlns:a16="http://schemas.microsoft.com/office/drawing/2014/main" id="{B2692BFA-C018-47B8-88E6-A873D70469E6}"/>
              </a:ext>
            </a:extLst>
          </p:cNvPr>
          <p:cNvSpPr txBox="1"/>
          <p:nvPr/>
        </p:nvSpPr>
        <p:spPr>
          <a:xfrm>
            <a:off x="7593335" y="381922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20" name="Rectángulo 19">
            <a:extLst>
              <a:ext uri="{FF2B5EF4-FFF2-40B4-BE49-F238E27FC236}">
                <a16:creationId xmlns:a16="http://schemas.microsoft.com/office/drawing/2014/main" id="{FA4B5F5A-913C-4465-ADAE-0FCD359F282F}"/>
              </a:ext>
            </a:extLst>
          </p:cNvPr>
          <p:cNvSpPr/>
          <p:nvPr/>
        </p:nvSpPr>
        <p:spPr>
          <a:xfrm>
            <a:off x="7225429" y="543393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24" name="Rombo 23">
            <a:extLst>
              <a:ext uri="{FF2B5EF4-FFF2-40B4-BE49-F238E27FC236}">
                <a16:creationId xmlns:a16="http://schemas.microsoft.com/office/drawing/2014/main" id="{DB7A53F8-D786-452F-B5BA-92735463B1D6}"/>
              </a:ext>
            </a:extLst>
          </p:cNvPr>
          <p:cNvSpPr/>
          <p:nvPr/>
        </p:nvSpPr>
        <p:spPr>
          <a:xfrm>
            <a:off x="4172788" y="5370445"/>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impartir</a:t>
            </a:r>
            <a:endParaRPr lang="es-MX" sz="1333" kern="0" dirty="0">
              <a:solidFill>
                <a:srgbClr val="000000"/>
              </a:solidFill>
              <a:latin typeface="Arial"/>
              <a:sym typeface="Arial"/>
            </a:endParaRPr>
          </a:p>
        </p:txBody>
      </p:sp>
      <p:cxnSp>
        <p:nvCxnSpPr>
          <p:cNvPr id="27" name="Conector recto 26">
            <a:extLst>
              <a:ext uri="{FF2B5EF4-FFF2-40B4-BE49-F238E27FC236}">
                <a16:creationId xmlns:a16="http://schemas.microsoft.com/office/drawing/2014/main" id="{1650264D-6439-4321-8298-C2F4423745AE}"/>
              </a:ext>
            </a:extLst>
          </p:cNvPr>
          <p:cNvCxnSpPr>
            <a:stCxn id="24" idx="3"/>
            <a:endCxn id="20" idx="1"/>
          </p:cNvCxnSpPr>
          <p:nvPr/>
        </p:nvCxnSpPr>
        <p:spPr>
          <a:xfrm>
            <a:off x="6070381" y="5731641"/>
            <a:ext cx="115504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4B9C221B-A5F8-4E2B-89FC-90517FC263E5}"/>
              </a:ext>
            </a:extLst>
          </p:cNvPr>
          <p:cNvCxnSpPr>
            <a:stCxn id="24" idx="0"/>
            <a:endCxn id="10" idx="2"/>
          </p:cNvCxnSpPr>
          <p:nvPr/>
        </p:nvCxnSpPr>
        <p:spPr>
          <a:xfrm flipV="1">
            <a:off x="5121584" y="4825020"/>
            <a:ext cx="0" cy="545424"/>
          </a:xfrm>
          <a:prstGeom prst="line">
            <a:avLst/>
          </a:prstGeom>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F24453BF-F14C-4C59-88E7-3033922B02B4}"/>
              </a:ext>
            </a:extLst>
          </p:cNvPr>
          <p:cNvSpPr txBox="1"/>
          <p:nvPr/>
        </p:nvSpPr>
        <p:spPr>
          <a:xfrm>
            <a:off x="4465052" y="48250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34" name="CuadroTexto 33">
            <a:extLst>
              <a:ext uri="{FF2B5EF4-FFF2-40B4-BE49-F238E27FC236}">
                <a16:creationId xmlns:a16="http://schemas.microsoft.com/office/drawing/2014/main" id="{9BCAF854-9E14-4102-BE27-633713E47D15}"/>
              </a:ext>
            </a:extLst>
          </p:cNvPr>
          <p:cNvSpPr txBox="1"/>
          <p:nvPr/>
        </p:nvSpPr>
        <p:spPr>
          <a:xfrm>
            <a:off x="6501761" y="573245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E76AD931-F6C7-4D14-9D6C-0E35432BEA73}"/>
              </a:ext>
            </a:extLst>
          </p:cNvPr>
          <p:cNvSpPr txBox="1"/>
          <p:nvPr/>
        </p:nvSpPr>
        <p:spPr>
          <a:xfrm>
            <a:off x="4803789" y="615384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Tree>
    <p:extLst>
      <p:ext uri="{BB962C8B-B14F-4D97-AF65-F5344CB8AC3E}">
        <p14:creationId xmlns:p14="http://schemas.microsoft.com/office/powerpoint/2010/main" val="405118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8" grpId="0"/>
      <p:bldP spid="9" grpId="0"/>
      <p:bldP spid="20" grpId="0" animBg="1"/>
      <p:bldP spid="24" grpId="0" animBg="1"/>
      <p:bldP spid="33" grpId="0"/>
      <p:bldP spid="34"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390980E-E3A0-42B9-9FD2-D22775708DA7}"/>
              </a:ext>
            </a:extLst>
          </p:cNvPr>
          <p:cNvSpPr>
            <a:spLocks noGrp="1"/>
          </p:cNvSpPr>
          <p:nvPr>
            <p:ph type="body" idx="1"/>
          </p:nvPr>
        </p:nvSpPr>
        <p:spPr>
          <a:xfrm>
            <a:off x="3526222" y="54531"/>
            <a:ext cx="7983494" cy="3633503"/>
          </a:xfrm>
        </p:spPr>
        <p:txBody>
          <a:bodyPr/>
          <a:lstStyle/>
          <a:p>
            <a:pPr marL="169329" indent="0">
              <a:buNone/>
            </a:pPr>
            <a:r>
              <a:rPr lang="es-419" sz="1800" dirty="0"/>
              <a:t>Ejemplo 3. BD escuela.</a:t>
            </a:r>
          </a:p>
          <a:p>
            <a:pPr marL="169329" indent="0" algn="just">
              <a:buNone/>
            </a:pPr>
            <a:r>
              <a:rPr lang="es-419" sz="1800" dirty="0">
                <a:solidFill>
                  <a:schemeClr val="bg2"/>
                </a:solidFill>
                <a:latin typeface="Nunito Sans" panose="020B0604020202020204"/>
              </a:rPr>
              <a:t>Una escuela desea una BD para administrar el control de información de sus profesores, asignaturas y carreras.</a:t>
            </a:r>
          </a:p>
          <a:p>
            <a:pPr marL="169329" indent="0" algn="just">
              <a:buNone/>
            </a:pPr>
            <a:r>
              <a:rPr lang="es-419" sz="1800" dirty="0">
                <a:solidFill>
                  <a:schemeClr val="bg2"/>
                </a:solidFill>
                <a:latin typeface="Nunito Sans" panose="020B0604020202020204"/>
              </a:rPr>
              <a:t>Cada </a:t>
            </a:r>
            <a:r>
              <a:rPr lang="es-419" sz="1800" b="1" u="sng" dirty="0">
                <a:solidFill>
                  <a:srgbClr val="FF0000"/>
                </a:solidFill>
                <a:latin typeface="Nunito Sans" panose="020B0604020202020204"/>
              </a:rPr>
              <a:t>profesor</a:t>
            </a:r>
            <a:r>
              <a:rPr lang="es-419" sz="1800" dirty="0">
                <a:solidFill>
                  <a:schemeClr val="bg2"/>
                </a:solidFill>
                <a:latin typeface="Nunito Sans" panose="020B0604020202020204"/>
              </a:rPr>
              <a:t> puede dar varias </a:t>
            </a:r>
            <a:r>
              <a:rPr lang="es-419" sz="1800" b="1" u="sng" dirty="0">
                <a:solidFill>
                  <a:srgbClr val="FF0000"/>
                </a:solidFill>
                <a:latin typeface="Nunito Sans" panose="020B0604020202020204"/>
              </a:rPr>
              <a:t>asignaturas</a:t>
            </a:r>
            <a:r>
              <a:rPr lang="es-419" sz="1800" dirty="0">
                <a:solidFill>
                  <a:schemeClr val="bg2"/>
                </a:solidFill>
                <a:latin typeface="Nunito Sans" panose="020B0604020202020204"/>
              </a:rPr>
              <a:t> y una asignatura puede ser dada por varios profesores.</a:t>
            </a:r>
          </a:p>
          <a:p>
            <a:pPr marL="169329" indent="0" algn="just">
              <a:buNone/>
            </a:pPr>
            <a:r>
              <a:rPr lang="es-419" sz="1800" dirty="0">
                <a:solidFill>
                  <a:schemeClr val="bg2"/>
                </a:solidFill>
                <a:latin typeface="Nunito Sans" panose="020B0604020202020204"/>
              </a:rPr>
              <a:t>En una </a:t>
            </a:r>
            <a:r>
              <a:rPr lang="es-419" sz="1800" b="1" u="sng" dirty="0">
                <a:solidFill>
                  <a:srgbClr val="FF0000"/>
                </a:solidFill>
                <a:latin typeface="Nunito Sans" panose="020B0604020202020204"/>
              </a:rPr>
              <a:t>carrera</a:t>
            </a:r>
            <a:r>
              <a:rPr lang="es-419" sz="1800" dirty="0">
                <a:solidFill>
                  <a:schemeClr val="bg2"/>
                </a:solidFill>
                <a:latin typeface="Nunito Sans" panose="020B0604020202020204"/>
              </a:rPr>
              <a:t> puede haber varios </a:t>
            </a:r>
            <a:r>
              <a:rPr lang="es-419" sz="1800" b="1" u="sng" dirty="0">
                <a:solidFill>
                  <a:srgbClr val="FF0000"/>
                </a:solidFill>
                <a:latin typeface="Nunito Sans" panose="020B0604020202020204"/>
              </a:rPr>
              <a:t>profesores</a:t>
            </a:r>
            <a:r>
              <a:rPr lang="es-419" sz="1800" dirty="0">
                <a:solidFill>
                  <a:schemeClr val="bg2"/>
                </a:solidFill>
                <a:latin typeface="Nunito Sans" panose="020B0604020202020204"/>
              </a:rPr>
              <a:t>, pero un profesor puede estar laborando solo en una carrera.</a:t>
            </a:r>
          </a:p>
          <a:p>
            <a:pPr marL="169329" indent="0" algn="just">
              <a:buNone/>
            </a:pPr>
            <a:r>
              <a:rPr lang="es-419" sz="1800" dirty="0">
                <a:solidFill>
                  <a:schemeClr val="bg2"/>
                </a:solidFill>
                <a:latin typeface="Nunito Sans" panose="020B0604020202020204"/>
              </a:rPr>
              <a:t>Una </a:t>
            </a:r>
            <a:r>
              <a:rPr lang="es-419" sz="1800" b="1" u="sng" dirty="0">
                <a:solidFill>
                  <a:srgbClr val="FF0000"/>
                </a:solidFill>
                <a:latin typeface="Nunito Sans" panose="020B0604020202020204"/>
              </a:rPr>
              <a:t>carrera</a:t>
            </a:r>
            <a:r>
              <a:rPr lang="es-419" sz="1800" dirty="0">
                <a:solidFill>
                  <a:schemeClr val="bg2"/>
                </a:solidFill>
                <a:latin typeface="Nunito Sans" panose="020B0604020202020204"/>
              </a:rPr>
              <a:t> puede tener varias </a:t>
            </a:r>
            <a:r>
              <a:rPr lang="es-419" sz="1800" b="1" u="sng" dirty="0">
                <a:solidFill>
                  <a:srgbClr val="FF0000"/>
                </a:solidFill>
                <a:latin typeface="Nunito Sans" panose="020B0604020202020204"/>
              </a:rPr>
              <a:t>asignaturas</a:t>
            </a:r>
            <a:r>
              <a:rPr lang="es-419" sz="1800" dirty="0">
                <a:solidFill>
                  <a:schemeClr val="bg2"/>
                </a:solidFill>
                <a:latin typeface="Nunito Sans" panose="020B0604020202020204"/>
              </a:rPr>
              <a:t> y una asignatura puede ser dada en varias carreras.</a:t>
            </a:r>
          </a:p>
        </p:txBody>
      </p:sp>
      <p:sp>
        <p:nvSpPr>
          <p:cNvPr id="4" name="Marcador de número de diapositiva 3">
            <a:extLst>
              <a:ext uri="{FF2B5EF4-FFF2-40B4-BE49-F238E27FC236}">
                <a16:creationId xmlns:a16="http://schemas.microsoft.com/office/drawing/2014/main" id="{612F2E7B-11C2-4A2E-B56A-7AB02A3FFF97}"/>
              </a:ext>
            </a:extLst>
          </p:cNvPr>
          <p:cNvSpPr>
            <a:spLocks noGrp="1"/>
          </p:cNvSpPr>
          <p:nvPr>
            <p:ph type="sldNum" idx="12"/>
          </p:nvPr>
        </p:nvSpPr>
        <p:spPr/>
        <p:txBody>
          <a:bodyPr/>
          <a:lstStyle/>
          <a:p>
            <a:fld id="{00000000-1234-1234-1234-123412341234}" type="slidenum">
              <a:rPr lang="es-419" smtClean="0"/>
              <a:pPr/>
              <a:t>24</a:t>
            </a:fld>
            <a:endParaRPr lang="es-419"/>
          </a:p>
        </p:txBody>
      </p:sp>
      <p:pic>
        <p:nvPicPr>
          <p:cNvPr id="7" name="Gráfico 6" descr="Base de datos">
            <a:extLst>
              <a:ext uri="{FF2B5EF4-FFF2-40B4-BE49-F238E27FC236}">
                <a16:creationId xmlns:a16="http://schemas.microsoft.com/office/drawing/2014/main" id="{26A50932-D223-4511-BC07-2C941BC78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9" name="Google Shape;113;p17">
            <a:extLst>
              <a:ext uri="{FF2B5EF4-FFF2-40B4-BE49-F238E27FC236}">
                <a16:creationId xmlns:a16="http://schemas.microsoft.com/office/drawing/2014/main" id="{817D43E4-6612-4281-85E8-F67BE58AEF6B}"/>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
        <p:nvSpPr>
          <p:cNvPr id="12" name="Rectángulo 11">
            <a:extLst>
              <a:ext uri="{FF2B5EF4-FFF2-40B4-BE49-F238E27FC236}">
                <a16:creationId xmlns:a16="http://schemas.microsoft.com/office/drawing/2014/main" id="{3E10719F-AFD1-40A7-A368-868F88E77820}"/>
              </a:ext>
            </a:extLst>
          </p:cNvPr>
          <p:cNvSpPr/>
          <p:nvPr/>
        </p:nvSpPr>
        <p:spPr>
          <a:xfrm>
            <a:off x="4137839" y="366247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Profesor</a:t>
            </a:r>
            <a:endParaRPr lang="es-MX" sz="1867" kern="0" dirty="0">
              <a:solidFill>
                <a:srgbClr val="000000"/>
              </a:solidFill>
              <a:latin typeface="Arial"/>
              <a:sym typeface="Arial"/>
            </a:endParaRPr>
          </a:p>
        </p:txBody>
      </p:sp>
      <p:sp>
        <p:nvSpPr>
          <p:cNvPr id="13" name="Rombo 12">
            <a:extLst>
              <a:ext uri="{FF2B5EF4-FFF2-40B4-BE49-F238E27FC236}">
                <a16:creationId xmlns:a16="http://schemas.microsoft.com/office/drawing/2014/main" id="{BE201CA8-110A-4501-B8DC-6EAFD8C7ECA5}"/>
              </a:ext>
            </a:extLst>
          </p:cNvPr>
          <p:cNvSpPr/>
          <p:nvPr/>
        </p:nvSpPr>
        <p:spPr>
          <a:xfrm>
            <a:off x="6688804" y="3662470"/>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dar</a:t>
            </a:r>
            <a:endParaRPr lang="es-MX" sz="1333" kern="0" dirty="0">
              <a:solidFill>
                <a:srgbClr val="000000"/>
              </a:solidFill>
              <a:latin typeface="Arial"/>
              <a:sym typeface="Arial"/>
            </a:endParaRPr>
          </a:p>
        </p:txBody>
      </p:sp>
      <p:cxnSp>
        <p:nvCxnSpPr>
          <p:cNvPr id="14" name="Conector recto 13">
            <a:extLst>
              <a:ext uri="{FF2B5EF4-FFF2-40B4-BE49-F238E27FC236}">
                <a16:creationId xmlns:a16="http://schemas.microsoft.com/office/drawing/2014/main" id="{F4CF2750-2910-46E1-8A54-71D8C28B171A}"/>
              </a:ext>
            </a:extLst>
          </p:cNvPr>
          <p:cNvCxnSpPr>
            <a:stCxn id="12" idx="3"/>
            <a:endCxn id="13" idx="1"/>
          </p:cNvCxnSpPr>
          <p:nvPr/>
        </p:nvCxnSpPr>
        <p:spPr>
          <a:xfrm>
            <a:off x="5498807" y="3960182"/>
            <a:ext cx="1189997" cy="63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E6B2F6D-3A4E-4C2C-9E20-D35CF2E8F088}"/>
              </a:ext>
            </a:extLst>
          </p:cNvPr>
          <p:cNvCxnSpPr>
            <a:cxnSpLocks/>
            <a:stCxn id="13" idx="3"/>
            <a:endCxn id="31" idx="1"/>
          </p:cNvCxnSpPr>
          <p:nvPr/>
        </p:nvCxnSpPr>
        <p:spPr>
          <a:xfrm flipV="1">
            <a:off x="8586397" y="4023665"/>
            <a:ext cx="1349138" cy="1"/>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ángulo 18">
            <a:extLst>
              <a:ext uri="{FF2B5EF4-FFF2-40B4-BE49-F238E27FC236}">
                <a16:creationId xmlns:a16="http://schemas.microsoft.com/office/drawing/2014/main" id="{FA4599EB-6B8B-4163-B3AC-60AC5E514379}"/>
              </a:ext>
            </a:extLst>
          </p:cNvPr>
          <p:cNvSpPr/>
          <p:nvPr/>
        </p:nvSpPr>
        <p:spPr>
          <a:xfrm>
            <a:off x="7048896" y="5430875"/>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Carrera</a:t>
            </a:r>
            <a:endParaRPr lang="es-MX" sz="1867" kern="0" dirty="0">
              <a:solidFill>
                <a:srgbClr val="000000"/>
              </a:solidFill>
              <a:latin typeface="Arial"/>
              <a:sym typeface="Arial"/>
            </a:endParaRPr>
          </a:p>
        </p:txBody>
      </p:sp>
      <p:sp>
        <p:nvSpPr>
          <p:cNvPr id="20" name="Rombo 19">
            <a:extLst>
              <a:ext uri="{FF2B5EF4-FFF2-40B4-BE49-F238E27FC236}">
                <a16:creationId xmlns:a16="http://schemas.microsoft.com/office/drawing/2014/main" id="{E3B44386-5BB0-48F5-A101-AD35E8EB52F5}"/>
              </a:ext>
            </a:extLst>
          </p:cNvPr>
          <p:cNvSpPr/>
          <p:nvPr/>
        </p:nvSpPr>
        <p:spPr>
          <a:xfrm>
            <a:off x="3873916" y="5383652"/>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trabajar</a:t>
            </a:r>
            <a:endParaRPr lang="es-MX" sz="1333" kern="0" dirty="0">
              <a:solidFill>
                <a:srgbClr val="000000"/>
              </a:solidFill>
              <a:latin typeface="Arial"/>
              <a:sym typeface="Arial"/>
            </a:endParaRPr>
          </a:p>
        </p:txBody>
      </p:sp>
      <p:cxnSp>
        <p:nvCxnSpPr>
          <p:cNvPr id="21" name="Conector recto 20">
            <a:extLst>
              <a:ext uri="{FF2B5EF4-FFF2-40B4-BE49-F238E27FC236}">
                <a16:creationId xmlns:a16="http://schemas.microsoft.com/office/drawing/2014/main" id="{0E72B328-AF78-42EA-AF93-B14E7AB09015}"/>
              </a:ext>
            </a:extLst>
          </p:cNvPr>
          <p:cNvCxnSpPr>
            <a:stCxn id="20" idx="3"/>
            <a:endCxn id="19" idx="1"/>
          </p:cNvCxnSpPr>
          <p:nvPr/>
        </p:nvCxnSpPr>
        <p:spPr>
          <a:xfrm flipV="1">
            <a:off x="5771509" y="5728587"/>
            <a:ext cx="1277387" cy="16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D5E45FE2-9090-4167-ABA1-800F57BC8BD6}"/>
              </a:ext>
            </a:extLst>
          </p:cNvPr>
          <p:cNvCxnSpPr>
            <a:stCxn id="20" idx="0"/>
            <a:endCxn id="12" idx="2"/>
          </p:cNvCxnSpPr>
          <p:nvPr/>
        </p:nvCxnSpPr>
        <p:spPr>
          <a:xfrm flipH="1" flipV="1">
            <a:off x="4818323" y="4257893"/>
            <a:ext cx="4390" cy="1125759"/>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74D74DC3-59C0-4F48-BF37-894DD995FA25}"/>
              </a:ext>
            </a:extLst>
          </p:cNvPr>
          <p:cNvSpPr/>
          <p:nvPr/>
        </p:nvSpPr>
        <p:spPr>
          <a:xfrm>
            <a:off x="9935535" y="372595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Asignatura</a:t>
            </a:r>
            <a:endParaRPr lang="es-MX" sz="1867" kern="0" dirty="0">
              <a:solidFill>
                <a:srgbClr val="000000"/>
              </a:solidFill>
              <a:latin typeface="Arial"/>
              <a:sym typeface="Arial"/>
            </a:endParaRPr>
          </a:p>
        </p:txBody>
      </p:sp>
      <p:sp>
        <p:nvSpPr>
          <p:cNvPr id="38" name="Rombo 37">
            <a:extLst>
              <a:ext uri="{FF2B5EF4-FFF2-40B4-BE49-F238E27FC236}">
                <a16:creationId xmlns:a16="http://schemas.microsoft.com/office/drawing/2014/main" id="{640CC540-8698-4099-BF91-E0F0993681CD}"/>
              </a:ext>
            </a:extLst>
          </p:cNvPr>
          <p:cNvSpPr/>
          <p:nvPr/>
        </p:nvSpPr>
        <p:spPr>
          <a:xfrm>
            <a:off x="9667222" y="5367392"/>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estar</a:t>
            </a:r>
            <a:endParaRPr lang="es-MX" sz="1333" kern="0" dirty="0">
              <a:solidFill>
                <a:srgbClr val="000000"/>
              </a:solidFill>
              <a:latin typeface="Arial"/>
              <a:sym typeface="Arial"/>
            </a:endParaRPr>
          </a:p>
        </p:txBody>
      </p:sp>
      <p:cxnSp>
        <p:nvCxnSpPr>
          <p:cNvPr id="39" name="Conector recto 38">
            <a:extLst>
              <a:ext uri="{FF2B5EF4-FFF2-40B4-BE49-F238E27FC236}">
                <a16:creationId xmlns:a16="http://schemas.microsoft.com/office/drawing/2014/main" id="{DFFFA622-9BC7-4666-B2DC-32D7DCB5702A}"/>
              </a:ext>
            </a:extLst>
          </p:cNvPr>
          <p:cNvCxnSpPr>
            <a:cxnSpLocks/>
            <a:stCxn id="19" idx="3"/>
            <a:endCxn id="38" idx="1"/>
          </p:cNvCxnSpPr>
          <p:nvPr/>
        </p:nvCxnSpPr>
        <p:spPr>
          <a:xfrm>
            <a:off x="8409864" y="5728587"/>
            <a:ext cx="12573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E1614EF2-B3E0-41C4-BAA6-9B2A930B6F13}"/>
              </a:ext>
            </a:extLst>
          </p:cNvPr>
          <p:cNvCxnSpPr>
            <a:cxnSpLocks/>
            <a:stCxn id="38" idx="0"/>
            <a:endCxn id="31" idx="2"/>
          </p:cNvCxnSpPr>
          <p:nvPr/>
        </p:nvCxnSpPr>
        <p:spPr>
          <a:xfrm flipV="1">
            <a:off x="10616019" y="4321376"/>
            <a:ext cx="0" cy="10460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CuadroTexto 51">
            <a:extLst>
              <a:ext uri="{FF2B5EF4-FFF2-40B4-BE49-F238E27FC236}">
                <a16:creationId xmlns:a16="http://schemas.microsoft.com/office/drawing/2014/main" id="{E7BCF731-CF17-4905-9EB0-351A2A455B81}"/>
              </a:ext>
            </a:extLst>
          </p:cNvPr>
          <p:cNvSpPr txBox="1"/>
          <p:nvPr/>
        </p:nvSpPr>
        <p:spPr>
          <a:xfrm>
            <a:off x="9304020" y="366247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3" name="CuadroTexto 52">
            <a:extLst>
              <a:ext uri="{FF2B5EF4-FFF2-40B4-BE49-F238E27FC236}">
                <a16:creationId xmlns:a16="http://schemas.microsoft.com/office/drawing/2014/main" id="{B0470A58-E8DE-443B-B269-29DEDDD828E8}"/>
              </a:ext>
            </a:extLst>
          </p:cNvPr>
          <p:cNvSpPr txBox="1"/>
          <p:nvPr/>
        </p:nvSpPr>
        <p:spPr>
          <a:xfrm>
            <a:off x="5498807" y="365324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4" name="CuadroTexto 53">
            <a:extLst>
              <a:ext uri="{FF2B5EF4-FFF2-40B4-BE49-F238E27FC236}">
                <a16:creationId xmlns:a16="http://schemas.microsoft.com/office/drawing/2014/main" id="{80B96A62-7106-4513-A82E-81F15682BCB8}"/>
              </a:ext>
            </a:extLst>
          </p:cNvPr>
          <p:cNvSpPr txBox="1"/>
          <p:nvPr/>
        </p:nvSpPr>
        <p:spPr>
          <a:xfrm>
            <a:off x="8366845" y="533047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5" name="CuadroTexto 54">
            <a:extLst>
              <a:ext uri="{FF2B5EF4-FFF2-40B4-BE49-F238E27FC236}">
                <a16:creationId xmlns:a16="http://schemas.microsoft.com/office/drawing/2014/main" id="{888E9B91-CFAC-42B6-900E-6F5E980AC8E7}"/>
              </a:ext>
            </a:extLst>
          </p:cNvPr>
          <p:cNvSpPr txBox="1"/>
          <p:nvPr/>
        </p:nvSpPr>
        <p:spPr>
          <a:xfrm>
            <a:off x="4188473" y="430291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EACC7134-C4A0-45B5-A59A-F8D40BBFD04F}"/>
              </a:ext>
            </a:extLst>
          </p:cNvPr>
          <p:cNvSpPr txBox="1"/>
          <p:nvPr/>
        </p:nvSpPr>
        <p:spPr>
          <a:xfrm>
            <a:off x="6518565" y="573561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57" name="CuadroTexto 56">
            <a:extLst>
              <a:ext uri="{FF2B5EF4-FFF2-40B4-BE49-F238E27FC236}">
                <a16:creationId xmlns:a16="http://schemas.microsoft.com/office/drawing/2014/main" id="{C586A017-3E9B-4251-B47D-44C0C6B652CC}"/>
              </a:ext>
            </a:extLst>
          </p:cNvPr>
          <p:cNvSpPr txBox="1"/>
          <p:nvPr/>
        </p:nvSpPr>
        <p:spPr>
          <a:xfrm>
            <a:off x="9935535" y="43976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8" name="CuadroTexto 57">
            <a:extLst>
              <a:ext uri="{FF2B5EF4-FFF2-40B4-BE49-F238E27FC236}">
                <a16:creationId xmlns:a16="http://schemas.microsoft.com/office/drawing/2014/main" id="{EFE51426-61EB-45C3-8483-8ACD5429544F}"/>
              </a:ext>
            </a:extLst>
          </p:cNvPr>
          <p:cNvSpPr txBox="1"/>
          <p:nvPr/>
        </p:nvSpPr>
        <p:spPr>
          <a:xfrm>
            <a:off x="7274398" y="32909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59" name="CuadroTexto 58">
            <a:extLst>
              <a:ext uri="{FF2B5EF4-FFF2-40B4-BE49-F238E27FC236}">
                <a16:creationId xmlns:a16="http://schemas.microsoft.com/office/drawing/2014/main" id="{32DDF5C3-8A73-4D36-A4FF-8766341223A7}"/>
              </a:ext>
            </a:extLst>
          </p:cNvPr>
          <p:cNvSpPr txBox="1"/>
          <p:nvPr/>
        </p:nvSpPr>
        <p:spPr>
          <a:xfrm>
            <a:off x="10323172" y="614330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60" name="CuadroTexto 59">
            <a:extLst>
              <a:ext uri="{FF2B5EF4-FFF2-40B4-BE49-F238E27FC236}">
                <a16:creationId xmlns:a16="http://schemas.microsoft.com/office/drawing/2014/main" id="{18CD1485-D3C8-4E34-A5B2-7EDBDE66505B}"/>
              </a:ext>
            </a:extLst>
          </p:cNvPr>
          <p:cNvSpPr txBox="1"/>
          <p:nvPr/>
        </p:nvSpPr>
        <p:spPr>
          <a:xfrm>
            <a:off x="4555545" y="614330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Tree>
    <p:extLst>
      <p:ext uri="{BB962C8B-B14F-4D97-AF65-F5344CB8AC3E}">
        <p14:creationId xmlns:p14="http://schemas.microsoft.com/office/powerpoint/2010/main" val="250601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barn(inVertical)">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arn(inVertic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arn(inVertical)">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par>
                                <p:cTn id="48" presetID="16" presetClass="entr" presetSubtype="21"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par>
                                <p:cTn id="51" presetID="16" presetClass="entr" presetSubtype="21"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arn(inVertic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par>
                                <p:cTn id="59" presetID="16" presetClass="entr" presetSubtype="21"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arn(inVertical)">
                                      <p:cBhvr>
                                        <p:cTn id="61" dur="500"/>
                                        <p:tgtEl>
                                          <p:spTgt spid="39"/>
                                        </p:tgtEl>
                                      </p:cBhvr>
                                    </p:animEffect>
                                  </p:childTnLst>
                                </p:cTn>
                              </p:par>
                              <p:par>
                                <p:cTn id="62" presetID="16" presetClass="entr" presetSubtype="21" fill="hold"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barn(inVertical)">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barn(inVertical)">
                                      <p:cBhvr>
                                        <p:cTn id="69" dur="500"/>
                                        <p:tgtEl>
                                          <p:spTgt spid="5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barn(inVertical)">
                                      <p:cBhvr>
                                        <p:cTn id="72" dur="500"/>
                                        <p:tgtEl>
                                          <p:spTgt spid="5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54"/>
                                        </p:tgtEl>
                                        <p:attrNameLst>
                                          <p:attrName>style.visibility</p:attrName>
                                        </p:attrNameLst>
                                      </p:cBhvr>
                                      <p:to>
                                        <p:strVal val="visible"/>
                                      </p:to>
                                    </p:set>
                                    <p:animEffect transition="in" filter="barn(inVertical)">
                                      <p:cBhvr>
                                        <p:cTn id="80" dur="500"/>
                                        <p:tgtEl>
                                          <p:spTgt spid="54"/>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arn(inVertical)">
                                      <p:cBhvr>
                                        <p:cTn id="85" dur="500"/>
                                        <p:tgtEl>
                                          <p:spTgt spid="58"/>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barn(inVertical)">
                                      <p:cBhvr>
                                        <p:cTn id="90" dur="500"/>
                                        <p:tgtEl>
                                          <p:spTgt spid="59"/>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barn(inVertical)">
                                      <p:cBhvr>
                                        <p:cTn id="9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animBg="1"/>
      <p:bldP spid="20" grpId="0" animBg="1"/>
      <p:bldP spid="31" grpId="0" animBg="1"/>
      <p:bldP spid="38" grpId="0" animBg="1"/>
      <p:bldP spid="52" grpId="0"/>
      <p:bldP spid="53" grpId="0"/>
      <p:bldP spid="54" grpId="0"/>
      <p:bldP spid="55" grpId="0"/>
      <p:bldP spid="56" grpId="0"/>
      <p:bldP spid="57" grpId="0"/>
      <p:bldP spid="58" grpId="0"/>
      <p:bldP spid="59" grpId="0"/>
      <p:bldP spid="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B6E92A2-E29F-4251-94B2-F47EBC5DC7AA}"/>
              </a:ext>
            </a:extLst>
          </p:cNvPr>
          <p:cNvSpPr>
            <a:spLocks noGrp="1"/>
          </p:cNvSpPr>
          <p:nvPr>
            <p:ph type="body" idx="1"/>
          </p:nvPr>
        </p:nvSpPr>
        <p:spPr>
          <a:xfrm>
            <a:off x="3586261" y="106152"/>
            <a:ext cx="6036041" cy="808249"/>
          </a:xfrm>
        </p:spPr>
        <p:txBody>
          <a:bodyPr/>
          <a:lstStyle/>
          <a:p>
            <a:pPr marL="169329" indent="0">
              <a:buNone/>
            </a:pPr>
            <a:r>
              <a:rPr lang="es-419" dirty="0"/>
              <a:t>Ejercicio propuesto 1.</a:t>
            </a:r>
          </a:p>
          <a:p>
            <a:pPr marL="169329" indent="0">
              <a:buNone/>
            </a:pPr>
            <a:endParaRPr lang="es-419" dirty="0"/>
          </a:p>
        </p:txBody>
      </p:sp>
      <p:sp>
        <p:nvSpPr>
          <p:cNvPr id="4" name="Marcador de número de diapositiva 3">
            <a:extLst>
              <a:ext uri="{FF2B5EF4-FFF2-40B4-BE49-F238E27FC236}">
                <a16:creationId xmlns:a16="http://schemas.microsoft.com/office/drawing/2014/main" id="{213FCA95-EAC5-4AC1-992A-676D0F84DDA2}"/>
              </a:ext>
            </a:extLst>
          </p:cNvPr>
          <p:cNvSpPr>
            <a:spLocks noGrp="1"/>
          </p:cNvSpPr>
          <p:nvPr>
            <p:ph type="sldNum" idx="12"/>
          </p:nvPr>
        </p:nvSpPr>
        <p:spPr/>
        <p:txBody>
          <a:bodyPr/>
          <a:lstStyle/>
          <a:p>
            <a:fld id="{00000000-1234-1234-1234-123412341234}" type="slidenum">
              <a:rPr lang="es-419" smtClean="0"/>
              <a:pPr/>
              <a:t>25</a:t>
            </a:fld>
            <a:endParaRPr lang="es-419"/>
          </a:p>
        </p:txBody>
      </p:sp>
      <p:sp>
        <p:nvSpPr>
          <p:cNvPr id="5" name="Marcador de texto 4">
            <a:extLst>
              <a:ext uri="{FF2B5EF4-FFF2-40B4-BE49-F238E27FC236}">
                <a16:creationId xmlns:a16="http://schemas.microsoft.com/office/drawing/2014/main" id="{8555D062-6A12-4AA8-A9F8-E67F44AAC325}"/>
              </a:ext>
            </a:extLst>
          </p:cNvPr>
          <p:cNvSpPr>
            <a:spLocks noGrp="1"/>
          </p:cNvSpPr>
          <p:nvPr>
            <p:ph type="body" idx="2"/>
          </p:nvPr>
        </p:nvSpPr>
        <p:spPr>
          <a:xfrm>
            <a:off x="3586261" y="786004"/>
            <a:ext cx="7461600" cy="4121833"/>
          </a:xfrm>
        </p:spPr>
        <p:txBody>
          <a:bodyPr/>
          <a:lstStyle/>
          <a:p>
            <a:pPr marL="186262" indent="0" algn="just">
              <a:buNone/>
            </a:pPr>
            <a:r>
              <a:rPr lang="es-419" dirty="0"/>
              <a:t>Un hospital requiere una base de datos para almacenar información sobre </a:t>
            </a:r>
            <a:r>
              <a:rPr lang="es-419" dirty="0">
                <a:highlight>
                  <a:srgbClr val="FFFF00"/>
                </a:highlight>
              </a:rPr>
              <a:t>pacientes, maquinas, cuartos, médicos y salas.</a:t>
            </a:r>
          </a:p>
          <a:p>
            <a:pPr algn="just">
              <a:buClr>
                <a:schemeClr val="tx1"/>
              </a:buClr>
            </a:pPr>
            <a:r>
              <a:rPr lang="es-419" dirty="0">
                <a:solidFill>
                  <a:schemeClr val="bg2"/>
                </a:solidFill>
              </a:rPr>
              <a:t>Un medico puede atender a varios pacientes pero un paciente puede ser atendido solo por un medico.</a:t>
            </a:r>
          </a:p>
          <a:p>
            <a:pPr algn="just">
              <a:buClr>
                <a:schemeClr val="tx1"/>
              </a:buClr>
            </a:pPr>
            <a:r>
              <a:rPr lang="es-419" dirty="0">
                <a:solidFill>
                  <a:schemeClr val="bg2"/>
                </a:solidFill>
              </a:rPr>
              <a:t>Un paciente puede alojarse en un cuarto y un cuarto puede alojar a varios pacientes.</a:t>
            </a:r>
          </a:p>
          <a:p>
            <a:pPr algn="just">
              <a:buClr>
                <a:schemeClr val="tx1"/>
              </a:buClr>
            </a:pPr>
            <a:r>
              <a:rPr lang="es-419" dirty="0">
                <a:solidFill>
                  <a:schemeClr val="bg2"/>
                </a:solidFill>
              </a:rPr>
              <a:t>En una sala pueden estar varios médicos y un medico puede estar máximo en una sala.</a:t>
            </a:r>
          </a:p>
          <a:p>
            <a:pPr algn="just">
              <a:buClr>
                <a:schemeClr val="tx1"/>
              </a:buClr>
            </a:pPr>
            <a:r>
              <a:rPr lang="es-419" dirty="0">
                <a:solidFill>
                  <a:schemeClr val="bg2"/>
                </a:solidFill>
              </a:rPr>
              <a:t>En un cuarto puede no haber ninguna o varias maquinas, y una maquina puede solo estar en un cuarto.</a:t>
            </a:r>
          </a:p>
          <a:p>
            <a:endParaRPr lang="es-419" dirty="0"/>
          </a:p>
        </p:txBody>
      </p:sp>
      <p:pic>
        <p:nvPicPr>
          <p:cNvPr id="7" name="Gráfico 6" descr="Base de datos">
            <a:extLst>
              <a:ext uri="{FF2B5EF4-FFF2-40B4-BE49-F238E27FC236}">
                <a16:creationId xmlns:a16="http://schemas.microsoft.com/office/drawing/2014/main" id="{E9828D55-0913-48FA-92FF-8F0424C81A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9" name="Google Shape;113;p17">
            <a:extLst>
              <a:ext uri="{FF2B5EF4-FFF2-40B4-BE49-F238E27FC236}">
                <a16:creationId xmlns:a16="http://schemas.microsoft.com/office/drawing/2014/main" id="{80518163-29CD-4CA6-B436-71238298082E}"/>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spTree>
    <p:extLst>
      <p:ext uri="{BB962C8B-B14F-4D97-AF65-F5344CB8AC3E}">
        <p14:creationId xmlns:p14="http://schemas.microsoft.com/office/powerpoint/2010/main" val="3349694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p:txBody>
          <a:bodyPr/>
          <a:lstStyle/>
          <a:p>
            <a:fld id="{00000000-1234-1234-1234-123412341234}" type="slidenum">
              <a:rPr lang="es-419" smtClean="0"/>
              <a:pPr/>
              <a:t>26</a:t>
            </a:fld>
            <a:endParaRPr lang="es-419"/>
          </a:p>
        </p:txBody>
      </p:sp>
      <p:sp>
        <p:nvSpPr>
          <p:cNvPr id="8" name="Rectángulo 7">
            <a:extLst>
              <a:ext uri="{FF2B5EF4-FFF2-40B4-BE49-F238E27FC236}">
                <a16:creationId xmlns:a16="http://schemas.microsoft.com/office/drawing/2014/main" id="{E499D299-4375-41BD-877C-1D727ED221FA}"/>
              </a:ext>
            </a:extLst>
          </p:cNvPr>
          <p:cNvSpPr/>
          <p:nvPr/>
        </p:nvSpPr>
        <p:spPr>
          <a:xfrm>
            <a:off x="2369700" y="154148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Médico</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Sala</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77143459-354D-46FC-A0D0-8DD02443BC01}"/>
              </a:ext>
            </a:extLst>
          </p:cNvPr>
          <p:cNvSpPr/>
          <p:nvPr/>
        </p:nvSpPr>
        <p:spPr>
          <a:xfrm>
            <a:off x="10506303"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Cuarto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984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Maquina</a:t>
            </a:r>
            <a:endParaRPr lang="es-MX"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Paciente</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14" name="Conector recto 13">
            <a:extLst>
              <a:ext uri="{FF2B5EF4-FFF2-40B4-BE49-F238E27FC236}">
                <a16:creationId xmlns:a16="http://schemas.microsoft.com/office/drawing/2014/main" id="{88B30CCB-51BE-4FBC-BC27-9D201687266F}"/>
              </a:ext>
            </a:extLst>
          </p:cNvPr>
          <p:cNvCxnSpPr>
            <a:stCxn id="8" idx="3"/>
            <a:endCxn id="2" idx="1"/>
          </p:cNvCxnSpPr>
          <p:nvPr/>
        </p:nvCxnSpPr>
        <p:spPr>
          <a:xfrm>
            <a:off x="3730668" y="1839201"/>
            <a:ext cx="1469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681577" y="283357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estar</a:t>
            </a:r>
          </a:p>
        </p:txBody>
      </p:sp>
      <p:sp>
        <p:nvSpPr>
          <p:cNvPr id="21" name="Rombo 20">
            <a:extLst>
              <a:ext uri="{FF2B5EF4-FFF2-40B4-BE49-F238E27FC236}">
                <a16:creationId xmlns:a16="http://schemas.microsoft.com/office/drawing/2014/main" id="{87CAA90C-33F2-4D42-9941-D8ADF839EAFA}"/>
              </a:ext>
            </a:extLst>
          </p:cNvPr>
          <p:cNvSpPr/>
          <p:nvPr/>
        </p:nvSpPr>
        <p:spPr>
          <a:xfrm>
            <a:off x="10506303" y="2833576"/>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23" name="Conector: angular 22">
            <a:extLst>
              <a:ext uri="{FF2B5EF4-FFF2-40B4-BE49-F238E27FC236}">
                <a16:creationId xmlns:a16="http://schemas.microsoft.com/office/drawing/2014/main" id="{D6153BED-5C26-4657-B8C3-5200C34BCE78}"/>
              </a:ext>
            </a:extLst>
          </p:cNvPr>
          <p:cNvCxnSpPr>
            <a:stCxn id="8" idx="1"/>
            <a:endCxn id="20" idx="0"/>
          </p:cNvCxnSpPr>
          <p:nvPr/>
        </p:nvCxnSpPr>
        <p:spPr>
          <a:xfrm rot="10800000" flipV="1">
            <a:off x="1362062" y="1839201"/>
            <a:ext cx="1007639" cy="9943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1362061" y="3429000"/>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stCxn id="21" idx="2"/>
            <a:endCxn id="11" idx="0"/>
          </p:cNvCxnSpPr>
          <p:nvPr/>
        </p:nvCxnSpPr>
        <p:spPr>
          <a:xfrm>
            <a:off x="11186787" y="3428999"/>
            <a:ext cx="0" cy="12508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1FD8EA26-4448-4A06-BADA-1C1B43E7BF10}"/>
              </a:ext>
            </a:extLst>
          </p:cNvPr>
          <p:cNvCxnSpPr>
            <a:stCxn id="13" idx="3"/>
            <a:endCxn id="21" idx="0"/>
          </p:cNvCxnSpPr>
          <p:nvPr/>
        </p:nvCxnSpPr>
        <p:spPr>
          <a:xfrm>
            <a:off x="9982200" y="1839200"/>
            <a:ext cx="1204587" cy="99437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Rombo 29">
            <a:extLst>
              <a:ext uri="{FF2B5EF4-FFF2-40B4-BE49-F238E27FC236}">
                <a16:creationId xmlns:a16="http://schemas.microsoft.com/office/drawing/2014/main" id="{61AAFE2D-4C84-4463-8BE1-0D6F26B74956}"/>
              </a:ext>
            </a:extLst>
          </p:cNvPr>
          <p:cNvSpPr/>
          <p:nvPr/>
        </p:nvSpPr>
        <p:spPr>
          <a:xfrm>
            <a:off x="7940748" y="467728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32" name="Conector recto 31">
            <a:extLst>
              <a:ext uri="{FF2B5EF4-FFF2-40B4-BE49-F238E27FC236}">
                <a16:creationId xmlns:a16="http://schemas.microsoft.com/office/drawing/2014/main" id="{96C4060F-1C47-42CB-B46F-F01655A814C7}"/>
              </a:ext>
            </a:extLst>
          </p:cNvPr>
          <p:cNvCxnSpPr>
            <a:stCxn id="12" idx="3"/>
            <a:endCxn id="30" idx="1"/>
          </p:cNvCxnSpPr>
          <p:nvPr/>
        </p:nvCxnSpPr>
        <p:spPr>
          <a:xfrm flipV="1">
            <a:off x="6851118" y="4974999"/>
            <a:ext cx="1089630" cy="2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D5803B45-37DA-42CC-A7BF-2265479E68E2}"/>
              </a:ext>
            </a:extLst>
          </p:cNvPr>
          <p:cNvCxnSpPr>
            <a:stCxn id="30" idx="3"/>
            <a:endCxn id="11" idx="1"/>
          </p:cNvCxnSpPr>
          <p:nvPr/>
        </p:nvCxnSpPr>
        <p:spPr>
          <a:xfrm>
            <a:off x="9301716" y="4974999"/>
            <a:ext cx="1204587" cy="2561"/>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0:1</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7984473" y="1498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8" name="CuadroTexto 37">
            <a:extLst>
              <a:ext uri="{FF2B5EF4-FFF2-40B4-BE49-F238E27FC236}">
                <a16:creationId xmlns:a16="http://schemas.microsoft.com/office/drawing/2014/main" id="{35CB2BFC-1742-4072-A894-B37D1B6FDAF3}"/>
              </a:ext>
            </a:extLst>
          </p:cNvPr>
          <p:cNvSpPr txBox="1"/>
          <p:nvPr/>
        </p:nvSpPr>
        <p:spPr>
          <a:xfrm>
            <a:off x="3684748" y="1498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10025923" y="145478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0" name="CuadroTexto 39">
            <a:extLst>
              <a:ext uri="{FF2B5EF4-FFF2-40B4-BE49-F238E27FC236}">
                <a16:creationId xmlns:a16="http://schemas.microsoft.com/office/drawing/2014/main" id="{9F44BAD4-8D84-48C8-9D3A-F8E0C020C88E}"/>
              </a:ext>
            </a:extLst>
          </p:cNvPr>
          <p:cNvSpPr txBox="1"/>
          <p:nvPr/>
        </p:nvSpPr>
        <p:spPr>
          <a:xfrm>
            <a:off x="11186787"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0:1</a:t>
            </a:r>
          </a:p>
        </p:txBody>
      </p:sp>
      <p:sp>
        <p:nvSpPr>
          <p:cNvPr id="41" name="CuadroTexto 40">
            <a:extLst>
              <a:ext uri="{FF2B5EF4-FFF2-40B4-BE49-F238E27FC236}">
                <a16:creationId xmlns:a16="http://schemas.microsoft.com/office/drawing/2014/main" id="{D47C9335-7FB7-4D51-A89E-CB395A5AFAFF}"/>
              </a:ext>
            </a:extLst>
          </p:cNvPr>
          <p:cNvSpPr txBox="1"/>
          <p:nvPr/>
        </p:nvSpPr>
        <p:spPr>
          <a:xfrm>
            <a:off x="6851118"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2" name="CuadroTexto 41">
            <a:extLst>
              <a:ext uri="{FF2B5EF4-FFF2-40B4-BE49-F238E27FC236}">
                <a16:creationId xmlns:a16="http://schemas.microsoft.com/office/drawing/2014/main" id="{DBFFA5F6-489F-4590-BA93-177E637A0BF7}"/>
              </a:ext>
            </a:extLst>
          </p:cNvPr>
          <p:cNvSpPr txBox="1"/>
          <p:nvPr/>
        </p:nvSpPr>
        <p:spPr>
          <a:xfrm>
            <a:off x="9881050"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Tree>
    <p:extLst>
      <p:ext uri="{BB962C8B-B14F-4D97-AF65-F5344CB8AC3E}">
        <p14:creationId xmlns:p14="http://schemas.microsoft.com/office/powerpoint/2010/main" val="17437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par>
                                <p:cTn id="16" presetID="16" presetClass="entr" presetSubtype="2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6" presetClass="entr" presetSubtype="21"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arn(inVertical)">
                                      <p:cBhvr>
                                        <p:cTn id="51" dur="500"/>
                                        <p:tgtEl>
                                          <p:spTgt spid="25"/>
                                        </p:tgtEl>
                                      </p:cBhvr>
                                    </p:animEffect>
                                  </p:childTnLst>
                                </p:cTn>
                              </p:par>
                              <p:par>
                                <p:cTn id="52" presetID="16" presetClass="entr" presetSubtype="21"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arn(inVertical)">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arn(inVertical)">
                                      <p:cBhvr>
                                        <p:cTn id="64" dur="500"/>
                                        <p:tgtEl>
                                          <p:spTgt spid="34"/>
                                        </p:tgtEl>
                                      </p:cBhvr>
                                    </p:animEffect>
                                  </p:childTnLst>
                                </p:cTn>
                              </p:par>
                              <p:par>
                                <p:cTn id="65" presetID="16" presetClass="entr" presetSubtype="21"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arn(inVertical)">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arn(inVertical)">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arn(inVertical)">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arn(inVertic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barn(inVertical)">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arn(inVertic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barn(inVertical)">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barn(inVertical)">
                                      <p:cBhvr>
                                        <p:cTn id="10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 grpId="0" animBg="1"/>
      <p:bldP spid="20" grpId="0" animBg="1"/>
      <p:bldP spid="21" grpId="0" animBg="1"/>
      <p:bldP spid="30" grpId="0" animBg="1"/>
      <p:bldP spid="35" grpId="0"/>
      <p:bldP spid="36" grpId="0"/>
      <p:bldP spid="37" grpId="0"/>
      <p:bldP spid="38" grpId="0"/>
      <p:bldP spid="39" grpId="0"/>
      <p:bldP spid="40" grpId="0"/>
      <p:bldP spid="41" grpId="0"/>
      <p:bldP spid="4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8FDF183-47E6-47D4-BDA3-1A41880AB94B}"/>
              </a:ext>
            </a:extLst>
          </p:cNvPr>
          <p:cNvSpPr>
            <a:spLocks noGrp="1"/>
          </p:cNvSpPr>
          <p:nvPr>
            <p:ph type="subTitle" idx="1"/>
          </p:nvPr>
        </p:nvSpPr>
        <p:spPr>
          <a:xfrm>
            <a:off x="0" y="934098"/>
            <a:ext cx="5838092" cy="5399037"/>
          </a:xfrm>
        </p:spPr>
        <p:txBody>
          <a:bodyPr/>
          <a:lstStyle/>
          <a:p>
            <a:pPr marL="186262" indent="0">
              <a:buNone/>
            </a:pPr>
            <a:r>
              <a:rPr lang="es-419" dirty="0"/>
              <a:t>Una empresa desea guardar información sobre sus trabajadores, departamentos, productos, clientes y pedidos.</a:t>
            </a:r>
          </a:p>
          <a:p>
            <a:pPr marL="186262" indent="0">
              <a:buNone/>
            </a:pPr>
            <a:endParaRPr lang="es-419" dirty="0"/>
          </a:p>
          <a:p>
            <a:pPr marL="643462" indent="-457200">
              <a:buFont typeface="+mj-lt"/>
              <a:buAutoNum type="arabicPeriod"/>
            </a:pPr>
            <a:r>
              <a:rPr lang="es-419" dirty="0">
                <a:latin typeface="Nunito Sans" panose="020B0604020202020204"/>
              </a:rPr>
              <a:t>De cada cliente se requiere: numero de cliente, nombre, apellido, dirección.</a:t>
            </a:r>
          </a:p>
          <a:p>
            <a:pPr marL="643462" indent="-457200">
              <a:buFont typeface="+mj-lt"/>
              <a:buAutoNum type="arabicPeriod"/>
            </a:pPr>
            <a:r>
              <a:rPr lang="es-419" dirty="0">
                <a:latin typeface="Nunito Sans" panose="020B0604020202020204"/>
              </a:rPr>
              <a:t>De cada pedido se requiere conocer la carga de productos, código de pedido, peso.</a:t>
            </a:r>
          </a:p>
          <a:p>
            <a:pPr marL="643462" indent="-457200">
              <a:buFont typeface="+mj-lt"/>
              <a:buAutoNum type="arabicPeriod"/>
            </a:pPr>
            <a:r>
              <a:rPr lang="es-419" dirty="0">
                <a:latin typeface="Nunito Sans" panose="020B0604020202020204"/>
              </a:rPr>
              <a:t>De un producto se ocupa: un código intransferible de producto, nombre, peso.</a:t>
            </a:r>
          </a:p>
          <a:p>
            <a:pPr marL="643462" indent="-457200">
              <a:buFont typeface="+mj-lt"/>
              <a:buAutoNum type="arabicPeriod"/>
            </a:pPr>
            <a:r>
              <a:rPr lang="es-419" dirty="0">
                <a:latin typeface="Nunito Sans" panose="020B0604020202020204"/>
              </a:rPr>
              <a:t>De cada departamento se requiere: la cantidad de trabajadores que hay, código de departamento(que inicie con D[0-9][0-9]).</a:t>
            </a:r>
          </a:p>
          <a:p>
            <a:pPr marL="643462" indent="-457200">
              <a:buFont typeface="+mj-lt"/>
              <a:buAutoNum type="arabicPeriod"/>
            </a:pPr>
            <a:r>
              <a:rPr lang="es-419" dirty="0">
                <a:latin typeface="Nunito Sans" panose="020B0604020202020204"/>
              </a:rPr>
              <a:t>De cada trabajador: su CURP, nombre, apellido, edad, puesto(establecer check).</a:t>
            </a:r>
          </a:p>
        </p:txBody>
      </p:sp>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12"/>
          </p:nvPr>
        </p:nvSpPr>
        <p:spPr/>
        <p:txBody>
          <a:bodyPr/>
          <a:lstStyle/>
          <a:p>
            <a:fld id="{00000000-1234-1234-1234-123412341234}" type="slidenum">
              <a:rPr lang="es-419" smtClean="0"/>
              <a:pPr/>
              <a:t>27</a:t>
            </a:fld>
            <a:endParaRPr lang="es-419"/>
          </a:p>
        </p:txBody>
      </p:sp>
      <p:sp>
        <p:nvSpPr>
          <p:cNvPr id="3" name="Marcador de texto 2">
            <a:extLst>
              <a:ext uri="{FF2B5EF4-FFF2-40B4-BE49-F238E27FC236}">
                <a16:creationId xmlns:a16="http://schemas.microsoft.com/office/drawing/2014/main" id="{8A26E163-B6E7-427B-915F-163E5C67DCDC}"/>
              </a:ext>
            </a:extLst>
          </p:cNvPr>
          <p:cNvSpPr>
            <a:spLocks noGrp="1"/>
          </p:cNvSpPr>
          <p:nvPr>
            <p:ph type="body" idx="2"/>
          </p:nvPr>
        </p:nvSpPr>
        <p:spPr>
          <a:xfrm>
            <a:off x="284756" y="243319"/>
            <a:ext cx="4627600" cy="558539"/>
          </a:xfrm>
        </p:spPr>
        <p:txBody>
          <a:bodyPr/>
          <a:lstStyle/>
          <a:p>
            <a:pPr marL="169329" indent="0">
              <a:buNone/>
            </a:pPr>
            <a:r>
              <a:rPr lang="es-419" dirty="0">
                <a:solidFill>
                  <a:schemeClr val="bg1"/>
                </a:solidFill>
              </a:rPr>
              <a:t>Modelo E-R Completo, Ejemplo 1</a:t>
            </a:r>
          </a:p>
        </p:txBody>
      </p:sp>
      <p:sp>
        <p:nvSpPr>
          <p:cNvPr id="8" name="Marcador de texto 4">
            <a:extLst>
              <a:ext uri="{FF2B5EF4-FFF2-40B4-BE49-F238E27FC236}">
                <a16:creationId xmlns:a16="http://schemas.microsoft.com/office/drawing/2014/main" id="{07184CF1-8EB8-45ED-B88A-41732F49CD5D}"/>
              </a:ext>
            </a:extLst>
          </p:cNvPr>
          <p:cNvSpPr txBox="1">
            <a:spLocks/>
          </p:cNvSpPr>
          <p:nvPr/>
        </p:nvSpPr>
        <p:spPr>
          <a:xfrm>
            <a:off x="6096000" y="243319"/>
            <a:ext cx="5838092" cy="453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FFFFFF"/>
              </a:buClr>
              <a:buSzPts val="1400"/>
              <a:buFont typeface="Georgia"/>
              <a:buNone/>
              <a:defRPr sz="1867" b="0" i="1" u="none" strike="noStrike" cap="none">
                <a:solidFill>
                  <a:srgbClr val="FFFFFF"/>
                </a:solidFill>
                <a:latin typeface="Georgia"/>
                <a:ea typeface="Georgia"/>
                <a:cs typeface="Georgia"/>
                <a:sym typeface="Georgia"/>
              </a:defRPr>
            </a:lvl1pPr>
            <a:lvl2pPr marL="914400" marR="0" lvl="1"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2pPr>
            <a:lvl3pPr marL="1371600" marR="0" lvl="2"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3pPr>
            <a:lvl4pPr marL="1828800" marR="0" lvl="3"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4pPr>
            <a:lvl5pPr marL="2286000" marR="0" lvl="4"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5pPr>
            <a:lvl6pPr marL="2743200" marR="0" lvl="5"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6pPr>
            <a:lvl7pPr marL="3200400" marR="0" lvl="6"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7pPr>
            <a:lvl8pPr marL="3657600" marR="0" lvl="7"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8pPr>
            <a:lvl9pPr marL="4114800" marR="0" lvl="8"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9pPr>
          </a:lstStyle>
          <a:p>
            <a:pPr marL="186262" indent="0">
              <a:buClr>
                <a:schemeClr val="tx1"/>
              </a:buClr>
            </a:pPr>
            <a:r>
              <a:rPr lang="es-419" b="1" kern="0" dirty="0">
                <a:solidFill>
                  <a:schemeClr val="tx1"/>
                </a:solidFill>
                <a:latin typeface="Nunito Sans" panose="020B0604020202020204"/>
              </a:rPr>
              <a:t>Requerimientos</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Cada cliente puede hacer varios pedidos pero un pedido corresponde exclusivamente a un cliente.</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producto puede estar en varios pedidos y pedido puede tener varios productos.</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trabador puede despachar varios pedidos y un pedido es despachado solo por un trabajador.</a:t>
            </a: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Un trabajador puede trabajar en un solo departamento.</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buClr>
                <a:schemeClr val="tx1"/>
              </a:buClr>
              <a:buFont typeface="Wingdings" panose="05000000000000000000" pitchFamily="2" charset="2"/>
              <a:buChar char="ü"/>
            </a:pPr>
            <a:r>
              <a:rPr lang="es-419" kern="0" dirty="0">
                <a:solidFill>
                  <a:schemeClr val="tx1"/>
                </a:solidFill>
                <a:latin typeface="Nunito Sans" panose="020B0604020202020204"/>
              </a:rPr>
              <a:t>Entidades: Trabajador, departamento, producto, cliente, pedido</a:t>
            </a:r>
          </a:p>
          <a:p>
            <a:pPr marL="186262" indent="0"/>
            <a:endParaRPr lang="es-419" kern="0" dirty="0">
              <a:solidFill>
                <a:schemeClr val="tx1"/>
              </a:solidFill>
              <a:latin typeface="Nunito Sans" panose="020B0604020202020204"/>
            </a:endParaRPr>
          </a:p>
        </p:txBody>
      </p:sp>
    </p:spTree>
    <p:extLst>
      <p:ext uri="{BB962C8B-B14F-4D97-AF65-F5344CB8AC3E}">
        <p14:creationId xmlns:p14="http://schemas.microsoft.com/office/powerpoint/2010/main" val="1883220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a:xfrm>
            <a:off x="8564977" y="6371727"/>
            <a:ext cx="2743200" cy="365125"/>
          </a:xfrm>
        </p:spPr>
        <p:txBody>
          <a:bodyPr/>
          <a:lstStyle/>
          <a:p>
            <a:fld id="{00000000-1234-1234-1234-123412341234}" type="slidenum">
              <a:rPr lang="es-419" smtClean="0"/>
              <a:pPr/>
              <a:t>28</a:t>
            </a:fld>
            <a:endParaRPr lang="es-419"/>
          </a:p>
        </p:txBody>
      </p:sp>
      <p:sp>
        <p:nvSpPr>
          <p:cNvPr id="8" name="Rectángulo 7">
            <a:extLst>
              <a:ext uri="{FF2B5EF4-FFF2-40B4-BE49-F238E27FC236}">
                <a16:creationId xmlns:a16="http://schemas.microsoft.com/office/drawing/2014/main" id="{E499D299-4375-41BD-877C-1D727ED221FA}"/>
              </a:ext>
            </a:extLst>
          </p:cNvPr>
          <p:cNvSpPr/>
          <p:nvPr/>
        </p:nvSpPr>
        <p:spPr>
          <a:xfrm>
            <a:off x="2369700" y="154148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Trabajador</a:t>
            </a:r>
            <a:endParaRPr lang="es-MX" sz="1867" kern="0" dirty="0">
              <a:solidFill>
                <a:srgbClr val="000000"/>
              </a:solidFill>
              <a:latin typeface="Arial"/>
              <a:sym typeface="Arial"/>
            </a:endParaRPr>
          </a:p>
        </p:txBody>
      </p:sp>
      <p:sp>
        <p:nvSpPr>
          <p:cNvPr id="11" name="Rectángulo 10">
            <a:extLst>
              <a:ext uri="{FF2B5EF4-FFF2-40B4-BE49-F238E27FC236}">
                <a16:creationId xmlns:a16="http://schemas.microsoft.com/office/drawing/2014/main" id="{77143459-354D-46FC-A0D0-8DD02443BC01}"/>
              </a:ext>
            </a:extLst>
          </p:cNvPr>
          <p:cNvSpPr/>
          <p:nvPr/>
        </p:nvSpPr>
        <p:spPr>
          <a:xfrm>
            <a:off x="10506303"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Producto</a:t>
            </a: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7286"/>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Pedido</a:t>
            </a:r>
            <a:endParaRPr lang="es-MX"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Cliente</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pedir</a:t>
            </a:r>
          </a:p>
        </p:txBody>
      </p: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681577" y="283357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trabajar</a:t>
            </a:r>
          </a:p>
        </p:txBody>
      </p:sp>
      <p:sp>
        <p:nvSpPr>
          <p:cNvPr id="21" name="Rombo 20">
            <a:extLst>
              <a:ext uri="{FF2B5EF4-FFF2-40B4-BE49-F238E27FC236}">
                <a16:creationId xmlns:a16="http://schemas.microsoft.com/office/drawing/2014/main" id="{87CAA90C-33F2-4D42-9941-D8ADF839EAFA}"/>
              </a:ext>
            </a:extLst>
          </p:cNvPr>
          <p:cNvSpPr/>
          <p:nvPr/>
        </p:nvSpPr>
        <p:spPr>
          <a:xfrm>
            <a:off x="3112758" y="4677285"/>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23" name="Conector: angular 22">
            <a:extLst>
              <a:ext uri="{FF2B5EF4-FFF2-40B4-BE49-F238E27FC236}">
                <a16:creationId xmlns:a16="http://schemas.microsoft.com/office/drawing/2014/main" id="{D6153BED-5C26-4657-B8C3-5200C34BCE78}"/>
              </a:ext>
            </a:extLst>
          </p:cNvPr>
          <p:cNvCxnSpPr>
            <a:stCxn id="8" idx="1"/>
            <a:endCxn id="20" idx="0"/>
          </p:cNvCxnSpPr>
          <p:nvPr/>
        </p:nvCxnSpPr>
        <p:spPr>
          <a:xfrm rot="10800000" flipV="1">
            <a:off x="1362062" y="1839201"/>
            <a:ext cx="1007639" cy="9943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1362061" y="3429000"/>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2042545" y="4974997"/>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mbo 29">
            <a:extLst>
              <a:ext uri="{FF2B5EF4-FFF2-40B4-BE49-F238E27FC236}">
                <a16:creationId xmlns:a16="http://schemas.microsoft.com/office/drawing/2014/main" id="{61AAFE2D-4C84-4463-8BE1-0D6F26B74956}"/>
              </a:ext>
            </a:extLst>
          </p:cNvPr>
          <p:cNvSpPr/>
          <p:nvPr/>
        </p:nvSpPr>
        <p:spPr>
          <a:xfrm>
            <a:off x="7940748" y="4677287"/>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PC</a:t>
            </a:r>
          </a:p>
        </p:txBody>
      </p:sp>
      <p:cxnSp>
        <p:nvCxnSpPr>
          <p:cNvPr id="32" name="Conector recto 31">
            <a:extLst>
              <a:ext uri="{FF2B5EF4-FFF2-40B4-BE49-F238E27FC236}">
                <a16:creationId xmlns:a16="http://schemas.microsoft.com/office/drawing/2014/main" id="{96C4060F-1C47-42CB-B46F-F01655A814C7}"/>
              </a:ext>
            </a:extLst>
          </p:cNvPr>
          <p:cNvCxnSpPr>
            <a:stCxn id="12" idx="3"/>
            <a:endCxn id="30" idx="1"/>
          </p:cNvCxnSpPr>
          <p:nvPr/>
        </p:nvCxnSpPr>
        <p:spPr>
          <a:xfrm>
            <a:off x="6851118" y="4974998"/>
            <a:ext cx="108963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D5803B45-37DA-42CC-A7BF-2265479E68E2}"/>
              </a:ext>
            </a:extLst>
          </p:cNvPr>
          <p:cNvCxnSpPr>
            <a:stCxn id="30" idx="3"/>
            <a:endCxn id="11" idx="1"/>
          </p:cNvCxnSpPr>
          <p:nvPr/>
        </p:nvCxnSpPr>
        <p:spPr>
          <a:xfrm>
            <a:off x="9301716" y="4974999"/>
            <a:ext cx="1204587" cy="2561"/>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8098132" y="187817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1987315" y="462052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40" name="CuadroTexto 39">
            <a:extLst>
              <a:ext uri="{FF2B5EF4-FFF2-40B4-BE49-F238E27FC236}">
                <a16:creationId xmlns:a16="http://schemas.microsoft.com/office/drawing/2014/main" id="{9F44BAD4-8D84-48C8-9D3A-F8E0C020C88E}"/>
              </a:ext>
            </a:extLst>
          </p:cNvPr>
          <p:cNvSpPr txBox="1"/>
          <p:nvPr/>
        </p:nvSpPr>
        <p:spPr>
          <a:xfrm>
            <a:off x="8365875" y="425128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41" name="CuadroTexto 40">
            <a:extLst>
              <a:ext uri="{FF2B5EF4-FFF2-40B4-BE49-F238E27FC236}">
                <a16:creationId xmlns:a16="http://schemas.microsoft.com/office/drawing/2014/main" id="{D47C9335-7FB7-4D51-A89E-CB395A5AFAFF}"/>
              </a:ext>
            </a:extLst>
          </p:cNvPr>
          <p:cNvSpPr txBox="1"/>
          <p:nvPr/>
        </p:nvSpPr>
        <p:spPr>
          <a:xfrm>
            <a:off x="6851118"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42" name="CuadroTexto 41">
            <a:extLst>
              <a:ext uri="{FF2B5EF4-FFF2-40B4-BE49-F238E27FC236}">
                <a16:creationId xmlns:a16="http://schemas.microsoft.com/office/drawing/2014/main" id="{DBFFA5F6-489F-4590-BA93-177E637A0BF7}"/>
              </a:ext>
            </a:extLst>
          </p:cNvPr>
          <p:cNvSpPr txBox="1"/>
          <p:nvPr/>
        </p:nvSpPr>
        <p:spPr>
          <a:xfrm>
            <a:off x="9881050" y="459534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cxnSp>
        <p:nvCxnSpPr>
          <p:cNvPr id="24" name="Conector recto 23">
            <a:extLst>
              <a:ext uri="{FF2B5EF4-FFF2-40B4-BE49-F238E27FC236}">
                <a16:creationId xmlns:a16="http://schemas.microsoft.com/office/drawing/2014/main" id="{03E79C59-CC38-40C5-B54C-51742AAF4E65}"/>
              </a:ext>
            </a:extLst>
          </p:cNvPr>
          <p:cNvCxnSpPr>
            <a:cxnSpLocks/>
            <a:stCxn id="2" idx="2"/>
            <a:endCxn id="12" idx="0"/>
          </p:cNvCxnSpPr>
          <p:nvPr/>
        </p:nvCxnSpPr>
        <p:spPr>
          <a:xfrm>
            <a:off x="6170634" y="2136913"/>
            <a:ext cx="0" cy="254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4473726" y="4974997"/>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BB5AC479-4B04-4DAE-8156-F9634E1764BF}"/>
              </a:ext>
            </a:extLst>
          </p:cNvPr>
          <p:cNvSpPr txBox="1"/>
          <p:nvPr/>
        </p:nvSpPr>
        <p:spPr>
          <a:xfrm>
            <a:off x="6243541" y="42718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8A462C40-7F54-4D52-8D3A-141E2A6F0DCB}"/>
              </a:ext>
            </a:extLst>
          </p:cNvPr>
          <p:cNvSpPr txBox="1"/>
          <p:nvPr/>
        </p:nvSpPr>
        <p:spPr>
          <a:xfrm>
            <a:off x="4951910" y="46394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8" name="Rectángulo 57">
            <a:extLst>
              <a:ext uri="{FF2B5EF4-FFF2-40B4-BE49-F238E27FC236}">
                <a16:creationId xmlns:a16="http://schemas.microsoft.com/office/drawing/2014/main" id="{1AA571A6-D4C7-4FC5-A744-9BCD9B5A3BB1}"/>
              </a:ext>
            </a:extLst>
          </p:cNvPr>
          <p:cNvSpPr/>
          <p:nvPr/>
        </p:nvSpPr>
        <p:spPr>
          <a:xfrm>
            <a:off x="2370959" y="1533737"/>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Departamento</a:t>
            </a:r>
            <a:endParaRPr lang="es-MX" sz="1867" kern="0" dirty="0">
              <a:solidFill>
                <a:srgbClr val="000000"/>
              </a:solidFill>
              <a:latin typeface="Arial"/>
              <a:sym typeface="Arial"/>
            </a:endParaRPr>
          </a:p>
        </p:txBody>
      </p:sp>
      <p:sp>
        <p:nvSpPr>
          <p:cNvPr id="59" name="CuadroTexto 58">
            <a:extLst>
              <a:ext uri="{FF2B5EF4-FFF2-40B4-BE49-F238E27FC236}">
                <a16:creationId xmlns:a16="http://schemas.microsoft.com/office/drawing/2014/main" id="{380CB5B8-4945-49D3-A7C9-E11F188C327C}"/>
              </a:ext>
            </a:extLst>
          </p:cNvPr>
          <p:cNvSpPr txBox="1"/>
          <p:nvPr/>
        </p:nvSpPr>
        <p:spPr>
          <a:xfrm>
            <a:off x="1317401" y="432552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3572639" y="42898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100" name="CuadroTexto 99">
            <a:extLst>
              <a:ext uri="{FF2B5EF4-FFF2-40B4-BE49-F238E27FC236}">
                <a16:creationId xmlns:a16="http://schemas.microsoft.com/office/drawing/2014/main" id="{B8EF4710-694B-4E1B-9A50-A843EB724AD6}"/>
              </a:ext>
            </a:extLst>
          </p:cNvPr>
          <p:cNvSpPr txBox="1"/>
          <p:nvPr/>
        </p:nvSpPr>
        <p:spPr>
          <a:xfrm>
            <a:off x="5840084" y="112941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12254" y="30613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08" name="Imagen 107">
            <a:extLst>
              <a:ext uri="{FF2B5EF4-FFF2-40B4-BE49-F238E27FC236}">
                <a16:creationId xmlns:a16="http://schemas.microsoft.com/office/drawing/2014/main" id="{B69D4037-91F4-4DFA-A4F8-E5A7A8164BDB}"/>
              </a:ext>
            </a:extLst>
          </p:cNvPr>
          <p:cNvPicPr>
            <a:picLocks noChangeAspect="1"/>
          </p:cNvPicPr>
          <p:nvPr/>
        </p:nvPicPr>
        <p:blipFill>
          <a:blip r:embed="rId2"/>
          <a:stretch>
            <a:fillRect/>
          </a:stretch>
        </p:blipFill>
        <p:spPr>
          <a:xfrm>
            <a:off x="2510966" y="1189788"/>
            <a:ext cx="133369" cy="333422"/>
          </a:xfrm>
          <a:prstGeom prst="rect">
            <a:avLst/>
          </a:prstGeom>
        </p:spPr>
      </p:pic>
      <p:pic>
        <p:nvPicPr>
          <p:cNvPr id="110" name="Imagen 109">
            <a:extLst>
              <a:ext uri="{FF2B5EF4-FFF2-40B4-BE49-F238E27FC236}">
                <a16:creationId xmlns:a16="http://schemas.microsoft.com/office/drawing/2014/main" id="{A398503C-D58B-409D-9142-4923B5242C36}"/>
              </a:ext>
            </a:extLst>
          </p:cNvPr>
          <p:cNvPicPr>
            <a:picLocks noChangeAspect="1"/>
          </p:cNvPicPr>
          <p:nvPr/>
        </p:nvPicPr>
        <p:blipFill>
          <a:blip r:embed="rId3"/>
          <a:stretch>
            <a:fillRect/>
          </a:stretch>
        </p:blipFill>
        <p:spPr>
          <a:xfrm>
            <a:off x="3246551" y="1143554"/>
            <a:ext cx="162710" cy="379656"/>
          </a:xfrm>
          <a:prstGeom prst="rect">
            <a:avLst/>
          </a:prstGeom>
        </p:spPr>
      </p:pic>
      <p:pic>
        <p:nvPicPr>
          <p:cNvPr id="112" name="Imagen 111">
            <a:extLst>
              <a:ext uri="{FF2B5EF4-FFF2-40B4-BE49-F238E27FC236}">
                <a16:creationId xmlns:a16="http://schemas.microsoft.com/office/drawing/2014/main" id="{BC0BC9D1-BA57-4EFB-A49F-5BB50E84317E}"/>
              </a:ext>
            </a:extLst>
          </p:cNvPr>
          <p:cNvPicPr>
            <a:picLocks noChangeAspect="1"/>
          </p:cNvPicPr>
          <p:nvPr/>
        </p:nvPicPr>
        <p:blipFill>
          <a:blip r:embed="rId2"/>
          <a:stretch>
            <a:fillRect/>
          </a:stretch>
        </p:blipFill>
        <p:spPr>
          <a:xfrm>
            <a:off x="8764502" y="1175646"/>
            <a:ext cx="133369" cy="333422"/>
          </a:xfrm>
          <a:prstGeom prst="rect">
            <a:avLst/>
          </a:prstGeom>
        </p:spPr>
      </p:pic>
      <p:pic>
        <p:nvPicPr>
          <p:cNvPr id="114" name="Imagen 113">
            <a:extLst>
              <a:ext uri="{FF2B5EF4-FFF2-40B4-BE49-F238E27FC236}">
                <a16:creationId xmlns:a16="http://schemas.microsoft.com/office/drawing/2014/main" id="{DA7269FC-DE8A-4FB9-8E23-1477D5936298}"/>
              </a:ext>
            </a:extLst>
          </p:cNvPr>
          <p:cNvPicPr>
            <a:picLocks noChangeAspect="1"/>
          </p:cNvPicPr>
          <p:nvPr/>
        </p:nvPicPr>
        <p:blipFill>
          <a:blip r:embed="rId3"/>
          <a:stretch>
            <a:fillRect/>
          </a:stretch>
        </p:blipFill>
        <p:spPr>
          <a:xfrm>
            <a:off x="9192120" y="1143554"/>
            <a:ext cx="162710" cy="379656"/>
          </a:xfrm>
          <a:prstGeom prst="rect">
            <a:avLst/>
          </a:prstGeom>
        </p:spPr>
      </p:pic>
      <p:pic>
        <p:nvPicPr>
          <p:cNvPr id="116" name="Imagen 115">
            <a:extLst>
              <a:ext uri="{FF2B5EF4-FFF2-40B4-BE49-F238E27FC236}">
                <a16:creationId xmlns:a16="http://schemas.microsoft.com/office/drawing/2014/main" id="{B04DE4BC-C765-4878-94CA-B00C66E3A7F3}"/>
              </a:ext>
            </a:extLst>
          </p:cNvPr>
          <p:cNvPicPr>
            <a:picLocks noChangeAspect="1"/>
          </p:cNvPicPr>
          <p:nvPr/>
        </p:nvPicPr>
        <p:blipFill>
          <a:blip r:embed="rId3"/>
          <a:stretch>
            <a:fillRect/>
          </a:stretch>
        </p:blipFill>
        <p:spPr>
          <a:xfrm>
            <a:off x="9773867" y="1175084"/>
            <a:ext cx="162710" cy="379656"/>
          </a:xfrm>
          <a:prstGeom prst="rect">
            <a:avLst/>
          </a:prstGeom>
        </p:spPr>
      </p:pic>
      <p:pic>
        <p:nvPicPr>
          <p:cNvPr id="118" name="Imagen 117">
            <a:extLst>
              <a:ext uri="{FF2B5EF4-FFF2-40B4-BE49-F238E27FC236}">
                <a16:creationId xmlns:a16="http://schemas.microsoft.com/office/drawing/2014/main" id="{495A735C-2BFD-44D1-860C-2C0ADBB06702}"/>
              </a:ext>
            </a:extLst>
          </p:cNvPr>
          <p:cNvPicPr>
            <a:picLocks noChangeAspect="1"/>
          </p:cNvPicPr>
          <p:nvPr/>
        </p:nvPicPr>
        <p:blipFill>
          <a:blip r:embed="rId3"/>
          <a:stretch>
            <a:fillRect/>
          </a:stretch>
        </p:blipFill>
        <p:spPr>
          <a:xfrm rot="5400000">
            <a:off x="10265255" y="1329626"/>
            <a:ext cx="379656" cy="885862"/>
          </a:xfrm>
          <a:prstGeom prst="rect">
            <a:avLst/>
          </a:prstGeom>
        </p:spPr>
      </p:pic>
      <p:pic>
        <p:nvPicPr>
          <p:cNvPr id="120" name="Imagen 119">
            <a:extLst>
              <a:ext uri="{FF2B5EF4-FFF2-40B4-BE49-F238E27FC236}">
                <a16:creationId xmlns:a16="http://schemas.microsoft.com/office/drawing/2014/main" id="{9A387176-4996-4456-814F-216E626F6A6C}"/>
              </a:ext>
            </a:extLst>
          </p:cNvPr>
          <p:cNvPicPr>
            <a:picLocks noChangeAspect="1"/>
          </p:cNvPicPr>
          <p:nvPr/>
        </p:nvPicPr>
        <p:blipFill>
          <a:blip r:embed="rId3"/>
          <a:stretch>
            <a:fillRect/>
          </a:stretch>
        </p:blipFill>
        <p:spPr>
          <a:xfrm rot="10800000">
            <a:off x="10708286" y="5289493"/>
            <a:ext cx="162710" cy="379656"/>
          </a:xfrm>
          <a:prstGeom prst="rect">
            <a:avLst/>
          </a:prstGeom>
        </p:spPr>
      </p:pic>
      <p:pic>
        <p:nvPicPr>
          <p:cNvPr id="122" name="Imagen 121">
            <a:extLst>
              <a:ext uri="{FF2B5EF4-FFF2-40B4-BE49-F238E27FC236}">
                <a16:creationId xmlns:a16="http://schemas.microsoft.com/office/drawing/2014/main" id="{E609C543-AB6F-4298-A4D0-BB69EA9640DB}"/>
              </a:ext>
            </a:extLst>
          </p:cNvPr>
          <p:cNvPicPr>
            <a:picLocks noChangeAspect="1"/>
          </p:cNvPicPr>
          <p:nvPr/>
        </p:nvPicPr>
        <p:blipFill>
          <a:blip r:embed="rId3"/>
          <a:stretch>
            <a:fillRect/>
          </a:stretch>
        </p:blipFill>
        <p:spPr>
          <a:xfrm rot="10800000">
            <a:off x="11701937" y="5272708"/>
            <a:ext cx="162710" cy="379656"/>
          </a:xfrm>
          <a:prstGeom prst="rect">
            <a:avLst/>
          </a:prstGeom>
        </p:spPr>
      </p:pic>
      <p:pic>
        <p:nvPicPr>
          <p:cNvPr id="124" name="Imagen 123">
            <a:extLst>
              <a:ext uri="{FF2B5EF4-FFF2-40B4-BE49-F238E27FC236}">
                <a16:creationId xmlns:a16="http://schemas.microsoft.com/office/drawing/2014/main" id="{1DFC1781-A89D-4648-83A6-09185793CDC5}"/>
              </a:ext>
            </a:extLst>
          </p:cNvPr>
          <p:cNvPicPr>
            <a:picLocks noChangeAspect="1"/>
          </p:cNvPicPr>
          <p:nvPr/>
        </p:nvPicPr>
        <p:blipFill>
          <a:blip r:embed="rId2"/>
          <a:stretch>
            <a:fillRect/>
          </a:stretch>
        </p:blipFill>
        <p:spPr>
          <a:xfrm>
            <a:off x="11053418" y="4343863"/>
            <a:ext cx="133369" cy="333422"/>
          </a:xfrm>
          <a:prstGeom prst="rect">
            <a:avLst/>
          </a:prstGeom>
        </p:spPr>
      </p:pic>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5706715" y="5272708"/>
            <a:ext cx="133369" cy="333422"/>
          </a:xfrm>
          <a:prstGeom prst="rect">
            <a:avLst/>
          </a:prstGeom>
        </p:spPr>
      </p:pic>
      <p:pic>
        <p:nvPicPr>
          <p:cNvPr id="128" name="Imagen 127">
            <a:extLst>
              <a:ext uri="{FF2B5EF4-FFF2-40B4-BE49-F238E27FC236}">
                <a16:creationId xmlns:a16="http://schemas.microsoft.com/office/drawing/2014/main" id="{2ABF6564-BABF-4B8C-BADA-89AE3264F677}"/>
              </a:ext>
            </a:extLst>
          </p:cNvPr>
          <p:cNvPicPr>
            <a:picLocks noChangeAspect="1"/>
          </p:cNvPicPr>
          <p:nvPr/>
        </p:nvPicPr>
        <p:blipFill>
          <a:blip r:embed="rId3"/>
          <a:stretch>
            <a:fillRect/>
          </a:stretch>
        </p:blipFill>
        <p:spPr>
          <a:xfrm rot="10800000">
            <a:off x="6085798" y="5256185"/>
            <a:ext cx="189868" cy="443023"/>
          </a:xfrm>
          <a:prstGeom prst="rect">
            <a:avLst/>
          </a:prstGeom>
        </p:spPr>
      </p:pic>
      <p:pic>
        <p:nvPicPr>
          <p:cNvPr id="130" name="Imagen 129">
            <a:extLst>
              <a:ext uri="{FF2B5EF4-FFF2-40B4-BE49-F238E27FC236}">
                <a16:creationId xmlns:a16="http://schemas.microsoft.com/office/drawing/2014/main" id="{BB405F30-A8AD-45CE-B5E1-02CC8B9F6953}"/>
              </a:ext>
            </a:extLst>
          </p:cNvPr>
          <p:cNvPicPr>
            <a:picLocks noChangeAspect="1"/>
          </p:cNvPicPr>
          <p:nvPr/>
        </p:nvPicPr>
        <p:blipFill>
          <a:blip r:embed="rId3"/>
          <a:stretch>
            <a:fillRect/>
          </a:stretch>
        </p:blipFill>
        <p:spPr>
          <a:xfrm rot="10800000">
            <a:off x="6606742" y="5283990"/>
            <a:ext cx="162710" cy="379656"/>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519963" y="5295825"/>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1058378" y="5294190"/>
            <a:ext cx="189868" cy="443023"/>
          </a:xfrm>
          <a:prstGeom prst="rect">
            <a:avLst/>
          </a:prstGeom>
        </p:spPr>
      </p:pic>
      <p:pic>
        <p:nvPicPr>
          <p:cNvPr id="136" name="Imagen 135">
            <a:extLst>
              <a:ext uri="{FF2B5EF4-FFF2-40B4-BE49-F238E27FC236}">
                <a16:creationId xmlns:a16="http://schemas.microsoft.com/office/drawing/2014/main" id="{6ADEA6AC-E2AB-4ADC-AC2B-F35F1A1D10F6}"/>
              </a:ext>
            </a:extLst>
          </p:cNvPr>
          <p:cNvPicPr>
            <a:picLocks noChangeAspect="1"/>
          </p:cNvPicPr>
          <p:nvPr/>
        </p:nvPicPr>
        <p:blipFill>
          <a:blip r:embed="rId3"/>
          <a:stretch>
            <a:fillRect/>
          </a:stretch>
        </p:blipFill>
        <p:spPr>
          <a:xfrm rot="10800000">
            <a:off x="1441039" y="5283030"/>
            <a:ext cx="189868" cy="443023"/>
          </a:xfrm>
          <a:prstGeom prst="rect">
            <a:avLst/>
          </a:prstGeom>
        </p:spPr>
      </p:pic>
      <p:pic>
        <p:nvPicPr>
          <p:cNvPr id="138" name="Imagen 137">
            <a:extLst>
              <a:ext uri="{FF2B5EF4-FFF2-40B4-BE49-F238E27FC236}">
                <a16:creationId xmlns:a16="http://schemas.microsoft.com/office/drawing/2014/main" id="{E2009125-DB6F-4E14-B29F-9EAAB8ACB6C7}"/>
              </a:ext>
            </a:extLst>
          </p:cNvPr>
          <p:cNvPicPr>
            <a:picLocks noChangeAspect="1"/>
          </p:cNvPicPr>
          <p:nvPr/>
        </p:nvPicPr>
        <p:blipFill>
          <a:blip r:embed="rId3"/>
          <a:stretch>
            <a:fillRect/>
          </a:stretch>
        </p:blipFill>
        <p:spPr>
          <a:xfrm rot="10800000">
            <a:off x="1890920" y="5294190"/>
            <a:ext cx="189868" cy="443023"/>
          </a:xfrm>
          <a:prstGeom prst="rect">
            <a:avLst/>
          </a:prstGeom>
        </p:spPr>
      </p:pic>
      <p:pic>
        <p:nvPicPr>
          <p:cNvPr id="140" name="Imagen 139">
            <a:extLst>
              <a:ext uri="{FF2B5EF4-FFF2-40B4-BE49-F238E27FC236}">
                <a16:creationId xmlns:a16="http://schemas.microsoft.com/office/drawing/2014/main" id="{641E6D3C-B7E7-401E-90D5-2E9E0C674126}"/>
              </a:ext>
            </a:extLst>
          </p:cNvPr>
          <p:cNvPicPr>
            <a:picLocks noChangeAspect="1"/>
          </p:cNvPicPr>
          <p:nvPr/>
        </p:nvPicPr>
        <p:blipFill>
          <a:blip r:embed="rId3"/>
          <a:stretch>
            <a:fillRect/>
          </a:stretch>
        </p:blipFill>
        <p:spPr>
          <a:xfrm rot="7467132">
            <a:off x="2169738" y="5145665"/>
            <a:ext cx="189868" cy="443023"/>
          </a:xfrm>
          <a:prstGeom prst="rect">
            <a:avLst/>
          </a:prstGeom>
        </p:spPr>
      </p:pic>
      <p:sp>
        <p:nvSpPr>
          <p:cNvPr id="141" name="CuadroTexto 140">
            <a:extLst>
              <a:ext uri="{FF2B5EF4-FFF2-40B4-BE49-F238E27FC236}">
                <a16:creationId xmlns:a16="http://schemas.microsoft.com/office/drawing/2014/main" id="{62CE7D30-9FD5-41A0-9D8D-4FFA82629DE1}"/>
              </a:ext>
            </a:extLst>
          </p:cNvPr>
          <p:cNvSpPr txBox="1"/>
          <p:nvPr/>
        </p:nvSpPr>
        <p:spPr>
          <a:xfrm>
            <a:off x="1842503" y="774222"/>
            <a:ext cx="3025201" cy="369332"/>
          </a:xfrm>
          <a:prstGeom prst="rect">
            <a:avLst/>
          </a:prstGeom>
          <a:noFill/>
        </p:spPr>
        <p:txBody>
          <a:bodyPr wrap="square" rtlCol="0">
            <a:spAutoFit/>
          </a:bodyPr>
          <a:lstStyle/>
          <a:p>
            <a:r>
              <a:rPr lang="es-419" dirty="0"/>
              <a:t>codDep       cTrabajadores</a:t>
            </a:r>
          </a:p>
        </p:txBody>
      </p:sp>
      <p:sp>
        <p:nvSpPr>
          <p:cNvPr id="143" name="CuadroTexto 142">
            <a:extLst>
              <a:ext uri="{FF2B5EF4-FFF2-40B4-BE49-F238E27FC236}">
                <a16:creationId xmlns:a16="http://schemas.microsoft.com/office/drawing/2014/main" id="{B8B82920-B183-4C71-BE9A-373D27D86526}"/>
              </a:ext>
            </a:extLst>
          </p:cNvPr>
          <p:cNvSpPr txBox="1"/>
          <p:nvPr/>
        </p:nvSpPr>
        <p:spPr>
          <a:xfrm>
            <a:off x="7940748" y="758012"/>
            <a:ext cx="3025201" cy="369332"/>
          </a:xfrm>
          <a:prstGeom prst="rect">
            <a:avLst/>
          </a:prstGeom>
          <a:noFill/>
        </p:spPr>
        <p:txBody>
          <a:bodyPr wrap="square" rtlCol="0">
            <a:spAutoFit/>
          </a:bodyPr>
          <a:lstStyle/>
          <a:p>
            <a:r>
              <a:rPr lang="es-419" dirty="0" err="1"/>
              <a:t>noCliente</a:t>
            </a:r>
            <a:r>
              <a:rPr lang="es-419" dirty="0"/>
              <a:t>   </a:t>
            </a:r>
            <a:r>
              <a:rPr lang="es-419" dirty="0" err="1"/>
              <a:t>nomC</a:t>
            </a:r>
            <a:r>
              <a:rPr lang="es-419" dirty="0"/>
              <a:t>   </a:t>
            </a:r>
            <a:r>
              <a:rPr lang="es-419" dirty="0" err="1"/>
              <a:t>apeC</a:t>
            </a:r>
            <a:endParaRPr lang="es-419" dirty="0"/>
          </a:p>
        </p:txBody>
      </p:sp>
      <p:sp>
        <p:nvSpPr>
          <p:cNvPr id="145" name="CuadroTexto 144">
            <a:extLst>
              <a:ext uri="{FF2B5EF4-FFF2-40B4-BE49-F238E27FC236}">
                <a16:creationId xmlns:a16="http://schemas.microsoft.com/office/drawing/2014/main" id="{7331F711-D291-496C-82C2-71CB6671AD50}"/>
              </a:ext>
            </a:extLst>
          </p:cNvPr>
          <p:cNvSpPr txBox="1"/>
          <p:nvPr/>
        </p:nvSpPr>
        <p:spPr>
          <a:xfrm>
            <a:off x="9697129" y="2229957"/>
            <a:ext cx="2401770" cy="646331"/>
          </a:xfrm>
          <a:prstGeom prst="rect">
            <a:avLst/>
          </a:prstGeom>
          <a:noFill/>
        </p:spPr>
        <p:txBody>
          <a:bodyPr wrap="square" rtlCol="0">
            <a:spAutoFit/>
          </a:bodyPr>
          <a:lstStyle/>
          <a:p>
            <a:r>
              <a:rPr lang="es-419" dirty="0"/>
              <a:t>Dirección: ciudad, delegación, calle, #no </a:t>
            </a:r>
          </a:p>
        </p:txBody>
      </p:sp>
      <p:sp>
        <p:nvSpPr>
          <p:cNvPr id="147" name="CuadroTexto 146">
            <a:extLst>
              <a:ext uri="{FF2B5EF4-FFF2-40B4-BE49-F238E27FC236}">
                <a16:creationId xmlns:a16="http://schemas.microsoft.com/office/drawing/2014/main" id="{1C3DBCE4-B3D6-4E9D-B57C-DBC1C9BF69DC}"/>
              </a:ext>
            </a:extLst>
          </p:cNvPr>
          <p:cNvSpPr txBox="1"/>
          <p:nvPr/>
        </p:nvSpPr>
        <p:spPr>
          <a:xfrm>
            <a:off x="143998" y="5774715"/>
            <a:ext cx="3493844" cy="338554"/>
          </a:xfrm>
          <a:prstGeom prst="rect">
            <a:avLst/>
          </a:prstGeom>
          <a:noFill/>
        </p:spPr>
        <p:txBody>
          <a:bodyPr wrap="square" rtlCol="0">
            <a:spAutoFit/>
          </a:bodyPr>
          <a:lstStyle/>
          <a:p>
            <a:r>
              <a:rPr lang="es-419" sz="1600" dirty="0" err="1"/>
              <a:t>curp</a:t>
            </a:r>
            <a:r>
              <a:rPr lang="es-419" sz="1600" dirty="0"/>
              <a:t> | </a:t>
            </a:r>
            <a:r>
              <a:rPr lang="es-419" sz="1600" dirty="0" err="1"/>
              <a:t>nomT</a:t>
            </a:r>
            <a:r>
              <a:rPr lang="es-419" sz="1600" dirty="0"/>
              <a:t> | </a:t>
            </a:r>
            <a:r>
              <a:rPr lang="es-419" sz="1600" dirty="0" err="1"/>
              <a:t>apeT</a:t>
            </a:r>
            <a:r>
              <a:rPr lang="es-419" sz="1600" dirty="0"/>
              <a:t> |edad | puesto</a:t>
            </a:r>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5093343" y="5725396"/>
            <a:ext cx="2219884" cy="646331"/>
          </a:xfrm>
          <a:prstGeom prst="rect">
            <a:avLst/>
          </a:prstGeom>
          <a:noFill/>
        </p:spPr>
        <p:txBody>
          <a:bodyPr wrap="square">
            <a:spAutoFit/>
          </a:bodyPr>
          <a:lstStyle/>
          <a:p>
            <a:r>
              <a:rPr lang="es-419" dirty="0" err="1"/>
              <a:t>codPed</a:t>
            </a:r>
            <a:r>
              <a:rPr lang="es-419" dirty="0"/>
              <a:t>  carga  </a:t>
            </a:r>
            <a:r>
              <a:rPr lang="es-419" dirty="0" err="1"/>
              <a:t>pesoPedido</a:t>
            </a:r>
            <a:endParaRPr lang="es-419" dirty="0"/>
          </a:p>
        </p:txBody>
      </p:sp>
      <p:sp>
        <p:nvSpPr>
          <p:cNvPr id="151" name="CuadroTexto 150">
            <a:extLst>
              <a:ext uri="{FF2B5EF4-FFF2-40B4-BE49-F238E27FC236}">
                <a16:creationId xmlns:a16="http://schemas.microsoft.com/office/drawing/2014/main" id="{4C3FE3EB-4384-4FFD-802E-AB201816D532}"/>
              </a:ext>
            </a:extLst>
          </p:cNvPr>
          <p:cNvSpPr txBox="1"/>
          <p:nvPr/>
        </p:nvSpPr>
        <p:spPr>
          <a:xfrm>
            <a:off x="10282565" y="5686743"/>
            <a:ext cx="2145472" cy="646331"/>
          </a:xfrm>
          <a:prstGeom prst="rect">
            <a:avLst/>
          </a:prstGeom>
          <a:noFill/>
        </p:spPr>
        <p:txBody>
          <a:bodyPr wrap="square">
            <a:spAutoFit/>
          </a:bodyPr>
          <a:lstStyle/>
          <a:p>
            <a:r>
              <a:rPr lang="es-419" dirty="0" err="1"/>
              <a:t>nomProd</a:t>
            </a:r>
            <a:r>
              <a:rPr lang="es-419" sz="1800" dirty="0"/>
              <a:t>      </a:t>
            </a:r>
            <a:r>
              <a:rPr lang="es-419" sz="1800" dirty="0" err="1"/>
              <a:t>pesoProducto</a:t>
            </a:r>
            <a:endParaRPr lang="es-419" dirty="0"/>
          </a:p>
        </p:txBody>
      </p:sp>
      <p:sp>
        <p:nvSpPr>
          <p:cNvPr id="153" name="CuadroTexto 152">
            <a:extLst>
              <a:ext uri="{FF2B5EF4-FFF2-40B4-BE49-F238E27FC236}">
                <a16:creationId xmlns:a16="http://schemas.microsoft.com/office/drawing/2014/main" id="{AE87FB58-EE0C-410F-970F-9622183FA20C}"/>
              </a:ext>
            </a:extLst>
          </p:cNvPr>
          <p:cNvSpPr txBox="1"/>
          <p:nvPr/>
        </p:nvSpPr>
        <p:spPr>
          <a:xfrm>
            <a:off x="10298724" y="3912183"/>
            <a:ext cx="2145472" cy="369332"/>
          </a:xfrm>
          <a:prstGeom prst="rect">
            <a:avLst/>
          </a:prstGeom>
          <a:noFill/>
        </p:spPr>
        <p:txBody>
          <a:bodyPr wrap="square">
            <a:spAutoFit/>
          </a:bodyPr>
          <a:lstStyle/>
          <a:p>
            <a:r>
              <a:rPr lang="es-419" dirty="0" err="1"/>
              <a:t>codProd</a:t>
            </a:r>
            <a:endParaRPr lang="es-419" dirty="0"/>
          </a:p>
        </p:txBody>
      </p:sp>
      <p:pic>
        <p:nvPicPr>
          <p:cNvPr id="60" name="Imagen 59">
            <a:extLst>
              <a:ext uri="{FF2B5EF4-FFF2-40B4-BE49-F238E27FC236}">
                <a16:creationId xmlns:a16="http://schemas.microsoft.com/office/drawing/2014/main" id="{70D32FBB-EC1E-440D-AB34-7A05949F9A05}"/>
              </a:ext>
            </a:extLst>
          </p:cNvPr>
          <p:cNvPicPr>
            <a:picLocks noChangeAspect="1"/>
          </p:cNvPicPr>
          <p:nvPr/>
        </p:nvPicPr>
        <p:blipFill>
          <a:blip r:embed="rId3"/>
          <a:stretch>
            <a:fillRect/>
          </a:stretch>
        </p:blipFill>
        <p:spPr>
          <a:xfrm rot="9100470">
            <a:off x="6759239" y="5202924"/>
            <a:ext cx="162710" cy="379656"/>
          </a:xfrm>
          <a:prstGeom prst="rect">
            <a:avLst/>
          </a:prstGeom>
        </p:spPr>
      </p:pic>
      <p:sp>
        <p:nvSpPr>
          <p:cNvPr id="61" name="CuadroTexto 60">
            <a:extLst>
              <a:ext uri="{FF2B5EF4-FFF2-40B4-BE49-F238E27FC236}">
                <a16:creationId xmlns:a16="http://schemas.microsoft.com/office/drawing/2014/main" id="{49B6EA21-FDD1-46E7-9BDD-9407C4951430}"/>
              </a:ext>
            </a:extLst>
          </p:cNvPr>
          <p:cNvSpPr txBox="1"/>
          <p:nvPr/>
        </p:nvSpPr>
        <p:spPr>
          <a:xfrm>
            <a:off x="6798932" y="5515701"/>
            <a:ext cx="2219884" cy="369332"/>
          </a:xfrm>
          <a:prstGeom prst="rect">
            <a:avLst/>
          </a:prstGeom>
          <a:noFill/>
        </p:spPr>
        <p:txBody>
          <a:bodyPr wrap="square">
            <a:spAutoFit/>
          </a:bodyPr>
          <a:lstStyle/>
          <a:p>
            <a:r>
              <a:rPr lang="es-419" dirty="0" err="1"/>
              <a:t>fechaPedido</a:t>
            </a:r>
            <a:endParaRPr lang="es-419" dirty="0"/>
          </a:p>
        </p:txBody>
      </p:sp>
    </p:spTree>
    <p:extLst>
      <p:ext uri="{BB962C8B-B14F-4D97-AF65-F5344CB8AC3E}">
        <p14:creationId xmlns:p14="http://schemas.microsoft.com/office/powerpoint/2010/main" val="322774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arn(inVertical)">
                                      <p:cBhvr>
                                        <p:cTn id="36" dur="500"/>
                                        <p:tgtEl>
                                          <p:spTgt spid="24"/>
                                        </p:tgtEl>
                                      </p:cBhvr>
                                    </p:animEffect>
                                  </p:childTnLst>
                                </p:cTn>
                              </p:par>
                              <p:par>
                                <p:cTn id="37" presetID="16" presetClass="entr" presetSubtype="2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arn(inVertical)">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arn(inVertical)">
                                      <p:cBhvr>
                                        <p:cTn id="49" dur="500"/>
                                        <p:tgtEl>
                                          <p:spTgt spid="34"/>
                                        </p:tgtEl>
                                      </p:cBhvr>
                                    </p:animEffect>
                                  </p:childTnLst>
                                </p:cTn>
                              </p:par>
                              <p:par>
                                <p:cTn id="50" presetID="16" presetClass="entr" presetSubtype="21"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arn(inVertic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par>
                                <p:cTn id="58" presetID="16" presetClass="entr" presetSubtype="21"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par>
                                <p:cTn id="61" presetID="16" presetClass="entr" presetSubtype="21"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barn(inVertical)">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arn(inVertical)">
                                      <p:cBhvr>
                                        <p:cTn id="68" dur="500"/>
                                        <p:tgtEl>
                                          <p:spTgt spid="20"/>
                                        </p:tgtEl>
                                      </p:cBhvr>
                                    </p:animEffect>
                                  </p:childTnLst>
                                </p:cTn>
                              </p:par>
                              <p:par>
                                <p:cTn id="69" presetID="16" presetClass="entr" presetSubtype="21"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par>
                                <p:cTn id="72" presetID="16" presetClass="entr" presetSubtype="21"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arn(inVertical)">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barn(inVertical)">
                                      <p:cBhvr>
                                        <p:cTn id="79" dur="500"/>
                                        <p:tgtEl>
                                          <p:spTgt spid="37"/>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barn(inVertical)">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arn(inVertical)">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arn(inVertical)">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barn(inVertical)">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56"/>
                                        </p:tgtEl>
                                        <p:attrNameLst>
                                          <p:attrName>style.visibility</p:attrName>
                                        </p:attrNameLst>
                                      </p:cBhvr>
                                      <p:to>
                                        <p:strVal val="visible"/>
                                      </p:to>
                                    </p:set>
                                    <p:animEffect transition="in" filter="barn(inVertical)">
                                      <p:cBhvr>
                                        <p:cTn id="104" dur="500"/>
                                        <p:tgtEl>
                                          <p:spTgt spid="56"/>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barn(inVertical)">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barn(inVertical)">
                                      <p:cBhvr>
                                        <p:cTn id="114" dur="500"/>
                                        <p:tgtEl>
                                          <p:spTgt spid="3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barn(inVertical)">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barn(inVertical)">
                                      <p:cBhvr>
                                        <p:cTn id="129" dur="500"/>
                                        <p:tgtEl>
                                          <p:spTgt spid="99"/>
                                        </p:tgtEl>
                                      </p:cBhvr>
                                    </p:animEffect>
                                  </p:childTnLst>
                                </p:cTn>
                              </p:par>
                            </p:childTnLst>
                          </p:cTn>
                        </p:par>
                      </p:childTnLst>
                    </p:cTn>
                  </p:par>
                  <p:par>
                    <p:cTn id="130" fill="hold">
                      <p:stCondLst>
                        <p:cond delay="indefinite"/>
                      </p:stCondLst>
                      <p:childTnLst>
                        <p:par>
                          <p:cTn id="131" fill="hold">
                            <p:stCondLst>
                              <p:cond delay="0"/>
                            </p:stCondLst>
                            <p:childTnLst>
                              <p:par>
                                <p:cTn id="132" presetID="16" presetClass="entr" presetSubtype="21" fill="hold" grpId="0" nodeType="clickEffect">
                                  <p:stCondLst>
                                    <p:cond delay="0"/>
                                  </p:stCondLst>
                                  <p:childTnLst>
                                    <p:set>
                                      <p:cBhvr>
                                        <p:cTn id="133" dur="1" fill="hold">
                                          <p:stCondLst>
                                            <p:cond delay="0"/>
                                          </p:stCondLst>
                                        </p:cTn>
                                        <p:tgtEl>
                                          <p:spTgt spid="100"/>
                                        </p:tgtEl>
                                        <p:attrNameLst>
                                          <p:attrName>style.visibility</p:attrName>
                                        </p:attrNameLst>
                                      </p:cBhvr>
                                      <p:to>
                                        <p:strVal val="visible"/>
                                      </p:to>
                                    </p:set>
                                    <p:animEffect transition="in" filter="barn(inVertical)">
                                      <p:cBhvr>
                                        <p:cTn id="134" dur="500"/>
                                        <p:tgtEl>
                                          <p:spTgt spid="100"/>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103"/>
                                        </p:tgtEl>
                                        <p:attrNameLst>
                                          <p:attrName>style.visibility</p:attrName>
                                        </p:attrNameLst>
                                      </p:cBhvr>
                                      <p:to>
                                        <p:strVal val="visible"/>
                                      </p:to>
                                    </p:set>
                                    <p:animEffect transition="in" filter="barn(inVertical)">
                                      <p:cBhvr>
                                        <p:cTn id="139"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 grpId="0" animBg="1"/>
      <p:bldP spid="20" grpId="0" animBg="1"/>
      <p:bldP spid="21" grpId="0" animBg="1"/>
      <p:bldP spid="30" grpId="0" animBg="1"/>
      <p:bldP spid="35" grpId="0"/>
      <p:bldP spid="36" grpId="0"/>
      <p:bldP spid="37" grpId="0"/>
      <p:bldP spid="39" grpId="0"/>
      <p:bldP spid="40" grpId="0"/>
      <p:bldP spid="41" grpId="0"/>
      <p:bldP spid="42" grpId="0"/>
      <p:bldP spid="55" grpId="0"/>
      <p:bldP spid="56" grpId="0"/>
      <p:bldP spid="58" grpId="0" animBg="1"/>
      <p:bldP spid="59" grpId="0"/>
      <p:bldP spid="99" grpId="0"/>
      <p:bldP spid="100" grpId="0"/>
      <p:bldP spid="1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12"/>
          </p:nvPr>
        </p:nvSpPr>
        <p:spPr/>
        <p:txBody>
          <a:bodyPr/>
          <a:lstStyle/>
          <a:p>
            <a:fld id="{00000000-1234-1234-1234-123412341234}" type="slidenum">
              <a:rPr lang="es-419" smtClean="0"/>
              <a:pPr/>
              <a:t>29</a:t>
            </a:fld>
            <a:endParaRPr lang="es-419"/>
          </a:p>
        </p:txBody>
      </p:sp>
      <p:pic>
        <p:nvPicPr>
          <p:cNvPr id="11" name="Imagen 10">
            <a:extLst>
              <a:ext uri="{FF2B5EF4-FFF2-40B4-BE49-F238E27FC236}">
                <a16:creationId xmlns:a16="http://schemas.microsoft.com/office/drawing/2014/main" id="{6E1F6841-0A98-409B-B90A-8FE3E677A0DE}"/>
              </a:ext>
            </a:extLst>
          </p:cNvPr>
          <p:cNvPicPr>
            <a:picLocks noChangeAspect="1"/>
          </p:cNvPicPr>
          <p:nvPr/>
        </p:nvPicPr>
        <p:blipFill>
          <a:blip r:embed="rId3"/>
          <a:stretch>
            <a:fillRect/>
          </a:stretch>
        </p:blipFill>
        <p:spPr>
          <a:xfrm>
            <a:off x="67594" y="226513"/>
            <a:ext cx="11969277" cy="6243298"/>
          </a:xfrm>
          <a:prstGeom prst="rect">
            <a:avLst/>
          </a:prstGeom>
        </p:spPr>
      </p:pic>
    </p:spTree>
    <p:extLst>
      <p:ext uri="{BB962C8B-B14F-4D97-AF65-F5344CB8AC3E}">
        <p14:creationId xmlns:p14="http://schemas.microsoft.com/office/powerpoint/2010/main" val="269823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br>
              <a:rPr lang="en" b="1" dirty="0"/>
            </a:br>
            <a:br>
              <a:rPr lang="en" b="1" dirty="0"/>
            </a:br>
            <a:br>
              <a:rPr lang="en" b="1" dirty="0"/>
            </a:br>
            <a:br>
              <a:rPr lang="en" b="1" dirty="0"/>
            </a:br>
            <a:endParaRPr b="1" dirty="0"/>
          </a:p>
        </p:txBody>
      </p:sp>
      <p:sp>
        <p:nvSpPr>
          <p:cNvPr id="105" name="Google Shape;105;p16"/>
          <p:cNvSpPr txBox="1">
            <a:spLocks noGrp="1"/>
          </p:cNvSpPr>
          <p:nvPr>
            <p:ph type="body" idx="2"/>
          </p:nvPr>
        </p:nvSpPr>
        <p:spPr>
          <a:xfrm>
            <a:off x="3723423" y="61378"/>
            <a:ext cx="3501600" cy="6849791"/>
          </a:xfrm>
          <a:prstGeom prst="rect">
            <a:avLst/>
          </a:prstGeom>
        </p:spPr>
        <p:txBody>
          <a:bodyPr spcFirstLastPara="1" wrap="square" lIns="121900" tIns="121900" rIns="121900" bIns="121900" anchor="t" anchorCtr="0">
            <a:noAutofit/>
          </a:bodyPr>
          <a:lstStyle/>
          <a:p>
            <a:pPr marL="0" indent="0">
              <a:buClr>
                <a:schemeClr val="dk1"/>
              </a:buClr>
              <a:buNone/>
            </a:pPr>
            <a:r>
              <a:rPr lang="es-419" b="1" dirty="0"/>
              <a:t>1. Programación de bases de datos.</a:t>
            </a:r>
          </a:p>
          <a:p>
            <a:pPr marL="0" indent="0">
              <a:buClr>
                <a:schemeClr val="dk1"/>
              </a:buClr>
              <a:buNone/>
            </a:pPr>
            <a:r>
              <a:rPr lang="es-419" dirty="0">
                <a:solidFill>
                  <a:schemeClr val="bg2"/>
                </a:solidFill>
              </a:rPr>
              <a:t>1.1 Instalación de un SGBD.</a:t>
            </a:r>
          </a:p>
          <a:p>
            <a:pPr marL="0" indent="0">
              <a:buClr>
                <a:schemeClr val="dk1"/>
              </a:buClr>
              <a:buNone/>
            </a:pPr>
            <a:r>
              <a:rPr lang="es-419" dirty="0">
                <a:solidFill>
                  <a:schemeClr val="bg2"/>
                </a:solidFill>
              </a:rPr>
              <a:t>1.2 Utilización del SGBD.</a:t>
            </a:r>
          </a:p>
          <a:p>
            <a:pPr marL="0" indent="0">
              <a:buClr>
                <a:schemeClr val="dk1"/>
              </a:buClr>
              <a:buNone/>
            </a:pPr>
            <a:r>
              <a:rPr lang="es-419" dirty="0">
                <a:solidFill>
                  <a:schemeClr val="bg2"/>
                </a:solidFill>
              </a:rPr>
              <a:t>1.3 Introducción a Transact SQL mediante SQL Server Management Studio.</a:t>
            </a:r>
          </a:p>
          <a:p>
            <a:pPr marL="0" indent="0">
              <a:buClr>
                <a:schemeClr val="dk1"/>
              </a:buClr>
              <a:buNone/>
            </a:pPr>
            <a:r>
              <a:rPr lang="es-419" dirty="0">
                <a:solidFill>
                  <a:schemeClr val="bg2"/>
                </a:solidFill>
              </a:rPr>
              <a:t>1.4 Lenguaje de definición de datos(DDL).</a:t>
            </a:r>
          </a:p>
          <a:p>
            <a:pPr marL="0" indent="0">
              <a:buClr>
                <a:schemeClr val="dk1"/>
              </a:buClr>
              <a:buNone/>
            </a:pPr>
            <a:r>
              <a:rPr lang="es-419" dirty="0">
                <a:solidFill>
                  <a:schemeClr val="bg2"/>
                </a:solidFill>
              </a:rPr>
              <a:t>1.4.1 Creación de tablas</a:t>
            </a:r>
          </a:p>
          <a:p>
            <a:pPr marL="609585" lvl="1" indent="0">
              <a:spcBef>
                <a:spcPts val="800"/>
              </a:spcBef>
              <a:buClr>
                <a:schemeClr val="dk1"/>
              </a:buClr>
              <a:buNone/>
            </a:pPr>
            <a:r>
              <a:rPr lang="es-419" dirty="0">
                <a:solidFill>
                  <a:schemeClr val="bg2"/>
                </a:solidFill>
              </a:rPr>
              <a:t>1.4.2 Sentencias de control de definición.</a:t>
            </a:r>
          </a:p>
          <a:p>
            <a:pPr marL="609585" lvl="1" indent="0">
              <a:spcBef>
                <a:spcPts val="800"/>
              </a:spcBef>
              <a:buClr>
                <a:schemeClr val="dk1"/>
              </a:buClr>
              <a:buNone/>
            </a:pPr>
            <a:r>
              <a:rPr lang="es-419" dirty="0">
                <a:solidFill>
                  <a:schemeClr val="bg2"/>
                </a:solidFill>
              </a:rPr>
              <a:t>1.4.3 Llaves primarias(Primary key) y Llaves foráneas(Foreign key)</a:t>
            </a:r>
          </a:p>
          <a:p>
            <a:pPr marL="0" indent="0">
              <a:buClr>
                <a:schemeClr val="dk1"/>
              </a:buClr>
              <a:buNone/>
            </a:pPr>
            <a:r>
              <a:rPr lang="es-419" dirty="0">
                <a:solidFill>
                  <a:schemeClr val="bg2"/>
                </a:solidFill>
              </a:rPr>
              <a:t>1.5 Lenguaje de manipulación de datos.</a:t>
            </a:r>
          </a:p>
          <a:p>
            <a:pPr marL="609585" lvl="1" indent="0">
              <a:spcBef>
                <a:spcPts val="800"/>
              </a:spcBef>
              <a:buClr>
                <a:schemeClr val="dk1"/>
              </a:buClr>
              <a:buNone/>
            </a:pPr>
            <a:r>
              <a:rPr lang="es-419" dirty="0">
                <a:solidFill>
                  <a:schemeClr val="bg2"/>
                </a:solidFill>
              </a:rPr>
              <a:t>1.5.1 Consultas con SELECT FROM</a:t>
            </a:r>
          </a:p>
          <a:p>
            <a:pPr marL="609585" lvl="1" indent="0">
              <a:spcBef>
                <a:spcPts val="800"/>
              </a:spcBef>
              <a:buClr>
                <a:schemeClr val="dk1"/>
              </a:buClr>
              <a:buNone/>
            </a:pPr>
            <a:r>
              <a:rPr lang="es-419" dirty="0">
                <a:solidFill>
                  <a:schemeClr val="bg2"/>
                </a:solidFill>
              </a:rPr>
              <a:t>1.5.2 Consultas con Condición WHERE</a:t>
            </a:r>
            <a:endParaRPr dirty="0">
              <a:solidFill>
                <a:schemeClr val="bg2"/>
              </a:solidFill>
            </a:endParaRPr>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3</a:t>
            </a:fld>
            <a:endParaRPr kern="0"/>
          </a:p>
        </p:txBody>
      </p:sp>
      <p:sp>
        <p:nvSpPr>
          <p:cNvPr id="8" name="Google Shape;105;p16">
            <a:extLst>
              <a:ext uri="{FF2B5EF4-FFF2-40B4-BE49-F238E27FC236}">
                <a16:creationId xmlns:a16="http://schemas.microsoft.com/office/drawing/2014/main" id="{11718108-0F86-4487-903C-BC7598044067}"/>
              </a:ext>
            </a:extLst>
          </p:cNvPr>
          <p:cNvSpPr txBox="1">
            <a:spLocks/>
          </p:cNvSpPr>
          <p:nvPr/>
        </p:nvSpPr>
        <p:spPr>
          <a:xfrm>
            <a:off x="7907445" y="61377"/>
            <a:ext cx="3501600" cy="671991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pPr marL="0" indent="0" defTabSz="1219170">
              <a:spcBef>
                <a:spcPts val="800"/>
              </a:spcBef>
              <a:buClr>
                <a:srgbClr val="000000"/>
              </a:buClr>
              <a:buNone/>
            </a:pPr>
            <a:r>
              <a:rPr lang="es-419" sz="1467" kern="0" dirty="0">
                <a:solidFill>
                  <a:srgbClr val="575E5F"/>
                </a:solidFill>
              </a:rPr>
              <a:t>1.6 Sentencias de control estructurado(joins, in, is… etc).</a:t>
            </a:r>
          </a:p>
          <a:p>
            <a:pPr marL="0" indent="0" defTabSz="1219170">
              <a:spcBef>
                <a:spcPts val="800"/>
              </a:spcBef>
              <a:buClr>
                <a:srgbClr val="000000"/>
              </a:buClr>
              <a:buNone/>
            </a:pPr>
            <a:r>
              <a:rPr lang="es-419" sz="1467" kern="0" dirty="0">
                <a:solidFill>
                  <a:srgbClr val="575E5F"/>
                </a:solidFill>
              </a:rPr>
              <a:t>1.7 JOINS</a:t>
            </a:r>
          </a:p>
          <a:p>
            <a:pPr marL="0" indent="0" defTabSz="1219170">
              <a:spcBef>
                <a:spcPts val="800"/>
              </a:spcBef>
              <a:buClr>
                <a:srgbClr val="000000"/>
              </a:buClr>
              <a:buNone/>
            </a:pPr>
            <a:r>
              <a:rPr lang="es-419" sz="1467" kern="0" dirty="0">
                <a:solidFill>
                  <a:srgbClr val="575E5F"/>
                </a:solidFill>
              </a:rPr>
              <a:t>1.8 Subconsultas</a:t>
            </a:r>
          </a:p>
          <a:p>
            <a:pPr marL="0" indent="0" defTabSz="1219170">
              <a:spcBef>
                <a:spcPts val="800"/>
              </a:spcBef>
              <a:buClr>
                <a:srgbClr val="000000"/>
              </a:buClr>
              <a:buNone/>
            </a:pPr>
            <a:r>
              <a:rPr lang="es-419" sz="1467" kern="0" dirty="0">
                <a:solidFill>
                  <a:srgbClr val="575E5F"/>
                </a:solidFill>
              </a:rPr>
              <a:t>1.9 Variables y Operadores</a:t>
            </a:r>
          </a:p>
          <a:p>
            <a:pPr marL="0" indent="0" defTabSz="1219170">
              <a:spcBef>
                <a:spcPts val="800"/>
              </a:spcBef>
              <a:buClr>
                <a:srgbClr val="000000"/>
              </a:buClr>
              <a:buNone/>
            </a:pPr>
            <a:r>
              <a:rPr lang="es-419" sz="1467" kern="0" dirty="0">
                <a:solidFill>
                  <a:srgbClr val="575E5F"/>
                </a:solidFill>
              </a:rPr>
              <a:t>1.10 Vistas</a:t>
            </a:r>
          </a:p>
          <a:p>
            <a:pPr marL="0" indent="0" defTabSz="1219170">
              <a:spcBef>
                <a:spcPts val="800"/>
              </a:spcBef>
              <a:buClr>
                <a:srgbClr val="000000"/>
              </a:buClr>
              <a:buNone/>
            </a:pPr>
            <a:r>
              <a:rPr lang="es-419" sz="1467" kern="0" dirty="0">
                <a:solidFill>
                  <a:srgbClr val="575E5F"/>
                </a:solidFill>
              </a:rPr>
              <a:t>1.11 Estructuras de control en Transact SQL.</a:t>
            </a:r>
          </a:p>
          <a:p>
            <a:pPr marL="609585" lvl="1" indent="0" defTabSz="1219170">
              <a:buClr>
                <a:srgbClr val="000000"/>
              </a:buClr>
              <a:buNone/>
            </a:pPr>
            <a:r>
              <a:rPr lang="es-419" sz="1467" kern="0" dirty="0">
                <a:solidFill>
                  <a:srgbClr val="575E5F"/>
                </a:solidFill>
              </a:rPr>
              <a:t>1.11.1 Condiciones y decisiones </a:t>
            </a:r>
          </a:p>
          <a:p>
            <a:pPr marL="609585" lvl="1" indent="0" defTabSz="1219170">
              <a:buClr>
                <a:srgbClr val="000000"/>
              </a:buClr>
              <a:buNone/>
            </a:pPr>
            <a:r>
              <a:rPr lang="es-MX" sz="1467" kern="0" dirty="0">
                <a:solidFill>
                  <a:srgbClr val="575E5F"/>
                </a:solidFill>
              </a:rPr>
              <a:t>1.</a:t>
            </a:r>
            <a:r>
              <a:rPr lang="es-419" sz="1467" kern="0" dirty="0">
                <a:solidFill>
                  <a:srgbClr val="575E5F"/>
                </a:solidFill>
              </a:rPr>
              <a:t>11.2 Bucles en Transact SQL.</a:t>
            </a:r>
          </a:p>
          <a:p>
            <a:pPr marL="0" indent="0" defTabSz="1219170">
              <a:spcBef>
                <a:spcPts val="800"/>
              </a:spcBef>
              <a:buClr>
                <a:srgbClr val="000000"/>
              </a:buClr>
              <a:buNone/>
            </a:pPr>
            <a:r>
              <a:rPr lang="es-MX" sz="1467" kern="0" dirty="0">
                <a:solidFill>
                  <a:srgbClr val="575E5F"/>
                </a:solidFill>
              </a:rPr>
              <a:t>1.12 Funciones en Transact SQL.</a:t>
            </a:r>
          </a:p>
          <a:p>
            <a:pPr marL="609585" lvl="1" indent="0" defTabSz="1219170">
              <a:buClr>
                <a:srgbClr val="000000"/>
              </a:buClr>
              <a:buNone/>
            </a:pPr>
            <a:r>
              <a:rPr lang="es-MX" sz="1467" kern="0" dirty="0">
                <a:solidFill>
                  <a:srgbClr val="575E5F"/>
                </a:solidFill>
              </a:rPr>
              <a:t>1.12.1 Tipos de funciones.</a:t>
            </a:r>
          </a:p>
          <a:p>
            <a:pPr marL="0" indent="0" defTabSz="1219170">
              <a:spcBef>
                <a:spcPts val="800"/>
              </a:spcBef>
              <a:buClr>
                <a:srgbClr val="000000"/>
              </a:buClr>
              <a:buNone/>
            </a:pPr>
            <a:r>
              <a:rPr lang="es-MX" sz="1467" b="1" kern="0" dirty="0">
                <a:solidFill>
                  <a:srgbClr val="575E5F"/>
                </a:solidFill>
              </a:rPr>
              <a:t>2. SQL procedual.</a:t>
            </a:r>
          </a:p>
          <a:p>
            <a:pPr marL="0" indent="0" defTabSz="1219170">
              <a:spcBef>
                <a:spcPts val="800"/>
              </a:spcBef>
              <a:buClr>
                <a:srgbClr val="000000"/>
              </a:buClr>
              <a:buNone/>
            </a:pPr>
            <a:r>
              <a:rPr lang="es-MX" sz="1467" kern="0" dirty="0">
                <a:solidFill>
                  <a:srgbClr val="575E5F"/>
                </a:solidFill>
              </a:rPr>
              <a:t>2.1 Procedimientos almacenados</a:t>
            </a:r>
          </a:p>
          <a:p>
            <a:pPr marL="0" indent="0" defTabSz="1219170">
              <a:spcBef>
                <a:spcPts val="800"/>
              </a:spcBef>
              <a:buClr>
                <a:srgbClr val="000000"/>
              </a:buClr>
              <a:buNone/>
            </a:pPr>
            <a:r>
              <a:rPr lang="es-MX" sz="1467" kern="0" dirty="0">
                <a:solidFill>
                  <a:srgbClr val="575E5F"/>
                </a:solidFill>
              </a:rPr>
              <a:t>2.2 Triggers </a:t>
            </a:r>
          </a:p>
          <a:p>
            <a:pPr marL="0" indent="0" defTabSz="1219170">
              <a:spcBef>
                <a:spcPts val="800"/>
              </a:spcBef>
              <a:buClr>
                <a:srgbClr val="000000"/>
              </a:buClr>
              <a:buNone/>
            </a:pPr>
            <a:r>
              <a:rPr lang="es-MX" sz="1467" b="1" kern="0" dirty="0">
                <a:solidFill>
                  <a:srgbClr val="575E5F"/>
                </a:solidFill>
              </a:rPr>
              <a:t>3. Concurrencia </a:t>
            </a:r>
          </a:p>
          <a:p>
            <a:pPr marL="0" indent="0" defTabSz="1219170">
              <a:spcBef>
                <a:spcPts val="800"/>
              </a:spcBef>
              <a:buClr>
                <a:srgbClr val="000000"/>
              </a:buClr>
              <a:buNone/>
            </a:pPr>
            <a:r>
              <a:rPr lang="es-MX" sz="1467" kern="0" dirty="0">
                <a:solidFill>
                  <a:srgbClr val="575E5F"/>
                </a:solidFill>
              </a:rPr>
              <a:t>3.1 Transacciones y conceptos</a:t>
            </a:r>
          </a:p>
          <a:p>
            <a:pPr marL="0" indent="0" defTabSz="1219170">
              <a:spcBef>
                <a:spcPts val="800"/>
              </a:spcBef>
              <a:buClr>
                <a:srgbClr val="000000"/>
              </a:buClr>
              <a:buNone/>
            </a:pPr>
            <a:r>
              <a:rPr lang="es-MX" sz="1467" kern="0" dirty="0">
                <a:solidFill>
                  <a:srgbClr val="575E5F"/>
                </a:solidFill>
              </a:rPr>
              <a:t>3.2 Grados de consistencia.</a:t>
            </a:r>
          </a:p>
          <a:p>
            <a:pPr marL="0" indent="0" defTabSz="1219170">
              <a:spcBef>
                <a:spcPts val="800"/>
              </a:spcBef>
              <a:buClr>
                <a:srgbClr val="000000"/>
              </a:buClr>
              <a:buNone/>
            </a:pPr>
            <a:r>
              <a:rPr lang="es-MX" sz="1467" kern="0" dirty="0">
                <a:solidFill>
                  <a:srgbClr val="575E5F"/>
                </a:solidFill>
              </a:rPr>
              <a:t>3.3 Nieveles de aislamiento.</a:t>
            </a:r>
          </a:p>
        </p:txBody>
      </p:sp>
      <p:pic>
        <p:nvPicPr>
          <p:cNvPr id="2" name="Gráfico 1" descr="Base de datos">
            <a:extLst>
              <a:ext uri="{FF2B5EF4-FFF2-40B4-BE49-F238E27FC236}">
                <a16:creationId xmlns:a16="http://schemas.microsoft.com/office/drawing/2014/main" id="{9267F087-4563-45EB-B042-DF39C34660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extLst>
      <p:ext uri="{BB962C8B-B14F-4D97-AF65-F5344CB8AC3E}">
        <p14:creationId xmlns:p14="http://schemas.microsoft.com/office/powerpoint/2010/main" val="1756835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E499D299-4375-41BD-877C-1D727ED221FA}"/>
              </a:ext>
            </a:extLst>
          </p:cNvPr>
          <p:cNvSpPr/>
          <p:nvPr/>
        </p:nvSpPr>
        <p:spPr>
          <a:xfrm>
            <a:off x="2411190" y="156207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Cliente</a:t>
            </a:r>
            <a:endParaRPr lang="es-MX" sz="1867" kern="0" dirty="0">
              <a:solidFill>
                <a:srgbClr val="000000"/>
              </a:solidFill>
              <a:latin typeface="Arial"/>
              <a:sym typeface="Arial"/>
            </a:endParaRPr>
          </a:p>
        </p:txBody>
      </p:sp>
      <p:sp>
        <p:nvSpPr>
          <p:cNvPr id="10" name="Rectángulo 9">
            <a:extLst>
              <a:ext uri="{FF2B5EF4-FFF2-40B4-BE49-F238E27FC236}">
                <a16:creationId xmlns:a16="http://schemas.microsoft.com/office/drawing/2014/main" id="{DA79C712-3A67-40AF-9761-7812B402487C}"/>
              </a:ext>
            </a:extLst>
          </p:cNvPr>
          <p:cNvSpPr/>
          <p:nvPr/>
        </p:nvSpPr>
        <p:spPr>
          <a:xfrm>
            <a:off x="681577" y="467984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Pedido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5490150" y="4677286"/>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Articulo</a:t>
            </a:r>
            <a:endParaRPr lang="es-419" sz="1867" kern="0" dirty="0">
              <a:solidFill>
                <a:srgbClr val="000000"/>
              </a:solidFill>
              <a:latin typeface="Arial"/>
              <a:sym typeface="Arial"/>
            </a:endParaRPr>
          </a:p>
        </p:txBody>
      </p:sp>
      <p:sp>
        <p:nvSpPr>
          <p:cNvPr id="13" name="Rectángulo 12">
            <a:extLst>
              <a:ext uri="{FF2B5EF4-FFF2-40B4-BE49-F238E27FC236}">
                <a16:creationId xmlns:a16="http://schemas.microsoft.com/office/drawing/2014/main" id="{0BD63793-FE59-4FE3-923B-C2C80163A4C8}"/>
              </a:ext>
            </a:extLst>
          </p:cNvPr>
          <p:cNvSpPr/>
          <p:nvPr/>
        </p:nvSpPr>
        <p:spPr>
          <a:xfrm>
            <a:off x="8621232" y="1541488"/>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Fábrica</a:t>
            </a:r>
          </a:p>
        </p:txBody>
      </p:sp>
      <p:sp>
        <p:nvSpPr>
          <p:cNvPr id="2" name="Rombo 1">
            <a:extLst>
              <a:ext uri="{FF2B5EF4-FFF2-40B4-BE49-F238E27FC236}">
                <a16:creationId xmlns:a16="http://schemas.microsoft.com/office/drawing/2014/main" id="{43A50B32-83DD-44F6-A7EA-D483174B1F62}"/>
              </a:ext>
            </a:extLst>
          </p:cNvPr>
          <p:cNvSpPr/>
          <p:nvPr/>
        </p:nvSpPr>
        <p:spPr>
          <a:xfrm>
            <a:off x="5200155" y="1541490"/>
            <a:ext cx="194095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fabricar</a:t>
            </a:r>
          </a:p>
        </p:txBody>
      </p:sp>
      <p:cxnSp>
        <p:nvCxnSpPr>
          <p:cNvPr id="16" name="Conector recto 15">
            <a:extLst>
              <a:ext uri="{FF2B5EF4-FFF2-40B4-BE49-F238E27FC236}">
                <a16:creationId xmlns:a16="http://schemas.microsoft.com/office/drawing/2014/main" id="{4A8FC921-B0B9-4C2B-A808-A8BE37527938}"/>
              </a:ext>
            </a:extLst>
          </p:cNvPr>
          <p:cNvCxnSpPr>
            <a:stCxn id="2" idx="3"/>
            <a:endCxn id="13" idx="1"/>
          </p:cNvCxnSpPr>
          <p:nvPr/>
        </p:nvCxnSpPr>
        <p:spPr>
          <a:xfrm flipV="1">
            <a:off x="7141113" y="1839200"/>
            <a:ext cx="1480119" cy="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mbo 19">
            <a:extLst>
              <a:ext uri="{FF2B5EF4-FFF2-40B4-BE49-F238E27FC236}">
                <a16:creationId xmlns:a16="http://schemas.microsoft.com/office/drawing/2014/main" id="{A61BE328-A561-432B-B441-44D417FFB4B6}"/>
              </a:ext>
            </a:extLst>
          </p:cNvPr>
          <p:cNvSpPr/>
          <p:nvPr/>
        </p:nvSpPr>
        <p:spPr>
          <a:xfrm>
            <a:off x="520051" y="2811676"/>
            <a:ext cx="1654903"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Hacer</a:t>
            </a:r>
          </a:p>
        </p:txBody>
      </p:sp>
      <p:sp>
        <p:nvSpPr>
          <p:cNvPr id="21" name="Rombo 20">
            <a:extLst>
              <a:ext uri="{FF2B5EF4-FFF2-40B4-BE49-F238E27FC236}">
                <a16:creationId xmlns:a16="http://schemas.microsoft.com/office/drawing/2014/main" id="{87CAA90C-33F2-4D42-9941-D8ADF839EAFA}"/>
              </a:ext>
            </a:extLst>
          </p:cNvPr>
          <p:cNvSpPr/>
          <p:nvPr/>
        </p:nvSpPr>
        <p:spPr>
          <a:xfrm>
            <a:off x="3112758" y="4677285"/>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estar</a:t>
            </a:r>
          </a:p>
        </p:txBody>
      </p:sp>
      <p:cxnSp>
        <p:nvCxnSpPr>
          <p:cNvPr id="23" name="Conector: angular 22">
            <a:extLst>
              <a:ext uri="{FF2B5EF4-FFF2-40B4-BE49-F238E27FC236}">
                <a16:creationId xmlns:a16="http://schemas.microsoft.com/office/drawing/2014/main" id="{D6153BED-5C26-4657-B8C3-5200C34BCE78}"/>
              </a:ext>
            </a:extLst>
          </p:cNvPr>
          <p:cNvCxnSpPr>
            <a:cxnSpLocks/>
            <a:stCxn id="8" idx="1"/>
            <a:endCxn id="20" idx="0"/>
          </p:cNvCxnSpPr>
          <p:nvPr/>
        </p:nvCxnSpPr>
        <p:spPr>
          <a:xfrm rot="10800000" flipV="1">
            <a:off x="1347504" y="1859790"/>
            <a:ext cx="1063687" cy="95188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cxnSpLocks/>
            <a:stCxn id="20" idx="2"/>
            <a:endCxn id="10" idx="0"/>
          </p:cNvCxnSpPr>
          <p:nvPr/>
        </p:nvCxnSpPr>
        <p:spPr>
          <a:xfrm>
            <a:off x="1347503" y="3407099"/>
            <a:ext cx="14558" cy="1272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2042545" y="4974997"/>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1316142" y="43332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1811753" y="188240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7" name="CuadroTexto 36">
            <a:extLst>
              <a:ext uri="{FF2B5EF4-FFF2-40B4-BE49-F238E27FC236}">
                <a16:creationId xmlns:a16="http://schemas.microsoft.com/office/drawing/2014/main" id="{5DEAFB91-DEC1-4D5D-8CC7-AA68B0303048}"/>
              </a:ext>
            </a:extLst>
          </p:cNvPr>
          <p:cNvSpPr txBox="1"/>
          <p:nvPr/>
        </p:nvSpPr>
        <p:spPr>
          <a:xfrm>
            <a:off x="8098132" y="187817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2031844" y="464729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cxnSp>
        <p:nvCxnSpPr>
          <p:cNvPr id="24" name="Conector recto 23">
            <a:extLst>
              <a:ext uri="{FF2B5EF4-FFF2-40B4-BE49-F238E27FC236}">
                <a16:creationId xmlns:a16="http://schemas.microsoft.com/office/drawing/2014/main" id="{03E79C59-CC38-40C5-B54C-51742AAF4E65}"/>
              </a:ext>
            </a:extLst>
          </p:cNvPr>
          <p:cNvCxnSpPr>
            <a:cxnSpLocks/>
            <a:stCxn id="2" idx="2"/>
            <a:endCxn id="12" idx="0"/>
          </p:cNvCxnSpPr>
          <p:nvPr/>
        </p:nvCxnSpPr>
        <p:spPr>
          <a:xfrm>
            <a:off x="6170634" y="2136913"/>
            <a:ext cx="0" cy="2540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4473726" y="4974997"/>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BB5AC479-4B04-4DAE-8156-F9634E1764BF}"/>
              </a:ext>
            </a:extLst>
          </p:cNvPr>
          <p:cNvSpPr txBox="1"/>
          <p:nvPr/>
        </p:nvSpPr>
        <p:spPr>
          <a:xfrm>
            <a:off x="6243541" y="427182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6" name="CuadroTexto 55">
            <a:extLst>
              <a:ext uri="{FF2B5EF4-FFF2-40B4-BE49-F238E27FC236}">
                <a16:creationId xmlns:a16="http://schemas.microsoft.com/office/drawing/2014/main" id="{8A462C40-7F54-4D52-8D3A-141E2A6F0DCB}"/>
              </a:ext>
            </a:extLst>
          </p:cNvPr>
          <p:cNvSpPr txBox="1"/>
          <p:nvPr/>
        </p:nvSpPr>
        <p:spPr>
          <a:xfrm>
            <a:off x="4951910" y="463945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9" name="CuadroTexto 58">
            <a:extLst>
              <a:ext uri="{FF2B5EF4-FFF2-40B4-BE49-F238E27FC236}">
                <a16:creationId xmlns:a16="http://schemas.microsoft.com/office/drawing/2014/main" id="{380CB5B8-4945-49D3-A7C9-E11F188C327C}"/>
              </a:ext>
            </a:extLst>
          </p:cNvPr>
          <p:cNvSpPr txBox="1"/>
          <p:nvPr/>
        </p:nvSpPr>
        <p:spPr>
          <a:xfrm>
            <a:off x="1317401" y="432552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3572639" y="428987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100" name="CuadroTexto 99">
            <a:extLst>
              <a:ext uri="{FF2B5EF4-FFF2-40B4-BE49-F238E27FC236}">
                <a16:creationId xmlns:a16="http://schemas.microsoft.com/office/drawing/2014/main" id="{B8EF4710-694B-4E1B-9A50-A843EB724AD6}"/>
              </a:ext>
            </a:extLst>
          </p:cNvPr>
          <p:cNvSpPr txBox="1"/>
          <p:nvPr/>
        </p:nvSpPr>
        <p:spPr>
          <a:xfrm>
            <a:off x="5883726" y="117508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N:1</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12254" y="306138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08" name="Imagen 107">
            <a:extLst>
              <a:ext uri="{FF2B5EF4-FFF2-40B4-BE49-F238E27FC236}">
                <a16:creationId xmlns:a16="http://schemas.microsoft.com/office/drawing/2014/main" id="{B69D4037-91F4-4DFA-A4F8-E5A7A8164BDB}"/>
              </a:ext>
            </a:extLst>
          </p:cNvPr>
          <p:cNvPicPr>
            <a:picLocks noChangeAspect="1"/>
          </p:cNvPicPr>
          <p:nvPr/>
        </p:nvPicPr>
        <p:blipFill>
          <a:blip r:embed="rId2"/>
          <a:stretch>
            <a:fillRect/>
          </a:stretch>
        </p:blipFill>
        <p:spPr>
          <a:xfrm rot="17481283">
            <a:off x="1757514" y="883627"/>
            <a:ext cx="263761" cy="1034736"/>
          </a:xfrm>
          <a:prstGeom prst="rect">
            <a:avLst/>
          </a:prstGeom>
        </p:spPr>
      </p:pic>
      <p:pic>
        <p:nvPicPr>
          <p:cNvPr id="110" name="Imagen 109">
            <a:extLst>
              <a:ext uri="{FF2B5EF4-FFF2-40B4-BE49-F238E27FC236}">
                <a16:creationId xmlns:a16="http://schemas.microsoft.com/office/drawing/2014/main" id="{A398503C-D58B-409D-9142-4923B5242C36}"/>
              </a:ext>
            </a:extLst>
          </p:cNvPr>
          <p:cNvPicPr>
            <a:picLocks noChangeAspect="1"/>
          </p:cNvPicPr>
          <p:nvPr/>
        </p:nvPicPr>
        <p:blipFill>
          <a:blip r:embed="rId3"/>
          <a:stretch>
            <a:fillRect/>
          </a:stretch>
        </p:blipFill>
        <p:spPr>
          <a:xfrm>
            <a:off x="2779656" y="1182882"/>
            <a:ext cx="162710" cy="379656"/>
          </a:xfrm>
          <a:prstGeom prst="rect">
            <a:avLst/>
          </a:prstGeom>
        </p:spPr>
      </p:pic>
      <p:pic>
        <p:nvPicPr>
          <p:cNvPr id="112" name="Imagen 111">
            <a:extLst>
              <a:ext uri="{FF2B5EF4-FFF2-40B4-BE49-F238E27FC236}">
                <a16:creationId xmlns:a16="http://schemas.microsoft.com/office/drawing/2014/main" id="{BC0BC9D1-BA57-4EFB-A49F-5BB50E84317E}"/>
              </a:ext>
            </a:extLst>
          </p:cNvPr>
          <p:cNvPicPr>
            <a:picLocks noChangeAspect="1"/>
          </p:cNvPicPr>
          <p:nvPr/>
        </p:nvPicPr>
        <p:blipFill>
          <a:blip r:embed="rId2"/>
          <a:stretch>
            <a:fillRect/>
          </a:stretch>
        </p:blipFill>
        <p:spPr>
          <a:xfrm>
            <a:off x="8764502" y="1175646"/>
            <a:ext cx="133369" cy="333422"/>
          </a:xfrm>
          <a:prstGeom prst="rect">
            <a:avLst/>
          </a:prstGeom>
        </p:spPr>
      </p:pic>
      <p:pic>
        <p:nvPicPr>
          <p:cNvPr id="114" name="Imagen 113">
            <a:extLst>
              <a:ext uri="{FF2B5EF4-FFF2-40B4-BE49-F238E27FC236}">
                <a16:creationId xmlns:a16="http://schemas.microsoft.com/office/drawing/2014/main" id="{DA7269FC-DE8A-4FB9-8E23-1477D5936298}"/>
              </a:ext>
            </a:extLst>
          </p:cNvPr>
          <p:cNvPicPr>
            <a:picLocks noChangeAspect="1"/>
          </p:cNvPicPr>
          <p:nvPr/>
        </p:nvPicPr>
        <p:blipFill>
          <a:blip r:embed="rId3"/>
          <a:stretch>
            <a:fillRect/>
          </a:stretch>
        </p:blipFill>
        <p:spPr>
          <a:xfrm>
            <a:off x="9192120" y="1143554"/>
            <a:ext cx="162710" cy="379656"/>
          </a:xfrm>
          <a:prstGeom prst="rect">
            <a:avLst/>
          </a:prstGeom>
        </p:spPr>
      </p:pic>
      <p:pic>
        <p:nvPicPr>
          <p:cNvPr id="118" name="Imagen 117">
            <a:extLst>
              <a:ext uri="{FF2B5EF4-FFF2-40B4-BE49-F238E27FC236}">
                <a16:creationId xmlns:a16="http://schemas.microsoft.com/office/drawing/2014/main" id="{495A735C-2BFD-44D1-860C-2C0ADBB06702}"/>
              </a:ext>
            </a:extLst>
          </p:cNvPr>
          <p:cNvPicPr>
            <a:picLocks noChangeAspect="1"/>
          </p:cNvPicPr>
          <p:nvPr/>
        </p:nvPicPr>
        <p:blipFill>
          <a:blip r:embed="rId3"/>
          <a:stretch>
            <a:fillRect/>
          </a:stretch>
        </p:blipFill>
        <p:spPr>
          <a:xfrm rot="5400000">
            <a:off x="10265255" y="1329626"/>
            <a:ext cx="379656" cy="885862"/>
          </a:xfrm>
          <a:prstGeom prst="rect">
            <a:avLst/>
          </a:prstGeom>
        </p:spPr>
      </p:pic>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5706715" y="5272708"/>
            <a:ext cx="133369" cy="333422"/>
          </a:xfrm>
          <a:prstGeom prst="rect">
            <a:avLst/>
          </a:prstGeom>
        </p:spPr>
      </p:pic>
      <p:pic>
        <p:nvPicPr>
          <p:cNvPr id="128" name="Imagen 127">
            <a:extLst>
              <a:ext uri="{FF2B5EF4-FFF2-40B4-BE49-F238E27FC236}">
                <a16:creationId xmlns:a16="http://schemas.microsoft.com/office/drawing/2014/main" id="{2ABF6564-BABF-4B8C-BADA-89AE3264F677}"/>
              </a:ext>
            </a:extLst>
          </p:cNvPr>
          <p:cNvPicPr>
            <a:picLocks noChangeAspect="1"/>
          </p:cNvPicPr>
          <p:nvPr/>
        </p:nvPicPr>
        <p:blipFill>
          <a:blip r:embed="rId3"/>
          <a:stretch>
            <a:fillRect/>
          </a:stretch>
        </p:blipFill>
        <p:spPr>
          <a:xfrm rot="10800000">
            <a:off x="6511808" y="5217907"/>
            <a:ext cx="189868" cy="443023"/>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519963" y="5295825"/>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1058378" y="5294190"/>
            <a:ext cx="189868" cy="443023"/>
          </a:xfrm>
          <a:prstGeom prst="rect">
            <a:avLst/>
          </a:prstGeom>
        </p:spPr>
      </p:pic>
      <p:sp>
        <p:nvSpPr>
          <p:cNvPr id="141" name="CuadroTexto 140">
            <a:extLst>
              <a:ext uri="{FF2B5EF4-FFF2-40B4-BE49-F238E27FC236}">
                <a16:creationId xmlns:a16="http://schemas.microsoft.com/office/drawing/2014/main" id="{62CE7D30-9FD5-41A0-9D8D-4FFA82629DE1}"/>
              </a:ext>
            </a:extLst>
          </p:cNvPr>
          <p:cNvSpPr txBox="1"/>
          <p:nvPr/>
        </p:nvSpPr>
        <p:spPr>
          <a:xfrm>
            <a:off x="416667" y="641958"/>
            <a:ext cx="6395427" cy="338554"/>
          </a:xfrm>
          <a:prstGeom prst="rect">
            <a:avLst/>
          </a:prstGeom>
          <a:noFill/>
        </p:spPr>
        <p:txBody>
          <a:bodyPr wrap="square" rtlCol="0">
            <a:spAutoFit/>
          </a:bodyPr>
          <a:lstStyle/>
          <a:p>
            <a:r>
              <a:rPr lang="es-419" sz="1600" dirty="0" err="1"/>
              <a:t>noCliente</a:t>
            </a:r>
            <a:r>
              <a:rPr lang="es-419" sz="1600" dirty="0"/>
              <a:t>      saldo      </a:t>
            </a:r>
            <a:r>
              <a:rPr lang="es-419" sz="1600" dirty="0" err="1"/>
              <a:t>limiteC</a:t>
            </a:r>
            <a:r>
              <a:rPr lang="es-419" sz="1600" dirty="0"/>
              <a:t>   descuento    </a:t>
            </a:r>
            <a:r>
              <a:rPr lang="es-419" sz="1600" u="sng" dirty="0"/>
              <a:t>direcciones</a:t>
            </a:r>
          </a:p>
        </p:txBody>
      </p:sp>
      <p:sp>
        <p:nvSpPr>
          <p:cNvPr id="143" name="CuadroTexto 142">
            <a:extLst>
              <a:ext uri="{FF2B5EF4-FFF2-40B4-BE49-F238E27FC236}">
                <a16:creationId xmlns:a16="http://schemas.microsoft.com/office/drawing/2014/main" id="{B8B82920-B183-4C71-BE9A-373D27D86526}"/>
              </a:ext>
            </a:extLst>
          </p:cNvPr>
          <p:cNvSpPr txBox="1"/>
          <p:nvPr/>
        </p:nvSpPr>
        <p:spPr>
          <a:xfrm>
            <a:off x="7940748" y="758012"/>
            <a:ext cx="3025201" cy="369332"/>
          </a:xfrm>
          <a:prstGeom prst="rect">
            <a:avLst/>
          </a:prstGeom>
          <a:noFill/>
        </p:spPr>
        <p:txBody>
          <a:bodyPr wrap="square" rtlCol="0">
            <a:spAutoFit/>
          </a:bodyPr>
          <a:lstStyle/>
          <a:p>
            <a:r>
              <a:rPr lang="es-419" dirty="0" err="1"/>
              <a:t>noFabrica</a:t>
            </a:r>
            <a:r>
              <a:rPr lang="es-419" dirty="0"/>
              <a:t>   </a:t>
            </a:r>
            <a:r>
              <a:rPr lang="es-419" dirty="0" err="1"/>
              <a:t>telefono</a:t>
            </a:r>
            <a:endParaRPr lang="es-419" dirty="0"/>
          </a:p>
        </p:txBody>
      </p:sp>
      <p:sp>
        <p:nvSpPr>
          <p:cNvPr id="145" name="CuadroTexto 144">
            <a:extLst>
              <a:ext uri="{FF2B5EF4-FFF2-40B4-BE49-F238E27FC236}">
                <a16:creationId xmlns:a16="http://schemas.microsoft.com/office/drawing/2014/main" id="{7331F711-D291-496C-82C2-71CB6671AD50}"/>
              </a:ext>
            </a:extLst>
          </p:cNvPr>
          <p:cNvSpPr txBox="1"/>
          <p:nvPr/>
        </p:nvSpPr>
        <p:spPr>
          <a:xfrm>
            <a:off x="9697129" y="2229957"/>
            <a:ext cx="2401770" cy="646331"/>
          </a:xfrm>
          <a:prstGeom prst="rect">
            <a:avLst/>
          </a:prstGeom>
          <a:noFill/>
        </p:spPr>
        <p:txBody>
          <a:bodyPr wrap="square" rtlCol="0">
            <a:spAutoFit/>
          </a:bodyPr>
          <a:lstStyle/>
          <a:p>
            <a:r>
              <a:rPr lang="es-419" dirty="0"/>
              <a:t>Dirección: ciudad, delegación, calle, #no </a:t>
            </a:r>
          </a:p>
        </p:txBody>
      </p:sp>
      <p:sp>
        <p:nvSpPr>
          <p:cNvPr id="147" name="CuadroTexto 146">
            <a:extLst>
              <a:ext uri="{FF2B5EF4-FFF2-40B4-BE49-F238E27FC236}">
                <a16:creationId xmlns:a16="http://schemas.microsoft.com/office/drawing/2014/main" id="{1C3DBCE4-B3D6-4E9D-B57C-DBC1C9BF69DC}"/>
              </a:ext>
            </a:extLst>
          </p:cNvPr>
          <p:cNvSpPr txBox="1"/>
          <p:nvPr/>
        </p:nvSpPr>
        <p:spPr>
          <a:xfrm>
            <a:off x="99169" y="5906305"/>
            <a:ext cx="3493844" cy="338554"/>
          </a:xfrm>
          <a:prstGeom prst="rect">
            <a:avLst/>
          </a:prstGeom>
          <a:noFill/>
        </p:spPr>
        <p:txBody>
          <a:bodyPr wrap="square" rtlCol="0">
            <a:spAutoFit/>
          </a:bodyPr>
          <a:lstStyle/>
          <a:p>
            <a:r>
              <a:rPr lang="es-419" sz="1600" dirty="0" err="1"/>
              <a:t>Id_Pedido</a:t>
            </a:r>
            <a:r>
              <a:rPr lang="es-419" sz="1600" dirty="0"/>
              <a:t>     </a:t>
            </a:r>
            <a:r>
              <a:rPr lang="es-419" sz="1600" u="sng" dirty="0"/>
              <a:t>dirección   </a:t>
            </a:r>
            <a:r>
              <a:rPr lang="es-419" sz="1600" u="sng" dirty="0" err="1"/>
              <a:t>fechaPedido</a:t>
            </a:r>
            <a:endParaRPr lang="es-419" sz="1600" u="sng" dirty="0"/>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5018654" y="5780201"/>
            <a:ext cx="2975110" cy="369332"/>
          </a:xfrm>
          <a:prstGeom prst="rect">
            <a:avLst/>
          </a:prstGeom>
          <a:noFill/>
        </p:spPr>
        <p:txBody>
          <a:bodyPr wrap="square">
            <a:spAutoFit/>
          </a:bodyPr>
          <a:lstStyle/>
          <a:p>
            <a:r>
              <a:rPr lang="es-419" dirty="0" err="1"/>
              <a:t>noArticulo</a:t>
            </a:r>
            <a:r>
              <a:rPr lang="es-419" dirty="0"/>
              <a:t>     </a:t>
            </a:r>
            <a:r>
              <a:rPr lang="es-419" dirty="0" err="1"/>
              <a:t>descripcion</a:t>
            </a:r>
            <a:endParaRPr lang="es-419" dirty="0"/>
          </a:p>
        </p:txBody>
      </p:sp>
      <p:pic>
        <p:nvPicPr>
          <p:cNvPr id="5" name="Imagen 4">
            <a:extLst>
              <a:ext uri="{FF2B5EF4-FFF2-40B4-BE49-F238E27FC236}">
                <a16:creationId xmlns:a16="http://schemas.microsoft.com/office/drawing/2014/main" id="{D36D71B2-1D95-4205-BC08-5BEF487AC17E}"/>
              </a:ext>
            </a:extLst>
          </p:cNvPr>
          <p:cNvPicPr>
            <a:picLocks noChangeAspect="1"/>
          </p:cNvPicPr>
          <p:nvPr/>
        </p:nvPicPr>
        <p:blipFill>
          <a:blip r:embed="rId3"/>
          <a:stretch>
            <a:fillRect/>
          </a:stretch>
        </p:blipFill>
        <p:spPr>
          <a:xfrm>
            <a:off x="3593013" y="1163671"/>
            <a:ext cx="162710" cy="379656"/>
          </a:xfrm>
          <a:prstGeom prst="rect">
            <a:avLst/>
          </a:prstGeom>
        </p:spPr>
      </p:pic>
      <p:pic>
        <p:nvPicPr>
          <p:cNvPr id="6" name="Imagen 5">
            <a:extLst>
              <a:ext uri="{FF2B5EF4-FFF2-40B4-BE49-F238E27FC236}">
                <a16:creationId xmlns:a16="http://schemas.microsoft.com/office/drawing/2014/main" id="{707D03E9-FD3B-4752-B75E-3024FB7338B1}"/>
              </a:ext>
            </a:extLst>
          </p:cNvPr>
          <p:cNvPicPr>
            <a:picLocks noChangeAspect="1"/>
          </p:cNvPicPr>
          <p:nvPr/>
        </p:nvPicPr>
        <p:blipFill>
          <a:blip r:embed="rId3"/>
          <a:stretch>
            <a:fillRect/>
          </a:stretch>
        </p:blipFill>
        <p:spPr>
          <a:xfrm>
            <a:off x="3207743" y="1156510"/>
            <a:ext cx="162710" cy="379656"/>
          </a:xfrm>
          <a:prstGeom prst="rect">
            <a:avLst/>
          </a:prstGeom>
        </p:spPr>
      </p:pic>
      <p:pic>
        <p:nvPicPr>
          <p:cNvPr id="7" name="Imagen 6">
            <a:extLst>
              <a:ext uri="{FF2B5EF4-FFF2-40B4-BE49-F238E27FC236}">
                <a16:creationId xmlns:a16="http://schemas.microsoft.com/office/drawing/2014/main" id="{3B74DEBF-32F6-4F1E-9193-BA32B9A97310}"/>
              </a:ext>
            </a:extLst>
          </p:cNvPr>
          <p:cNvPicPr>
            <a:picLocks noChangeAspect="1"/>
          </p:cNvPicPr>
          <p:nvPr/>
        </p:nvPicPr>
        <p:blipFill>
          <a:blip r:embed="rId3"/>
          <a:stretch>
            <a:fillRect/>
          </a:stretch>
        </p:blipFill>
        <p:spPr>
          <a:xfrm>
            <a:off x="2336486" y="1175431"/>
            <a:ext cx="162710" cy="379656"/>
          </a:xfrm>
          <a:prstGeom prst="rect">
            <a:avLst/>
          </a:prstGeom>
        </p:spPr>
      </p:pic>
      <p:pic>
        <p:nvPicPr>
          <p:cNvPr id="43" name="Imagen 42">
            <a:extLst>
              <a:ext uri="{FF2B5EF4-FFF2-40B4-BE49-F238E27FC236}">
                <a16:creationId xmlns:a16="http://schemas.microsoft.com/office/drawing/2014/main" id="{F404D6A1-C811-42FC-9C5F-CF9681123A4F}"/>
              </a:ext>
            </a:extLst>
          </p:cNvPr>
          <p:cNvPicPr>
            <a:picLocks noChangeAspect="1"/>
          </p:cNvPicPr>
          <p:nvPr/>
        </p:nvPicPr>
        <p:blipFill>
          <a:blip r:embed="rId3"/>
          <a:stretch>
            <a:fillRect/>
          </a:stretch>
        </p:blipFill>
        <p:spPr>
          <a:xfrm rot="10800000">
            <a:off x="1811753" y="5311535"/>
            <a:ext cx="189868" cy="443023"/>
          </a:xfrm>
          <a:prstGeom prst="rect">
            <a:avLst/>
          </a:prstGeom>
        </p:spPr>
      </p:pic>
    </p:spTree>
    <p:extLst>
      <p:ext uri="{BB962C8B-B14F-4D97-AF65-F5344CB8AC3E}">
        <p14:creationId xmlns:p14="http://schemas.microsoft.com/office/powerpoint/2010/main" val="232504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arn(inVertical)">
                                      <p:cBhvr>
                                        <p:cTn id="36" dur="500"/>
                                        <p:tgtEl>
                                          <p:spTgt spid="21"/>
                                        </p:tgtEl>
                                      </p:cBhvr>
                                    </p:animEffect>
                                  </p:childTnLst>
                                </p:cTn>
                              </p:par>
                              <p:par>
                                <p:cTn id="37" presetID="16" presetClass="entr" presetSubtype="21"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arn(inVertical)">
                                      <p:cBhvr>
                                        <p:cTn id="39" dur="500"/>
                                        <p:tgtEl>
                                          <p:spTgt spid="27"/>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par>
                                <p:cTn id="48" presetID="16" presetClass="entr" presetSubtype="21"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arn(inVertical)">
                                      <p:cBhvr>
                                        <p:cTn id="50" dur="500"/>
                                        <p:tgtEl>
                                          <p:spTgt spid="25"/>
                                        </p:tgtEl>
                                      </p:cBhvr>
                                    </p:animEffect>
                                  </p:childTnLst>
                                </p:cTn>
                              </p:par>
                              <p:par>
                                <p:cTn id="51" presetID="16" presetClass="entr" presetSubtype="21"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barn(inVertical)">
                                      <p:cBhvr>
                                        <p:cTn id="63" dur="500"/>
                                        <p:tgtEl>
                                          <p:spTgt spid="5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barn(inVertical)">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barn(inVertical)">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barn(inVertical)">
                                      <p:cBhvr>
                                        <p:cTn id="83" dur="500"/>
                                        <p:tgtEl>
                                          <p:spTgt spid="36"/>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barn(inVertical)">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99"/>
                                        </p:tgtEl>
                                        <p:attrNameLst>
                                          <p:attrName>style.visibility</p:attrName>
                                        </p:attrNameLst>
                                      </p:cBhvr>
                                      <p:to>
                                        <p:strVal val="visible"/>
                                      </p:to>
                                    </p:set>
                                    <p:animEffect transition="in" filter="barn(inVertical)">
                                      <p:cBhvr>
                                        <p:cTn id="93" dur="500"/>
                                        <p:tgtEl>
                                          <p:spTgt spid="99"/>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03"/>
                                        </p:tgtEl>
                                        <p:attrNameLst>
                                          <p:attrName>style.visibility</p:attrName>
                                        </p:attrNameLst>
                                      </p:cBhvr>
                                      <p:to>
                                        <p:strVal val="visible"/>
                                      </p:to>
                                    </p:set>
                                    <p:animEffect transition="in" filter="barn(inVertical)">
                                      <p:cBhvr>
                                        <p:cTn id="10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2" grpId="0" animBg="1"/>
      <p:bldP spid="20" grpId="0" animBg="1"/>
      <p:bldP spid="21" grpId="0" animBg="1"/>
      <p:bldP spid="35" grpId="0"/>
      <p:bldP spid="36" grpId="0"/>
      <p:bldP spid="37" grpId="0"/>
      <p:bldP spid="39" grpId="0"/>
      <p:bldP spid="55" grpId="0"/>
      <p:bldP spid="56" grpId="0"/>
      <p:bldP spid="59" grpId="0"/>
      <p:bldP spid="99" grpId="0"/>
      <p:bldP spid="100" grpId="0"/>
      <p:bldP spid="1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8FDF183-47E6-47D4-BDA3-1A41880AB94B}"/>
              </a:ext>
            </a:extLst>
          </p:cNvPr>
          <p:cNvSpPr>
            <a:spLocks noGrp="1"/>
          </p:cNvSpPr>
          <p:nvPr>
            <p:ph type="subTitle" idx="4294967295"/>
          </p:nvPr>
        </p:nvSpPr>
        <p:spPr>
          <a:xfrm>
            <a:off x="6253968" y="1041003"/>
            <a:ext cx="5838825" cy="5291535"/>
          </a:xfrm>
        </p:spPr>
        <p:txBody>
          <a:bodyPr/>
          <a:lstStyle/>
          <a:p>
            <a:pPr marL="186262" indent="0">
              <a:buNone/>
            </a:pPr>
            <a:r>
              <a:rPr lang="es-419" dirty="0">
                <a:solidFill>
                  <a:schemeClr val="bg1"/>
                </a:solidFill>
              </a:rPr>
              <a:t>Ejercicio Propuesto 2. Diagrama E-R completo</a:t>
            </a:r>
          </a:p>
          <a:p>
            <a:pPr marL="186262" indent="0">
              <a:buNone/>
            </a:pPr>
            <a:r>
              <a:rPr lang="es-419" dirty="0">
                <a:solidFill>
                  <a:schemeClr val="bg1"/>
                </a:solidFill>
              </a:rPr>
              <a:t>Construir el diagrama E-R de una asociación veterinaria-perruna con las siguientes características</a:t>
            </a:r>
          </a:p>
          <a:p>
            <a:pPr marL="186262" indent="0">
              <a:buNone/>
            </a:pPr>
            <a:endParaRPr lang="es-419" dirty="0">
              <a:solidFill>
                <a:schemeClr val="bg1"/>
              </a:solidFill>
            </a:endParaRPr>
          </a:p>
          <a:p>
            <a:pPr marL="643462" indent="-457200">
              <a:buFont typeface="+mj-lt"/>
              <a:buAutoNum type="arabicPeriod"/>
            </a:pPr>
            <a:r>
              <a:rPr lang="es-419" dirty="0">
                <a:solidFill>
                  <a:schemeClr val="bg1"/>
                </a:solidFill>
                <a:latin typeface="Nunito Sans" panose="020B0604020202020204"/>
              </a:rPr>
              <a:t>De cada perro se requiere: identificador, raza, edad aproximada</a:t>
            </a:r>
            <a:r>
              <a:rPr lang="es-419" dirty="0">
                <a:solidFill>
                  <a:schemeClr val="bg1"/>
                </a:solidFill>
              </a:rPr>
              <a:t>.</a:t>
            </a:r>
          </a:p>
          <a:p>
            <a:pPr marL="643462" indent="-457200">
              <a:buFont typeface="+mj-lt"/>
              <a:buAutoNum type="arabicPeriod"/>
            </a:pPr>
            <a:r>
              <a:rPr lang="es-419" dirty="0">
                <a:solidFill>
                  <a:schemeClr val="bg1"/>
                </a:solidFill>
              </a:rPr>
              <a:t>De cada medico veterinario: su nombre, dirección, edad, especialidad.</a:t>
            </a:r>
          </a:p>
          <a:p>
            <a:pPr marL="643462" indent="-457200">
              <a:buFont typeface="+mj-lt"/>
              <a:buAutoNum type="arabicPeriod"/>
            </a:pPr>
            <a:r>
              <a:rPr lang="es-419" dirty="0">
                <a:solidFill>
                  <a:schemeClr val="bg1"/>
                </a:solidFill>
              </a:rPr>
              <a:t>De cada medicamento: un código identificador, nombre</a:t>
            </a:r>
          </a:p>
          <a:p>
            <a:pPr marL="643462" indent="-457200">
              <a:buFont typeface="+mj-lt"/>
              <a:buAutoNum type="arabicPeriod"/>
            </a:pPr>
            <a:endParaRPr lang="es-419" dirty="0">
              <a:solidFill>
                <a:schemeClr val="bg1"/>
              </a:solidFill>
            </a:endParaRPr>
          </a:p>
          <a:p>
            <a:pPr marL="186262" indent="0">
              <a:buNone/>
            </a:pPr>
            <a:r>
              <a:rPr lang="es-419" dirty="0">
                <a:solidFill>
                  <a:schemeClr val="bg1"/>
                </a:solidFill>
              </a:rPr>
              <a:t>NOTA: Definir de que tipo es cada entidad.</a:t>
            </a:r>
          </a:p>
          <a:p>
            <a:pPr marL="643462" indent="-457200">
              <a:buFont typeface="+mj-lt"/>
              <a:buAutoNum type="arabicPeriod"/>
            </a:pPr>
            <a:endParaRPr lang="es-419" dirty="0">
              <a:solidFill>
                <a:schemeClr val="bg1"/>
              </a:solidFill>
            </a:endParaRPr>
          </a:p>
          <a:p>
            <a:pPr marL="643462" indent="-457200">
              <a:buFont typeface="+mj-lt"/>
              <a:buAutoNum type="arabicPeriod"/>
            </a:pPr>
            <a:endParaRPr lang="es-419" dirty="0">
              <a:solidFill>
                <a:schemeClr val="bg1"/>
              </a:solidFill>
              <a:latin typeface="Nunito Sans" panose="020B0604020202020204"/>
            </a:endParaRPr>
          </a:p>
        </p:txBody>
      </p:sp>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4294967295"/>
          </p:nvPr>
        </p:nvSpPr>
        <p:spPr>
          <a:xfrm>
            <a:off x="11460163" y="6332538"/>
            <a:ext cx="731837" cy="525462"/>
          </a:xfrm>
        </p:spPr>
        <p:txBody>
          <a:bodyPr/>
          <a:lstStyle/>
          <a:p>
            <a:fld id="{00000000-1234-1234-1234-123412341234}" type="slidenum">
              <a:rPr lang="es-419" smtClean="0"/>
              <a:pPr/>
              <a:t>31</a:t>
            </a:fld>
            <a:endParaRPr lang="es-419"/>
          </a:p>
        </p:txBody>
      </p:sp>
      <p:sp>
        <p:nvSpPr>
          <p:cNvPr id="8" name="Marcador de texto 4">
            <a:extLst>
              <a:ext uri="{FF2B5EF4-FFF2-40B4-BE49-F238E27FC236}">
                <a16:creationId xmlns:a16="http://schemas.microsoft.com/office/drawing/2014/main" id="{07184CF1-8EB8-45ED-B88A-41732F49CD5D}"/>
              </a:ext>
            </a:extLst>
          </p:cNvPr>
          <p:cNvSpPr txBox="1">
            <a:spLocks/>
          </p:cNvSpPr>
          <p:nvPr/>
        </p:nvSpPr>
        <p:spPr>
          <a:xfrm>
            <a:off x="99942" y="1163495"/>
            <a:ext cx="5838092" cy="453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rgbClr val="FFFFFF"/>
              </a:buClr>
              <a:buSzPts val="1400"/>
              <a:buFont typeface="Georgia"/>
              <a:buNone/>
              <a:defRPr sz="1867" b="0" i="1" u="none" strike="noStrike" cap="none">
                <a:solidFill>
                  <a:srgbClr val="FFFFFF"/>
                </a:solidFill>
                <a:latin typeface="Georgia"/>
                <a:ea typeface="Georgia"/>
                <a:cs typeface="Georgia"/>
                <a:sym typeface="Georgia"/>
              </a:defRPr>
            </a:lvl1pPr>
            <a:lvl2pPr marL="914400" marR="0" lvl="1"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2pPr>
            <a:lvl3pPr marL="1371600" marR="0" lvl="2"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3pPr>
            <a:lvl4pPr marL="1828800" marR="0" lvl="3"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4pPr>
            <a:lvl5pPr marL="2286000" marR="0" lvl="4"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5pPr>
            <a:lvl6pPr marL="2743200" marR="0" lvl="5"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6pPr>
            <a:lvl7pPr marL="3200400" marR="0" lvl="6"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7pPr>
            <a:lvl8pPr marL="3657600" marR="0" lvl="7"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8pPr>
            <a:lvl9pPr marL="4114800" marR="0" lvl="8" indent="-317500" algn="l" rtl="0">
              <a:lnSpc>
                <a:spcPct val="115000"/>
              </a:lnSpc>
              <a:spcBef>
                <a:spcPts val="0"/>
              </a:spcBef>
              <a:spcAft>
                <a:spcPts val="0"/>
              </a:spcAft>
              <a:buClr>
                <a:srgbClr val="FFFFFF"/>
              </a:buClr>
              <a:buSzPts val="3000"/>
              <a:buFont typeface="Georgia"/>
              <a:buNone/>
              <a:defRPr sz="4000" b="0" i="1" u="none" strike="noStrike" cap="none">
                <a:solidFill>
                  <a:srgbClr val="FFFFFF"/>
                </a:solidFill>
                <a:latin typeface="Georgia"/>
                <a:ea typeface="Georgia"/>
                <a:cs typeface="Georgia"/>
                <a:sym typeface="Georgia"/>
              </a:defRPr>
            </a:lvl9pPr>
          </a:lstStyle>
          <a:p>
            <a:pPr marL="186262" indent="0">
              <a:buClr>
                <a:schemeClr val="tx1"/>
              </a:buClr>
            </a:pPr>
            <a:r>
              <a:rPr lang="es-419" b="1" kern="0" dirty="0">
                <a:solidFill>
                  <a:schemeClr val="tx1"/>
                </a:solidFill>
                <a:latin typeface="Nunito Sans" panose="020B0604020202020204"/>
              </a:rPr>
              <a:t>Requerimientos</a:t>
            </a:r>
          </a:p>
          <a:p>
            <a:pPr marL="529162" indent="-342900">
              <a:buClr>
                <a:schemeClr val="tx1"/>
              </a:buClr>
              <a:buFont typeface="Wingdings" panose="05000000000000000000" pitchFamily="2" charset="2"/>
              <a:buChar char="ü"/>
            </a:pPr>
            <a:endParaRPr lang="es-419" kern="0" dirty="0">
              <a:solidFill>
                <a:schemeClr val="tx1"/>
              </a:solidFill>
              <a:latin typeface="Nunito Sans" panose="020B0604020202020204"/>
            </a:endParaRP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Cada medico puede atender a varios perros y cada perro puede ser atendido por máximo 2 médicos.</a:t>
            </a: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Un perro puede no tomar ningún medicamento o varios medicamentos y un medicamento puede ser administrado a varios perros. También se requiere la dosis o cantidad de medicamento a cada perro.</a:t>
            </a:r>
          </a:p>
          <a:p>
            <a:pPr marL="529162" indent="-342900" algn="just">
              <a:buClr>
                <a:schemeClr val="tx1"/>
              </a:buClr>
              <a:buFont typeface="Arial" panose="020B0604020202020204" pitchFamily="34" charset="0"/>
              <a:buChar char="•"/>
            </a:pPr>
            <a:r>
              <a:rPr lang="es-419" kern="0" dirty="0">
                <a:solidFill>
                  <a:schemeClr val="tx1"/>
                </a:solidFill>
                <a:latin typeface="Nunito Sans" panose="020B0604020202020204"/>
              </a:rPr>
              <a:t>Un medico puede recetar al menos ningún medicamento, o varios medicamentos y un medicamento puede ser recetado por varios médicos.</a:t>
            </a:r>
          </a:p>
        </p:txBody>
      </p:sp>
    </p:spTree>
    <p:extLst>
      <p:ext uri="{BB962C8B-B14F-4D97-AF65-F5344CB8AC3E}">
        <p14:creationId xmlns:p14="http://schemas.microsoft.com/office/powerpoint/2010/main" val="206301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5DA579D-BA9A-47FE-AAE3-76B38B04777F}"/>
              </a:ext>
            </a:extLst>
          </p:cNvPr>
          <p:cNvSpPr>
            <a:spLocks noGrp="1"/>
          </p:cNvSpPr>
          <p:nvPr>
            <p:ph type="sldNum" sz="quarter" idx="12"/>
          </p:nvPr>
        </p:nvSpPr>
        <p:spPr/>
        <p:txBody>
          <a:bodyPr/>
          <a:lstStyle/>
          <a:p>
            <a:fld id="{00000000-1234-1234-1234-123412341234}" type="slidenum">
              <a:rPr lang="es-419" smtClean="0"/>
              <a:pPr/>
              <a:t>32</a:t>
            </a:fld>
            <a:endParaRPr lang="es-419"/>
          </a:p>
        </p:txBody>
      </p:sp>
      <p:sp>
        <p:nvSpPr>
          <p:cNvPr id="10" name="Rectángulo 9">
            <a:extLst>
              <a:ext uri="{FF2B5EF4-FFF2-40B4-BE49-F238E27FC236}">
                <a16:creationId xmlns:a16="http://schemas.microsoft.com/office/drawing/2014/main" id="{DA79C712-3A67-40AF-9761-7812B402487C}"/>
              </a:ext>
            </a:extLst>
          </p:cNvPr>
          <p:cNvSpPr/>
          <p:nvPr/>
        </p:nvSpPr>
        <p:spPr>
          <a:xfrm>
            <a:off x="2853277" y="447982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Perro</a:t>
            </a:r>
            <a:endParaRPr lang="es-MX" sz="1867" kern="0" dirty="0">
              <a:solidFill>
                <a:srgbClr val="000000"/>
              </a:solidFill>
              <a:latin typeface="Arial"/>
              <a:sym typeface="Arial"/>
            </a:endParaRPr>
          </a:p>
        </p:txBody>
      </p:sp>
      <p:sp>
        <p:nvSpPr>
          <p:cNvPr id="12" name="Rectángulo 11">
            <a:extLst>
              <a:ext uri="{FF2B5EF4-FFF2-40B4-BE49-F238E27FC236}">
                <a16:creationId xmlns:a16="http://schemas.microsoft.com/office/drawing/2014/main" id="{30186648-6AD9-4F7C-B639-A5CBF3ECA3D6}"/>
              </a:ext>
            </a:extLst>
          </p:cNvPr>
          <p:cNvSpPr/>
          <p:nvPr/>
        </p:nvSpPr>
        <p:spPr>
          <a:xfrm>
            <a:off x="7661850" y="4477261"/>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Medicamento</a:t>
            </a:r>
            <a:endParaRPr lang="es-MX" sz="1867" kern="0" dirty="0">
              <a:solidFill>
                <a:srgbClr val="000000"/>
              </a:solidFill>
              <a:latin typeface="Arial"/>
              <a:sym typeface="Arial"/>
            </a:endParaRPr>
          </a:p>
        </p:txBody>
      </p:sp>
      <p:sp>
        <p:nvSpPr>
          <p:cNvPr id="20" name="Rombo 19">
            <a:extLst>
              <a:ext uri="{FF2B5EF4-FFF2-40B4-BE49-F238E27FC236}">
                <a16:creationId xmlns:a16="http://schemas.microsoft.com/office/drawing/2014/main" id="{A61BE328-A561-432B-B441-44D417FFB4B6}"/>
              </a:ext>
            </a:extLst>
          </p:cNvPr>
          <p:cNvSpPr/>
          <p:nvPr/>
        </p:nvSpPr>
        <p:spPr>
          <a:xfrm>
            <a:off x="2853277" y="2633552"/>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sp>
        <p:nvSpPr>
          <p:cNvPr id="21" name="Rombo 20">
            <a:extLst>
              <a:ext uri="{FF2B5EF4-FFF2-40B4-BE49-F238E27FC236}">
                <a16:creationId xmlns:a16="http://schemas.microsoft.com/office/drawing/2014/main" id="{87CAA90C-33F2-4D42-9941-D8ADF839EAFA}"/>
              </a:ext>
            </a:extLst>
          </p:cNvPr>
          <p:cNvSpPr/>
          <p:nvPr/>
        </p:nvSpPr>
        <p:spPr>
          <a:xfrm>
            <a:off x="5284458" y="4477260"/>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tomar</a:t>
            </a:r>
          </a:p>
        </p:txBody>
      </p:sp>
      <p:cxnSp>
        <p:nvCxnSpPr>
          <p:cNvPr id="23" name="Conector: angular 22">
            <a:extLst>
              <a:ext uri="{FF2B5EF4-FFF2-40B4-BE49-F238E27FC236}">
                <a16:creationId xmlns:a16="http://schemas.microsoft.com/office/drawing/2014/main" id="{D6153BED-5C26-4657-B8C3-5200C34BCE78}"/>
              </a:ext>
            </a:extLst>
          </p:cNvPr>
          <p:cNvCxnSpPr>
            <a:cxnSpLocks/>
            <a:endCxn id="20" idx="0"/>
          </p:cNvCxnSpPr>
          <p:nvPr/>
        </p:nvCxnSpPr>
        <p:spPr>
          <a:xfrm rot="10800000" flipV="1">
            <a:off x="3533762" y="1658050"/>
            <a:ext cx="988455" cy="9755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A1640925-1268-4A69-B593-3AF7AD9E3ED0}"/>
              </a:ext>
            </a:extLst>
          </p:cNvPr>
          <p:cNvCxnSpPr>
            <a:stCxn id="20" idx="2"/>
            <a:endCxn id="10" idx="0"/>
          </p:cNvCxnSpPr>
          <p:nvPr/>
        </p:nvCxnSpPr>
        <p:spPr>
          <a:xfrm>
            <a:off x="3533761" y="3228975"/>
            <a:ext cx="0" cy="1250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5CD969B7-2BAB-48CA-889C-8E128538D0BF}"/>
              </a:ext>
            </a:extLst>
          </p:cNvPr>
          <p:cNvCxnSpPr>
            <a:cxnSpLocks/>
            <a:stCxn id="21" idx="1"/>
            <a:endCxn id="10" idx="3"/>
          </p:cNvCxnSpPr>
          <p:nvPr/>
        </p:nvCxnSpPr>
        <p:spPr>
          <a:xfrm flipH="1">
            <a:off x="4214245" y="4774972"/>
            <a:ext cx="1070213" cy="256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98D54428-17A5-4AE3-9EBF-80D108CA498D}"/>
              </a:ext>
            </a:extLst>
          </p:cNvPr>
          <p:cNvSpPr txBox="1"/>
          <p:nvPr/>
        </p:nvSpPr>
        <p:spPr>
          <a:xfrm>
            <a:off x="3487842" y="413325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36" name="CuadroTexto 35">
            <a:extLst>
              <a:ext uri="{FF2B5EF4-FFF2-40B4-BE49-F238E27FC236}">
                <a16:creationId xmlns:a16="http://schemas.microsoft.com/office/drawing/2014/main" id="{0A3EF724-5EF1-455C-833C-7FF16A2EB149}"/>
              </a:ext>
            </a:extLst>
          </p:cNvPr>
          <p:cNvSpPr txBox="1"/>
          <p:nvPr/>
        </p:nvSpPr>
        <p:spPr>
          <a:xfrm>
            <a:off x="3946333" y="169021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1:2</a:t>
            </a:r>
          </a:p>
        </p:txBody>
      </p:sp>
      <p:sp>
        <p:nvSpPr>
          <p:cNvPr id="39" name="CuadroTexto 38">
            <a:extLst>
              <a:ext uri="{FF2B5EF4-FFF2-40B4-BE49-F238E27FC236}">
                <a16:creationId xmlns:a16="http://schemas.microsoft.com/office/drawing/2014/main" id="{A3CE2073-8139-46AA-9838-648134DA14FC}"/>
              </a:ext>
            </a:extLst>
          </p:cNvPr>
          <p:cNvSpPr txBox="1"/>
          <p:nvPr/>
        </p:nvSpPr>
        <p:spPr>
          <a:xfrm>
            <a:off x="4159015" y="4420495"/>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cxnSp>
        <p:nvCxnSpPr>
          <p:cNvPr id="49" name="Conector recto 48">
            <a:extLst>
              <a:ext uri="{FF2B5EF4-FFF2-40B4-BE49-F238E27FC236}">
                <a16:creationId xmlns:a16="http://schemas.microsoft.com/office/drawing/2014/main" id="{3FA1B1E4-4D95-4200-864A-2B53C410A87C}"/>
              </a:ext>
            </a:extLst>
          </p:cNvPr>
          <p:cNvCxnSpPr>
            <a:cxnSpLocks/>
            <a:stCxn id="12" idx="1"/>
            <a:endCxn id="21" idx="3"/>
          </p:cNvCxnSpPr>
          <p:nvPr/>
        </p:nvCxnSpPr>
        <p:spPr>
          <a:xfrm flipH="1" flipV="1">
            <a:off x="6645426" y="4774972"/>
            <a:ext cx="1016424"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8A462C40-7F54-4D52-8D3A-141E2A6F0DCB}"/>
              </a:ext>
            </a:extLst>
          </p:cNvPr>
          <p:cNvSpPr txBox="1"/>
          <p:nvPr/>
        </p:nvSpPr>
        <p:spPr>
          <a:xfrm>
            <a:off x="7123610" y="443943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59" name="CuadroTexto 58">
            <a:extLst>
              <a:ext uri="{FF2B5EF4-FFF2-40B4-BE49-F238E27FC236}">
                <a16:creationId xmlns:a16="http://schemas.microsoft.com/office/drawing/2014/main" id="{380CB5B8-4945-49D3-A7C9-E11F188C327C}"/>
              </a:ext>
            </a:extLst>
          </p:cNvPr>
          <p:cNvSpPr txBox="1"/>
          <p:nvPr/>
        </p:nvSpPr>
        <p:spPr>
          <a:xfrm>
            <a:off x="3489101" y="4125500"/>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9" name="CuadroTexto 98">
            <a:extLst>
              <a:ext uri="{FF2B5EF4-FFF2-40B4-BE49-F238E27FC236}">
                <a16:creationId xmlns:a16="http://schemas.microsoft.com/office/drawing/2014/main" id="{18961602-B3A4-45E5-92FE-0D752F9ED65B}"/>
              </a:ext>
            </a:extLst>
          </p:cNvPr>
          <p:cNvSpPr txBox="1"/>
          <p:nvPr/>
        </p:nvSpPr>
        <p:spPr>
          <a:xfrm>
            <a:off x="5744339" y="4089852"/>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sp>
        <p:nvSpPr>
          <p:cNvPr id="103" name="CuadroTexto 102">
            <a:extLst>
              <a:ext uri="{FF2B5EF4-FFF2-40B4-BE49-F238E27FC236}">
                <a16:creationId xmlns:a16="http://schemas.microsoft.com/office/drawing/2014/main" id="{46968F6E-F040-4799-9F86-8A110CF09F2B}"/>
              </a:ext>
            </a:extLst>
          </p:cNvPr>
          <p:cNvSpPr txBox="1"/>
          <p:nvPr/>
        </p:nvSpPr>
        <p:spPr>
          <a:xfrm>
            <a:off x="2183954" y="2861356"/>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pic>
        <p:nvPicPr>
          <p:cNvPr id="126" name="Imagen 125">
            <a:extLst>
              <a:ext uri="{FF2B5EF4-FFF2-40B4-BE49-F238E27FC236}">
                <a16:creationId xmlns:a16="http://schemas.microsoft.com/office/drawing/2014/main" id="{BEC9D054-4D95-461A-906F-D9D41B9DA404}"/>
              </a:ext>
            </a:extLst>
          </p:cNvPr>
          <p:cNvPicPr>
            <a:picLocks noChangeAspect="1"/>
          </p:cNvPicPr>
          <p:nvPr/>
        </p:nvPicPr>
        <p:blipFill>
          <a:blip r:embed="rId2"/>
          <a:stretch>
            <a:fillRect/>
          </a:stretch>
        </p:blipFill>
        <p:spPr>
          <a:xfrm rot="10800000">
            <a:off x="7878415" y="5072683"/>
            <a:ext cx="133369" cy="333422"/>
          </a:xfrm>
          <a:prstGeom prst="rect">
            <a:avLst/>
          </a:prstGeom>
        </p:spPr>
      </p:pic>
      <p:pic>
        <p:nvPicPr>
          <p:cNvPr id="130" name="Imagen 129">
            <a:extLst>
              <a:ext uri="{FF2B5EF4-FFF2-40B4-BE49-F238E27FC236}">
                <a16:creationId xmlns:a16="http://schemas.microsoft.com/office/drawing/2014/main" id="{BB405F30-A8AD-45CE-B5E1-02CC8B9F6953}"/>
              </a:ext>
            </a:extLst>
          </p:cNvPr>
          <p:cNvPicPr>
            <a:picLocks noChangeAspect="1"/>
          </p:cNvPicPr>
          <p:nvPr/>
        </p:nvPicPr>
        <p:blipFill>
          <a:blip r:embed="rId3"/>
          <a:stretch>
            <a:fillRect/>
          </a:stretch>
        </p:blipFill>
        <p:spPr>
          <a:xfrm rot="10800000">
            <a:off x="8778442" y="5083965"/>
            <a:ext cx="162710" cy="379656"/>
          </a:xfrm>
          <a:prstGeom prst="rect">
            <a:avLst/>
          </a:prstGeom>
        </p:spPr>
      </p:pic>
      <p:pic>
        <p:nvPicPr>
          <p:cNvPr id="132" name="Imagen 131">
            <a:extLst>
              <a:ext uri="{FF2B5EF4-FFF2-40B4-BE49-F238E27FC236}">
                <a16:creationId xmlns:a16="http://schemas.microsoft.com/office/drawing/2014/main" id="{C03178C6-5AFB-4E82-9901-70FD3F97133F}"/>
              </a:ext>
            </a:extLst>
          </p:cNvPr>
          <p:cNvPicPr>
            <a:picLocks noChangeAspect="1"/>
          </p:cNvPicPr>
          <p:nvPr/>
        </p:nvPicPr>
        <p:blipFill>
          <a:blip r:embed="rId2"/>
          <a:stretch>
            <a:fillRect/>
          </a:stretch>
        </p:blipFill>
        <p:spPr>
          <a:xfrm rot="12837904">
            <a:off x="2691663" y="5095800"/>
            <a:ext cx="133369" cy="333422"/>
          </a:xfrm>
          <a:prstGeom prst="rect">
            <a:avLst/>
          </a:prstGeom>
        </p:spPr>
      </p:pic>
      <p:pic>
        <p:nvPicPr>
          <p:cNvPr id="134" name="Imagen 133">
            <a:extLst>
              <a:ext uri="{FF2B5EF4-FFF2-40B4-BE49-F238E27FC236}">
                <a16:creationId xmlns:a16="http://schemas.microsoft.com/office/drawing/2014/main" id="{0724D965-6415-4AA1-AF69-88F62B10E66B}"/>
              </a:ext>
            </a:extLst>
          </p:cNvPr>
          <p:cNvPicPr>
            <a:picLocks noChangeAspect="1"/>
          </p:cNvPicPr>
          <p:nvPr/>
        </p:nvPicPr>
        <p:blipFill>
          <a:blip r:embed="rId3"/>
          <a:stretch>
            <a:fillRect/>
          </a:stretch>
        </p:blipFill>
        <p:spPr>
          <a:xfrm rot="10800000">
            <a:off x="3230078" y="5094165"/>
            <a:ext cx="189868" cy="443023"/>
          </a:xfrm>
          <a:prstGeom prst="rect">
            <a:avLst/>
          </a:prstGeom>
        </p:spPr>
      </p:pic>
      <p:pic>
        <p:nvPicPr>
          <p:cNvPr id="136" name="Imagen 135">
            <a:extLst>
              <a:ext uri="{FF2B5EF4-FFF2-40B4-BE49-F238E27FC236}">
                <a16:creationId xmlns:a16="http://schemas.microsoft.com/office/drawing/2014/main" id="{6ADEA6AC-E2AB-4ADC-AC2B-F35F1A1D10F6}"/>
              </a:ext>
            </a:extLst>
          </p:cNvPr>
          <p:cNvPicPr>
            <a:picLocks noChangeAspect="1"/>
          </p:cNvPicPr>
          <p:nvPr/>
        </p:nvPicPr>
        <p:blipFill>
          <a:blip r:embed="rId3"/>
          <a:stretch>
            <a:fillRect/>
          </a:stretch>
        </p:blipFill>
        <p:spPr>
          <a:xfrm rot="10800000">
            <a:off x="3993937" y="5106525"/>
            <a:ext cx="189868" cy="443023"/>
          </a:xfrm>
          <a:prstGeom prst="rect">
            <a:avLst/>
          </a:prstGeom>
        </p:spPr>
      </p:pic>
      <p:sp>
        <p:nvSpPr>
          <p:cNvPr id="147" name="CuadroTexto 146">
            <a:extLst>
              <a:ext uri="{FF2B5EF4-FFF2-40B4-BE49-F238E27FC236}">
                <a16:creationId xmlns:a16="http://schemas.microsoft.com/office/drawing/2014/main" id="{1C3DBCE4-B3D6-4E9D-B57C-DBC1C9BF69DC}"/>
              </a:ext>
            </a:extLst>
          </p:cNvPr>
          <p:cNvSpPr txBox="1"/>
          <p:nvPr/>
        </p:nvSpPr>
        <p:spPr>
          <a:xfrm>
            <a:off x="2032959" y="5544948"/>
            <a:ext cx="3493844" cy="338554"/>
          </a:xfrm>
          <a:prstGeom prst="rect">
            <a:avLst/>
          </a:prstGeom>
          <a:noFill/>
        </p:spPr>
        <p:txBody>
          <a:bodyPr wrap="square" rtlCol="0">
            <a:spAutoFit/>
          </a:bodyPr>
          <a:lstStyle/>
          <a:p>
            <a:r>
              <a:rPr lang="es-419" sz="1600" dirty="0" err="1"/>
              <a:t>codPerro</a:t>
            </a:r>
            <a:r>
              <a:rPr lang="es-419" sz="1600" dirty="0"/>
              <a:t>       raza         edad</a:t>
            </a:r>
          </a:p>
        </p:txBody>
      </p:sp>
      <p:sp>
        <p:nvSpPr>
          <p:cNvPr id="149" name="CuadroTexto 148">
            <a:extLst>
              <a:ext uri="{FF2B5EF4-FFF2-40B4-BE49-F238E27FC236}">
                <a16:creationId xmlns:a16="http://schemas.microsoft.com/office/drawing/2014/main" id="{A4EE1C80-49D4-42D3-B1CF-80BF5517895A}"/>
              </a:ext>
            </a:extLst>
          </p:cNvPr>
          <p:cNvSpPr txBox="1"/>
          <p:nvPr/>
        </p:nvSpPr>
        <p:spPr>
          <a:xfrm>
            <a:off x="6652528" y="5483035"/>
            <a:ext cx="3139291" cy="369332"/>
          </a:xfrm>
          <a:prstGeom prst="rect">
            <a:avLst/>
          </a:prstGeom>
          <a:noFill/>
        </p:spPr>
        <p:txBody>
          <a:bodyPr wrap="square">
            <a:spAutoFit/>
          </a:bodyPr>
          <a:lstStyle/>
          <a:p>
            <a:r>
              <a:rPr lang="es-419" dirty="0" err="1"/>
              <a:t>codMedicamento</a:t>
            </a:r>
            <a:r>
              <a:rPr lang="es-419" dirty="0"/>
              <a:t>    nombre</a:t>
            </a:r>
          </a:p>
        </p:txBody>
      </p:sp>
      <p:cxnSp>
        <p:nvCxnSpPr>
          <p:cNvPr id="61" name="Conector: angular 60">
            <a:extLst>
              <a:ext uri="{FF2B5EF4-FFF2-40B4-BE49-F238E27FC236}">
                <a16:creationId xmlns:a16="http://schemas.microsoft.com/office/drawing/2014/main" id="{F6775162-BE39-4232-800C-FF2890F23789}"/>
              </a:ext>
            </a:extLst>
          </p:cNvPr>
          <p:cNvCxnSpPr>
            <a:cxnSpLocks/>
            <a:endCxn id="64" idx="0"/>
          </p:cNvCxnSpPr>
          <p:nvPr/>
        </p:nvCxnSpPr>
        <p:spPr>
          <a:xfrm>
            <a:off x="5883184" y="1658051"/>
            <a:ext cx="2459150" cy="90559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4" name="Rombo 63">
            <a:extLst>
              <a:ext uri="{FF2B5EF4-FFF2-40B4-BE49-F238E27FC236}">
                <a16:creationId xmlns:a16="http://schemas.microsoft.com/office/drawing/2014/main" id="{6ABF958E-2CD1-458B-8B27-EF97BBD80928}"/>
              </a:ext>
            </a:extLst>
          </p:cNvPr>
          <p:cNvSpPr/>
          <p:nvPr/>
        </p:nvSpPr>
        <p:spPr>
          <a:xfrm>
            <a:off x="7661850" y="2563644"/>
            <a:ext cx="1360968"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receta</a:t>
            </a:r>
          </a:p>
        </p:txBody>
      </p:sp>
      <p:cxnSp>
        <p:nvCxnSpPr>
          <p:cNvPr id="66" name="Conector recto 65">
            <a:extLst>
              <a:ext uri="{FF2B5EF4-FFF2-40B4-BE49-F238E27FC236}">
                <a16:creationId xmlns:a16="http://schemas.microsoft.com/office/drawing/2014/main" id="{E43DE143-ABF9-4897-B055-A6E7325186E2}"/>
              </a:ext>
            </a:extLst>
          </p:cNvPr>
          <p:cNvCxnSpPr>
            <a:cxnSpLocks/>
            <a:stCxn id="64" idx="2"/>
            <a:endCxn id="12" idx="0"/>
          </p:cNvCxnSpPr>
          <p:nvPr/>
        </p:nvCxnSpPr>
        <p:spPr>
          <a:xfrm>
            <a:off x="8342334" y="3159067"/>
            <a:ext cx="0" cy="1318194"/>
          </a:xfrm>
          <a:prstGeom prst="line">
            <a:avLst/>
          </a:prstGeom>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BC31AE9B-3947-46E3-A996-E2AAC7242E2A}"/>
              </a:ext>
            </a:extLst>
          </p:cNvPr>
          <p:cNvSpPr txBox="1"/>
          <p:nvPr/>
        </p:nvSpPr>
        <p:spPr>
          <a:xfrm>
            <a:off x="8352431" y="408632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71" name="CuadroTexto 70">
            <a:extLst>
              <a:ext uri="{FF2B5EF4-FFF2-40B4-BE49-F238E27FC236}">
                <a16:creationId xmlns:a16="http://schemas.microsoft.com/office/drawing/2014/main" id="{F78CD6D0-75BB-48F4-9855-01217F6BEEB9}"/>
              </a:ext>
            </a:extLst>
          </p:cNvPr>
          <p:cNvSpPr txBox="1"/>
          <p:nvPr/>
        </p:nvSpPr>
        <p:spPr>
          <a:xfrm>
            <a:off x="9091626" y="267152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N:M</a:t>
            </a:r>
          </a:p>
        </p:txBody>
      </p:sp>
      <p:pic>
        <p:nvPicPr>
          <p:cNvPr id="22" name="Imagen 21">
            <a:extLst>
              <a:ext uri="{FF2B5EF4-FFF2-40B4-BE49-F238E27FC236}">
                <a16:creationId xmlns:a16="http://schemas.microsoft.com/office/drawing/2014/main" id="{0901312D-6D08-407B-AFA3-99B4FD89DBFF}"/>
              </a:ext>
            </a:extLst>
          </p:cNvPr>
          <p:cNvPicPr>
            <a:picLocks noChangeAspect="1"/>
          </p:cNvPicPr>
          <p:nvPr/>
        </p:nvPicPr>
        <p:blipFill>
          <a:blip r:embed="rId3"/>
          <a:stretch>
            <a:fillRect/>
          </a:stretch>
        </p:blipFill>
        <p:spPr>
          <a:xfrm rot="10800000">
            <a:off x="5254036" y="1970382"/>
            <a:ext cx="347302" cy="810367"/>
          </a:xfrm>
          <a:prstGeom prst="rect">
            <a:avLst/>
          </a:prstGeom>
        </p:spPr>
      </p:pic>
      <p:sp>
        <p:nvSpPr>
          <p:cNvPr id="26" name="CuadroTexto 25">
            <a:extLst>
              <a:ext uri="{FF2B5EF4-FFF2-40B4-BE49-F238E27FC236}">
                <a16:creationId xmlns:a16="http://schemas.microsoft.com/office/drawing/2014/main" id="{8D6DB25B-E522-4C97-A38E-15160FC92B77}"/>
              </a:ext>
            </a:extLst>
          </p:cNvPr>
          <p:cNvSpPr txBox="1"/>
          <p:nvPr/>
        </p:nvSpPr>
        <p:spPr>
          <a:xfrm>
            <a:off x="4880834" y="2689916"/>
            <a:ext cx="1291937" cy="379656"/>
          </a:xfrm>
          <a:prstGeom prst="rect">
            <a:avLst/>
          </a:prstGeom>
          <a:noFill/>
        </p:spPr>
        <p:txBody>
          <a:bodyPr wrap="square" rtlCol="0">
            <a:spAutoFit/>
          </a:bodyPr>
          <a:lstStyle/>
          <a:p>
            <a:r>
              <a:rPr lang="es-419" dirty="0" err="1"/>
              <a:t>Direccion</a:t>
            </a:r>
            <a:endParaRPr lang="es-419" dirty="0"/>
          </a:p>
        </p:txBody>
      </p:sp>
      <p:sp>
        <p:nvSpPr>
          <p:cNvPr id="2" name="CuadroTexto 1">
            <a:extLst>
              <a:ext uri="{FF2B5EF4-FFF2-40B4-BE49-F238E27FC236}">
                <a16:creationId xmlns:a16="http://schemas.microsoft.com/office/drawing/2014/main" id="{1CE74790-92C0-4464-8280-5D377012A60E}"/>
              </a:ext>
            </a:extLst>
          </p:cNvPr>
          <p:cNvSpPr txBox="1"/>
          <p:nvPr/>
        </p:nvSpPr>
        <p:spPr>
          <a:xfrm>
            <a:off x="3230077" y="681682"/>
            <a:ext cx="4433163" cy="369332"/>
          </a:xfrm>
          <a:prstGeom prst="rect">
            <a:avLst/>
          </a:prstGeom>
          <a:noFill/>
        </p:spPr>
        <p:txBody>
          <a:bodyPr wrap="square" rtlCol="0">
            <a:spAutoFit/>
          </a:bodyPr>
          <a:lstStyle/>
          <a:p>
            <a:r>
              <a:rPr lang="es-419" dirty="0" err="1"/>
              <a:t>idMedico</a:t>
            </a:r>
            <a:r>
              <a:rPr lang="es-419" dirty="0"/>
              <a:t>    nombre  edad   especialidad</a:t>
            </a:r>
          </a:p>
        </p:txBody>
      </p:sp>
      <p:sp>
        <p:nvSpPr>
          <p:cNvPr id="40" name="Rectángulo 39">
            <a:extLst>
              <a:ext uri="{FF2B5EF4-FFF2-40B4-BE49-F238E27FC236}">
                <a16:creationId xmlns:a16="http://schemas.microsoft.com/office/drawing/2014/main" id="{F50018E0-907E-4713-A22F-55B51CEAF0E5}"/>
              </a:ext>
            </a:extLst>
          </p:cNvPr>
          <p:cNvSpPr/>
          <p:nvPr/>
        </p:nvSpPr>
        <p:spPr>
          <a:xfrm>
            <a:off x="4522216" y="1346009"/>
            <a:ext cx="1755212"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Medico</a:t>
            </a:r>
          </a:p>
        </p:txBody>
      </p:sp>
    </p:spTree>
    <p:extLst>
      <p:ext uri="{BB962C8B-B14F-4D97-AF65-F5344CB8AC3E}">
        <p14:creationId xmlns:p14="http://schemas.microsoft.com/office/powerpoint/2010/main" val="167485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par>
                                <p:cTn id="16" presetID="16" presetClass="entr" presetSubtype="21"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par>
                                <p:cTn id="19" presetID="16" presetClass="entr" presetSubtype="21"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arn(inVertical)">
                                      <p:cBhvr>
                                        <p:cTn id="21" dur="500"/>
                                        <p:tgtEl>
                                          <p:spTgt spid="4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arn(inVertical)">
                                      <p:cBhvr>
                                        <p:cTn id="30" dur="500"/>
                                        <p:tgtEl>
                                          <p:spTgt spid="23"/>
                                        </p:tgtEl>
                                      </p:cBhvr>
                                    </p:animEffect>
                                  </p:childTnLst>
                                </p:cTn>
                              </p:par>
                              <p:par>
                                <p:cTn id="31" presetID="16" presetClass="entr" presetSubtype="21"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barn(inVertical)">
                                      <p:cBhvr>
                                        <p:cTn id="33" dur="500"/>
                                        <p:tgtEl>
                                          <p:spTgt spid="6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barn(inVertical)">
                                      <p:cBhvr>
                                        <p:cTn id="36" dur="500"/>
                                        <p:tgtEl>
                                          <p:spTgt spid="64"/>
                                        </p:tgtEl>
                                      </p:cBhvr>
                                    </p:animEffect>
                                  </p:childTnLst>
                                </p:cTn>
                              </p:par>
                              <p:par>
                                <p:cTn id="37" presetID="16" presetClass="entr" presetSubtype="21"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barn(inVertical)">
                                      <p:cBhvr>
                                        <p:cTn id="39" dur="50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barn(inVertical)">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barn(inVertical)">
                                      <p:cBhvr>
                                        <p:cTn id="49" dur="5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barn(inVertical)">
                                      <p:cBhvr>
                                        <p:cTn id="54" dur="500"/>
                                        <p:tgtEl>
                                          <p:spTgt spid="5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barn(inVertical)">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barn(inVertical)">
                                      <p:cBhvr>
                                        <p:cTn id="64" dur="500"/>
                                        <p:tgtEl>
                                          <p:spTgt spid="35"/>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barn(inVertical)">
                                      <p:cBhvr>
                                        <p:cTn id="69" dur="500"/>
                                        <p:tgtEl>
                                          <p:spTgt spid="99"/>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barn(inVertical)">
                                      <p:cBhvr>
                                        <p:cTn id="74" dur="500"/>
                                        <p:tgtEl>
                                          <p:spTgt spid="10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barn(inVertical)">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barn(inVertical)">
                                      <p:cBhvr>
                                        <p:cTn id="84" dur="500"/>
                                        <p:tgtEl>
                                          <p:spTgt spid="71"/>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arn(inVertical)">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0" grpId="0" animBg="1"/>
      <p:bldP spid="21" grpId="0" animBg="1"/>
      <p:bldP spid="35" grpId="0"/>
      <p:bldP spid="36" grpId="0"/>
      <p:bldP spid="39" grpId="0"/>
      <p:bldP spid="56" grpId="0"/>
      <p:bldP spid="59" grpId="0"/>
      <p:bldP spid="99" grpId="0"/>
      <p:bldP spid="103" grpId="0"/>
      <p:bldP spid="64" grpId="0" animBg="1"/>
      <p:bldP spid="70" grpId="0"/>
      <p:bldP spid="71" grpId="0"/>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ángulo 39">
            <a:extLst>
              <a:ext uri="{FF2B5EF4-FFF2-40B4-BE49-F238E27FC236}">
                <a16:creationId xmlns:a16="http://schemas.microsoft.com/office/drawing/2014/main" id="{2027CAB2-576A-429C-BDB6-CD71DCA85D47}"/>
              </a:ext>
            </a:extLst>
          </p:cNvPr>
          <p:cNvSpPr/>
          <p:nvPr/>
        </p:nvSpPr>
        <p:spPr>
          <a:xfrm>
            <a:off x="2054788" y="1374853"/>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Medico</a:t>
            </a:r>
            <a:endParaRPr lang="es-MX" sz="1867" kern="0" dirty="0">
              <a:solidFill>
                <a:srgbClr val="000000"/>
              </a:solidFill>
              <a:latin typeface="Arial"/>
              <a:sym typeface="Arial"/>
            </a:endParaRPr>
          </a:p>
        </p:txBody>
      </p:sp>
      <p:pic>
        <p:nvPicPr>
          <p:cNvPr id="41" name="Imagen 40">
            <a:extLst>
              <a:ext uri="{FF2B5EF4-FFF2-40B4-BE49-F238E27FC236}">
                <a16:creationId xmlns:a16="http://schemas.microsoft.com/office/drawing/2014/main" id="{78AE0259-DE4A-46AD-A6D8-F529C51869CA}"/>
              </a:ext>
            </a:extLst>
          </p:cNvPr>
          <p:cNvPicPr>
            <a:picLocks noChangeAspect="1"/>
          </p:cNvPicPr>
          <p:nvPr/>
        </p:nvPicPr>
        <p:blipFill>
          <a:blip r:embed="rId2"/>
          <a:stretch>
            <a:fillRect/>
          </a:stretch>
        </p:blipFill>
        <p:spPr>
          <a:xfrm rot="19115630">
            <a:off x="1812643" y="1038919"/>
            <a:ext cx="133369" cy="333422"/>
          </a:xfrm>
          <a:prstGeom prst="rect">
            <a:avLst/>
          </a:prstGeom>
        </p:spPr>
      </p:pic>
      <p:pic>
        <p:nvPicPr>
          <p:cNvPr id="42" name="Imagen 41">
            <a:extLst>
              <a:ext uri="{FF2B5EF4-FFF2-40B4-BE49-F238E27FC236}">
                <a16:creationId xmlns:a16="http://schemas.microsoft.com/office/drawing/2014/main" id="{37B728E6-993E-4CDC-B431-02F0F10D7DEF}"/>
              </a:ext>
            </a:extLst>
          </p:cNvPr>
          <p:cNvPicPr>
            <a:picLocks noChangeAspect="1"/>
          </p:cNvPicPr>
          <p:nvPr/>
        </p:nvPicPr>
        <p:blipFill>
          <a:blip r:embed="rId3"/>
          <a:stretch>
            <a:fillRect/>
          </a:stretch>
        </p:blipFill>
        <p:spPr>
          <a:xfrm>
            <a:off x="2336635" y="995118"/>
            <a:ext cx="162710" cy="379656"/>
          </a:xfrm>
          <a:prstGeom prst="rect">
            <a:avLst/>
          </a:prstGeom>
        </p:spPr>
      </p:pic>
      <p:pic>
        <p:nvPicPr>
          <p:cNvPr id="44" name="Imagen 43">
            <a:extLst>
              <a:ext uri="{FF2B5EF4-FFF2-40B4-BE49-F238E27FC236}">
                <a16:creationId xmlns:a16="http://schemas.microsoft.com/office/drawing/2014/main" id="{A31D43B9-1334-49FC-9370-C0BB7EDB0EA0}"/>
              </a:ext>
            </a:extLst>
          </p:cNvPr>
          <p:cNvPicPr>
            <a:picLocks noChangeAspect="1"/>
          </p:cNvPicPr>
          <p:nvPr/>
        </p:nvPicPr>
        <p:blipFill>
          <a:blip r:embed="rId3"/>
          <a:stretch>
            <a:fillRect/>
          </a:stretch>
        </p:blipFill>
        <p:spPr>
          <a:xfrm>
            <a:off x="2785111" y="977211"/>
            <a:ext cx="162710" cy="379656"/>
          </a:xfrm>
          <a:prstGeom prst="rect">
            <a:avLst/>
          </a:prstGeom>
        </p:spPr>
      </p:pic>
      <p:sp>
        <p:nvSpPr>
          <p:cNvPr id="46" name="CuadroTexto 45">
            <a:extLst>
              <a:ext uri="{FF2B5EF4-FFF2-40B4-BE49-F238E27FC236}">
                <a16:creationId xmlns:a16="http://schemas.microsoft.com/office/drawing/2014/main" id="{B26F9562-6A20-4703-B042-BD35621249EC}"/>
              </a:ext>
            </a:extLst>
          </p:cNvPr>
          <p:cNvSpPr txBox="1"/>
          <p:nvPr/>
        </p:nvSpPr>
        <p:spPr>
          <a:xfrm>
            <a:off x="762649" y="696196"/>
            <a:ext cx="2653107" cy="369332"/>
          </a:xfrm>
          <a:prstGeom prst="rect">
            <a:avLst/>
          </a:prstGeom>
          <a:noFill/>
        </p:spPr>
        <p:txBody>
          <a:bodyPr wrap="square" rtlCol="0">
            <a:spAutoFit/>
          </a:bodyPr>
          <a:lstStyle/>
          <a:p>
            <a:r>
              <a:rPr lang="es-419" dirty="0" err="1"/>
              <a:t>idMedico</a:t>
            </a:r>
            <a:r>
              <a:rPr lang="es-419" dirty="0"/>
              <a:t>    nombre  edad</a:t>
            </a:r>
          </a:p>
        </p:txBody>
      </p:sp>
      <p:sp>
        <p:nvSpPr>
          <p:cNvPr id="47" name="Rectángulo 46">
            <a:extLst>
              <a:ext uri="{FF2B5EF4-FFF2-40B4-BE49-F238E27FC236}">
                <a16:creationId xmlns:a16="http://schemas.microsoft.com/office/drawing/2014/main" id="{328328B8-ED91-4DDF-A654-CEBC93FCB583}"/>
              </a:ext>
            </a:extLst>
          </p:cNvPr>
          <p:cNvSpPr/>
          <p:nvPr/>
        </p:nvSpPr>
        <p:spPr>
          <a:xfrm>
            <a:off x="6546959" y="1356867"/>
            <a:ext cx="1755212"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MX" sz="1867" kern="0" dirty="0">
                <a:solidFill>
                  <a:srgbClr val="000000"/>
                </a:solidFill>
                <a:latin typeface="Arial"/>
                <a:sym typeface="Arial"/>
              </a:rPr>
              <a:t>Especialidad</a:t>
            </a:r>
          </a:p>
        </p:txBody>
      </p:sp>
      <p:pic>
        <p:nvPicPr>
          <p:cNvPr id="48" name="Imagen 47">
            <a:extLst>
              <a:ext uri="{FF2B5EF4-FFF2-40B4-BE49-F238E27FC236}">
                <a16:creationId xmlns:a16="http://schemas.microsoft.com/office/drawing/2014/main" id="{50387005-A0F0-42C6-A386-5B2DF7ADA097}"/>
              </a:ext>
            </a:extLst>
          </p:cNvPr>
          <p:cNvPicPr>
            <a:picLocks noChangeAspect="1"/>
          </p:cNvPicPr>
          <p:nvPr/>
        </p:nvPicPr>
        <p:blipFill>
          <a:blip r:embed="rId2"/>
          <a:stretch>
            <a:fillRect/>
          </a:stretch>
        </p:blipFill>
        <p:spPr>
          <a:xfrm>
            <a:off x="6642126" y="897480"/>
            <a:ext cx="179972" cy="449929"/>
          </a:xfrm>
          <a:prstGeom prst="rect">
            <a:avLst/>
          </a:prstGeom>
        </p:spPr>
      </p:pic>
      <p:sp>
        <p:nvSpPr>
          <p:cNvPr id="50" name="CuadroTexto 49">
            <a:extLst>
              <a:ext uri="{FF2B5EF4-FFF2-40B4-BE49-F238E27FC236}">
                <a16:creationId xmlns:a16="http://schemas.microsoft.com/office/drawing/2014/main" id="{8D622A95-CED7-4AC5-B928-88DDC4E9AB3C}"/>
              </a:ext>
            </a:extLst>
          </p:cNvPr>
          <p:cNvSpPr txBox="1"/>
          <p:nvPr/>
        </p:nvSpPr>
        <p:spPr>
          <a:xfrm>
            <a:off x="5649064" y="511530"/>
            <a:ext cx="4206301" cy="369332"/>
          </a:xfrm>
          <a:prstGeom prst="rect">
            <a:avLst/>
          </a:prstGeom>
          <a:noFill/>
        </p:spPr>
        <p:txBody>
          <a:bodyPr wrap="square" rtlCol="0">
            <a:spAutoFit/>
          </a:bodyPr>
          <a:lstStyle/>
          <a:p>
            <a:r>
              <a:rPr lang="es-419" dirty="0" err="1"/>
              <a:t>codEspecialidad</a:t>
            </a:r>
            <a:r>
              <a:rPr lang="es-419" dirty="0"/>
              <a:t>    </a:t>
            </a:r>
            <a:r>
              <a:rPr lang="es-419" dirty="0" err="1"/>
              <a:t>nombreEspecialidad</a:t>
            </a:r>
            <a:endParaRPr lang="es-419" dirty="0"/>
          </a:p>
        </p:txBody>
      </p:sp>
      <p:pic>
        <p:nvPicPr>
          <p:cNvPr id="51" name="Imagen 50">
            <a:extLst>
              <a:ext uri="{FF2B5EF4-FFF2-40B4-BE49-F238E27FC236}">
                <a16:creationId xmlns:a16="http://schemas.microsoft.com/office/drawing/2014/main" id="{168BB3FF-772A-4A58-8343-E6641E56774E}"/>
              </a:ext>
            </a:extLst>
          </p:cNvPr>
          <p:cNvPicPr>
            <a:picLocks noChangeAspect="1"/>
          </p:cNvPicPr>
          <p:nvPr/>
        </p:nvPicPr>
        <p:blipFill>
          <a:blip r:embed="rId3"/>
          <a:stretch>
            <a:fillRect/>
          </a:stretch>
        </p:blipFill>
        <p:spPr>
          <a:xfrm>
            <a:off x="8069777" y="929036"/>
            <a:ext cx="162710" cy="379656"/>
          </a:xfrm>
          <a:prstGeom prst="rect">
            <a:avLst/>
          </a:prstGeom>
        </p:spPr>
      </p:pic>
      <p:sp>
        <p:nvSpPr>
          <p:cNvPr id="52" name="Rombo 51">
            <a:extLst>
              <a:ext uri="{FF2B5EF4-FFF2-40B4-BE49-F238E27FC236}">
                <a16:creationId xmlns:a16="http://schemas.microsoft.com/office/drawing/2014/main" id="{58C5701B-6C09-4EDE-8668-B15AC186CA82}"/>
              </a:ext>
            </a:extLst>
          </p:cNvPr>
          <p:cNvSpPr/>
          <p:nvPr/>
        </p:nvSpPr>
        <p:spPr>
          <a:xfrm>
            <a:off x="4172044" y="1374853"/>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estudiar</a:t>
            </a:r>
          </a:p>
        </p:txBody>
      </p:sp>
      <p:cxnSp>
        <p:nvCxnSpPr>
          <p:cNvPr id="5" name="Conector recto 4">
            <a:extLst>
              <a:ext uri="{FF2B5EF4-FFF2-40B4-BE49-F238E27FC236}">
                <a16:creationId xmlns:a16="http://schemas.microsoft.com/office/drawing/2014/main" id="{252BC9C6-353F-4FDD-B18A-A40E7A5BEA3C}"/>
              </a:ext>
            </a:extLst>
          </p:cNvPr>
          <p:cNvCxnSpPr>
            <a:stCxn id="40" idx="3"/>
          </p:cNvCxnSpPr>
          <p:nvPr/>
        </p:nvCxnSpPr>
        <p:spPr>
          <a:xfrm>
            <a:off x="3415756" y="1672565"/>
            <a:ext cx="880473" cy="24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804558B6-DC5A-4607-9EA0-B904CCD7671C}"/>
              </a:ext>
            </a:extLst>
          </p:cNvPr>
          <p:cNvCxnSpPr>
            <a:stCxn id="52" idx="3"/>
            <a:endCxn id="47" idx="1"/>
          </p:cNvCxnSpPr>
          <p:nvPr/>
        </p:nvCxnSpPr>
        <p:spPr>
          <a:xfrm flipV="1">
            <a:off x="5668115" y="1654579"/>
            <a:ext cx="878844" cy="17986"/>
          </a:xfrm>
          <a:prstGeom prst="line">
            <a:avLst/>
          </a:prstGeom>
        </p:spPr>
        <p:style>
          <a:lnRef idx="1">
            <a:schemeClr val="accent1"/>
          </a:lnRef>
          <a:fillRef idx="0">
            <a:schemeClr val="accent1"/>
          </a:fillRef>
          <a:effectRef idx="0">
            <a:schemeClr val="accent1"/>
          </a:effectRef>
          <a:fontRef idx="minor">
            <a:schemeClr val="tx1"/>
          </a:fontRef>
        </p:style>
      </p:cxnSp>
      <p:sp>
        <p:nvSpPr>
          <p:cNvPr id="55" name="CuadroTexto 54">
            <a:extLst>
              <a:ext uri="{FF2B5EF4-FFF2-40B4-BE49-F238E27FC236}">
                <a16:creationId xmlns:a16="http://schemas.microsoft.com/office/drawing/2014/main" id="{96E2C13F-8817-41E7-9FA9-5CB42DAF4EFC}"/>
              </a:ext>
            </a:extLst>
          </p:cNvPr>
          <p:cNvSpPr txBox="1"/>
          <p:nvPr/>
        </p:nvSpPr>
        <p:spPr>
          <a:xfrm>
            <a:off x="5915723" y="122674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7" name="CuadroTexto 56">
            <a:extLst>
              <a:ext uri="{FF2B5EF4-FFF2-40B4-BE49-F238E27FC236}">
                <a16:creationId xmlns:a16="http://schemas.microsoft.com/office/drawing/2014/main" id="{260390D7-E697-4D90-958F-56E39CC3DBD8}"/>
              </a:ext>
            </a:extLst>
          </p:cNvPr>
          <p:cNvSpPr txBox="1"/>
          <p:nvPr/>
        </p:nvSpPr>
        <p:spPr>
          <a:xfrm>
            <a:off x="3413964" y="127492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58" name="Rectángulo 57">
            <a:extLst>
              <a:ext uri="{FF2B5EF4-FFF2-40B4-BE49-F238E27FC236}">
                <a16:creationId xmlns:a16="http://schemas.microsoft.com/office/drawing/2014/main" id="{DDFABBE8-197E-487A-B7E8-B148EAB48842}"/>
              </a:ext>
            </a:extLst>
          </p:cNvPr>
          <p:cNvSpPr/>
          <p:nvPr/>
        </p:nvSpPr>
        <p:spPr>
          <a:xfrm>
            <a:off x="2052996" y="4590012"/>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Perro</a:t>
            </a:r>
            <a:endParaRPr lang="es-MX" sz="1867" kern="0" dirty="0">
              <a:solidFill>
                <a:srgbClr val="000000"/>
              </a:solidFill>
              <a:latin typeface="Arial"/>
              <a:sym typeface="Arial"/>
            </a:endParaRPr>
          </a:p>
        </p:txBody>
      </p:sp>
      <p:sp>
        <p:nvSpPr>
          <p:cNvPr id="60" name="Rombo 59">
            <a:extLst>
              <a:ext uri="{FF2B5EF4-FFF2-40B4-BE49-F238E27FC236}">
                <a16:creationId xmlns:a16="http://schemas.microsoft.com/office/drawing/2014/main" id="{915A832C-F0A8-49CA-A9E0-2AEF5B87EDEE}"/>
              </a:ext>
            </a:extLst>
          </p:cNvPr>
          <p:cNvSpPr/>
          <p:nvPr/>
        </p:nvSpPr>
        <p:spPr>
          <a:xfrm>
            <a:off x="1985444" y="2982432"/>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atender</a:t>
            </a:r>
          </a:p>
        </p:txBody>
      </p:sp>
      <p:cxnSp>
        <p:nvCxnSpPr>
          <p:cNvPr id="62" name="Conector recto 61">
            <a:extLst>
              <a:ext uri="{FF2B5EF4-FFF2-40B4-BE49-F238E27FC236}">
                <a16:creationId xmlns:a16="http://schemas.microsoft.com/office/drawing/2014/main" id="{26947B87-3241-4BD7-925C-8F15E9A6C0FF}"/>
              </a:ext>
            </a:extLst>
          </p:cNvPr>
          <p:cNvCxnSpPr>
            <a:cxnSpLocks/>
            <a:stCxn id="60" idx="2"/>
            <a:endCxn id="58" idx="0"/>
          </p:cNvCxnSpPr>
          <p:nvPr/>
        </p:nvCxnSpPr>
        <p:spPr>
          <a:xfrm>
            <a:off x="2733480" y="3577855"/>
            <a:ext cx="0" cy="1012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5BB1B781-5772-4EAA-ADD6-3F60C206C33E}"/>
              </a:ext>
            </a:extLst>
          </p:cNvPr>
          <p:cNvCxnSpPr>
            <a:cxnSpLocks/>
            <a:stCxn id="40" idx="2"/>
            <a:endCxn id="60" idx="0"/>
          </p:cNvCxnSpPr>
          <p:nvPr/>
        </p:nvCxnSpPr>
        <p:spPr>
          <a:xfrm flipH="1">
            <a:off x="2733480" y="1970276"/>
            <a:ext cx="1792" cy="1012156"/>
          </a:xfrm>
          <a:prstGeom prst="line">
            <a:avLst/>
          </a:prstGeom>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94247CD3-B4E0-48F6-8B0B-4AE52444B3F9}"/>
              </a:ext>
            </a:extLst>
          </p:cNvPr>
          <p:cNvSpPr txBox="1"/>
          <p:nvPr/>
        </p:nvSpPr>
        <p:spPr>
          <a:xfrm>
            <a:off x="2136143" y="4173278"/>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67" name="CuadroTexto 66">
            <a:extLst>
              <a:ext uri="{FF2B5EF4-FFF2-40B4-BE49-F238E27FC236}">
                <a16:creationId xmlns:a16="http://schemas.microsoft.com/office/drawing/2014/main" id="{36A349B6-19DF-444F-B13B-30EE8C57119D}"/>
              </a:ext>
            </a:extLst>
          </p:cNvPr>
          <p:cNvSpPr txBox="1"/>
          <p:nvPr/>
        </p:nvSpPr>
        <p:spPr>
          <a:xfrm>
            <a:off x="2057567" y="1997401"/>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sp>
        <p:nvSpPr>
          <p:cNvPr id="68" name="CuadroTexto 67">
            <a:extLst>
              <a:ext uri="{FF2B5EF4-FFF2-40B4-BE49-F238E27FC236}">
                <a16:creationId xmlns:a16="http://schemas.microsoft.com/office/drawing/2014/main" id="{E448CD3C-0E9D-44FA-8120-2ACBB85C4F5B}"/>
              </a:ext>
            </a:extLst>
          </p:cNvPr>
          <p:cNvSpPr txBox="1"/>
          <p:nvPr/>
        </p:nvSpPr>
        <p:spPr>
          <a:xfrm>
            <a:off x="1426235" y="5821516"/>
            <a:ext cx="3493844" cy="338554"/>
          </a:xfrm>
          <a:prstGeom prst="rect">
            <a:avLst/>
          </a:prstGeom>
          <a:noFill/>
        </p:spPr>
        <p:txBody>
          <a:bodyPr wrap="square" rtlCol="0">
            <a:spAutoFit/>
          </a:bodyPr>
          <a:lstStyle/>
          <a:p>
            <a:r>
              <a:rPr lang="es-419" sz="1600" dirty="0" err="1"/>
              <a:t>codPerro</a:t>
            </a:r>
            <a:r>
              <a:rPr lang="es-419" sz="1600" dirty="0"/>
              <a:t>  </a:t>
            </a:r>
            <a:r>
              <a:rPr lang="es-419" sz="1600"/>
              <a:t>edad  nombre</a:t>
            </a:r>
            <a:endParaRPr lang="es-419" sz="1600" dirty="0"/>
          </a:p>
        </p:txBody>
      </p:sp>
      <p:pic>
        <p:nvPicPr>
          <p:cNvPr id="72" name="Imagen 71">
            <a:extLst>
              <a:ext uri="{FF2B5EF4-FFF2-40B4-BE49-F238E27FC236}">
                <a16:creationId xmlns:a16="http://schemas.microsoft.com/office/drawing/2014/main" id="{DBBFAC72-7DB6-4EBF-8713-F732DBCB8551}"/>
              </a:ext>
            </a:extLst>
          </p:cNvPr>
          <p:cNvPicPr>
            <a:picLocks noChangeAspect="1"/>
          </p:cNvPicPr>
          <p:nvPr/>
        </p:nvPicPr>
        <p:blipFill>
          <a:blip r:embed="rId2"/>
          <a:stretch>
            <a:fillRect/>
          </a:stretch>
        </p:blipFill>
        <p:spPr>
          <a:xfrm rot="12468254">
            <a:off x="1949391" y="5316436"/>
            <a:ext cx="133369" cy="333422"/>
          </a:xfrm>
          <a:prstGeom prst="rect">
            <a:avLst/>
          </a:prstGeom>
        </p:spPr>
      </p:pic>
      <p:pic>
        <p:nvPicPr>
          <p:cNvPr id="73" name="Imagen 72">
            <a:extLst>
              <a:ext uri="{FF2B5EF4-FFF2-40B4-BE49-F238E27FC236}">
                <a16:creationId xmlns:a16="http://schemas.microsoft.com/office/drawing/2014/main" id="{BA6F9C1D-613F-4ECB-96A2-9769EA5E5634}"/>
              </a:ext>
            </a:extLst>
          </p:cNvPr>
          <p:cNvPicPr>
            <a:picLocks noChangeAspect="1"/>
          </p:cNvPicPr>
          <p:nvPr/>
        </p:nvPicPr>
        <p:blipFill>
          <a:blip r:embed="rId3"/>
          <a:stretch>
            <a:fillRect/>
          </a:stretch>
        </p:blipFill>
        <p:spPr>
          <a:xfrm rot="10956845">
            <a:off x="2621260" y="5222513"/>
            <a:ext cx="162710" cy="379656"/>
          </a:xfrm>
          <a:prstGeom prst="rect">
            <a:avLst/>
          </a:prstGeom>
        </p:spPr>
      </p:pic>
      <p:sp>
        <p:nvSpPr>
          <p:cNvPr id="74" name="Rectángulo 73">
            <a:extLst>
              <a:ext uri="{FF2B5EF4-FFF2-40B4-BE49-F238E27FC236}">
                <a16:creationId xmlns:a16="http://schemas.microsoft.com/office/drawing/2014/main" id="{0719B0CD-4E6B-4F99-943C-75F44409B7E0}"/>
              </a:ext>
            </a:extLst>
          </p:cNvPr>
          <p:cNvSpPr/>
          <p:nvPr/>
        </p:nvSpPr>
        <p:spPr>
          <a:xfrm>
            <a:off x="4560605" y="2978022"/>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Raza</a:t>
            </a:r>
            <a:endParaRPr lang="es-MX" sz="1867" kern="0" dirty="0">
              <a:solidFill>
                <a:srgbClr val="000000"/>
              </a:solidFill>
              <a:latin typeface="Arial"/>
              <a:sym typeface="Arial"/>
            </a:endParaRPr>
          </a:p>
        </p:txBody>
      </p:sp>
      <p:sp>
        <p:nvSpPr>
          <p:cNvPr id="75" name="Rombo 74">
            <a:extLst>
              <a:ext uri="{FF2B5EF4-FFF2-40B4-BE49-F238E27FC236}">
                <a16:creationId xmlns:a16="http://schemas.microsoft.com/office/drawing/2014/main" id="{EDBD8F8E-FC31-4543-9810-EEEE273922E9}"/>
              </a:ext>
            </a:extLst>
          </p:cNvPr>
          <p:cNvSpPr/>
          <p:nvPr/>
        </p:nvSpPr>
        <p:spPr>
          <a:xfrm>
            <a:off x="4498337" y="4581192"/>
            <a:ext cx="1496071" cy="5954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ser</a:t>
            </a:r>
          </a:p>
        </p:txBody>
      </p:sp>
      <p:cxnSp>
        <p:nvCxnSpPr>
          <p:cNvPr id="16" name="Conector recto 15">
            <a:extLst>
              <a:ext uri="{FF2B5EF4-FFF2-40B4-BE49-F238E27FC236}">
                <a16:creationId xmlns:a16="http://schemas.microsoft.com/office/drawing/2014/main" id="{7774E8E3-EB81-42DC-87F3-5FA1D9217C67}"/>
              </a:ext>
            </a:extLst>
          </p:cNvPr>
          <p:cNvCxnSpPr>
            <a:stCxn id="58" idx="3"/>
            <a:endCxn id="75" idx="1"/>
          </p:cNvCxnSpPr>
          <p:nvPr/>
        </p:nvCxnSpPr>
        <p:spPr>
          <a:xfrm flipV="1">
            <a:off x="3413964" y="4878904"/>
            <a:ext cx="1084373" cy="8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06E2EDEE-1057-4AAF-8F46-CAE527A92D99}"/>
              </a:ext>
            </a:extLst>
          </p:cNvPr>
          <p:cNvCxnSpPr>
            <a:cxnSpLocks/>
            <a:stCxn id="75" idx="0"/>
            <a:endCxn id="74" idx="2"/>
          </p:cNvCxnSpPr>
          <p:nvPr/>
        </p:nvCxnSpPr>
        <p:spPr>
          <a:xfrm flipH="1" flipV="1">
            <a:off x="5241089" y="3573445"/>
            <a:ext cx="5284" cy="1007747"/>
          </a:xfrm>
          <a:prstGeom prst="line">
            <a:avLst/>
          </a:prstGeom>
        </p:spPr>
        <p:style>
          <a:lnRef idx="1">
            <a:schemeClr val="accent1"/>
          </a:lnRef>
          <a:fillRef idx="0">
            <a:schemeClr val="accent1"/>
          </a:fillRef>
          <a:effectRef idx="0">
            <a:schemeClr val="accent1"/>
          </a:effectRef>
          <a:fontRef idx="minor">
            <a:schemeClr val="tx1"/>
          </a:fontRef>
        </p:style>
      </p:cxnSp>
      <p:sp>
        <p:nvSpPr>
          <p:cNvPr id="76" name="CuadroTexto 75">
            <a:extLst>
              <a:ext uri="{FF2B5EF4-FFF2-40B4-BE49-F238E27FC236}">
                <a16:creationId xmlns:a16="http://schemas.microsoft.com/office/drawing/2014/main" id="{BCE711EF-8464-4529-9B44-EC4B0611AC91}"/>
              </a:ext>
            </a:extLst>
          </p:cNvPr>
          <p:cNvSpPr txBox="1"/>
          <p:nvPr/>
        </p:nvSpPr>
        <p:spPr>
          <a:xfrm>
            <a:off x="3399672" y="4499247"/>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79" name="CuadroTexto 78">
            <a:extLst>
              <a:ext uri="{FF2B5EF4-FFF2-40B4-BE49-F238E27FC236}">
                <a16:creationId xmlns:a16="http://schemas.microsoft.com/office/drawing/2014/main" id="{C01DDE64-BA8C-4533-A272-C19F27595826}"/>
              </a:ext>
            </a:extLst>
          </p:cNvPr>
          <p:cNvSpPr txBox="1"/>
          <p:nvPr/>
        </p:nvSpPr>
        <p:spPr>
          <a:xfrm>
            <a:off x="4588854" y="3549453"/>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1:1</a:t>
            </a:r>
          </a:p>
        </p:txBody>
      </p:sp>
      <p:pic>
        <p:nvPicPr>
          <p:cNvPr id="83" name="Imagen 82">
            <a:extLst>
              <a:ext uri="{FF2B5EF4-FFF2-40B4-BE49-F238E27FC236}">
                <a16:creationId xmlns:a16="http://schemas.microsoft.com/office/drawing/2014/main" id="{A0F62707-8736-42BD-BE75-F4F876477E4E}"/>
              </a:ext>
            </a:extLst>
          </p:cNvPr>
          <p:cNvPicPr>
            <a:picLocks noChangeAspect="1"/>
          </p:cNvPicPr>
          <p:nvPr/>
        </p:nvPicPr>
        <p:blipFill>
          <a:blip r:embed="rId3"/>
          <a:stretch>
            <a:fillRect/>
          </a:stretch>
        </p:blipFill>
        <p:spPr>
          <a:xfrm rot="5400000">
            <a:off x="6030046" y="3185551"/>
            <a:ext cx="162710" cy="379656"/>
          </a:xfrm>
          <a:prstGeom prst="rect">
            <a:avLst/>
          </a:prstGeom>
        </p:spPr>
      </p:pic>
      <p:sp>
        <p:nvSpPr>
          <p:cNvPr id="84" name="CuadroTexto 83">
            <a:extLst>
              <a:ext uri="{FF2B5EF4-FFF2-40B4-BE49-F238E27FC236}">
                <a16:creationId xmlns:a16="http://schemas.microsoft.com/office/drawing/2014/main" id="{77C20E40-DE96-4721-9956-6C9550532C93}"/>
              </a:ext>
            </a:extLst>
          </p:cNvPr>
          <p:cNvSpPr txBox="1"/>
          <p:nvPr/>
        </p:nvSpPr>
        <p:spPr>
          <a:xfrm>
            <a:off x="6361521" y="2978022"/>
            <a:ext cx="878844" cy="338554"/>
          </a:xfrm>
          <a:prstGeom prst="rect">
            <a:avLst/>
          </a:prstGeom>
          <a:noFill/>
        </p:spPr>
        <p:txBody>
          <a:bodyPr wrap="square" rtlCol="0">
            <a:spAutoFit/>
          </a:bodyPr>
          <a:lstStyle/>
          <a:p>
            <a:r>
              <a:rPr lang="es-MX" sz="1600" dirty="0" err="1"/>
              <a:t>codRaza</a:t>
            </a:r>
            <a:endParaRPr lang="es-419" sz="1600" dirty="0"/>
          </a:p>
        </p:txBody>
      </p:sp>
      <p:sp>
        <p:nvSpPr>
          <p:cNvPr id="85" name="CuadroTexto 84">
            <a:extLst>
              <a:ext uri="{FF2B5EF4-FFF2-40B4-BE49-F238E27FC236}">
                <a16:creationId xmlns:a16="http://schemas.microsoft.com/office/drawing/2014/main" id="{69F6E69B-CD82-456D-87BE-0D53B888109B}"/>
              </a:ext>
            </a:extLst>
          </p:cNvPr>
          <p:cNvSpPr txBox="1"/>
          <p:nvPr/>
        </p:nvSpPr>
        <p:spPr>
          <a:xfrm>
            <a:off x="6402666" y="3287457"/>
            <a:ext cx="878844" cy="338554"/>
          </a:xfrm>
          <a:prstGeom prst="rect">
            <a:avLst/>
          </a:prstGeom>
          <a:noFill/>
        </p:spPr>
        <p:txBody>
          <a:bodyPr wrap="square" rtlCol="0">
            <a:spAutoFit/>
          </a:bodyPr>
          <a:lstStyle/>
          <a:p>
            <a:r>
              <a:rPr lang="es-MX" sz="1600" dirty="0"/>
              <a:t>nombre</a:t>
            </a:r>
            <a:endParaRPr lang="es-419" sz="1600" dirty="0"/>
          </a:p>
        </p:txBody>
      </p:sp>
      <p:pic>
        <p:nvPicPr>
          <p:cNvPr id="86" name="Imagen 85">
            <a:extLst>
              <a:ext uri="{FF2B5EF4-FFF2-40B4-BE49-F238E27FC236}">
                <a16:creationId xmlns:a16="http://schemas.microsoft.com/office/drawing/2014/main" id="{677BB6BC-7DBC-4D10-B324-042C23F85C2D}"/>
              </a:ext>
            </a:extLst>
          </p:cNvPr>
          <p:cNvPicPr>
            <a:picLocks noChangeAspect="1"/>
          </p:cNvPicPr>
          <p:nvPr/>
        </p:nvPicPr>
        <p:blipFill>
          <a:blip r:embed="rId2"/>
          <a:stretch>
            <a:fillRect/>
          </a:stretch>
        </p:blipFill>
        <p:spPr>
          <a:xfrm rot="5400000">
            <a:off x="6025679" y="2905654"/>
            <a:ext cx="179972" cy="449929"/>
          </a:xfrm>
          <a:prstGeom prst="rect">
            <a:avLst/>
          </a:prstGeom>
        </p:spPr>
      </p:pic>
      <p:sp>
        <p:nvSpPr>
          <p:cNvPr id="87" name="Rectángulo 86">
            <a:extLst>
              <a:ext uri="{FF2B5EF4-FFF2-40B4-BE49-F238E27FC236}">
                <a16:creationId xmlns:a16="http://schemas.microsoft.com/office/drawing/2014/main" id="{C3173CD5-3888-4AE9-B76A-C76257748CF8}"/>
              </a:ext>
            </a:extLst>
          </p:cNvPr>
          <p:cNvSpPr/>
          <p:nvPr/>
        </p:nvSpPr>
        <p:spPr>
          <a:xfrm>
            <a:off x="7945099" y="4477260"/>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Medicamento</a:t>
            </a:r>
            <a:endParaRPr lang="es-MX" sz="1867" kern="0" dirty="0">
              <a:solidFill>
                <a:srgbClr val="000000"/>
              </a:solidFill>
              <a:latin typeface="Arial"/>
              <a:sym typeface="Arial"/>
            </a:endParaRPr>
          </a:p>
        </p:txBody>
      </p:sp>
      <p:pic>
        <p:nvPicPr>
          <p:cNvPr id="89" name="Imagen 88">
            <a:extLst>
              <a:ext uri="{FF2B5EF4-FFF2-40B4-BE49-F238E27FC236}">
                <a16:creationId xmlns:a16="http://schemas.microsoft.com/office/drawing/2014/main" id="{1BDBD742-B066-4170-BDCD-3B94832B8520}"/>
              </a:ext>
            </a:extLst>
          </p:cNvPr>
          <p:cNvPicPr>
            <a:picLocks noChangeAspect="1"/>
          </p:cNvPicPr>
          <p:nvPr/>
        </p:nvPicPr>
        <p:blipFill>
          <a:blip r:embed="rId2"/>
          <a:stretch>
            <a:fillRect/>
          </a:stretch>
        </p:blipFill>
        <p:spPr>
          <a:xfrm rot="10800000">
            <a:off x="8168802" y="5072683"/>
            <a:ext cx="133369" cy="333422"/>
          </a:xfrm>
          <a:prstGeom prst="rect">
            <a:avLst/>
          </a:prstGeom>
        </p:spPr>
      </p:pic>
      <p:pic>
        <p:nvPicPr>
          <p:cNvPr id="90" name="Imagen 89">
            <a:extLst>
              <a:ext uri="{FF2B5EF4-FFF2-40B4-BE49-F238E27FC236}">
                <a16:creationId xmlns:a16="http://schemas.microsoft.com/office/drawing/2014/main" id="{F34019FD-F681-415B-9C29-49C936B7A7CA}"/>
              </a:ext>
            </a:extLst>
          </p:cNvPr>
          <p:cNvPicPr>
            <a:picLocks noChangeAspect="1"/>
          </p:cNvPicPr>
          <p:nvPr/>
        </p:nvPicPr>
        <p:blipFill>
          <a:blip r:embed="rId3"/>
          <a:stretch>
            <a:fillRect/>
          </a:stretch>
        </p:blipFill>
        <p:spPr>
          <a:xfrm rot="10800000">
            <a:off x="8778442" y="5083965"/>
            <a:ext cx="162710" cy="379656"/>
          </a:xfrm>
          <a:prstGeom prst="rect">
            <a:avLst/>
          </a:prstGeom>
        </p:spPr>
      </p:pic>
      <p:cxnSp>
        <p:nvCxnSpPr>
          <p:cNvPr id="91" name="Conector recto 90">
            <a:extLst>
              <a:ext uri="{FF2B5EF4-FFF2-40B4-BE49-F238E27FC236}">
                <a16:creationId xmlns:a16="http://schemas.microsoft.com/office/drawing/2014/main" id="{427F7689-D57E-4904-BEBA-963CAC43B9A5}"/>
              </a:ext>
            </a:extLst>
          </p:cNvPr>
          <p:cNvCxnSpPr>
            <a:cxnSpLocks/>
            <a:stCxn id="75" idx="3"/>
          </p:cNvCxnSpPr>
          <p:nvPr/>
        </p:nvCxnSpPr>
        <p:spPr>
          <a:xfrm flipV="1">
            <a:off x="5994408" y="4774971"/>
            <a:ext cx="2075369" cy="103933"/>
          </a:xfrm>
          <a:prstGeom prst="line">
            <a:avLst/>
          </a:prstGeom>
        </p:spPr>
        <p:style>
          <a:lnRef idx="1">
            <a:schemeClr val="accent1"/>
          </a:lnRef>
          <a:fillRef idx="0">
            <a:schemeClr val="accent1"/>
          </a:fillRef>
          <a:effectRef idx="0">
            <a:schemeClr val="accent1"/>
          </a:effectRef>
          <a:fontRef idx="minor">
            <a:schemeClr val="tx1"/>
          </a:fontRef>
        </p:style>
      </p:cxnSp>
      <p:sp>
        <p:nvSpPr>
          <p:cNvPr id="94" name="CuadroTexto 93">
            <a:extLst>
              <a:ext uri="{FF2B5EF4-FFF2-40B4-BE49-F238E27FC236}">
                <a16:creationId xmlns:a16="http://schemas.microsoft.com/office/drawing/2014/main" id="{E5F03EC0-6CD0-42F8-91E7-E2262DCD0434}"/>
              </a:ext>
            </a:extLst>
          </p:cNvPr>
          <p:cNvSpPr txBox="1"/>
          <p:nvPr/>
        </p:nvSpPr>
        <p:spPr>
          <a:xfrm>
            <a:off x="3413963" y="4904909"/>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1:N</a:t>
            </a:r>
          </a:p>
        </p:txBody>
      </p:sp>
      <p:sp>
        <p:nvSpPr>
          <p:cNvPr id="95" name="CuadroTexto 94">
            <a:extLst>
              <a:ext uri="{FF2B5EF4-FFF2-40B4-BE49-F238E27FC236}">
                <a16:creationId xmlns:a16="http://schemas.microsoft.com/office/drawing/2014/main" id="{E9BBDFC2-85FC-422B-AD40-0835EBE622FD}"/>
              </a:ext>
            </a:extLst>
          </p:cNvPr>
          <p:cNvSpPr txBox="1"/>
          <p:nvPr/>
        </p:nvSpPr>
        <p:spPr>
          <a:xfrm>
            <a:off x="7105626" y="4867274"/>
            <a:ext cx="726403" cy="379656"/>
          </a:xfrm>
          <a:prstGeom prst="rect">
            <a:avLst/>
          </a:prstGeom>
          <a:noFill/>
        </p:spPr>
        <p:txBody>
          <a:bodyPr wrap="square" rtlCol="0">
            <a:spAutoFit/>
          </a:bodyPr>
          <a:lstStyle/>
          <a:p>
            <a:pPr defTabSz="1219170">
              <a:buClr>
                <a:srgbClr val="000000"/>
              </a:buClr>
            </a:pPr>
            <a:r>
              <a:rPr lang="es-419" sz="1867" kern="0" dirty="0">
                <a:solidFill>
                  <a:srgbClr val="000000"/>
                </a:solidFill>
                <a:latin typeface="Arial"/>
                <a:cs typeface="Arial"/>
                <a:sym typeface="Arial"/>
              </a:rPr>
              <a:t>0:N</a:t>
            </a:r>
          </a:p>
        </p:txBody>
      </p:sp>
      <p:sp>
        <p:nvSpPr>
          <p:cNvPr id="96" name="CuadroTexto 95">
            <a:extLst>
              <a:ext uri="{FF2B5EF4-FFF2-40B4-BE49-F238E27FC236}">
                <a16:creationId xmlns:a16="http://schemas.microsoft.com/office/drawing/2014/main" id="{6183D09E-286E-4755-81B3-0E01B2158FB0}"/>
              </a:ext>
            </a:extLst>
          </p:cNvPr>
          <p:cNvSpPr txBox="1"/>
          <p:nvPr/>
        </p:nvSpPr>
        <p:spPr>
          <a:xfrm>
            <a:off x="7859956" y="5513916"/>
            <a:ext cx="3493844" cy="338554"/>
          </a:xfrm>
          <a:prstGeom prst="rect">
            <a:avLst/>
          </a:prstGeom>
          <a:noFill/>
        </p:spPr>
        <p:txBody>
          <a:bodyPr wrap="square" rtlCol="0">
            <a:spAutoFit/>
          </a:bodyPr>
          <a:lstStyle/>
          <a:p>
            <a:r>
              <a:rPr lang="es-MX" sz="1600" dirty="0"/>
              <a:t>c</a:t>
            </a:r>
            <a:r>
              <a:rPr lang="es-419" sz="1600" dirty="0" err="1"/>
              <a:t>odMedicamento</a:t>
            </a:r>
            <a:r>
              <a:rPr lang="es-419" sz="1600" dirty="0"/>
              <a:t>   nombre</a:t>
            </a:r>
          </a:p>
        </p:txBody>
      </p:sp>
      <p:pic>
        <p:nvPicPr>
          <p:cNvPr id="43" name="Imagen 42">
            <a:extLst>
              <a:ext uri="{FF2B5EF4-FFF2-40B4-BE49-F238E27FC236}">
                <a16:creationId xmlns:a16="http://schemas.microsoft.com/office/drawing/2014/main" id="{CA5C3B4F-B00C-411E-9214-4CE1A77C5E92}"/>
              </a:ext>
            </a:extLst>
          </p:cNvPr>
          <p:cNvPicPr>
            <a:picLocks noChangeAspect="1"/>
          </p:cNvPicPr>
          <p:nvPr/>
        </p:nvPicPr>
        <p:blipFill>
          <a:blip r:embed="rId3"/>
          <a:stretch>
            <a:fillRect/>
          </a:stretch>
        </p:blipFill>
        <p:spPr>
          <a:xfrm rot="10956845">
            <a:off x="3081123" y="5211442"/>
            <a:ext cx="162710" cy="379656"/>
          </a:xfrm>
          <a:prstGeom prst="rect">
            <a:avLst/>
          </a:prstGeom>
        </p:spPr>
      </p:pic>
    </p:spTree>
    <p:extLst>
      <p:ext uri="{BB962C8B-B14F-4D97-AF65-F5344CB8AC3E}">
        <p14:creationId xmlns:p14="http://schemas.microsoft.com/office/powerpoint/2010/main" val="147878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arn(inVertical)">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arn(inVertical)">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arn(inVertical)">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inVertical)">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inVertical)">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barn(inVertical)">
                                      <p:cBhvr>
                                        <p:cTn id="35" dur="500"/>
                                        <p:tgtEl>
                                          <p:spTgt spid="60"/>
                                        </p:tgtEl>
                                      </p:cBhvr>
                                    </p:animEffect>
                                  </p:childTnLst>
                                </p:cTn>
                              </p:par>
                              <p:par>
                                <p:cTn id="36" presetID="16" presetClass="entr" presetSubtype="21"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arn(inVertical)">
                                      <p:cBhvr>
                                        <p:cTn id="38" dur="500"/>
                                        <p:tgtEl>
                                          <p:spTgt spid="62"/>
                                        </p:tgtEl>
                                      </p:cBhvr>
                                    </p:animEffect>
                                  </p:childTnLst>
                                </p:cTn>
                              </p:par>
                              <p:par>
                                <p:cTn id="39" presetID="16" presetClass="entr" presetSubtype="21"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barn(inVertical)">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barn(inVertical)">
                                      <p:cBhvr>
                                        <p:cTn id="46" dur="5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barn(inVertical)">
                                      <p:cBhvr>
                                        <p:cTn id="51" dur="500"/>
                                        <p:tgtEl>
                                          <p:spTgt spid="6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arn(inVertical)">
                                      <p:cBhvr>
                                        <p:cTn id="56" dur="5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barn(inVertical)">
                                      <p:cBhvr>
                                        <p:cTn id="61" dur="5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barn(inVertical)">
                                      <p:cBhvr>
                                        <p:cTn id="66" dur="500"/>
                                        <p:tgtEl>
                                          <p:spTgt spid="76"/>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barn(inVertical)">
                                      <p:cBhvr>
                                        <p:cTn id="71" dur="500"/>
                                        <p:tgtEl>
                                          <p:spTgt spid="79"/>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barn(inVertical)">
                                      <p:cBhvr>
                                        <p:cTn id="74" dur="500"/>
                                        <p:tgtEl>
                                          <p:spTgt spid="87"/>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barn(inVertical)">
                                      <p:cBhvr>
                                        <p:cTn id="79" dur="500"/>
                                        <p:tgtEl>
                                          <p:spTgt spid="94"/>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barn(inVertical)">
                                      <p:cBhvr>
                                        <p:cTn id="8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7" grpId="0" animBg="1"/>
      <p:bldP spid="52" grpId="0" animBg="1"/>
      <p:bldP spid="55" grpId="0"/>
      <p:bldP spid="57" grpId="0"/>
      <p:bldP spid="58" grpId="0" animBg="1"/>
      <p:bldP spid="60" grpId="0" animBg="1"/>
      <p:bldP spid="65" grpId="0"/>
      <p:bldP spid="67" grpId="0"/>
      <p:bldP spid="74" grpId="0" animBg="1"/>
      <p:bldP spid="75" grpId="0" animBg="1"/>
      <p:bldP spid="76" grpId="0"/>
      <p:bldP spid="79" grpId="0"/>
      <p:bldP spid="87" grpId="0" animBg="1"/>
      <p:bldP spid="94" grpId="0"/>
      <p:bldP spid="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511144" y="88642"/>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sp>
        <p:nvSpPr>
          <p:cNvPr id="12" name="CuadroTexto 11">
            <a:extLst>
              <a:ext uri="{FF2B5EF4-FFF2-40B4-BE49-F238E27FC236}">
                <a16:creationId xmlns:a16="http://schemas.microsoft.com/office/drawing/2014/main" id="{0E2882DC-395B-42D5-8BA6-94B7F25F18AA}"/>
              </a:ext>
            </a:extLst>
          </p:cNvPr>
          <p:cNvSpPr txBox="1"/>
          <p:nvPr/>
        </p:nvSpPr>
        <p:spPr>
          <a:xfrm>
            <a:off x="3623684" y="782144"/>
            <a:ext cx="8568315" cy="3139321"/>
          </a:xfrm>
          <a:prstGeom prst="rect">
            <a:avLst/>
          </a:prstGeom>
          <a:noFill/>
        </p:spPr>
        <p:txBody>
          <a:bodyPr wrap="square">
            <a:spAutoFit/>
          </a:bodyPr>
          <a:lstStyle/>
          <a:p>
            <a:r>
              <a:rPr lang="es-MX" b="0" i="0" dirty="0">
                <a:solidFill>
                  <a:schemeClr val="tx1">
                    <a:lumMod val="50000"/>
                    <a:lumOff val="50000"/>
                  </a:schemeClr>
                </a:solidFill>
                <a:effectLst/>
                <a:latin typeface="Nunito Sans" panose="020B0604020202020204"/>
              </a:rPr>
              <a:t>Para el modelado y la gestión de </a:t>
            </a:r>
            <a:r>
              <a:rPr lang="es-MX" b="0" i="0" u="none" strike="noStrike" dirty="0">
                <a:solidFill>
                  <a:schemeClr val="tx1">
                    <a:lumMod val="50000"/>
                    <a:lumOff val="50000"/>
                  </a:schemeClr>
                </a:solidFill>
                <a:effectLst/>
                <a:latin typeface="Nunito Sans" panose="020B0604020202020204"/>
                <a:hlinkClick r:id="rId4" tooltip="Bases de datos">
                  <a:extLst>
                    <a:ext uri="{A12FA001-AC4F-418D-AE19-62706E023703}">
                      <ahyp:hlinkClr xmlns:ahyp="http://schemas.microsoft.com/office/drawing/2018/hyperlinkcolor" val="tx"/>
                    </a:ext>
                  </a:extLst>
                </a:hlinkClick>
              </a:rPr>
              <a:t>bases de datos</a:t>
            </a:r>
            <a:r>
              <a:rPr lang="es-MX" b="0" i="0" dirty="0">
                <a:solidFill>
                  <a:schemeClr val="tx1">
                    <a:lumMod val="50000"/>
                    <a:lumOff val="50000"/>
                  </a:schemeClr>
                </a:solidFill>
                <a:effectLst/>
                <a:latin typeface="Nunito Sans" panose="020B0604020202020204"/>
              </a:rPr>
              <a:t>, es un </a:t>
            </a:r>
            <a:r>
              <a:rPr lang="es-MX" b="0" i="0" u="none" strike="noStrike" dirty="0">
                <a:solidFill>
                  <a:schemeClr val="tx1">
                    <a:lumMod val="50000"/>
                    <a:lumOff val="50000"/>
                  </a:schemeClr>
                </a:solidFill>
                <a:effectLst/>
                <a:latin typeface="Nunito Sans" panose="020B0604020202020204"/>
                <a:hlinkClick r:id="rId5" tooltip="Modelo de datos">
                  <a:extLst>
                    <a:ext uri="{A12FA001-AC4F-418D-AE19-62706E023703}">
                      <ahyp:hlinkClr xmlns:ahyp="http://schemas.microsoft.com/office/drawing/2018/hyperlinkcolor" val="tx"/>
                    </a:ext>
                  </a:extLst>
                </a:hlinkClick>
              </a:rPr>
              <a:t>modelo de datos</a:t>
            </a:r>
            <a:r>
              <a:rPr lang="es-MX" b="0" i="0" dirty="0">
                <a:solidFill>
                  <a:schemeClr val="tx1">
                    <a:lumMod val="50000"/>
                    <a:lumOff val="50000"/>
                  </a:schemeClr>
                </a:solidFill>
                <a:effectLst/>
                <a:latin typeface="Nunito Sans" panose="020B0604020202020204"/>
              </a:rPr>
              <a:t> basado en la </a:t>
            </a:r>
            <a:r>
              <a:rPr lang="es-MX" b="0" i="0" u="none" strike="noStrike" dirty="0">
                <a:solidFill>
                  <a:schemeClr val="tx1">
                    <a:lumMod val="50000"/>
                    <a:lumOff val="50000"/>
                  </a:schemeClr>
                </a:solidFill>
                <a:effectLst/>
                <a:latin typeface="Nunito Sans" panose="020B0604020202020204"/>
                <a:hlinkClick r:id="rId6" tooltip="Lógica de primer orden">
                  <a:extLst>
                    <a:ext uri="{A12FA001-AC4F-418D-AE19-62706E023703}">
                      <ahyp:hlinkClr xmlns:ahyp="http://schemas.microsoft.com/office/drawing/2018/hyperlinkcolor" val="tx"/>
                    </a:ext>
                  </a:extLst>
                </a:hlinkClick>
              </a:rPr>
              <a:t>lógica de predicados</a:t>
            </a:r>
            <a:r>
              <a:rPr lang="es-MX" b="0" i="0" dirty="0">
                <a:solidFill>
                  <a:schemeClr val="tx1">
                    <a:lumMod val="50000"/>
                    <a:lumOff val="50000"/>
                  </a:schemeClr>
                </a:solidFill>
                <a:effectLst/>
                <a:latin typeface="Nunito Sans" panose="020B0604020202020204"/>
              </a:rPr>
              <a:t> y en la </a:t>
            </a:r>
            <a:r>
              <a:rPr lang="es-MX" b="0" i="0" u="none" strike="noStrike" dirty="0">
                <a:solidFill>
                  <a:schemeClr val="tx1">
                    <a:lumMod val="50000"/>
                    <a:lumOff val="50000"/>
                  </a:schemeClr>
                </a:solidFill>
                <a:effectLst/>
                <a:latin typeface="Nunito Sans" panose="020B0604020202020204"/>
                <a:hlinkClick r:id="rId7" tooltip="Teoría de conjuntos">
                  <a:extLst>
                    <a:ext uri="{A12FA001-AC4F-418D-AE19-62706E023703}">
                      <ahyp:hlinkClr xmlns:ahyp="http://schemas.microsoft.com/office/drawing/2018/hyperlinkcolor" val="tx"/>
                    </a:ext>
                  </a:extLst>
                </a:hlinkClick>
              </a:rPr>
              <a:t>teoría de conjuntos</a:t>
            </a:r>
            <a:r>
              <a:rPr lang="es-MX" b="0" i="0" dirty="0">
                <a:solidFill>
                  <a:schemeClr val="tx1">
                    <a:lumMod val="50000"/>
                    <a:lumOff val="50000"/>
                  </a:schemeClr>
                </a:solidFill>
                <a:effectLst/>
                <a:latin typeface="Nunito Sans" panose="020B0604020202020204"/>
              </a:rPr>
              <a:t>.</a:t>
            </a:r>
          </a:p>
          <a:p>
            <a:r>
              <a:rPr lang="es-MX" b="1" i="0" dirty="0">
                <a:solidFill>
                  <a:schemeClr val="tx1">
                    <a:lumMod val="50000"/>
                    <a:lumOff val="50000"/>
                  </a:schemeClr>
                </a:solidFill>
                <a:effectLst/>
                <a:latin typeface="Nunito Sans" panose="020B0604020202020204"/>
              </a:rPr>
              <a:t>VENTAJAS</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Provee herramientas que garantizan evitar la duplicidad de registros.</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Garantiza la integridad referencial, así, al eliminar un registro elimina todos los registros relacionados dependientes.</a:t>
            </a:r>
          </a:p>
          <a:p>
            <a:pPr algn="l"/>
            <a:r>
              <a:rPr lang="es-MX" b="1" dirty="0">
                <a:solidFill>
                  <a:schemeClr val="tx1">
                    <a:lumMod val="50000"/>
                    <a:lumOff val="50000"/>
                  </a:schemeClr>
                </a:solidFill>
                <a:latin typeface="Nunito Sans" panose="020B0604020202020204"/>
              </a:rPr>
              <a:t>DESVENTAJAS</a:t>
            </a:r>
            <a:endParaRPr lang="es-MX" b="1" i="0" dirty="0">
              <a:solidFill>
                <a:schemeClr val="tx1">
                  <a:lumMod val="50000"/>
                  <a:lumOff val="50000"/>
                </a:schemeClr>
              </a:solidFill>
              <a:effectLst/>
              <a:latin typeface="Nunito Sans" panose="020B0604020202020204"/>
            </a:endParaRP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Presentan deficiencias con datos gráficos, multimedia, y sistemas de información geográfica.</a:t>
            </a:r>
          </a:p>
          <a:p>
            <a:pPr marL="285750" indent="-285750" algn="l">
              <a:buFont typeface="Arial" panose="020B0604020202020204" pitchFamily="34" charset="0"/>
              <a:buChar char="•"/>
            </a:pPr>
            <a:r>
              <a:rPr lang="es-MX" b="0" i="0" dirty="0">
                <a:solidFill>
                  <a:schemeClr val="tx1">
                    <a:lumMod val="50000"/>
                    <a:lumOff val="50000"/>
                  </a:schemeClr>
                </a:solidFill>
                <a:effectLst/>
                <a:latin typeface="Nunito Sans" panose="020B0604020202020204"/>
              </a:rPr>
              <a:t>No se manipulan de forma eficiente los bloques de texto como tipo de dato.</a:t>
            </a:r>
          </a:p>
          <a:p>
            <a:endParaRPr lang="es-419" dirty="0"/>
          </a:p>
        </p:txBody>
      </p:sp>
      <p:pic>
        <p:nvPicPr>
          <p:cNvPr id="1026" name="Picture 2" descr="3. Modelos relacionales de base de datos – TIC´s II">
            <a:extLst>
              <a:ext uri="{FF2B5EF4-FFF2-40B4-BE49-F238E27FC236}">
                <a16:creationId xmlns:a16="http://schemas.microsoft.com/office/drawing/2014/main" id="{153429F5-B83D-4DC2-9796-35F5B0B6AF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7477" y="3713143"/>
            <a:ext cx="6479052" cy="293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948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EE699A9E-5671-45B3-9089-C3236F1923CA}"/>
              </a:ext>
            </a:extLst>
          </p:cNvPr>
          <p:cNvPicPr>
            <a:picLocks noChangeAspect="1"/>
          </p:cNvPicPr>
          <p:nvPr/>
        </p:nvPicPr>
        <p:blipFill>
          <a:blip r:embed="rId4"/>
          <a:stretch>
            <a:fillRect/>
          </a:stretch>
        </p:blipFill>
        <p:spPr>
          <a:xfrm>
            <a:off x="4446645" y="893258"/>
            <a:ext cx="6526155" cy="2243952"/>
          </a:xfrm>
          <a:prstGeom prst="rect">
            <a:avLst/>
          </a:prstGeom>
        </p:spPr>
      </p:pic>
      <p:pic>
        <p:nvPicPr>
          <p:cNvPr id="8" name="Imagen 7">
            <a:extLst>
              <a:ext uri="{FF2B5EF4-FFF2-40B4-BE49-F238E27FC236}">
                <a16:creationId xmlns:a16="http://schemas.microsoft.com/office/drawing/2014/main" id="{E82D354B-79BD-4869-95A8-400124F7F48F}"/>
              </a:ext>
            </a:extLst>
          </p:cNvPr>
          <p:cNvPicPr>
            <a:picLocks noChangeAspect="1"/>
          </p:cNvPicPr>
          <p:nvPr/>
        </p:nvPicPr>
        <p:blipFill>
          <a:blip r:embed="rId5"/>
          <a:stretch>
            <a:fillRect/>
          </a:stretch>
        </p:blipFill>
        <p:spPr>
          <a:xfrm>
            <a:off x="4126855" y="3870892"/>
            <a:ext cx="2790933" cy="1447151"/>
          </a:xfrm>
          <a:prstGeom prst="rect">
            <a:avLst/>
          </a:prstGeom>
        </p:spPr>
      </p:pic>
      <p:pic>
        <p:nvPicPr>
          <p:cNvPr id="11" name="Imagen 10">
            <a:extLst>
              <a:ext uri="{FF2B5EF4-FFF2-40B4-BE49-F238E27FC236}">
                <a16:creationId xmlns:a16="http://schemas.microsoft.com/office/drawing/2014/main" id="{EFBA0960-3933-4410-B595-84436E4365CE}"/>
              </a:ext>
            </a:extLst>
          </p:cNvPr>
          <p:cNvPicPr>
            <a:picLocks noChangeAspect="1"/>
          </p:cNvPicPr>
          <p:nvPr/>
        </p:nvPicPr>
        <p:blipFill>
          <a:blip r:embed="rId6"/>
          <a:stretch>
            <a:fillRect/>
          </a:stretch>
        </p:blipFill>
        <p:spPr>
          <a:xfrm>
            <a:off x="9243796" y="4594468"/>
            <a:ext cx="2407076" cy="1535802"/>
          </a:xfrm>
          <a:prstGeom prst="rect">
            <a:avLst/>
          </a:prstGeom>
        </p:spPr>
      </p:pic>
      <p:cxnSp>
        <p:nvCxnSpPr>
          <p:cNvPr id="13" name="Conector: angular 12">
            <a:extLst>
              <a:ext uri="{FF2B5EF4-FFF2-40B4-BE49-F238E27FC236}">
                <a16:creationId xmlns:a16="http://schemas.microsoft.com/office/drawing/2014/main" id="{A6F45F95-76D3-4B10-95D4-F1DA9EB952F9}"/>
              </a:ext>
            </a:extLst>
          </p:cNvPr>
          <p:cNvCxnSpPr>
            <a:cxnSpLocks/>
            <a:stCxn id="8" idx="3"/>
            <a:endCxn id="11" idx="1"/>
          </p:cNvCxnSpPr>
          <p:nvPr/>
        </p:nvCxnSpPr>
        <p:spPr>
          <a:xfrm>
            <a:off x="6917788" y="4594468"/>
            <a:ext cx="2326008" cy="767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5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208383"/>
            <a:ext cx="5395028" cy="747140"/>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Relacional</a:t>
            </a:r>
            <a:endParaRPr i="1" dirty="0">
              <a:solidFill>
                <a:schemeClr val="accent1"/>
              </a:solidFill>
              <a:latin typeface="Georgia" panose="02040502050405020303" pitchFamily="18" charset="0"/>
            </a:endParaRPr>
          </a:p>
        </p:txBody>
      </p:sp>
      <p:pic>
        <p:nvPicPr>
          <p:cNvPr id="4" name="Imagen 3">
            <a:extLst>
              <a:ext uri="{FF2B5EF4-FFF2-40B4-BE49-F238E27FC236}">
                <a16:creationId xmlns:a16="http://schemas.microsoft.com/office/drawing/2014/main" id="{69E111E3-87E3-4230-BD97-64D49F19D1C3}"/>
              </a:ext>
            </a:extLst>
          </p:cNvPr>
          <p:cNvPicPr>
            <a:picLocks noChangeAspect="1"/>
          </p:cNvPicPr>
          <p:nvPr/>
        </p:nvPicPr>
        <p:blipFill>
          <a:blip r:embed="rId4"/>
          <a:stretch>
            <a:fillRect/>
          </a:stretch>
        </p:blipFill>
        <p:spPr>
          <a:xfrm>
            <a:off x="3623685" y="1256382"/>
            <a:ext cx="2101938" cy="1331663"/>
          </a:xfrm>
          <a:prstGeom prst="rect">
            <a:avLst/>
          </a:prstGeom>
        </p:spPr>
      </p:pic>
      <p:pic>
        <p:nvPicPr>
          <p:cNvPr id="10" name="Imagen 9">
            <a:extLst>
              <a:ext uri="{FF2B5EF4-FFF2-40B4-BE49-F238E27FC236}">
                <a16:creationId xmlns:a16="http://schemas.microsoft.com/office/drawing/2014/main" id="{740C355A-9CB2-4082-8EF6-71A99CD43756}"/>
              </a:ext>
            </a:extLst>
          </p:cNvPr>
          <p:cNvPicPr>
            <a:picLocks noChangeAspect="1"/>
          </p:cNvPicPr>
          <p:nvPr/>
        </p:nvPicPr>
        <p:blipFill>
          <a:blip r:embed="rId5"/>
          <a:stretch>
            <a:fillRect/>
          </a:stretch>
        </p:blipFill>
        <p:spPr>
          <a:xfrm>
            <a:off x="4712771" y="4373817"/>
            <a:ext cx="2025704" cy="1269271"/>
          </a:xfrm>
          <a:prstGeom prst="rect">
            <a:avLst/>
          </a:prstGeom>
        </p:spPr>
      </p:pic>
      <p:pic>
        <p:nvPicPr>
          <p:cNvPr id="14" name="Imagen 13">
            <a:extLst>
              <a:ext uri="{FF2B5EF4-FFF2-40B4-BE49-F238E27FC236}">
                <a16:creationId xmlns:a16="http://schemas.microsoft.com/office/drawing/2014/main" id="{3DA1166F-54A1-4329-AB6A-417A625729A8}"/>
              </a:ext>
            </a:extLst>
          </p:cNvPr>
          <p:cNvPicPr>
            <a:picLocks noChangeAspect="1"/>
          </p:cNvPicPr>
          <p:nvPr/>
        </p:nvPicPr>
        <p:blipFill>
          <a:blip r:embed="rId6"/>
          <a:stretch>
            <a:fillRect/>
          </a:stretch>
        </p:blipFill>
        <p:spPr>
          <a:xfrm>
            <a:off x="10182802" y="1256382"/>
            <a:ext cx="1987126" cy="787108"/>
          </a:xfrm>
          <a:prstGeom prst="rect">
            <a:avLst/>
          </a:prstGeom>
        </p:spPr>
      </p:pic>
      <p:pic>
        <p:nvPicPr>
          <p:cNvPr id="16" name="Imagen 15">
            <a:extLst>
              <a:ext uri="{FF2B5EF4-FFF2-40B4-BE49-F238E27FC236}">
                <a16:creationId xmlns:a16="http://schemas.microsoft.com/office/drawing/2014/main" id="{84D4B26D-6930-4626-870B-9D38D27C7A0E}"/>
              </a:ext>
            </a:extLst>
          </p:cNvPr>
          <p:cNvPicPr>
            <a:picLocks noChangeAspect="1"/>
          </p:cNvPicPr>
          <p:nvPr/>
        </p:nvPicPr>
        <p:blipFill>
          <a:blip r:embed="rId7"/>
          <a:stretch>
            <a:fillRect/>
          </a:stretch>
        </p:blipFill>
        <p:spPr>
          <a:xfrm>
            <a:off x="9706016" y="4405764"/>
            <a:ext cx="1782708" cy="1195854"/>
          </a:xfrm>
          <a:prstGeom prst="rect">
            <a:avLst/>
          </a:prstGeom>
        </p:spPr>
      </p:pic>
      <p:pic>
        <p:nvPicPr>
          <p:cNvPr id="18" name="Imagen 17">
            <a:extLst>
              <a:ext uri="{FF2B5EF4-FFF2-40B4-BE49-F238E27FC236}">
                <a16:creationId xmlns:a16="http://schemas.microsoft.com/office/drawing/2014/main" id="{15648639-BD6B-447C-A1CD-0DCD7AB73229}"/>
              </a:ext>
            </a:extLst>
          </p:cNvPr>
          <p:cNvPicPr>
            <a:picLocks noChangeAspect="1"/>
          </p:cNvPicPr>
          <p:nvPr/>
        </p:nvPicPr>
        <p:blipFill>
          <a:blip r:embed="rId8"/>
          <a:stretch>
            <a:fillRect/>
          </a:stretch>
        </p:blipFill>
        <p:spPr>
          <a:xfrm>
            <a:off x="7013784" y="1324286"/>
            <a:ext cx="1880857" cy="1195854"/>
          </a:xfrm>
          <a:prstGeom prst="rect">
            <a:avLst/>
          </a:prstGeom>
        </p:spPr>
      </p:pic>
      <p:cxnSp>
        <p:nvCxnSpPr>
          <p:cNvPr id="20" name="Conector recto de flecha 19">
            <a:extLst>
              <a:ext uri="{FF2B5EF4-FFF2-40B4-BE49-F238E27FC236}">
                <a16:creationId xmlns:a16="http://schemas.microsoft.com/office/drawing/2014/main" id="{122F9031-6B4C-4D8C-9EA5-FD57144CAB99}"/>
              </a:ext>
            </a:extLst>
          </p:cNvPr>
          <p:cNvCxnSpPr>
            <a:stCxn id="4" idx="3"/>
            <a:endCxn id="18" idx="1"/>
          </p:cNvCxnSpPr>
          <p:nvPr/>
        </p:nvCxnSpPr>
        <p:spPr>
          <a:xfrm flipV="1">
            <a:off x="5725623" y="1922213"/>
            <a:ext cx="12881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68C76B8A-6A96-4354-A5B4-20CF081CC6D4}"/>
              </a:ext>
            </a:extLst>
          </p:cNvPr>
          <p:cNvCxnSpPr>
            <a:stCxn id="14" idx="1"/>
            <a:endCxn id="18" idx="3"/>
          </p:cNvCxnSpPr>
          <p:nvPr/>
        </p:nvCxnSpPr>
        <p:spPr>
          <a:xfrm rot="10800000" flipV="1">
            <a:off x="8894642" y="1649935"/>
            <a:ext cx="1288161" cy="272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0A4A57A7-E1FD-4DCB-A4DB-9420489120A6}"/>
              </a:ext>
            </a:extLst>
          </p:cNvPr>
          <p:cNvCxnSpPr>
            <a:stCxn id="4" idx="2"/>
            <a:endCxn id="10" idx="0"/>
          </p:cNvCxnSpPr>
          <p:nvPr/>
        </p:nvCxnSpPr>
        <p:spPr>
          <a:xfrm rot="16200000" flipH="1">
            <a:off x="4307252" y="2955446"/>
            <a:ext cx="1785772" cy="1050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AD358041-63C1-4080-AAFE-5A63CB5AC45F}"/>
              </a:ext>
            </a:extLst>
          </p:cNvPr>
          <p:cNvCxnSpPr>
            <a:stCxn id="10" idx="3"/>
            <a:endCxn id="16" idx="1"/>
          </p:cNvCxnSpPr>
          <p:nvPr/>
        </p:nvCxnSpPr>
        <p:spPr>
          <a:xfrm flipV="1">
            <a:off x="6738475" y="5003691"/>
            <a:ext cx="2967541" cy="4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B0437A8D-D2BE-4582-A7FB-532E762635F6}"/>
              </a:ext>
            </a:extLst>
          </p:cNvPr>
          <p:cNvCxnSpPr>
            <a:stCxn id="14" idx="2"/>
            <a:endCxn id="16" idx="0"/>
          </p:cNvCxnSpPr>
          <p:nvPr/>
        </p:nvCxnSpPr>
        <p:spPr>
          <a:xfrm rot="5400000">
            <a:off x="9705731" y="2935130"/>
            <a:ext cx="2362274" cy="578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arn(inVertical)">
                                      <p:cBhvr>
                                        <p:cTn id="20" dur="500"/>
                                        <p:tgtEl>
                                          <p:spTgt spid="26"/>
                                        </p:tgtEl>
                                      </p:cBhvr>
                                    </p:animEffect>
                                  </p:childTnLst>
                                </p:cTn>
                              </p:par>
                              <p:par>
                                <p:cTn id="21" presetID="16" presetClass="entr" presetSubtype="2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arn(inVertical)">
                                      <p:cBhvr>
                                        <p:cTn id="43" dur="500"/>
                                        <p:tgtEl>
                                          <p:spTgt spid="30"/>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Ejercicio propuesto 1. Modelo Relacional</a:t>
            </a:r>
          </a:p>
          <a:p>
            <a:pPr marL="0" indent="0">
              <a:buNone/>
            </a:pPr>
            <a:r>
              <a:rPr lang="en" i="1" dirty="0">
                <a:solidFill>
                  <a:schemeClr val="tx1">
                    <a:lumMod val="50000"/>
                    <a:lumOff val="50000"/>
                  </a:schemeClr>
                </a:solidFill>
              </a:rPr>
              <a:t>Del ejemplo 3. BD escuela, considerando los atributos. Profesor: cod_prof, nombre, edad, especialidad.</a:t>
            </a:r>
          </a:p>
          <a:p>
            <a:pPr marL="0" indent="0">
              <a:buNone/>
            </a:pPr>
            <a:r>
              <a:rPr lang="en" i="1" dirty="0">
                <a:solidFill>
                  <a:schemeClr val="tx1">
                    <a:lumMod val="50000"/>
                    <a:lumOff val="50000"/>
                  </a:schemeClr>
                </a:solidFill>
              </a:rPr>
              <a:t>Asignatura: cod_asig, nombre, horas.</a:t>
            </a:r>
          </a:p>
          <a:p>
            <a:pPr marL="0" indent="0">
              <a:buNone/>
            </a:pPr>
            <a:r>
              <a:rPr lang="en" i="1" dirty="0">
                <a:solidFill>
                  <a:schemeClr val="tx1">
                    <a:lumMod val="50000"/>
                    <a:lumOff val="50000"/>
                  </a:schemeClr>
                </a:solidFill>
              </a:rPr>
              <a:t>Carrera: id_carrera, nombre</a:t>
            </a:r>
          </a:p>
          <a:p>
            <a:pPr marL="0" indent="0">
              <a:buNone/>
            </a:pP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35F1B17D-62E0-4E18-8CB4-F5C08D7DDEAB}"/>
              </a:ext>
            </a:extLst>
          </p:cNvPr>
          <p:cNvPicPr>
            <a:picLocks noChangeAspect="1"/>
          </p:cNvPicPr>
          <p:nvPr/>
        </p:nvPicPr>
        <p:blipFill>
          <a:blip r:embed="rId4"/>
          <a:stretch>
            <a:fillRect/>
          </a:stretch>
        </p:blipFill>
        <p:spPr>
          <a:xfrm>
            <a:off x="4566675" y="4585531"/>
            <a:ext cx="1286054" cy="971686"/>
          </a:xfrm>
          <a:prstGeom prst="rect">
            <a:avLst/>
          </a:prstGeom>
        </p:spPr>
      </p:pic>
      <p:pic>
        <p:nvPicPr>
          <p:cNvPr id="8" name="Imagen 7">
            <a:extLst>
              <a:ext uri="{FF2B5EF4-FFF2-40B4-BE49-F238E27FC236}">
                <a16:creationId xmlns:a16="http://schemas.microsoft.com/office/drawing/2014/main" id="{A6C49F7E-AC37-4C44-A8FF-F5D744E9A746}"/>
              </a:ext>
            </a:extLst>
          </p:cNvPr>
          <p:cNvPicPr>
            <a:picLocks noChangeAspect="1"/>
          </p:cNvPicPr>
          <p:nvPr/>
        </p:nvPicPr>
        <p:blipFill>
          <a:blip r:embed="rId5"/>
          <a:stretch>
            <a:fillRect/>
          </a:stretch>
        </p:blipFill>
        <p:spPr>
          <a:xfrm>
            <a:off x="10163670" y="2724052"/>
            <a:ext cx="1314633" cy="704948"/>
          </a:xfrm>
          <a:prstGeom prst="rect">
            <a:avLst/>
          </a:prstGeom>
        </p:spPr>
      </p:pic>
      <p:pic>
        <p:nvPicPr>
          <p:cNvPr id="12" name="Imagen 11">
            <a:extLst>
              <a:ext uri="{FF2B5EF4-FFF2-40B4-BE49-F238E27FC236}">
                <a16:creationId xmlns:a16="http://schemas.microsoft.com/office/drawing/2014/main" id="{A8CE0D52-798A-46D9-9A6E-60EFECFFB3E4}"/>
              </a:ext>
            </a:extLst>
          </p:cNvPr>
          <p:cNvPicPr>
            <a:picLocks noChangeAspect="1"/>
          </p:cNvPicPr>
          <p:nvPr/>
        </p:nvPicPr>
        <p:blipFill>
          <a:blip r:embed="rId6"/>
          <a:stretch>
            <a:fillRect/>
          </a:stretch>
        </p:blipFill>
        <p:spPr>
          <a:xfrm>
            <a:off x="4369976" y="2814705"/>
            <a:ext cx="1679453" cy="666842"/>
          </a:xfrm>
          <a:prstGeom prst="rect">
            <a:avLst/>
          </a:prstGeom>
        </p:spPr>
      </p:pic>
      <p:pic>
        <p:nvPicPr>
          <p:cNvPr id="15" name="Imagen 14">
            <a:extLst>
              <a:ext uri="{FF2B5EF4-FFF2-40B4-BE49-F238E27FC236}">
                <a16:creationId xmlns:a16="http://schemas.microsoft.com/office/drawing/2014/main" id="{92AFDA74-0D32-433F-BED6-E206E8EFCF5F}"/>
              </a:ext>
            </a:extLst>
          </p:cNvPr>
          <p:cNvPicPr>
            <a:picLocks noChangeAspect="1"/>
          </p:cNvPicPr>
          <p:nvPr/>
        </p:nvPicPr>
        <p:blipFill>
          <a:blip r:embed="rId7"/>
          <a:stretch>
            <a:fillRect/>
          </a:stretch>
        </p:blipFill>
        <p:spPr>
          <a:xfrm>
            <a:off x="7260051" y="2814705"/>
            <a:ext cx="1295581" cy="666843"/>
          </a:xfrm>
          <a:prstGeom prst="rect">
            <a:avLst/>
          </a:prstGeom>
        </p:spPr>
      </p:pic>
      <p:pic>
        <p:nvPicPr>
          <p:cNvPr id="19" name="Imagen 18">
            <a:extLst>
              <a:ext uri="{FF2B5EF4-FFF2-40B4-BE49-F238E27FC236}">
                <a16:creationId xmlns:a16="http://schemas.microsoft.com/office/drawing/2014/main" id="{D4CAE91C-E0FE-4278-A717-EFD07DD71816}"/>
              </a:ext>
            </a:extLst>
          </p:cNvPr>
          <p:cNvPicPr>
            <a:picLocks noChangeAspect="1"/>
          </p:cNvPicPr>
          <p:nvPr/>
        </p:nvPicPr>
        <p:blipFill>
          <a:blip r:embed="rId8"/>
          <a:stretch>
            <a:fillRect/>
          </a:stretch>
        </p:blipFill>
        <p:spPr>
          <a:xfrm>
            <a:off x="7534532" y="4727137"/>
            <a:ext cx="1678887" cy="814754"/>
          </a:xfrm>
          <a:prstGeom prst="rect">
            <a:avLst/>
          </a:prstGeom>
        </p:spPr>
      </p:pic>
      <p:cxnSp>
        <p:nvCxnSpPr>
          <p:cNvPr id="22" name="Conector recto de flecha 21">
            <a:extLst>
              <a:ext uri="{FF2B5EF4-FFF2-40B4-BE49-F238E27FC236}">
                <a16:creationId xmlns:a16="http://schemas.microsoft.com/office/drawing/2014/main" id="{16F32080-D517-4CD6-AA65-9EA919A33DC4}"/>
              </a:ext>
            </a:extLst>
          </p:cNvPr>
          <p:cNvCxnSpPr>
            <a:stCxn id="12" idx="2"/>
            <a:endCxn id="3" idx="0"/>
          </p:cNvCxnSpPr>
          <p:nvPr/>
        </p:nvCxnSpPr>
        <p:spPr>
          <a:xfrm flipH="1">
            <a:off x="5209702" y="3481547"/>
            <a:ext cx="1" cy="110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2B6CEB18-7D51-4F6B-88CA-E526C492C7B3}"/>
              </a:ext>
            </a:extLst>
          </p:cNvPr>
          <p:cNvCxnSpPr>
            <a:stCxn id="3" idx="3"/>
            <a:endCxn id="19" idx="1"/>
          </p:cNvCxnSpPr>
          <p:nvPr/>
        </p:nvCxnSpPr>
        <p:spPr>
          <a:xfrm>
            <a:off x="5852729" y="5071374"/>
            <a:ext cx="1681803" cy="63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88CAD0E6-BF59-4161-8FB7-CD7E9DCBE4C2}"/>
              </a:ext>
            </a:extLst>
          </p:cNvPr>
          <p:cNvCxnSpPr>
            <a:stCxn id="8" idx="2"/>
            <a:endCxn id="19" idx="3"/>
          </p:cNvCxnSpPr>
          <p:nvPr/>
        </p:nvCxnSpPr>
        <p:spPr>
          <a:xfrm rot="5400000">
            <a:off x="9164446" y="3477973"/>
            <a:ext cx="1705514" cy="1607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0278D94C-A284-4D26-9D06-51142D6813B8}"/>
              </a:ext>
            </a:extLst>
          </p:cNvPr>
          <p:cNvCxnSpPr>
            <a:stCxn id="12" idx="3"/>
            <a:endCxn id="15" idx="1"/>
          </p:cNvCxnSpPr>
          <p:nvPr/>
        </p:nvCxnSpPr>
        <p:spPr>
          <a:xfrm>
            <a:off x="6049429" y="3148126"/>
            <a:ext cx="121062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a:extLst>
              <a:ext uri="{FF2B5EF4-FFF2-40B4-BE49-F238E27FC236}">
                <a16:creationId xmlns:a16="http://schemas.microsoft.com/office/drawing/2014/main" id="{0E0AD9E2-C7A8-4FC5-BA45-1C260911295E}"/>
              </a:ext>
            </a:extLst>
          </p:cNvPr>
          <p:cNvCxnSpPr>
            <a:stCxn id="8" idx="1"/>
            <a:endCxn id="15" idx="3"/>
          </p:cNvCxnSpPr>
          <p:nvPr/>
        </p:nvCxnSpPr>
        <p:spPr>
          <a:xfrm rot="10800000" flipV="1">
            <a:off x="8555632" y="3076525"/>
            <a:ext cx="1608038" cy="716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16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arn(inVertical)">
                                      <p:cBhvr>
                                        <p:cTn id="18" dur="500"/>
                                        <p:tgtEl>
                                          <p:spTgt spid="34"/>
                                        </p:tgtEl>
                                      </p:cBhvr>
                                    </p:animEffect>
                                  </p:childTnLst>
                                </p:cTn>
                              </p:par>
                              <p:par>
                                <p:cTn id="19" presetID="16" presetClass="entr" presetSubtype="21"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arn(inVertical)">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par>
                                <p:cTn id="27" presetID="16" presetClass="entr" presetSubtype="21"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inVertical)">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par>
                                <p:cTn id="35" presetID="16" presetClass="entr" presetSubtype="21"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par>
                                <p:cTn id="38" presetID="16" presetClass="entr" presetSubtype="21"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Tipos de lenguaje en SQL</a:t>
            </a:r>
            <a:endParaRPr lang="en" i="1" dirty="0">
              <a:solidFill>
                <a:schemeClr val="tx1">
                  <a:lumMod val="50000"/>
                  <a:lumOff val="50000"/>
                </a:schemeClr>
              </a:solidFill>
            </a:endParaRPr>
          </a:p>
          <a:p>
            <a:pPr marL="0" indent="0">
              <a:buNone/>
            </a:pPr>
            <a:endParaRPr i="1" dirty="0">
              <a:solidFill>
                <a:schemeClr val="accent1"/>
              </a:solidFill>
              <a:latin typeface="Georgia" panose="02040502050405020303" pitchFamily="18" charset="0"/>
            </a:endParaRPr>
          </a:p>
        </p:txBody>
      </p:sp>
      <p:pic>
        <p:nvPicPr>
          <p:cNvPr id="3074" name="Picture 2" descr="Sentencias SQL - DML, DDL, DCL y TCL - Usuario Peru TI">
            <a:extLst>
              <a:ext uri="{FF2B5EF4-FFF2-40B4-BE49-F238E27FC236}">
                <a16:creationId xmlns:a16="http://schemas.microsoft.com/office/drawing/2014/main" id="{7003948F-87B7-4615-B119-CB24FBAE4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685" y="1252865"/>
            <a:ext cx="7869620" cy="460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92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1"/>
            <a:ext cx="8568315" cy="2113437"/>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Tipos de lenguaje en SQL</a:t>
            </a:r>
            <a:endParaRPr lang="en" i="1" dirty="0">
              <a:solidFill>
                <a:schemeClr val="tx1">
                  <a:lumMod val="50000"/>
                  <a:lumOff val="50000"/>
                </a:schemeClr>
              </a:solidFill>
            </a:endParaRPr>
          </a:p>
          <a:p>
            <a:pPr marL="0" indent="0">
              <a:buNone/>
            </a:pPr>
            <a:endParaRPr i="1" dirty="0">
              <a:solidFill>
                <a:schemeClr val="accent1"/>
              </a:solidFill>
              <a:latin typeface="Georgia" panose="02040502050405020303" pitchFamily="18" charset="0"/>
            </a:endParaRPr>
          </a:p>
        </p:txBody>
      </p:sp>
      <p:sp>
        <p:nvSpPr>
          <p:cNvPr id="8" name="CuadroTexto 7">
            <a:extLst>
              <a:ext uri="{FF2B5EF4-FFF2-40B4-BE49-F238E27FC236}">
                <a16:creationId xmlns:a16="http://schemas.microsoft.com/office/drawing/2014/main" id="{A320CBB2-71A1-448B-82DF-02B806ED8EFE}"/>
              </a:ext>
            </a:extLst>
          </p:cNvPr>
          <p:cNvSpPr txBox="1"/>
          <p:nvPr/>
        </p:nvSpPr>
        <p:spPr>
          <a:xfrm>
            <a:off x="3794759" y="1534571"/>
            <a:ext cx="7848710" cy="3788858"/>
          </a:xfrm>
          <a:prstGeom prst="rect">
            <a:avLst/>
          </a:prstGeom>
          <a:noFill/>
        </p:spPr>
        <p:txBody>
          <a:bodyPr wrap="square">
            <a:spAutoFit/>
          </a:bodyPr>
          <a:lstStyle/>
          <a:p>
            <a:pPr algn="just">
              <a:lnSpc>
                <a:spcPct val="150000"/>
              </a:lnSpc>
            </a:pPr>
            <a:r>
              <a:rPr lang="es-MX" b="1" i="0" dirty="0">
                <a:solidFill>
                  <a:schemeClr val="bg2"/>
                </a:solidFill>
                <a:effectLst/>
                <a:latin typeface="Nunito Sans" panose="020B0604020202020204"/>
              </a:rPr>
              <a:t>DQL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lenguaje de consulta, los comandos están diseñados para extraer datos de tablas.</a:t>
            </a:r>
          </a:p>
          <a:p>
            <a:pPr algn="just">
              <a:lnSpc>
                <a:spcPct val="150000"/>
              </a:lnSpc>
            </a:pPr>
            <a:r>
              <a:rPr lang="es-MX" b="1" i="1" u="sng" dirty="0">
                <a:solidFill>
                  <a:schemeClr val="bg2"/>
                </a:solidFill>
                <a:effectLst/>
                <a:latin typeface="Nunito Sans" panose="020B0604020202020204"/>
              </a:rPr>
              <a:t>DML</a:t>
            </a:r>
            <a:r>
              <a:rPr lang="es-MX" b="0" i="1" u="sng" dirty="0">
                <a:solidFill>
                  <a:srgbClr val="333333"/>
                </a:solidFill>
                <a:effectLst/>
                <a:latin typeface="Nunito Sans" panose="020B0604020202020204"/>
              </a:rPr>
              <a:t> - </a:t>
            </a:r>
            <a:r>
              <a:rPr lang="es-MX" b="0" i="1" u="sng" dirty="0">
                <a:solidFill>
                  <a:schemeClr val="bg2"/>
                </a:solidFill>
                <a:effectLst/>
                <a:latin typeface="Nunito Sans" panose="020B0604020202020204"/>
              </a:rPr>
              <a:t>lenguaje de manipulación de datos.</a:t>
            </a:r>
          </a:p>
          <a:p>
            <a:pPr algn="just">
              <a:lnSpc>
                <a:spcPct val="150000"/>
              </a:lnSpc>
            </a:pPr>
            <a:r>
              <a:rPr lang="es-MX" b="1" i="0" dirty="0">
                <a:solidFill>
                  <a:schemeClr val="bg2"/>
                </a:solidFill>
                <a:effectLst/>
                <a:latin typeface="Nunito Sans" panose="020B0604020202020204"/>
              </a:rPr>
              <a:t>TPL</a:t>
            </a:r>
            <a:r>
              <a:rPr lang="es-MX" b="0" i="0" dirty="0">
                <a:solidFill>
                  <a:srgbClr val="333333"/>
                </a:solidFill>
                <a:effectLst/>
                <a:latin typeface="Nunito Sans" panose="020B0604020202020204"/>
              </a:rPr>
              <a:t> </a:t>
            </a:r>
            <a:r>
              <a:rPr lang="es-MX" b="0" i="0" dirty="0">
                <a:solidFill>
                  <a:schemeClr val="bg2"/>
                </a:solidFill>
                <a:effectLst/>
                <a:latin typeface="Nunito Sans" panose="020B0604020202020204"/>
              </a:rPr>
              <a:t>- es un lenguaje de procesamiento de transacciones. </a:t>
            </a:r>
          </a:p>
          <a:p>
            <a:pPr algn="just">
              <a:lnSpc>
                <a:spcPct val="150000"/>
              </a:lnSpc>
            </a:pPr>
            <a:r>
              <a:rPr lang="es-MX" b="1" i="1" u="sng" dirty="0">
                <a:solidFill>
                  <a:schemeClr val="bg2"/>
                </a:solidFill>
                <a:effectLst/>
                <a:latin typeface="Nunito Sans" panose="020B0604020202020204"/>
              </a:rPr>
              <a:t>DDL</a:t>
            </a:r>
            <a:r>
              <a:rPr lang="es-MX" b="0" i="1" u="sng" dirty="0">
                <a:solidFill>
                  <a:srgbClr val="333333"/>
                </a:solidFill>
                <a:effectLst/>
                <a:latin typeface="Nunito Sans" panose="020B0604020202020204"/>
              </a:rPr>
              <a:t> - </a:t>
            </a:r>
            <a:r>
              <a:rPr lang="es-MX" b="0" i="1" u="sng" dirty="0">
                <a:solidFill>
                  <a:schemeClr val="bg2"/>
                </a:solidFill>
                <a:effectLst/>
                <a:latin typeface="Nunito Sans" panose="020B0604020202020204"/>
              </a:rPr>
              <a:t>es un lenguaje de definición de datos. También incluye instrucciones de integridad de datos. </a:t>
            </a:r>
          </a:p>
          <a:p>
            <a:pPr algn="just">
              <a:lnSpc>
                <a:spcPct val="150000"/>
              </a:lnSpc>
            </a:pPr>
            <a:r>
              <a:rPr lang="es-MX" b="1" i="0" dirty="0">
                <a:solidFill>
                  <a:schemeClr val="bg2"/>
                </a:solidFill>
                <a:effectLst/>
                <a:latin typeface="Nunito Sans" panose="020B0604020202020204"/>
              </a:rPr>
              <a:t>CCL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lenguaje de control del cursor. Le permite seleccionar una fila del conjunto resultante de consultas para su procesamiento.</a:t>
            </a:r>
          </a:p>
          <a:p>
            <a:pPr algn="just">
              <a:lnSpc>
                <a:spcPct val="150000"/>
              </a:lnSpc>
            </a:pPr>
            <a:r>
              <a:rPr lang="es-MX" b="1" i="0" dirty="0">
                <a:solidFill>
                  <a:schemeClr val="bg2"/>
                </a:solidFill>
                <a:effectLst/>
                <a:latin typeface="Nunito Sans" panose="020B0604020202020204"/>
              </a:rPr>
              <a:t>DCL</a:t>
            </a:r>
            <a:r>
              <a:rPr lang="es-MX" b="0" i="0" dirty="0">
                <a:solidFill>
                  <a:srgbClr val="333333"/>
                </a:solidFill>
                <a:effectLst/>
                <a:latin typeface="Nunito Sans" panose="020B0604020202020204"/>
              </a:rPr>
              <a:t> - </a:t>
            </a:r>
            <a:r>
              <a:rPr lang="es-MX" b="0" i="0" dirty="0">
                <a:solidFill>
                  <a:schemeClr val="bg2"/>
                </a:solidFill>
                <a:effectLst/>
                <a:latin typeface="Nunito Sans" panose="020B0604020202020204"/>
              </a:rPr>
              <a:t>es un lenguaje de gestión de datos. </a:t>
            </a:r>
          </a:p>
        </p:txBody>
      </p:sp>
    </p:spTree>
    <p:extLst>
      <p:ext uri="{BB962C8B-B14F-4D97-AF65-F5344CB8AC3E}">
        <p14:creationId xmlns:p14="http://schemas.microsoft.com/office/powerpoint/2010/main" val="158618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2600" y="767333"/>
            <a:ext cx="2728400" cy="5308000"/>
          </a:xfrm>
          <a:prstGeom prst="rect">
            <a:avLst/>
          </a:prstGeom>
        </p:spPr>
        <p:txBody>
          <a:bodyPr spcFirstLastPara="1" wrap="square" lIns="121900" tIns="121900" rIns="121900" bIns="121900" anchor="t" anchorCtr="0">
            <a:noAutofit/>
          </a:bodyPr>
          <a:lstStyle/>
          <a:p>
            <a:r>
              <a:rPr lang="en" b="1" dirty="0"/>
              <a:t>Temas del Curso</a:t>
            </a:r>
            <a:endParaRPr b="1" dirty="0"/>
          </a:p>
        </p:txBody>
      </p:sp>
      <p:sp>
        <p:nvSpPr>
          <p:cNvPr id="105" name="Google Shape;105;p16"/>
          <p:cNvSpPr txBox="1">
            <a:spLocks noGrp="1"/>
          </p:cNvSpPr>
          <p:nvPr>
            <p:ph type="body" idx="2"/>
          </p:nvPr>
        </p:nvSpPr>
        <p:spPr>
          <a:xfrm>
            <a:off x="3717173" y="175434"/>
            <a:ext cx="3501600" cy="6420101"/>
          </a:xfrm>
          <a:prstGeom prst="rect">
            <a:avLst/>
          </a:prstGeom>
        </p:spPr>
        <p:txBody>
          <a:bodyPr spcFirstLastPara="1" wrap="square" lIns="121900" tIns="121900" rIns="121900" bIns="121900" anchor="t" anchorCtr="0">
            <a:noAutofit/>
          </a:bodyPr>
          <a:lstStyle/>
          <a:p>
            <a:pPr marL="0" indent="0">
              <a:buClr>
                <a:schemeClr val="dk1"/>
              </a:buClr>
              <a:buNone/>
            </a:pPr>
            <a:r>
              <a:rPr lang="es-MX" dirty="0">
                <a:solidFill>
                  <a:schemeClr val="bg2"/>
                </a:solidFill>
              </a:rPr>
              <a:t>3.4 Commit y Rollback.</a:t>
            </a:r>
            <a:endParaRPr lang="es-419" b="1" dirty="0"/>
          </a:p>
          <a:p>
            <a:pPr marL="0" indent="0">
              <a:buClr>
                <a:schemeClr val="dk1"/>
              </a:buClr>
              <a:buNone/>
            </a:pPr>
            <a:r>
              <a:rPr lang="es-419" b="1" dirty="0"/>
              <a:t>4. Control de Acceso</a:t>
            </a:r>
          </a:p>
          <a:p>
            <a:pPr marL="0" indent="0">
              <a:buClr>
                <a:schemeClr val="dk1"/>
              </a:buClr>
              <a:buNone/>
            </a:pPr>
            <a:r>
              <a:rPr lang="es-419" dirty="0"/>
              <a:t>4.1 Usuarios y tipos de usuarios</a:t>
            </a:r>
          </a:p>
          <a:p>
            <a:pPr marL="0" indent="0">
              <a:buClr>
                <a:schemeClr val="dk1"/>
              </a:buClr>
              <a:buNone/>
            </a:pPr>
            <a:r>
              <a:rPr lang="es-419" dirty="0"/>
              <a:t>4.2 Creación de usuarios</a:t>
            </a:r>
          </a:p>
          <a:p>
            <a:pPr marL="0" indent="0">
              <a:buClr>
                <a:schemeClr val="dk1"/>
              </a:buClr>
              <a:buNone/>
            </a:pPr>
            <a:r>
              <a:rPr lang="es-419" dirty="0"/>
              <a:t>4.3 Privilegios de usuarios.</a:t>
            </a:r>
          </a:p>
          <a:p>
            <a:pPr marL="0" indent="0">
              <a:buClr>
                <a:schemeClr val="dk1"/>
              </a:buClr>
              <a:buNone/>
            </a:pPr>
            <a:r>
              <a:rPr lang="es-419" dirty="0"/>
              <a:t>4.4 Roles.</a:t>
            </a:r>
          </a:p>
          <a:p>
            <a:pPr marL="0" indent="0">
              <a:buClr>
                <a:schemeClr val="dk1"/>
              </a:buClr>
              <a:buNone/>
            </a:pPr>
            <a:r>
              <a:rPr lang="es-419" b="1" dirty="0"/>
              <a:t>5. Conectividad selecta(Opcional)</a:t>
            </a:r>
          </a:p>
          <a:p>
            <a:pPr marL="0" indent="0">
              <a:buClr>
                <a:schemeClr val="dk1"/>
              </a:buClr>
              <a:buNone/>
            </a:pPr>
            <a:r>
              <a:rPr lang="es-419" dirty="0"/>
              <a:t>5.1 Conectividad de la base de datos.</a:t>
            </a:r>
          </a:p>
          <a:p>
            <a:pPr marL="0" indent="0">
              <a:buClr>
                <a:schemeClr val="dk1"/>
              </a:buClr>
              <a:buNone/>
            </a:pPr>
            <a:r>
              <a:rPr lang="es-419" dirty="0"/>
              <a:t>5.2 ODBC, ADO.NET, JDBC.</a:t>
            </a:r>
          </a:p>
        </p:txBody>
      </p:sp>
      <p:sp>
        <p:nvSpPr>
          <p:cNvPr id="107" name="Google Shape;107;p16"/>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4</a:t>
            </a:fld>
            <a:endParaRPr kern="0"/>
          </a:p>
        </p:txBody>
      </p:sp>
      <p:pic>
        <p:nvPicPr>
          <p:cNvPr id="2" name="Gráfico 1" descr="Base de datos">
            <a:extLst>
              <a:ext uri="{FF2B5EF4-FFF2-40B4-BE49-F238E27FC236}">
                <a16:creationId xmlns:a16="http://schemas.microsoft.com/office/drawing/2014/main" id="{2815C0AB-D830-4BD3-AC5D-7EAB0B8AEC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000" y="3168000"/>
            <a:ext cx="2519221" cy="2519221"/>
          </a:xfrm>
          <a:prstGeom prst="rect">
            <a:avLst/>
          </a:prstGeom>
        </p:spPr>
      </p:pic>
    </p:spTree>
    <p:extLst>
      <p:ext uri="{BB962C8B-B14F-4D97-AF65-F5344CB8AC3E}">
        <p14:creationId xmlns:p14="http://schemas.microsoft.com/office/powerpoint/2010/main" val="344439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endParaRPr lang="en" i="1" dirty="0">
              <a:solidFill>
                <a:schemeClr val="accent1"/>
              </a:solidFill>
              <a:latin typeface="Georgia" panose="02040502050405020303" pitchFamily="18" charset="0"/>
            </a:endParaRPr>
          </a:p>
          <a:p>
            <a:pPr marL="0" indent="0">
              <a:buNone/>
            </a:pPr>
            <a:r>
              <a:rPr lang="en" b="1" i="1" dirty="0">
                <a:solidFill>
                  <a:schemeClr val="bg2"/>
                </a:solidFill>
                <a:latin typeface="Georgia" panose="02040502050405020303" pitchFamily="18" charset="0"/>
              </a:rPr>
              <a:t>Atributos multivaluados</a:t>
            </a:r>
          </a:p>
          <a:p>
            <a:pPr marL="0" indent="0" algn="just">
              <a:buNone/>
            </a:pPr>
            <a:r>
              <a:rPr lang="en" i="1" dirty="0">
                <a:solidFill>
                  <a:schemeClr val="bg2"/>
                </a:solidFill>
                <a:latin typeface="Georgia" panose="02040502050405020303" pitchFamily="18" charset="0"/>
              </a:rPr>
              <a:t>En ocaciones nos encontramos con que un atributo de manera directa o indirecta esta formado por </a:t>
            </a:r>
            <a:r>
              <a:rPr lang="en" i="1" dirty="0">
                <a:solidFill>
                  <a:srgbClr val="FF0000"/>
                </a:solidFill>
                <a:latin typeface="Georgia" panose="02040502050405020303" pitchFamily="18" charset="0"/>
              </a:rPr>
              <a:t>mas</a:t>
            </a:r>
            <a:r>
              <a:rPr lang="en" i="1" dirty="0">
                <a:solidFill>
                  <a:schemeClr val="bg2"/>
                </a:solidFill>
                <a:latin typeface="Georgia" panose="02040502050405020303" pitchFamily="18" charset="0"/>
              </a:rPr>
              <a:t> atributos, a este tipo de atrubito se le comonoce como atributo multivaluado.</a:t>
            </a:r>
          </a:p>
          <a:p>
            <a:pPr marL="0" indent="0" algn="just">
              <a:buNone/>
            </a:pPr>
            <a:r>
              <a:rPr lang="en" i="1" dirty="0">
                <a:solidFill>
                  <a:schemeClr val="bg2"/>
                </a:solidFill>
                <a:latin typeface="Georgia" panose="02040502050405020303" pitchFamily="18" charset="0"/>
              </a:rPr>
              <a:t>Para tratarlo cada sub-atributo que pueda tomar mas de 1 valor, se convrtira en una nueva entidad.</a:t>
            </a:r>
          </a:p>
          <a:p>
            <a:pPr marL="0" indent="0">
              <a:buNone/>
            </a:pPr>
            <a:endParaRPr i="1" dirty="0">
              <a:solidFill>
                <a:schemeClr val="accent1"/>
              </a:solidFill>
              <a:latin typeface="Georgia" panose="02040502050405020303" pitchFamily="18" charset="0"/>
            </a:endParaRPr>
          </a:p>
        </p:txBody>
      </p:sp>
      <p:cxnSp>
        <p:nvCxnSpPr>
          <p:cNvPr id="5" name="Conector recto 4">
            <a:extLst>
              <a:ext uri="{FF2B5EF4-FFF2-40B4-BE49-F238E27FC236}">
                <a16:creationId xmlns:a16="http://schemas.microsoft.com/office/drawing/2014/main" id="{C1D3F001-740A-4CE5-AA55-0F0DDB376EFF}"/>
              </a:ext>
            </a:extLst>
          </p:cNvPr>
          <p:cNvCxnSpPr>
            <a:cxnSpLocks/>
          </p:cNvCxnSpPr>
          <p:nvPr/>
        </p:nvCxnSpPr>
        <p:spPr>
          <a:xfrm>
            <a:off x="5486400" y="5739618"/>
            <a:ext cx="0" cy="4079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Elipse 9">
            <a:extLst>
              <a:ext uri="{FF2B5EF4-FFF2-40B4-BE49-F238E27FC236}">
                <a16:creationId xmlns:a16="http://schemas.microsoft.com/office/drawing/2014/main" id="{49897A27-71A7-4FEA-9158-2B474C010D53}"/>
              </a:ext>
            </a:extLst>
          </p:cNvPr>
          <p:cNvSpPr/>
          <p:nvPr/>
        </p:nvSpPr>
        <p:spPr>
          <a:xfrm>
            <a:off x="4560278" y="5162843"/>
            <a:ext cx="185224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Direccion</a:t>
            </a:r>
            <a:endParaRPr lang="es-419" dirty="0"/>
          </a:p>
        </p:txBody>
      </p:sp>
      <p:cxnSp>
        <p:nvCxnSpPr>
          <p:cNvPr id="23" name="Conector recto 22">
            <a:extLst>
              <a:ext uri="{FF2B5EF4-FFF2-40B4-BE49-F238E27FC236}">
                <a16:creationId xmlns:a16="http://schemas.microsoft.com/office/drawing/2014/main" id="{2CDB6171-28DA-48C6-90EE-664B82BFC6E4}"/>
              </a:ext>
            </a:extLst>
          </p:cNvPr>
          <p:cNvCxnSpPr>
            <a:cxnSpLocks/>
            <a:endCxn id="10" idx="1"/>
          </p:cNvCxnSpPr>
          <p:nvPr/>
        </p:nvCxnSpPr>
        <p:spPr>
          <a:xfrm>
            <a:off x="4038465" y="4712169"/>
            <a:ext cx="793068"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05DE92C0-EAE0-4B89-8E0D-22DDF27CBA96}"/>
              </a:ext>
            </a:extLst>
          </p:cNvPr>
          <p:cNvCxnSpPr>
            <a:cxnSpLocks/>
            <a:endCxn id="10" idx="0"/>
          </p:cNvCxnSpPr>
          <p:nvPr/>
        </p:nvCxnSpPr>
        <p:spPr>
          <a:xfrm>
            <a:off x="5463313" y="4712677"/>
            <a:ext cx="23087" cy="45016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C45557D8-834C-4BF8-AC8F-79197B5C1335}"/>
              </a:ext>
            </a:extLst>
          </p:cNvPr>
          <p:cNvCxnSpPr>
            <a:cxnSpLocks/>
            <a:endCxn id="10" idx="7"/>
          </p:cNvCxnSpPr>
          <p:nvPr/>
        </p:nvCxnSpPr>
        <p:spPr>
          <a:xfrm flipH="1">
            <a:off x="6141267" y="4683587"/>
            <a:ext cx="675068" cy="56372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8F05E36B-12F6-48A7-BFC6-7051FA43C092}"/>
              </a:ext>
            </a:extLst>
          </p:cNvPr>
          <p:cNvSpPr txBox="1"/>
          <p:nvPr/>
        </p:nvSpPr>
        <p:spPr>
          <a:xfrm>
            <a:off x="3469017" y="4257091"/>
            <a:ext cx="4011678" cy="369332"/>
          </a:xfrm>
          <a:prstGeom prst="rect">
            <a:avLst/>
          </a:prstGeom>
          <a:noFill/>
        </p:spPr>
        <p:txBody>
          <a:bodyPr wrap="square" rtlCol="0">
            <a:spAutoFit/>
          </a:bodyPr>
          <a:lstStyle/>
          <a:p>
            <a:r>
              <a:rPr lang="es-419" dirty="0"/>
              <a:t>Ciudad           delegación         calle</a:t>
            </a:r>
          </a:p>
        </p:txBody>
      </p:sp>
      <p:cxnSp>
        <p:nvCxnSpPr>
          <p:cNvPr id="37" name="Conector recto 36">
            <a:extLst>
              <a:ext uri="{FF2B5EF4-FFF2-40B4-BE49-F238E27FC236}">
                <a16:creationId xmlns:a16="http://schemas.microsoft.com/office/drawing/2014/main" id="{A13F74CD-734F-4EB7-BAB3-5AB6B9DD9F7D}"/>
              </a:ext>
            </a:extLst>
          </p:cNvPr>
          <p:cNvCxnSpPr>
            <a:cxnSpLocks/>
          </p:cNvCxnSpPr>
          <p:nvPr/>
        </p:nvCxnSpPr>
        <p:spPr>
          <a:xfrm>
            <a:off x="9957306" y="5739618"/>
            <a:ext cx="0" cy="4079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674C8392-1280-4119-865B-B3DFEEF5910E}"/>
              </a:ext>
            </a:extLst>
          </p:cNvPr>
          <p:cNvSpPr/>
          <p:nvPr/>
        </p:nvSpPr>
        <p:spPr>
          <a:xfrm>
            <a:off x="9031184" y="5162843"/>
            <a:ext cx="1852244" cy="57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nombre</a:t>
            </a:r>
          </a:p>
        </p:txBody>
      </p:sp>
      <p:cxnSp>
        <p:nvCxnSpPr>
          <p:cNvPr id="39" name="Conector recto 38">
            <a:extLst>
              <a:ext uri="{FF2B5EF4-FFF2-40B4-BE49-F238E27FC236}">
                <a16:creationId xmlns:a16="http://schemas.microsoft.com/office/drawing/2014/main" id="{1330E85B-2481-4AAB-9FB9-2EF3E2044774}"/>
              </a:ext>
            </a:extLst>
          </p:cNvPr>
          <p:cNvCxnSpPr>
            <a:cxnSpLocks/>
            <a:endCxn id="38" idx="1"/>
          </p:cNvCxnSpPr>
          <p:nvPr/>
        </p:nvCxnSpPr>
        <p:spPr>
          <a:xfrm>
            <a:off x="8509371" y="4712169"/>
            <a:ext cx="793068"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3DDE7008-432B-4458-8750-AE686F3BB5EC}"/>
              </a:ext>
            </a:extLst>
          </p:cNvPr>
          <p:cNvCxnSpPr>
            <a:cxnSpLocks/>
            <a:endCxn id="38" idx="0"/>
          </p:cNvCxnSpPr>
          <p:nvPr/>
        </p:nvCxnSpPr>
        <p:spPr>
          <a:xfrm>
            <a:off x="9934219" y="4712677"/>
            <a:ext cx="23087" cy="45016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1D0AF5D4-1977-4F83-A375-EBC426C42990}"/>
              </a:ext>
            </a:extLst>
          </p:cNvPr>
          <p:cNvCxnSpPr>
            <a:cxnSpLocks/>
            <a:endCxn id="38" idx="7"/>
          </p:cNvCxnSpPr>
          <p:nvPr/>
        </p:nvCxnSpPr>
        <p:spPr>
          <a:xfrm flipH="1">
            <a:off x="10612173" y="4712169"/>
            <a:ext cx="152400" cy="53514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4DCCAD04-199F-4F6A-8034-69218855F82B}"/>
              </a:ext>
            </a:extLst>
          </p:cNvPr>
          <p:cNvSpPr txBox="1"/>
          <p:nvPr/>
        </p:nvSpPr>
        <p:spPr>
          <a:xfrm>
            <a:off x="7939923" y="4257091"/>
            <a:ext cx="4011678" cy="369332"/>
          </a:xfrm>
          <a:prstGeom prst="rect">
            <a:avLst/>
          </a:prstGeom>
          <a:noFill/>
        </p:spPr>
        <p:txBody>
          <a:bodyPr wrap="square" rtlCol="0">
            <a:spAutoFit/>
          </a:bodyPr>
          <a:lstStyle/>
          <a:p>
            <a:r>
              <a:rPr lang="es-419" dirty="0"/>
              <a:t>nombre1      nombre2       apP     apM</a:t>
            </a:r>
          </a:p>
        </p:txBody>
      </p:sp>
      <p:cxnSp>
        <p:nvCxnSpPr>
          <p:cNvPr id="43" name="Conector recto 42">
            <a:extLst>
              <a:ext uri="{FF2B5EF4-FFF2-40B4-BE49-F238E27FC236}">
                <a16:creationId xmlns:a16="http://schemas.microsoft.com/office/drawing/2014/main" id="{918264A8-E225-40B8-A270-1D00B6ED17D5}"/>
              </a:ext>
            </a:extLst>
          </p:cNvPr>
          <p:cNvCxnSpPr>
            <a:cxnSpLocks/>
            <a:endCxn id="38" idx="6"/>
          </p:cNvCxnSpPr>
          <p:nvPr/>
        </p:nvCxnSpPr>
        <p:spPr>
          <a:xfrm flipH="1">
            <a:off x="10883428" y="4754879"/>
            <a:ext cx="631780" cy="6963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272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lgn="just">
              <a:buNone/>
            </a:pPr>
            <a:r>
              <a:rPr lang="en" i="1" dirty="0">
                <a:solidFill>
                  <a:schemeClr val="bg2"/>
                </a:solidFill>
                <a:latin typeface="Georgia" panose="02040502050405020303" pitchFamily="18" charset="0"/>
              </a:rPr>
              <a:t>Ej: </a:t>
            </a:r>
            <a:r>
              <a:rPr lang="en" b="1" i="1" u="sng" dirty="0">
                <a:solidFill>
                  <a:schemeClr val="bg2"/>
                </a:solidFill>
                <a:latin typeface="Georgia" panose="02040502050405020303" pitchFamily="18" charset="0"/>
              </a:rPr>
              <a:t>Una persona puede ser profesor o estudiante.</a:t>
            </a:r>
          </a:p>
          <a:p>
            <a:pPr marL="0" indent="0">
              <a:buNone/>
            </a:pPr>
            <a:endParaRPr i="1"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3F7E271A-E956-493C-885F-13C82A1B1ECF}"/>
              </a:ext>
            </a:extLst>
          </p:cNvPr>
          <p:cNvSpPr/>
          <p:nvPr/>
        </p:nvSpPr>
        <p:spPr>
          <a:xfrm>
            <a:off x="6672048" y="2731893"/>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3" name="Rectángulo 2">
            <a:extLst>
              <a:ext uri="{FF2B5EF4-FFF2-40B4-BE49-F238E27FC236}">
                <a16:creationId xmlns:a16="http://schemas.microsoft.com/office/drawing/2014/main" id="{33EEAEB7-29CF-4E70-87D9-154EC2ED73E1}"/>
              </a:ext>
            </a:extLst>
          </p:cNvPr>
          <p:cNvSpPr/>
          <p:nvPr/>
        </p:nvSpPr>
        <p:spPr>
          <a:xfrm>
            <a:off x="4929941" y="4640603"/>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Profesor </a:t>
            </a:r>
          </a:p>
        </p:txBody>
      </p:sp>
      <p:sp>
        <p:nvSpPr>
          <p:cNvPr id="4" name="Rectángulo 3">
            <a:extLst>
              <a:ext uri="{FF2B5EF4-FFF2-40B4-BE49-F238E27FC236}">
                <a16:creationId xmlns:a16="http://schemas.microsoft.com/office/drawing/2014/main" id="{2B338020-A4AF-4E50-9F59-1AC5D803AE77}"/>
              </a:ext>
            </a:extLst>
          </p:cNvPr>
          <p:cNvSpPr/>
          <p:nvPr/>
        </p:nvSpPr>
        <p:spPr>
          <a:xfrm>
            <a:off x="8343759" y="4686331"/>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Estudiante</a:t>
            </a:r>
          </a:p>
        </p:txBody>
      </p:sp>
      <p:cxnSp>
        <p:nvCxnSpPr>
          <p:cNvPr id="11" name="Conector recto 10">
            <a:extLst>
              <a:ext uri="{FF2B5EF4-FFF2-40B4-BE49-F238E27FC236}">
                <a16:creationId xmlns:a16="http://schemas.microsoft.com/office/drawing/2014/main" id="{9612C655-60EF-4BD4-8694-E31F6E9A4389}"/>
              </a:ext>
            </a:extLst>
          </p:cNvPr>
          <p:cNvCxnSpPr>
            <a:stCxn id="2" idx="2"/>
            <a:endCxn id="3" idx="0"/>
          </p:cNvCxnSpPr>
          <p:nvPr/>
        </p:nvCxnSpPr>
        <p:spPr>
          <a:xfrm flipH="1">
            <a:off x="5925796" y="3496521"/>
            <a:ext cx="1742107" cy="114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C7FD4F8-D31E-44C7-A9DA-B2B9066EB17B}"/>
              </a:ext>
            </a:extLst>
          </p:cNvPr>
          <p:cNvCxnSpPr>
            <a:stCxn id="2" idx="2"/>
            <a:endCxn id="4" idx="0"/>
          </p:cNvCxnSpPr>
          <p:nvPr/>
        </p:nvCxnSpPr>
        <p:spPr>
          <a:xfrm>
            <a:off x="7667903" y="3496521"/>
            <a:ext cx="1671711" cy="118981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9A3F8179-ED61-4523-B460-B0B08B02F66A}"/>
              </a:ext>
            </a:extLst>
          </p:cNvPr>
          <p:cNvSpPr/>
          <p:nvPr/>
        </p:nvSpPr>
        <p:spPr>
          <a:xfrm rot="8283005">
            <a:off x="6127470" y="939461"/>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1907278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r>
              <a:rPr lang="en" i="1" dirty="0">
                <a:solidFill>
                  <a:schemeClr val="bg2"/>
                </a:solidFill>
                <a:latin typeface="Georgia" panose="02040502050405020303" pitchFamily="18" charset="0"/>
              </a:rPr>
              <a:t>Ej: Una persona puede ser profesor o estudiante, a su vez cada profesor puede ser un catedratico o un profesor temporal.</a:t>
            </a:r>
          </a:p>
          <a:p>
            <a:pPr marL="0" indent="0">
              <a:buNone/>
            </a:pPr>
            <a:endParaRPr i="1"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3F7E271A-E956-493C-885F-13C82A1B1ECF}"/>
              </a:ext>
            </a:extLst>
          </p:cNvPr>
          <p:cNvSpPr/>
          <p:nvPr/>
        </p:nvSpPr>
        <p:spPr>
          <a:xfrm>
            <a:off x="7009673" y="230071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3" name="Rectángulo 2">
            <a:extLst>
              <a:ext uri="{FF2B5EF4-FFF2-40B4-BE49-F238E27FC236}">
                <a16:creationId xmlns:a16="http://schemas.microsoft.com/office/drawing/2014/main" id="{33EEAEB7-29CF-4E70-87D9-154EC2ED73E1}"/>
              </a:ext>
            </a:extLst>
          </p:cNvPr>
          <p:cNvSpPr/>
          <p:nvPr/>
        </p:nvSpPr>
        <p:spPr>
          <a:xfrm>
            <a:off x="5267566" y="420942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Profesor </a:t>
            </a:r>
          </a:p>
        </p:txBody>
      </p:sp>
      <p:sp>
        <p:nvSpPr>
          <p:cNvPr id="4" name="Rectángulo 3">
            <a:extLst>
              <a:ext uri="{FF2B5EF4-FFF2-40B4-BE49-F238E27FC236}">
                <a16:creationId xmlns:a16="http://schemas.microsoft.com/office/drawing/2014/main" id="{2B338020-A4AF-4E50-9F59-1AC5D803AE77}"/>
              </a:ext>
            </a:extLst>
          </p:cNvPr>
          <p:cNvSpPr/>
          <p:nvPr/>
        </p:nvSpPr>
        <p:spPr>
          <a:xfrm>
            <a:off x="8617110" y="4209422"/>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Estudiante</a:t>
            </a:r>
          </a:p>
        </p:txBody>
      </p:sp>
      <p:cxnSp>
        <p:nvCxnSpPr>
          <p:cNvPr id="11" name="Conector recto 10">
            <a:extLst>
              <a:ext uri="{FF2B5EF4-FFF2-40B4-BE49-F238E27FC236}">
                <a16:creationId xmlns:a16="http://schemas.microsoft.com/office/drawing/2014/main" id="{9612C655-60EF-4BD4-8694-E31F6E9A4389}"/>
              </a:ext>
            </a:extLst>
          </p:cNvPr>
          <p:cNvCxnSpPr>
            <a:stCxn id="2" idx="2"/>
            <a:endCxn id="3" idx="0"/>
          </p:cNvCxnSpPr>
          <p:nvPr/>
        </p:nvCxnSpPr>
        <p:spPr>
          <a:xfrm flipH="1">
            <a:off x="6263421" y="3065340"/>
            <a:ext cx="1742107" cy="1144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6C7FD4F8-D31E-44C7-A9DA-B2B9066EB17B}"/>
              </a:ext>
            </a:extLst>
          </p:cNvPr>
          <p:cNvCxnSpPr>
            <a:stCxn id="2" idx="2"/>
            <a:endCxn id="4" idx="0"/>
          </p:cNvCxnSpPr>
          <p:nvPr/>
        </p:nvCxnSpPr>
        <p:spPr>
          <a:xfrm>
            <a:off x="8005528" y="3065340"/>
            <a:ext cx="1607437" cy="1144082"/>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o 13">
            <a:extLst>
              <a:ext uri="{FF2B5EF4-FFF2-40B4-BE49-F238E27FC236}">
                <a16:creationId xmlns:a16="http://schemas.microsoft.com/office/drawing/2014/main" id="{9A3F8179-ED61-4523-B460-B0B08B02F66A}"/>
              </a:ext>
            </a:extLst>
          </p:cNvPr>
          <p:cNvSpPr/>
          <p:nvPr/>
        </p:nvSpPr>
        <p:spPr>
          <a:xfrm rot="8283005">
            <a:off x="6646234" y="508283"/>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cxnSp>
        <p:nvCxnSpPr>
          <p:cNvPr id="12" name="Conector recto 11">
            <a:extLst>
              <a:ext uri="{FF2B5EF4-FFF2-40B4-BE49-F238E27FC236}">
                <a16:creationId xmlns:a16="http://schemas.microsoft.com/office/drawing/2014/main" id="{7F34CC74-70DF-4F99-A1F5-4BAD114D3925}"/>
              </a:ext>
            </a:extLst>
          </p:cNvPr>
          <p:cNvCxnSpPr>
            <a:cxnSpLocks/>
            <a:stCxn id="3" idx="2"/>
            <a:endCxn id="17" idx="0"/>
          </p:cNvCxnSpPr>
          <p:nvPr/>
        </p:nvCxnSpPr>
        <p:spPr>
          <a:xfrm flipH="1">
            <a:off x="4892062" y="4974050"/>
            <a:ext cx="1371359" cy="602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E080782C-AFEF-463E-896F-634D8A3526F3}"/>
              </a:ext>
            </a:extLst>
          </p:cNvPr>
          <p:cNvCxnSpPr>
            <a:cxnSpLocks/>
            <a:stCxn id="21" idx="0"/>
            <a:endCxn id="3" idx="2"/>
          </p:cNvCxnSpPr>
          <p:nvPr/>
        </p:nvCxnSpPr>
        <p:spPr>
          <a:xfrm flipH="1" flipV="1">
            <a:off x="6263421" y="4974050"/>
            <a:ext cx="1308129" cy="659378"/>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E84A408B-FC1C-4E5D-9C26-3001ACE2233A}"/>
              </a:ext>
            </a:extLst>
          </p:cNvPr>
          <p:cNvSpPr/>
          <p:nvPr/>
        </p:nvSpPr>
        <p:spPr>
          <a:xfrm>
            <a:off x="3896207" y="5576809"/>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Catedradico</a:t>
            </a:r>
            <a:endParaRPr lang="es-419" dirty="0"/>
          </a:p>
        </p:txBody>
      </p:sp>
      <p:sp>
        <p:nvSpPr>
          <p:cNvPr id="21" name="Rectángulo 20">
            <a:extLst>
              <a:ext uri="{FF2B5EF4-FFF2-40B4-BE49-F238E27FC236}">
                <a16:creationId xmlns:a16="http://schemas.microsoft.com/office/drawing/2014/main" id="{B5AF6220-2ABE-4CED-A016-CE3CFDCBE5E1}"/>
              </a:ext>
            </a:extLst>
          </p:cNvPr>
          <p:cNvSpPr/>
          <p:nvPr/>
        </p:nvSpPr>
        <p:spPr>
          <a:xfrm>
            <a:off x="6575695" y="5633428"/>
            <a:ext cx="1991710" cy="764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Temporal</a:t>
            </a:r>
          </a:p>
        </p:txBody>
      </p:sp>
      <p:sp>
        <p:nvSpPr>
          <p:cNvPr id="5" name="Arco 4">
            <a:extLst>
              <a:ext uri="{FF2B5EF4-FFF2-40B4-BE49-F238E27FC236}">
                <a16:creationId xmlns:a16="http://schemas.microsoft.com/office/drawing/2014/main" id="{D3A7CED3-1065-4AA8-A8CD-A44238628087}"/>
              </a:ext>
            </a:extLst>
          </p:cNvPr>
          <p:cNvSpPr/>
          <p:nvPr/>
        </p:nvSpPr>
        <p:spPr>
          <a:xfrm rot="8283005">
            <a:off x="4756715" y="2314601"/>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2511125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Generalización o Herencia</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endParaRPr i="1" dirty="0">
              <a:solidFill>
                <a:schemeClr val="accent1"/>
              </a:solidFill>
              <a:latin typeface="Georgia" panose="02040502050405020303" pitchFamily="18" charset="0"/>
            </a:endParaRPr>
          </a:p>
        </p:txBody>
      </p:sp>
      <p:pic>
        <p:nvPicPr>
          <p:cNvPr id="1026" name="Picture 2" descr="Modelo Entidad/Relación Extendido - manuel.cillero.es">
            <a:extLst>
              <a:ext uri="{FF2B5EF4-FFF2-40B4-BE49-F238E27FC236}">
                <a16:creationId xmlns:a16="http://schemas.microsoft.com/office/drawing/2014/main" id="{9EACC2EF-C046-4926-AC89-E1414B16D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672" y="1747295"/>
            <a:ext cx="6986075" cy="453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b="1" i="1" dirty="0">
                <a:solidFill>
                  <a:schemeClr val="bg2"/>
                </a:solidFill>
                <a:latin typeface="Georgia" panose="02040502050405020303" pitchFamily="18" charset="0"/>
              </a:rPr>
              <a:t>Herencia de Atributos</a:t>
            </a:r>
          </a:p>
          <a:p>
            <a:pPr marL="0" indent="0" algn="just">
              <a:buNone/>
            </a:pPr>
            <a:r>
              <a:rPr lang="en" i="1" dirty="0">
                <a:solidFill>
                  <a:schemeClr val="bg2"/>
                </a:solidFill>
                <a:latin typeface="Georgia" panose="02040502050405020303" pitchFamily="18" charset="0"/>
              </a:rPr>
              <a:t>La generalización es la propiedad de una entidad de tener sub-Entidades.</a:t>
            </a:r>
          </a:p>
          <a:p>
            <a:pPr marL="0" indent="0">
              <a:buNone/>
            </a:pPr>
            <a:endParaRPr i="1" dirty="0">
              <a:solidFill>
                <a:schemeClr val="accent1"/>
              </a:solidFill>
              <a:latin typeface="Georgia" panose="02040502050405020303" pitchFamily="18" charset="0"/>
            </a:endParaRPr>
          </a:p>
        </p:txBody>
      </p:sp>
      <p:pic>
        <p:nvPicPr>
          <p:cNvPr id="3" name="Imagen 2">
            <a:extLst>
              <a:ext uri="{FF2B5EF4-FFF2-40B4-BE49-F238E27FC236}">
                <a16:creationId xmlns:a16="http://schemas.microsoft.com/office/drawing/2014/main" id="{0B24F2C8-81C9-475B-BE70-E27E71A26C4B}"/>
              </a:ext>
            </a:extLst>
          </p:cNvPr>
          <p:cNvPicPr>
            <a:picLocks noChangeAspect="1"/>
          </p:cNvPicPr>
          <p:nvPr/>
        </p:nvPicPr>
        <p:blipFill>
          <a:blip r:embed="rId4"/>
          <a:stretch>
            <a:fillRect/>
          </a:stretch>
        </p:blipFill>
        <p:spPr>
          <a:xfrm>
            <a:off x="4275137" y="1799771"/>
            <a:ext cx="6740083" cy="4024418"/>
          </a:xfrm>
          <a:prstGeom prst="rect">
            <a:avLst/>
          </a:prstGeom>
        </p:spPr>
      </p:pic>
    </p:spTree>
    <p:extLst>
      <p:ext uri="{BB962C8B-B14F-4D97-AF65-F5344CB8AC3E}">
        <p14:creationId xmlns:p14="http://schemas.microsoft.com/office/powerpoint/2010/main" val="387718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a:p>
            <a:pPr marL="0" indent="0">
              <a:buNone/>
            </a:pPr>
            <a:r>
              <a:rPr lang="en" i="1" dirty="0">
                <a:solidFill>
                  <a:schemeClr val="bg2"/>
                </a:solidFill>
                <a:latin typeface="Georgia" panose="02040502050405020303" pitchFamily="18" charset="0"/>
              </a:rPr>
              <a:t>Crear el diagrama E-R  Extendido de los siguientes requerimientos</a:t>
            </a:r>
          </a:p>
          <a:p>
            <a:pPr marL="0" indent="0">
              <a:buNone/>
            </a:pPr>
            <a:r>
              <a:rPr lang="en" i="1" dirty="0">
                <a:solidFill>
                  <a:schemeClr val="bg2"/>
                </a:solidFill>
                <a:latin typeface="Georgia" panose="02040502050405020303" pitchFamily="18" charset="0"/>
              </a:rPr>
              <a:t>Una persona puede ser un empleado o un cliente.</a:t>
            </a:r>
          </a:p>
          <a:p>
            <a:pPr marL="0" indent="0">
              <a:buNone/>
            </a:pPr>
            <a:r>
              <a:rPr lang="en" i="1" dirty="0">
                <a:solidFill>
                  <a:schemeClr val="bg2"/>
                </a:solidFill>
                <a:latin typeface="Georgia" panose="02040502050405020303" pitchFamily="18" charset="0"/>
              </a:rPr>
              <a:t>Si es empleado, puede ser oficial, cajero o secretaria.</a:t>
            </a:r>
          </a:p>
          <a:p>
            <a:pPr marL="0" indent="0">
              <a:buNone/>
            </a:pPr>
            <a:endParaRPr lang="en" i="1" dirty="0">
              <a:solidFill>
                <a:schemeClr val="bg2"/>
              </a:solidFill>
              <a:latin typeface="Georgia" panose="02040502050405020303" pitchFamily="18" charset="0"/>
            </a:endParaRPr>
          </a:p>
          <a:p>
            <a:pPr marL="0" indent="0">
              <a:buNone/>
            </a:pPr>
            <a:r>
              <a:rPr lang="en" i="1" dirty="0">
                <a:solidFill>
                  <a:schemeClr val="bg2"/>
                </a:solidFill>
                <a:latin typeface="Georgia" panose="02040502050405020303" pitchFamily="18" charset="0"/>
              </a:rPr>
              <a:t>De cada persona se conoce su nombre, calle, ciudad.</a:t>
            </a:r>
          </a:p>
          <a:p>
            <a:pPr marL="0" indent="0">
              <a:buNone/>
            </a:pPr>
            <a:r>
              <a:rPr lang="en" i="1" dirty="0">
                <a:solidFill>
                  <a:schemeClr val="bg2"/>
                </a:solidFill>
                <a:latin typeface="Georgia" panose="02040502050405020303" pitchFamily="18" charset="0"/>
              </a:rPr>
              <a:t>De cada cliente se conoce su credito</a:t>
            </a:r>
            <a:r>
              <a:rPr lang="en" i="1" dirty="0">
                <a:solidFill>
                  <a:schemeClr val="accent1"/>
                </a:solidFill>
                <a:latin typeface="Georgia" panose="02040502050405020303" pitchFamily="18" charset="0"/>
              </a:rPr>
              <a:t> y de cada empleado su sueldo.</a:t>
            </a:r>
          </a:p>
          <a:p>
            <a:pPr marL="0" indent="0">
              <a:buNone/>
            </a:pPr>
            <a:r>
              <a:rPr lang="es-419" i="1" dirty="0">
                <a:solidFill>
                  <a:schemeClr val="accent1"/>
                </a:solidFill>
                <a:latin typeface="Georgia" panose="02040502050405020303" pitchFamily="18" charset="0"/>
              </a:rPr>
              <a:t>D</a:t>
            </a:r>
            <a:r>
              <a:rPr lang="en" i="1" dirty="0">
                <a:solidFill>
                  <a:schemeClr val="accent1"/>
                </a:solidFill>
                <a:latin typeface="Georgia" panose="02040502050405020303" pitchFamily="18" charset="0"/>
              </a:rPr>
              <a:t>e Cada oficial se conoce su numero de despacho.</a:t>
            </a:r>
          </a:p>
          <a:p>
            <a:pPr marL="0" indent="0">
              <a:buNone/>
            </a:pPr>
            <a:r>
              <a:rPr lang="en" i="1" dirty="0">
                <a:solidFill>
                  <a:schemeClr val="accent1"/>
                </a:solidFill>
                <a:latin typeface="Georgia" panose="02040502050405020303" pitchFamily="18" charset="0"/>
              </a:rPr>
              <a:t>De cada cajero se conoce su numero de caja y sus horas trabajadas.</a:t>
            </a:r>
          </a:p>
          <a:p>
            <a:pPr marL="0" indent="0">
              <a:buNone/>
            </a:pPr>
            <a:r>
              <a:rPr lang="en" i="1" dirty="0">
                <a:solidFill>
                  <a:schemeClr val="accent1"/>
                </a:solidFill>
                <a:latin typeface="Georgia" panose="02040502050405020303" pitchFamily="18" charset="0"/>
              </a:rPr>
              <a:t>De cada secretaria sus horas trabajadas.</a:t>
            </a:r>
            <a:endParaRPr lang="en" i="1" dirty="0">
              <a:solidFill>
                <a:schemeClr val="bg2"/>
              </a:solidFill>
              <a:latin typeface="Georgia" panose="02040502050405020303" pitchFamily="18" charset="0"/>
            </a:endParaRPr>
          </a:p>
        </p:txBody>
      </p:sp>
    </p:spTree>
    <p:extLst>
      <p:ext uri="{BB962C8B-B14F-4D97-AF65-F5344CB8AC3E}">
        <p14:creationId xmlns:p14="http://schemas.microsoft.com/office/powerpoint/2010/main" val="1408339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3;p17">
            <a:extLst>
              <a:ext uri="{FF2B5EF4-FFF2-40B4-BE49-F238E27FC236}">
                <a16:creationId xmlns:a16="http://schemas.microsoft.com/office/drawing/2014/main" id="{24AFF37A-1EB2-4DF6-B619-72B6A82A9B0C}"/>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9" name="Gráfico 8" descr="Base de datos">
            <a:extLst>
              <a:ext uri="{FF2B5EF4-FFF2-40B4-BE49-F238E27FC236}">
                <a16:creationId xmlns:a16="http://schemas.microsoft.com/office/drawing/2014/main" id="{B54CA89D-23C5-4DD6-AC06-4B433EEED1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6" name="Google Shape;181;p24">
            <a:extLst>
              <a:ext uri="{FF2B5EF4-FFF2-40B4-BE49-F238E27FC236}">
                <a16:creationId xmlns:a16="http://schemas.microsoft.com/office/drawing/2014/main" id="{79A3E46F-5BE8-4BEC-BC29-0A1169B8B126}"/>
              </a:ext>
            </a:extLst>
          </p:cNvPr>
          <p:cNvSpPr txBox="1">
            <a:spLocks noGrp="1"/>
          </p:cNvSpPr>
          <p:nvPr>
            <p:ph type="body" idx="1"/>
          </p:nvPr>
        </p:nvSpPr>
        <p:spPr>
          <a:xfrm>
            <a:off x="3623685" y="0"/>
            <a:ext cx="8568315" cy="666842"/>
          </a:xfrm>
          <a:prstGeom prst="rect">
            <a:avLst/>
          </a:prstGeom>
        </p:spPr>
        <p:txBody>
          <a:bodyPr spcFirstLastPara="1" wrap="square" lIns="121900" tIns="121900" rIns="121900" bIns="121900" anchor="t" anchorCtr="0">
            <a:noAutofit/>
          </a:bodyPr>
          <a:lstStyle/>
          <a:p>
            <a:pPr marL="0" indent="0">
              <a:buNone/>
            </a:pPr>
            <a:r>
              <a:rPr lang="en" i="1" dirty="0">
                <a:solidFill>
                  <a:schemeClr val="accent1"/>
                </a:solidFill>
                <a:latin typeface="Georgia" panose="02040502050405020303" pitchFamily="18" charset="0"/>
              </a:rPr>
              <a:t>Modelo Entidad-Relacion Extendido</a:t>
            </a:r>
          </a:p>
        </p:txBody>
      </p:sp>
      <p:sp>
        <p:nvSpPr>
          <p:cNvPr id="5" name="Rectángulo 4">
            <a:extLst>
              <a:ext uri="{FF2B5EF4-FFF2-40B4-BE49-F238E27FC236}">
                <a16:creationId xmlns:a16="http://schemas.microsoft.com/office/drawing/2014/main" id="{D81019FF-E3A4-41E6-9F4C-7CD2F3B779C5}"/>
              </a:ext>
            </a:extLst>
          </p:cNvPr>
          <p:cNvSpPr/>
          <p:nvPr/>
        </p:nvSpPr>
        <p:spPr>
          <a:xfrm>
            <a:off x="7305095" y="666842"/>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Persona</a:t>
            </a:r>
          </a:p>
        </p:txBody>
      </p:sp>
      <p:sp>
        <p:nvSpPr>
          <p:cNvPr id="8" name="Rectángulo 7">
            <a:extLst>
              <a:ext uri="{FF2B5EF4-FFF2-40B4-BE49-F238E27FC236}">
                <a16:creationId xmlns:a16="http://schemas.microsoft.com/office/drawing/2014/main" id="{AD79C3FA-5447-4444-B3A0-D7214B15804F}"/>
              </a:ext>
            </a:extLst>
          </p:cNvPr>
          <p:cNvSpPr/>
          <p:nvPr/>
        </p:nvSpPr>
        <p:spPr>
          <a:xfrm>
            <a:off x="5974829" y="2142015"/>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sp>
        <p:nvSpPr>
          <p:cNvPr id="10" name="Rectángulo 9">
            <a:extLst>
              <a:ext uri="{FF2B5EF4-FFF2-40B4-BE49-F238E27FC236}">
                <a16:creationId xmlns:a16="http://schemas.microsoft.com/office/drawing/2014/main" id="{FA3C548D-C4C0-478D-9E3D-4CB3D05750D8}"/>
              </a:ext>
            </a:extLst>
          </p:cNvPr>
          <p:cNvSpPr/>
          <p:nvPr/>
        </p:nvSpPr>
        <p:spPr>
          <a:xfrm>
            <a:off x="8982869" y="211044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Cliente</a:t>
            </a:r>
          </a:p>
        </p:txBody>
      </p:sp>
      <p:cxnSp>
        <p:nvCxnSpPr>
          <p:cNvPr id="11" name="Conector recto 10">
            <a:extLst>
              <a:ext uri="{FF2B5EF4-FFF2-40B4-BE49-F238E27FC236}">
                <a16:creationId xmlns:a16="http://schemas.microsoft.com/office/drawing/2014/main" id="{62631C93-9422-46E9-A59C-FA624DD6C4A5}"/>
              </a:ext>
            </a:extLst>
          </p:cNvPr>
          <p:cNvCxnSpPr>
            <a:stCxn id="5" idx="2"/>
            <a:endCxn id="8" idx="0"/>
          </p:cNvCxnSpPr>
          <p:nvPr/>
        </p:nvCxnSpPr>
        <p:spPr>
          <a:xfrm flipH="1">
            <a:off x="6732503" y="1015100"/>
            <a:ext cx="1330266" cy="1126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E53DCF3-26AA-4762-9C04-A9F6BB1924DE}"/>
              </a:ext>
            </a:extLst>
          </p:cNvPr>
          <p:cNvCxnSpPr>
            <a:stCxn id="5" idx="2"/>
            <a:endCxn id="10" idx="0"/>
          </p:cNvCxnSpPr>
          <p:nvPr/>
        </p:nvCxnSpPr>
        <p:spPr>
          <a:xfrm>
            <a:off x="8062769" y="1015100"/>
            <a:ext cx="1677774" cy="1095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FA0068B-D548-4A2F-A1E4-98D9AC442370}"/>
              </a:ext>
            </a:extLst>
          </p:cNvPr>
          <p:cNvCxnSpPr>
            <a:cxnSpLocks/>
            <a:stCxn id="8" idx="2"/>
            <a:endCxn id="15" idx="0"/>
          </p:cNvCxnSpPr>
          <p:nvPr/>
        </p:nvCxnSpPr>
        <p:spPr>
          <a:xfrm flipH="1">
            <a:off x="4949303" y="2490273"/>
            <a:ext cx="1783200" cy="1452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12C2A2C-DA0A-4464-A885-68711D278D67}"/>
              </a:ext>
            </a:extLst>
          </p:cNvPr>
          <p:cNvCxnSpPr>
            <a:cxnSpLocks/>
          </p:cNvCxnSpPr>
          <p:nvPr/>
        </p:nvCxnSpPr>
        <p:spPr>
          <a:xfrm flipH="1" flipV="1">
            <a:off x="6861820" y="2490273"/>
            <a:ext cx="121171" cy="14526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ángulo 14">
            <a:extLst>
              <a:ext uri="{FF2B5EF4-FFF2-40B4-BE49-F238E27FC236}">
                <a16:creationId xmlns:a16="http://schemas.microsoft.com/office/drawing/2014/main" id="{55BDDCED-F4EF-44C5-AD41-04675C497B51}"/>
              </a:ext>
            </a:extLst>
          </p:cNvPr>
          <p:cNvSpPr/>
          <p:nvPr/>
        </p:nvSpPr>
        <p:spPr>
          <a:xfrm>
            <a:off x="4191629" y="394293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Oficial</a:t>
            </a:r>
          </a:p>
        </p:txBody>
      </p:sp>
      <p:sp>
        <p:nvSpPr>
          <p:cNvPr id="16" name="Rectángulo 15">
            <a:extLst>
              <a:ext uri="{FF2B5EF4-FFF2-40B4-BE49-F238E27FC236}">
                <a16:creationId xmlns:a16="http://schemas.microsoft.com/office/drawing/2014/main" id="{39E3D691-CE2F-492C-9469-29705B8670B1}"/>
              </a:ext>
            </a:extLst>
          </p:cNvPr>
          <p:cNvSpPr/>
          <p:nvPr/>
        </p:nvSpPr>
        <p:spPr>
          <a:xfrm>
            <a:off x="6096000" y="3942939"/>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Cajero </a:t>
            </a:r>
          </a:p>
        </p:txBody>
      </p:sp>
      <p:cxnSp>
        <p:nvCxnSpPr>
          <p:cNvPr id="22" name="Conector recto 21">
            <a:extLst>
              <a:ext uri="{FF2B5EF4-FFF2-40B4-BE49-F238E27FC236}">
                <a16:creationId xmlns:a16="http://schemas.microsoft.com/office/drawing/2014/main" id="{1315DC87-AEEF-47CB-BA16-75CCA9474246}"/>
              </a:ext>
            </a:extLst>
          </p:cNvPr>
          <p:cNvCxnSpPr>
            <a:cxnSpLocks/>
          </p:cNvCxnSpPr>
          <p:nvPr/>
        </p:nvCxnSpPr>
        <p:spPr>
          <a:xfrm flipH="1" flipV="1">
            <a:off x="7038000" y="2458708"/>
            <a:ext cx="1146696" cy="144284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21B9FE8D-C150-4B54-BEEA-2D03F43ED45B}"/>
              </a:ext>
            </a:extLst>
          </p:cNvPr>
          <p:cNvSpPr/>
          <p:nvPr/>
        </p:nvSpPr>
        <p:spPr>
          <a:xfrm>
            <a:off x="7879200" y="3901554"/>
            <a:ext cx="1515348" cy="348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Secretaria </a:t>
            </a:r>
          </a:p>
        </p:txBody>
      </p:sp>
      <p:sp>
        <p:nvSpPr>
          <p:cNvPr id="29" name="Arco 28">
            <a:extLst>
              <a:ext uri="{FF2B5EF4-FFF2-40B4-BE49-F238E27FC236}">
                <a16:creationId xmlns:a16="http://schemas.microsoft.com/office/drawing/2014/main" id="{56B59994-0BD5-4843-9E04-E604859FB0CD}"/>
              </a:ext>
            </a:extLst>
          </p:cNvPr>
          <p:cNvSpPr/>
          <p:nvPr/>
        </p:nvSpPr>
        <p:spPr>
          <a:xfrm rot="8283005">
            <a:off x="5294453" y="-16008"/>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
        <p:nvSpPr>
          <p:cNvPr id="31" name="Arco 30">
            <a:extLst>
              <a:ext uri="{FF2B5EF4-FFF2-40B4-BE49-F238E27FC236}">
                <a16:creationId xmlns:a16="http://schemas.microsoft.com/office/drawing/2014/main" id="{A2EBDEED-8FCA-4558-84E5-2DD7724482D0}"/>
              </a:ext>
            </a:extLst>
          </p:cNvPr>
          <p:cNvSpPr/>
          <p:nvPr/>
        </p:nvSpPr>
        <p:spPr>
          <a:xfrm rot="8283005">
            <a:off x="6667258" y="-1450906"/>
            <a:ext cx="3307525" cy="297710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a:p>
        </p:txBody>
      </p:sp>
    </p:spTree>
    <p:extLst>
      <p:ext uri="{BB962C8B-B14F-4D97-AF65-F5344CB8AC3E}">
        <p14:creationId xmlns:p14="http://schemas.microsoft.com/office/powerpoint/2010/main" val="13097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par>
                                <p:cTn id="33" presetID="16" presetClass="entr" presetSubtype="2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inVertic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P spid="16"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0630C7F-BCBB-47FF-A0E1-4F139AA70C9D}"/>
              </a:ext>
            </a:extLst>
          </p:cNvPr>
          <p:cNvSpPr>
            <a:spLocks noGrp="1"/>
          </p:cNvSpPr>
          <p:nvPr>
            <p:ph type="sldNum" idx="4294967295"/>
          </p:nvPr>
        </p:nvSpPr>
        <p:spPr>
          <a:xfrm>
            <a:off x="11460163" y="6332538"/>
            <a:ext cx="731837" cy="525462"/>
          </a:xfrm>
        </p:spPr>
        <p:txBody>
          <a:bodyPr/>
          <a:lstStyle/>
          <a:p>
            <a:fld id="{00000000-1234-1234-1234-123412341234}" type="slidenum">
              <a:rPr lang="es-419" smtClean="0"/>
              <a:pPr/>
              <a:t>47</a:t>
            </a:fld>
            <a:endParaRPr lang="es-419"/>
          </a:p>
        </p:txBody>
      </p:sp>
      <p:pic>
        <p:nvPicPr>
          <p:cNvPr id="3" name="Imagen 2">
            <a:extLst>
              <a:ext uri="{FF2B5EF4-FFF2-40B4-BE49-F238E27FC236}">
                <a16:creationId xmlns:a16="http://schemas.microsoft.com/office/drawing/2014/main" id="{840E4BB4-F6FA-4ADD-97F7-40B5B1C60909}"/>
              </a:ext>
            </a:extLst>
          </p:cNvPr>
          <p:cNvPicPr>
            <a:picLocks noChangeAspect="1"/>
          </p:cNvPicPr>
          <p:nvPr/>
        </p:nvPicPr>
        <p:blipFill>
          <a:blip r:embed="rId3"/>
          <a:stretch>
            <a:fillRect/>
          </a:stretch>
        </p:blipFill>
        <p:spPr>
          <a:xfrm>
            <a:off x="551459" y="671708"/>
            <a:ext cx="11387163" cy="5292993"/>
          </a:xfrm>
          <a:prstGeom prst="rect">
            <a:avLst/>
          </a:prstGeom>
        </p:spPr>
      </p:pic>
    </p:spTree>
    <p:extLst>
      <p:ext uri="{BB962C8B-B14F-4D97-AF65-F5344CB8AC3E}">
        <p14:creationId xmlns:p14="http://schemas.microsoft.com/office/powerpoint/2010/main" val="88486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C256F856-737C-4C87-85E2-AB53C0751323}"/>
              </a:ext>
            </a:extLst>
          </p:cNvPr>
          <p:cNvSpPr txBox="1"/>
          <p:nvPr/>
        </p:nvSpPr>
        <p:spPr>
          <a:xfrm>
            <a:off x="4120833" y="767333"/>
            <a:ext cx="7461600" cy="5308000"/>
          </a:xfrm>
          <a:prstGeom prst="rect">
            <a:avLst/>
          </a:prstGeom>
          <a:noFill/>
          <a:ln>
            <a:noFill/>
          </a:ln>
        </p:spPr>
        <p:txBody>
          <a:bodyPr spcFirstLastPara="1" wrap="square" lIns="91425" tIns="91425" rIns="91425" bIns="91425" anchor="t" anchorCtr="0">
            <a:normAutofit lnSpcReduction="10000"/>
          </a:bodyPr>
          <a:lstStyle/>
          <a:p>
            <a:pPr marL="186262">
              <a:lnSpc>
                <a:spcPct val="105000"/>
              </a:lnSpc>
              <a:spcBef>
                <a:spcPts val="800"/>
              </a:spcBef>
              <a:buClr>
                <a:srgbClr val="CCCCCC"/>
              </a:buClr>
              <a:buSzPts val="1400"/>
            </a:pPr>
            <a:r>
              <a:rPr lang="es-419" sz="1300" b="1" i="0" u="none" strike="noStrike" cap="none" dirty="0">
                <a:solidFill>
                  <a:srgbClr val="666666"/>
                </a:solidFill>
                <a:effectLst/>
                <a:latin typeface="Nunito Sans"/>
                <a:ea typeface="Nunito Sans"/>
                <a:cs typeface="Nunito Sans"/>
                <a:sym typeface="Nunito Sans"/>
              </a:rPr>
              <a:t>Problema 2 (*): Sistema de ventas </a:t>
            </a:r>
          </a:p>
          <a:p>
            <a:pPr marL="186262">
              <a:lnSpc>
                <a:spcPct val="105000"/>
              </a:lnSpc>
              <a:spcBef>
                <a:spcPts val="800"/>
              </a:spcBef>
              <a:buClr>
                <a:srgbClr val="CCCCCC"/>
              </a:buClr>
              <a:buSzPts val="1400"/>
            </a:pPr>
            <a:r>
              <a:rPr lang="es-419" sz="1400" b="0" i="0" u="none" strike="noStrike" cap="none" dirty="0">
                <a:solidFill>
                  <a:srgbClr val="666666"/>
                </a:solidFill>
                <a:effectLst/>
                <a:latin typeface="Nunito Sans"/>
                <a:ea typeface="Nunito Sans"/>
                <a:cs typeface="Nunito Sans"/>
                <a:sym typeface="Nunito Sans"/>
              </a:rPr>
              <a:t>Le contratan para hacer una BD que permita apoyar la gestión de un sistema de ventas. La empresa necesita llevar un control de proveedores, clientes, productos y ventas. </a:t>
            </a:r>
          </a:p>
          <a:p>
            <a:pPr marL="609585" indent="-423323">
              <a:lnSpc>
                <a:spcPct val="105000"/>
              </a:lnSpc>
              <a:spcBef>
                <a:spcPts val="800"/>
              </a:spcBef>
              <a:buClr>
                <a:srgbClr val="CCCCCC"/>
              </a:buClr>
              <a:buSzPts val="1400"/>
              <a:buFont typeface="Nunito Sans"/>
              <a:buChar char="▪"/>
            </a:pPr>
            <a:endParaRPr lang="es-419" sz="13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proveedor</a:t>
            </a:r>
            <a:r>
              <a:rPr lang="es-419" sz="1400" b="0" i="0" u="none" strike="noStrike" cap="none" dirty="0">
                <a:solidFill>
                  <a:srgbClr val="666666"/>
                </a:solidFill>
                <a:effectLst/>
                <a:latin typeface="Nunito Sans"/>
                <a:ea typeface="Nunito Sans"/>
                <a:cs typeface="Nunito Sans"/>
                <a:sym typeface="Nunito Sans"/>
              </a:rPr>
              <a:t> tiene un </a:t>
            </a:r>
            <a:r>
              <a:rPr lang="es-419" sz="1400" b="0" i="0" u="none" strike="noStrike" cap="none" dirty="0">
                <a:solidFill>
                  <a:srgbClr val="666666"/>
                </a:solidFill>
                <a:effectLst/>
                <a:highlight>
                  <a:srgbClr val="00FFFF"/>
                </a:highlight>
                <a:latin typeface="Nunito Sans"/>
                <a:ea typeface="Nunito Sans"/>
                <a:cs typeface="Nunito Sans"/>
                <a:sym typeface="Nunito Sans"/>
              </a:rPr>
              <a:t>RUT, nombre, dirección, teléfono y página web.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cliente</a:t>
            </a:r>
            <a:r>
              <a:rPr lang="es-419" sz="1400" b="0" i="0" u="none" strike="noStrike" cap="none" dirty="0">
                <a:solidFill>
                  <a:srgbClr val="666666"/>
                </a:solidFill>
                <a:effectLst/>
                <a:latin typeface="Nunito Sans"/>
                <a:ea typeface="Nunito Sans"/>
                <a:cs typeface="Nunito Sans"/>
                <a:sym typeface="Nunito Sans"/>
              </a:rPr>
              <a:t> también tiene </a:t>
            </a:r>
            <a:r>
              <a:rPr lang="es-419" sz="1400" b="0" i="0" u="none" strike="noStrike" cap="none" dirty="0">
                <a:solidFill>
                  <a:srgbClr val="666666"/>
                </a:solidFill>
                <a:effectLst/>
                <a:highlight>
                  <a:srgbClr val="00FFFF"/>
                </a:highlight>
                <a:latin typeface="Nunito Sans"/>
                <a:ea typeface="Nunito Sans"/>
                <a:cs typeface="Nunito Sans"/>
                <a:sym typeface="Nunito Sans"/>
              </a:rPr>
              <a:t>RUT, nombre</a:t>
            </a:r>
            <a:r>
              <a:rPr lang="es-419" sz="1400" dirty="0">
                <a:solidFill>
                  <a:srgbClr val="666666"/>
                </a:solidFill>
                <a:highlight>
                  <a:srgbClr val="00FFFF"/>
                </a:highlight>
                <a:latin typeface="Nunito Sans"/>
                <a:ea typeface="Nunito Sans"/>
                <a:cs typeface="Nunito Sans"/>
                <a:sym typeface="Nunito Sans"/>
              </a:rPr>
              <a:t>, </a:t>
            </a:r>
            <a:r>
              <a:rPr lang="es-419" sz="1400" dirty="0" err="1">
                <a:solidFill>
                  <a:srgbClr val="666666"/>
                </a:solidFill>
                <a:highlight>
                  <a:srgbClr val="00FFFF"/>
                </a:highlight>
                <a:latin typeface="Nunito Sans"/>
                <a:ea typeface="Nunito Sans"/>
                <a:cs typeface="Nunito Sans"/>
                <a:sym typeface="Nunito Sans"/>
              </a:rPr>
              <a:t>telefono</a:t>
            </a:r>
            <a:r>
              <a:rPr lang="es-419" sz="1400" b="0" i="0" u="sng" strike="noStrike" cap="none" dirty="0">
                <a:solidFill>
                  <a:srgbClr val="666666"/>
                </a:solidFill>
                <a:effectLst/>
                <a:highlight>
                  <a:srgbClr val="00FFFF"/>
                </a:highlight>
                <a:latin typeface="Nunito Sans"/>
                <a:ea typeface="Nunito Sans"/>
                <a:cs typeface="Nunito Sans"/>
                <a:sym typeface="Nunito Sans"/>
              </a:rPr>
              <a:t> </a:t>
            </a:r>
            <a:r>
              <a:rPr lang="es-419" sz="1400" b="0" i="0" u="sng" strike="noStrike" cap="none" dirty="0">
                <a:solidFill>
                  <a:srgbClr val="666666"/>
                </a:solidFill>
                <a:effectLst/>
                <a:latin typeface="Nunito Sans"/>
                <a:ea typeface="Nunito Sans"/>
                <a:cs typeface="Nunito Sans"/>
                <a:sym typeface="Nunito Sans"/>
              </a:rPr>
              <a:t>pero puede tener varios teléfonos de contacto. </a:t>
            </a: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highlight>
                  <a:srgbClr val="00FFFF"/>
                </a:highlight>
                <a:latin typeface="Nunito Sans"/>
                <a:ea typeface="Nunito Sans"/>
                <a:cs typeface="Nunito Sans"/>
                <a:sym typeface="Nunito Sans"/>
              </a:rPr>
              <a:t>La dirección se entiende por calle, número, comuna y ciudad.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 </a:t>
            </a:r>
            <a:r>
              <a:rPr lang="es-419" sz="1400" b="0" i="0" u="none" strike="noStrike" cap="none" dirty="0">
                <a:solidFill>
                  <a:srgbClr val="FF0000"/>
                </a:solidFill>
                <a:effectLst/>
                <a:latin typeface="Nunito Sans"/>
                <a:ea typeface="Nunito Sans"/>
                <a:cs typeface="Nunito Sans"/>
                <a:sym typeface="Nunito Sans"/>
              </a:rPr>
              <a:t>producto</a:t>
            </a:r>
            <a:r>
              <a:rPr lang="es-419" sz="1400" b="0" i="0" u="none" strike="noStrike" cap="none" dirty="0">
                <a:solidFill>
                  <a:srgbClr val="666666"/>
                </a:solidFill>
                <a:effectLst/>
                <a:latin typeface="Nunito Sans"/>
                <a:ea typeface="Nunito Sans"/>
                <a:cs typeface="Nunito Sans"/>
                <a:sym typeface="Nunito Sans"/>
              </a:rPr>
              <a:t> tiene un </a:t>
            </a:r>
            <a:r>
              <a:rPr lang="es-419" sz="1400" b="0" i="0" u="none" strike="noStrike" cap="none" dirty="0">
                <a:solidFill>
                  <a:srgbClr val="666666"/>
                </a:solidFill>
                <a:effectLst/>
                <a:highlight>
                  <a:srgbClr val="00FFFF"/>
                </a:highlight>
                <a:latin typeface="Nunito Sans"/>
                <a:ea typeface="Nunito Sans"/>
                <a:cs typeface="Nunito Sans"/>
                <a:sym typeface="Nunito Sans"/>
              </a:rPr>
              <a:t>id único, nombre, precio actual, stock y nombre del proveedor.</a:t>
            </a:r>
            <a:r>
              <a:rPr lang="es-419" sz="1400" b="0" i="0" u="none" strike="noStrike" cap="none" dirty="0">
                <a:solidFill>
                  <a:srgbClr val="666666"/>
                </a:solidFill>
                <a:effectLst/>
                <a:latin typeface="Nunito Sans"/>
                <a:ea typeface="Nunito Sans"/>
                <a:cs typeface="Nunito Sans"/>
                <a:sym typeface="Nunito Sans"/>
              </a:rPr>
              <a:t> Además se organizan en categorías, y cada producto va sólo en una categoría.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Una</a:t>
            </a:r>
            <a:r>
              <a:rPr lang="es-419" sz="1400" b="0" i="0" u="none" strike="noStrike" cap="none" dirty="0">
                <a:solidFill>
                  <a:srgbClr val="FF0000"/>
                </a:solidFill>
                <a:effectLst/>
                <a:latin typeface="Nunito Sans"/>
                <a:ea typeface="Nunito Sans"/>
                <a:cs typeface="Nunito Sans"/>
                <a:sym typeface="Nunito Sans"/>
              </a:rPr>
              <a:t> categoría </a:t>
            </a:r>
            <a:r>
              <a:rPr lang="es-419" sz="1400" b="0" i="0" u="none" strike="noStrike" cap="none" dirty="0">
                <a:solidFill>
                  <a:srgbClr val="666666"/>
                </a:solidFill>
                <a:effectLst/>
                <a:latin typeface="Nunito Sans"/>
                <a:ea typeface="Nunito Sans"/>
                <a:cs typeface="Nunito Sans"/>
                <a:sym typeface="Nunito Sans"/>
              </a:rPr>
              <a:t>tiene </a:t>
            </a:r>
            <a:r>
              <a:rPr lang="es-419" sz="1400" b="0" i="0" u="none" strike="noStrike" cap="none" dirty="0">
                <a:solidFill>
                  <a:srgbClr val="666666"/>
                </a:solidFill>
                <a:effectLst/>
                <a:highlight>
                  <a:srgbClr val="00FFFF"/>
                </a:highlight>
                <a:latin typeface="Nunito Sans"/>
                <a:ea typeface="Nunito Sans"/>
                <a:cs typeface="Nunito Sans"/>
                <a:sym typeface="Nunito Sans"/>
              </a:rPr>
              <a:t>id, nombre y descripción. </a:t>
            </a:r>
          </a:p>
          <a:p>
            <a:pPr marL="609585" indent="-423323">
              <a:lnSpc>
                <a:spcPct val="105000"/>
              </a:lnSpc>
              <a:spcBef>
                <a:spcPts val="800"/>
              </a:spcBef>
              <a:buClr>
                <a:srgbClr val="CCCCCC"/>
              </a:buClr>
              <a:buSzPts val="1400"/>
              <a:buFont typeface="Nunito Sans"/>
              <a:buChar char="▪"/>
            </a:pPr>
            <a:endParaRPr lang="es-419" sz="1400" b="0" i="0" u="none" strike="noStrike" cap="none" dirty="0">
              <a:solidFill>
                <a:srgbClr val="666666"/>
              </a:solidFill>
              <a:effectLst/>
              <a:latin typeface="Nunito Sans"/>
              <a:ea typeface="Nunito Sans"/>
              <a:cs typeface="Nunito Sans"/>
              <a:sym typeface="Nunito Sans"/>
            </a:endParaRPr>
          </a:p>
          <a:p>
            <a:pPr marL="609585" indent="-423323">
              <a:lnSpc>
                <a:spcPct val="105000"/>
              </a:lnSpc>
              <a:spcBef>
                <a:spcPts val="800"/>
              </a:spcBef>
              <a:buClr>
                <a:srgbClr val="CCCCCC"/>
              </a:buClr>
              <a:buSzPts val="1400"/>
              <a:buFont typeface="Nunito Sans"/>
              <a:buChar char="▪"/>
            </a:pPr>
            <a:r>
              <a:rPr lang="es-419" sz="1400" b="0" i="0" u="none" strike="noStrike" cap="none" dirty="0">
                <a:solidFill>
                  <a:srgbClr val="666666"/>
                </a:solidFill>
                <a:effectLst/>
                <a:latin typeface="Nunito Sans"/>
                <a:ea typeface="Nunito Sans"/>
                <a:cs typeface="Nunito Sans"/>
                <a:sym typeface="Nunito Sans"/>
              </a:rPr>
              <a:t>Por razones de contabilidad, se debe registrar la información de cada</a:t>
            </a:r>
            <a:r>
              <a:rPr lang="es-419" sz="1400" b="0" i="0" u="none" strike="noStrike" cap="none" dirty="0">
                <a:solidFill>
                  <a:srgbClr val="FF0000"/>
                </a:solidFill>
                <a:effectLst/>
                <a:latin typeface="Nunito Sans"/>
                <a:ea typeface="Nunito Sans"/>
                <a:cs typeface="Nunito Sans"/>
                <a:sym typeface="Nunito Sans"/>
              </a:rPr>
              <a:t> venta </a:t>
            </a:r>
            <a:r>
              <a:rPr lang="es-419" sz="1400" b="0" i="0" u="none" strike="noStrike" cap="none" dirty="0">
                <a:solidFill>
                  <a:srgbClr val="666666"/>
                </a:solidFill>
                <a:effectLst/>
                <a:latin typeface="Nunito Sans"/>
                <a:ea typeface="Nunito Sans"/>
                <a:cs typeface="Nunito Sans"/>
                <a:sym typeface="Nunito Sans"/>
              </a:rPr>
              <a:t>con un </a:t>
            </a:r>
            <a:r>
              <a:rPr lang="es-419" sz="1400" b="0" i="0" u="none" strike="noStrike" cap="none" dirty="0">
                <a:solidFill>
                  <a:srgbClr val="666666"/>
                </a:solidFill>
                <a:effectLst/>
                <a:highlight>
                  <a:srgbClr val="00FFFF"/>
                </a:highlight>
                <a:latin typeface="Nunito Sans"/>
                <a:ea typeface="Nunito Sans"/>
                <a:cs typeface="Nunito Sans"/>
                <a:sym typeface="Nunito Sans"/>
              </a:rPr>
              <a:t>id, fecha, cliente, descuento y monto final</a:t>
            </a:r>
            <a:r>
              <a:rPr lang="es-419" sz="1400" b="0" i="0" u="none" strike="noStrike" cap="none" dirty="0">
                <a:solidFill>
                  <a:srgbClr val="666666"/>
                </a:solidFill>
                <a:effectLst/>
                <a:latin typeface="Nunito Sans"/>
                <a:ea typeface="Nunito Sans"/>
                <a:cs typeface="Nunito Sans"/>
                <a:sym typeface="Nunito Sans"/>
              </a:rPr>
              <a:t>. Además se debe guardar el precio al momento de la venta, la </a:t>
            </a:r>
            <a:r>
              <a:rPr lang="es-419" sz="1400" b="0" i="0" u="none" strike="noStrike" cap="none">
                <a:solidFill>
                  <a:srgbClr val="666666"/>
                </a:solidFill>
                <a:effectLst/>
                <a:latin typeface="Nunito Sans"/>
                <a:ea typeface="Nunito Sans"/>
                <a:cs typeface="Nunito Sans"/>
                <a:sym typeface="Nunito Sans"/>
              </a:rPr>
              <a:t>cantidad vendida.</a:t>
            </a:r>
            <a:endParaRPr lang="es-419" sz="1400" b="0" i="0" u="none" strike="noStrike" cap="none" dirty="0">
              <a:solidFill>
                <a:srgbClr val="666666"/>
              </a:solidFill>
              <a:effectLst/>
              <a:latin typeface="Nunito Sans"/>
              <a:ea typeface="Nunito Sans"/>
              <a:cs typeface="Nunito Sans"/>
              <a:sym typeface="Nunito Sans"/>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a:xfrm>
            <a:off x="11409045" y="6333135"/>
            <a:ext cx="731600" cy="524800"/>
          </a:xfrm>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48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Tree>
    <p:extLst>
      <p:ext uri="{BB962C8B-B14F-4D97-AF65-F5344CB8AC3E}">
        <p14:creationId xmlns:p14="http://schemas.microsoft.com/office/powerpoint/2010/main" val="3041264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a:xfrm>
            <a:off x="11409045" y="6333135"/>
            <a:ext cx="731600" cy="524800"/>
          </a:xfrm>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49</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7" name="CuadroTexto 6">
            <a:extLst>
              <a:ext uri="{FF2B5EF4-FFF2-40B4-BE49-F238E27FC236}">
                <a16:creationId xmlns:a16="http://schemas.microsoft.com/office/drawing/2014/main" id="{C4EB1314-30E1-4A38-82F4-C8842B3FE790}"/>
              </a:ext>
            </a:extLst>
          </p:cNvPr>
          <p:cNvSpPr txBox="1"/>
          <p:nvPr/>
        </p:nvSpPr>
        <p:spPr>
          <a:xfrm>
            <a:off x="3596986" y="861662"/>
            <a:ext cx="8333953" cy="5134675"/>
          </a:xfrm>
          <a:prstGeom prst="rect">
            <a:avLst/>
          </a:prstGeom>
          <a:noFill/>
        </p:spPr>
        <p:txBody>
          <a:bodyPr wrap="square">
            <a:spAutoFit/>
          </a:bodyPr>
          <a:lstStyle/>
          <a:p>
            <a:pPr marL="6350" marR="35560" indent="-6350">
              <a:lnSpc>
                <a:spcPct val="107000"/>
              </a:lnSpc>
              <a:spcAft>
                <a:spcPts val="0"/>
              </a:spcAft>
            </a:pPr>
            <a:r>
              <a:rPr lang="es-419" sz="2000" b="1" dirty="0">
                <a:solidFill>
                  <a:srgbClr val="000000"/>
                </a:solidFill>
                <a:effectLst/>
                <a:latin typeface="Nunito Sans" panose="020B0604020202020204"/>
                <a:ea typeface="Arial" panose="020B0604020202020204" pitchFamily="34" charset="0"/>
              </a:rPr>
              <a:t>Problema 3: Carreteras</a:t>
            </a:r>
            <a:r>
              <a:rPr lang="es-419" sz="2000" b="0" dirty="0">
                <a:solidFill>
                  <a:srgbClr val="000000"/>
                </a:solidFill>
                <a:effectLst/>
                <a:latin typeface="Nunito Sans" panose="020B0604020202020204"/>
                <a:ea typeface="Arial" panose="020B0604020202020204" pitchFamily="34" charset="0"/>
              </a:rPr>
              <a:t> </a:t>
            </a:r>
            <a:endParaRPr lang="es-419" sz="2000" b="1" dirty="0">
              <a:solidFill>
                <a:srgbClr val="000000"/>
              </a:solidFill>
              <a:effectLst/>
              <a:latin typeface="Nunito Sans" panose="020B0604020202020204"/>
              <a:ea typeface="Arial" panose="020B0604020202020204" pitchFamily="34" charset="0"/>
            </a:endParaRPr>
          </a:p>
          <a:p>
            <a:pPr marL="6350" marR="24765" indent="-6350" algn="just">
              <a:lnSpc>
                <a:spcPct val="103000"/>
              </a:lnSpc>
              <a:spcAft>
                <a:spcPts val="25"/>
              </a:spcAft>
            </a:pPr>
            <a:r>
              <a:rPr lang="es-419" sz="2000" dirty="0">
                <a:solidFill>
                  <a:srgbClr val="000000"/>
                </a:solidFill>
                <a:effectLst/>
                <a:latin typeface="Nunito Sans" panose="020B0604020202020204"/>
                <a:ea typeface="Arial" panose="020B0604020202020204" pitchFamily="34" charset="0"/>
              </a:rPr>
              <a:t>Diseñar un esquema E/R que recoja la organización de una base de datos para contener la información sobre todas las carreteras del país, sabiendo que se deben cumplir las siguientes especificaciones: - Las carreteras están divididas en varias categorías (locales, comerciales, regionales, nacionales, autovías, </a:t>
            </a:r>
            <a:r>
              <a:rPr lang="es-419" sz="2000" dirty="0" err="1">
                <a:solidFill>
                  <a:srgbClr val="000000"/>
                </a:solidFill>
                <a:effectLst/>
                <a:latin typeface="Nunito Sans" panose="020B0604020202020204"/>
                <a:ea typeface="Arial" panose="020B0604020202020204" pitchFamily="34" charset="0"/>
              </a:rPr>
              <a:t>etc</a:t>
            </a:r>
            <a:r>
              <a:rPr lang="es-419" sz="2000" dirty="0">
                <a:solidFill>
                  <a:srgbClr val="000000"/>
                </a:solidFill>
                <a:effectLst/>
                <a:latin typeface="Nunito Sans" panose="020B0604020202020204"/>
                <a:ea typeface="Arial" panose="020B0604020202020204" pitchFamily="34" charset="0"/>
              </a:rPr>
              <a:t>).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Las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carreteras</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 se dividen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en tramos.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Un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tramo</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 siempre pertenece a una única carretera y no puede cambiar de carretera.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Un tramo puede pasar por varias </a:t>
            </a:r>
            <a:r>
              <a:rPr lang="es-419" sz="2000" u="none" strike="noStrike" dirty="0">
                <a:solidFill>
                  <a:srgbClr val="FF0000"/>
                </a:solidFill>
                <a:effectLst/>
                <a:uFill>
                  <a:solidFill>
                    <a:srgbClr val="000000"/>
                  </a:solidFill>
                </a:uFill>
                <a:latin typeface="Nunito Sans" panose="020B0604020202020204"/>
                <a:ea typeface="Arial" panose="020B0604020202020204" pitchFamily="34" charset="0"/>
                <a:cs typeface="Arial" panose="020B0604020202020204" pitchFamily="34" charset="0"/>
              </a:rPr>
              <a:t>comunas, </a:t>
            </a: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interesando conocer el Km de la carretera y la comuna donde empieza el tramo y en donde termina. </a:t>
            </a:r>
          </a:p>
          <a:p>
            <a:pPr marL="285750" marR="24765" lvl="0" indent="-285750" algn="just" fontAlgn="base">
              <a:lnSpc>
                <a:spcPct val="103000"/>
              </a:lnSpc>
              <a:spcAft>
                <a:spcPts val="25"/>
              </a:spcAft>
              <a:buClr>
                <a:srgbClr val="000000"/>
              </a:buClr>
              <a:buSzPts val="1000"/>
              <a:buFont typeface="Wingdings" panose="05000000000000000000" pitchFamily="2" charset="2"/>
              <a:buChar char="q"/>
            </a:pPr>
            <a:r>
              <a:rPr lang="es-419" sz="2000" u="none" strike="noStrike" dirty="0">
                <a:solidFill>
                  <a:srgbClr val="000000"/>
                </a:solidFill>
                <a:effectLst/>
                <a:uFill>
                  <a:solidFill>
                    <a:srgbClr val="000000"/>
                  </a:solidFill>
                </a:uFill>
                <a:latin typeface="Nunito Sans" panose="020B0604020202020204"/>
                <a:ea typeface="Arial" panose="020B0604020202020204" pitchFamily="34" charset="0"/>
                <a:cs typeface="Arial" panose="020B0604020202020204" pitchFamily="34" charset="0"/>
              </a:rPr>
              <a:t>Para los tramos que suponen principio o final de carretera, interesa saber si es que la carretera concluye físicamente o es que concluye en otra carretera. En este caso, interesa conocer con qué carretera confluye y en qué kilómetro, tramo y comuna. </a:t>
            </a:r>
          </a:p>
          <a:p>
            <a:pPr algn="l">
              <a:lnSpc>
                <a:spcPct val="107000"/>
              </a:lnSpc>
              <a:spcAft>
                <a:spcPts val="25"/>
              </a:spcAft>
            </a:pPr>
            <a:endParaRPr lang="es-419"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670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AF3BD59-A60D-4882-8FCA-E955BD13796D}"/>
              </a:ext>
            </a:extLst>
          </p:cNvPr>
          <p:cNvSpPr>
            <a:spLocks noGrp="1"/>
          </p:cNvSpPr>
          <p:nvPr>
            <p:ph type="body" idx="1"/>
          </p:nvPr>
        </p:nvSpPr>
        <p:spPr>
          <a:xfrm>
            <a:off x="3624647" y="-56707"/>
            <a:ext cx="7461600" cy="808075"/>
          </a:xfrm>
        </p:spPr>
        <p:txBody>
          <a:bodyPr/>
          <a:lstStyle/>
          <a:p>
            <a:pPr marL="169329" indent="0">
              <a:buNone/>
            </a:pPr>
            <a:r>
              <a:rPr lang="es-419" dirty="0"/>
              <a:t>Conceptos básicos </a:t>
            </a:r>
            <a:endParaRPr lang="es-MX" dirty="0"/>
          </a:p>
        </p:txBody>
      </p:sp>
      <p:sp>
        <p:nvSpPr>
          <p:cNvPr id="4" name="Marcador de número de diapositiva 3">
            <a:extLst>
              <a:ext uri="{FF2B5EF4-FFF2-40B4-BE49-F238E27FC236}">
                <a16:creationId xmlns:a16="http://schemas.microsoft.com/office/drawing/2014/main" id="{EF31F880-AC8D-4F1D-BFD2-E2A5CB4C7E83}"/>
              </a:ext>
            </a:extLst>
          </p:cNvPr>
          <p:cNvSpPr>
            <a:spLocks noGrp="1"/>
          </p:cNvSpPr>
          <p:nvPr>
            <p:ph type="sldNum" idx="12"/>
          </p:nvPr>
        </p:nvSpPr>
        <p:spPr/>
        <p:txBody>
          <a:bodyPr/>
          <a:lstStyle/>
          <a:p>
            <a:pPr defTabSz="1219170">
              <a:buClr>
                <a:srgbClr val="000000"/>
              </a:buClr>
            </a:pPr>
            <a:fld id="{00000000-1234-1234-1234-123412341234}" type="slidenum">
              <a:rPr lang="es-MX" kern="0"/>
              <a:pPr defTabSz="1219170">
                <a:buClr>
                  <a:srgbClr val="000000"/>
                </a:buClr>
              </a:pPr>
              <a:t>5</a:t>
            </a:fld>
            <a:endParaRPr lang="es-MX" kern="0"/>
          </a:p>
        </p:txBody>
      </p:sp>
      <p:sp>
        <p:nvSpPr>
          <p:cNvPr id="7" name="Google Shape;113;p17">
            <a:extLst>
              <a:ext uri="{FF2B5EF4-FFF2-40B4-BE49-F238E27FC236}">
                <a16:creationId xmlns:a16="http://schemas.microsoft.com/office/drawing/2014/main" id="{6EB718B8-9F20-4060-9365-83D8E074EFF2}"/>
              </a:ext>
            </a:extLst>
          </p:cNvPr>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pic>
        <p:nvPicPr>
          <p:cNvPr id="9" name="Gráfico 8" descr="Base de datos">
            <a:extLst>
              <a:ext uri="{FF2B5EF4-FFF2-40B4-BE49-F238E27FC236}">
                <a16:creationId xmlns:a16="http://schemas.microsoft.com/office/drawing/2014/main" id="{F090BDBF-11E9-4648-B47C-E699AB684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23"/>
            <a:ext cx="2519221" cy="2519221"/>
          </a:xfrm>
          <a:prstGeom prst="rect">
            <a:avLst/>
          </a:prstGeom>
        </p:spPr>
      </p:pic>
      <mc:AlternateContent xmlns:mc="http://schemas.openxmlformats.org/markup-compatibility/2006" xmlns:a14="http://schemas.microsoft.com/office/drawing/2010/main">
        <mc:Choice Requires="a14">
          <p:sp>
            <p:nvSpPr>
              <p:cNvPr id="10" name="Text Placeholder 4">
                <a:extLst>
                  <a:ext uri="{FF2B5EF4-FFF2-40B4-BE49-F238E27FC236}">
                    <a16:creationId xmlns:a16="http://schemas.microsoft.com/office/drawing/2014/main" id="{11F781B0-BD47-4412-A54E-B16AFB128CC0}"/>
                  </a:ext>
                </a:extLst>
              </p:cNvPr>
              <p:cNvSpPr>
                <a:spLocks noGrp="1"/>
              </p:cNvSpPr>
              <p:nvPr>
                <p:ph type="body" idx="2"/>
              </p:nvPr>
            </p:nvSpPr>
            <p:spPr>
              <a:xfrm>
                <a:off x="3895216" y="751369"/>
                <a:ext cx="7461600" cy="4557897"/>
              </a:xfrm>
            </p:spPr>
            <p:txBody>
              <a:bodyPr/>
              <a:lstStyle/>
              <a:p>
                <a:pPr marL="186262" indent="0" algn="just">
                  <a:buNone/>
                </a:pPr>
                <a:r>
                  <a:rPr lang="en-US" sz="1600" b="1" dirty="0"/>
                  <a:t>Conjunto</a:t>
                </a:r>
                <a:r>
                  <a:rPr lang="en-US" sz="1600" dirty="0"/>
                  <a:t>: Un conjunto es una coleccion de objetos reales o abstractos con caracteristicas iguales o similares.</a:t>
                </a:r>
              </a:p>
              <a:p>
                <a:pPr marL="186262" indent="0" algn="just">
                  <a:buNone/>
                </a:pPr>
                <a:r>
                  <a:rPr lang="en-US" sz="1600" b="1" dirty="0"/>
                  <a:t>Base de Datos</a:t>
                </a:r>
                <a:r>
                  <a:rPr lang="en-US" sz="1600" dirty="0"/>
                  <a:t>: Una base de datos es un conjunto de datos organizados e interrelacionados en base a un modelo de datos. (Modelo Entidad-Relacion)</a:t>
                </a:r>
              </a:p>
              <a:p>
                <a:pPr marL="186262" indent="0" algn="just">
                  <a:buNone/>
                </a:pPr>
                <a:r>
                  <a:rPr lang="en-US" sz="1600" b="1" dirty="0"/>
                  <a:t>Entidad</a:t>
                </a:r>
                <a:r>
                  <a:rPr lang="en-US" sz="1600" dirty="0"/>
                  <a:t>: Una entidad o instancia es una representación abstracta de alguna cosa tangible o intangible del mundo real.</a:t>
                </a:r>
              </a:p>
              <a:p>
                <a:pPr marL="186262" indent="0" algn="just">
                  <a:buNone/>
                </a:pPr>
                <a:r>
                  <a:rPr lang="en-US" sz="1600" b="1" dirty="0"/>
                  <a:t>Relación</a:t>
                </a:r>
                <a:r>
                  <a:rPr lang="en-US" sz="1600" dirty="0"/>
                  <a:t>: Una relación es la coincidencia de datos de una entidad con otra o con otras.</a:t>
                </a:r>
              </a:p>
              <a:p>
                <a:pPr marL="186262" indent="0" algn="just">
                  <a:buNone/>
                </a:pPr>
                <a:r>
                  <a:rPr lang="en-US" sz="1600" b="1" dirty="0"/>
                  <a:t>Producto cartesiano: </a:t>
                </a:r>
                <a:r>
                  <a:rPr lang="en-US" sz="1600" dirty="0"/>
                  <a:t>Dados 2 conjuntos acotados A y B, se define como el producto cartesiano a la coincidencias de </a:t>
                </a:r>
                <a:r>
                  <a:rPr lang="en-US" sz="1600" dirty="0" err="1"/>
                  <a:t>cada</a:t>
                </a:r>
                <a:r>
                  <a:rPr lang="en-US" sz="1600" dirty="0"/>
                  <a:t> element de A con todos los elementos de B.</a:t>
                </a:r>
              </a:p>
              <a:p>
                <a:pPr marL="186262" indent="0">
                  <a:buNone/>
                </a:pPr>
                <a:endParaRPr lang="en-US" sz="1867" i="1" dirty="0">
                  <a:latin typeface="Cambria Math" panose="02040503050406030204" pitchFamily="18" charset="0"/>
                  <a:ea typeface="Cambria Math" panose="02040503050406030204" pitchFamily="18" charset="0"/>
                </a:endParaRPr>
              </a:p>
              <a:p>
                <a:pPr marL="186262" indent="0">
                  <a:buNone/>
                </a:pPr>
                <a14:m>
                  <m:oMathPara xmlns:m="http://schemas.openxmlformats.org/officeDocument/2006/math">
                    <m:oMathParaPr>
                      <m:jc m:val="centerGroup"/>
                    </m:oMathParaPr>
                    <m:oMath xmlns:m="http://schemas.openxmlformats.org/officeDocument/2006/math">
                      <m:r>
                        <a:rPr lang="en-US" sz="1867" i="1">
                          <a:latin typeface="Cambria Math" panose="02040503050406030204" pitchFamily="18" charset="0"/>
                          <a:ea typeface="Cambria Math" panose="02040503050406030204" pitchFamily="18" charset="0"/>
                        </a:rPr>
                        <m:t>∀</m:t>
                      </m:r>
                      <m:r>
                        <a:rPr lang="es-419" sz="1867" i="1">
                          <a:latin typeface="Cambria Math" panose="02040503050406030204" pitchFamily="18" charset="0"/>
                          <a:ea typeface="Cambria Math" panose="02040503050406030204" pitchFamily="18" charset="0"/>
                        </a:rPr>
                        <m:t>𝑋𝑖</m:t>
                      </m:r>
                      <m:r>
                        <a:rPr lang="es-419" sz="1867" i="1">
                          <a:latin typeface="Cambria Math" panose="02040503050406030204" pitchFamily="18" charset="0"/>
                          <a:ea typeface="Cambria Math" panose="02040503050406030204" pitchFamily="18" charset="0"/>
                        </a:rPr>
                        <m:t>∈</m:t>
                      </m:r>
                      <m:r>
                        <a:rPr lang="es-419" sz="1867" i="1">
                          <a:latin typeface="Cambria Math" panose="02040503050406030204" pitchFamily="18" charset="0"/>
                          <a:ea typeface="Cambria Math" panose="02040503050406030204" pitchFamily="18" charset="0"/>
                        </a:rPr>
                        <m:t>𝐴</m:t>
                      </m:r>
                      <m:r>
                        <a:rPr lang="es-419" sz="1867" i="1">
                          <a:latin typeface="Cambria Math" panose="02040503050406030204" pitchFamily="18" charset="0"/>
                          <a:ea typeface="Cambria Math" panose="02040503050406030204" pitchFamily="18" charset="0"/>
                        </a:rPr>
                        <m:t> | (</m:t>
                      </m:r>
                      <m:r>
                        <a:rPr lang="es-419" sz="1867" i="1">
                          <a:latin typeface="Cambria Math" panose="02040503050406030204" pitchFamily="18" charset="0"/>
                          <a:ea typeface="Cambria Math" panose="02040503050406030204" pitchFamily="18" charset="0"/>
                        </a:rPr>
                        <m:t>𝑋𝑖</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𝑥</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𝐵</m:t>
                      </m:r>
                      <m:r>
                        <a:rPr lang="es-419" sz="1867" i="1">
                          <a:latin typeface="Cambria Math" panose="02040503050406030204" pitchFamily="18" charset="0"/>
                          <a:ea typeface="Cambria Math" panose="02040503050406030204" pitchFamily="18" charset="0"/>
                        </a:rPr>
                        <m:t> ) ∃ →</m:t>
                      </m:r>
                      <m:r>
                        <a:rPr lang="es-419" sz="1867" i="1">
                          <a:latin typeface="Cambria Math" panose="02040503050406030204" pitchFamily="18" charset="0"/>
                          <a:ea typeface="Cambria Math" panose="02040503050406030204" pitchFamily="18" charset="0"/>
                        </a:rPr>
                        <m:t>𝑒𝑙</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𝑝𝑟𝑜𝑑𝑢𝑐𝑡𝑜</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𝑐𝑎𝑟𝑡𝑒𝑠𝑖𝑎𝑛𝑜</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𝑑𝑒</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𝐴</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𝑐𝑜𝑛</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𝐵</m:t>
                      </m:r>
                      <m:r>
                        <a:rPr lang="es-419" sz="1867" i="1">
                          <a:latin typeface="Cambria Math" panose="02040503050406030204" pitchFamily="18" charset="0"/>
                          <a:ea typeface="Cambria Math" panose="02040503050406030204" pitchFamily="18" charset="0"/>
                        </a:rPr>
                        <m:t> </m:t>
                      </m:r>
                      <m:r>
                        <a:rPr lang="es-419" sz="1867" i="1">
                          <a:latin typeface="Cambria Math" panose="02040503050406030204" pitchFamily="18" charset="0"/>
                          <a:ea typeface="Cambria Math" panose="02040503050406030204" pitchFamily="18" charset="0"/>
                        </a:rPr>
                        <m:t>𝑒𝑥𝑖𝑠𝑡𝑒</m:t>
                      </m:r>
                    </m:oMath>
                  </m:oMathPara>
                </a14:m>
                <a:endParaRPr lang="en-US" sz="1867" dirty="0"/>
              </a:p>
            </p:txBody>
          </p:sp>
        </mc:Choice>
        <mc:Fallback xmlns="">
          <p:sp>
            <p:nvSpPr>
              <p:cNvPr id="10" name="Text Placeholder 4">
                <a:extLst>
                  <a:ext uri="{FF2B5EF4-FFF2-40B4-BE49-F238E27FC236}">
                    <a16:creationId xmlns:a16="http://schemas.microsoft.com/office/drawing/2014/main" id="{11F781B0-BD47-4412-A54E-B16AFB128CC0}"/>
                  </a:ext>
                </a:extLst>
              </p:cNvPr>
              <p:cNvSpPr>
                <a:spLocks noGrp="1" noRot="1" noChangeAspect="1" noMove="1" noResize="1" noEditPoints="1" noAdjustHandles="1" noChangeArrowheads="1" noChangeShapeType="1" noTextEdit="1"/>
              </p:cNvSpPr>
              <p:nvPr>
                <p:ph type="body" idx="2"/>
              </p:nvPr>
            </p:nvSpPr>
            <p:spPr>
              <a:xfrm>
                <a:off x="3895216" y="751369"/>
                <a:ext cx="7461600" cy="4557897"/>
              </a:xfrm>
              <a:blipFill>
                <a:blip r:embed="rId4"/>
                <a:stretch>
                  <a:fillRect r="-408"/>
                </a:stretch>
              </a:blipFill>
            </p:spPr>
            <p:txBody>
              <a:bodyPr/>
              <a:lstStyle/>
              <a:p>
                <a:r>
                  <a:rPr lang="es-419">
                    <a:noFill/>
                  </a:rPr>
                  <a:t> </a:t>
                </a:r>
              </a:p>
            </p:txBody>
          </p:sp>
        </mc:Fallback>
      </mc:AlternateContent>
    </p:spTree>
    <p:extLst>
      <p:ext uri="{BB962C8B-B14F-4D97-AF65-F5344CB8AC3E}">
        <p14:creationId xmlns:p14="http://schemas.microsoft.com/office/powerpoint/2010/main" val="3496240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Dependencias funcionales y transitivas</a:t>
            </a:r>
          </a:p>
          <a:p>
            <a:pPr marL="0" indent="0">
              <a:buFont typeface="Nunito Sans"/>
              <a:buNone/>
            </a:pPr>
            <a:endParaRPr lang="es-MX" i="1" kern="0" dirty="0">
              <a:solidFill>
                <a:schemeClr val="accent1"/>
              </a:solidFill>
              <a:latin typeface="Georgia" panose="02040502050405020303" pitchFamily="18" charset="0"/>
            </a:endParaRPr>
          </a:p>
        </p:txBody>
      </p:sp>
      <p:sp>
        <p:nvSpPr>
          <p:cNvPr id="7" name="Rectángulo 6">
            <a:extLst>
              <a:ext uri="{FF2B5EF4-FFF2-40B4-BE49-F238E27FC236}">
                <a16:creationId xmlns:a16="http://schemas.microsoft.com/office/drawing/2014/main" id="{8F3E1010-8A7A-4730-B36F-109DB9C90FCA}"/>
              </a:ext>
            </a:extLst>
          </p:cNvPr>
          <p:cNvSpPr/>
          <p:nvPr/>
        </p:nvSpPr>
        <p:spPr>
          <a:xfrm>
            <a:off x="5225497" y="2610802"/>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p>
        </p:txBody>
      </p:sp>
      <p:sp>
        <p:nvSpPr>
          <p:cNvPr id="9" name="Rectángulo 8">
            <a:extLst>
              <a:ext uri="{FF2B5EF4-FFF2-40B4-BE49-F238E27FC236}">
                <a16:creationId xmlns:a16="http://schemas.microsoft.com/office/drawing/2014/main" id="{C4AA682D-1CB5-4B15-B072-0E7EF4267303}"/>
              </a:ext>
            </a:extLst>
          </p:cNvPr>
          <p:cNvSpPr/>
          <p:nvPr/>
        </p:nvSpPr>
        <p:spPr>
          <a:xfrm>
            <a:off x="5225496" y="3791592"/>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B</a:t>
            </a:r>
          </a:p>
        </p:txBody>
      </p:sp>
      <p:sp>
        <p:nvSpPr>
          <p:cNvPr id="12" name="Rectángulo 11">
            <a:extLst>
              <a:ext uri="{FF2B5EF4-FFF2-40B4-BE49-F238E27FC236}">
                <a16:creationId xmlns:a16="http://schemas.microsoft.com/office/drawing/2014/main" id="{6F88045A-6718-41F7-8018-295CE7803A56}"/>
              </a:ext>
            </a:extLst>
          </p:cNvPr>
          <p:cNvSpPr/>
          <p:nvPr/>
        </p:nvSpPr>
        <p:spPr>
          <a:xfrm>
            <a:off x="5225497" y="4991145"/>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t>
            </a:r>
          </a:p>
        </p:txBody>
      </p:sp>
      <p:cxnSp>
        <p:nvCxnSpPr>
          <p:cNvPr id="16" name="Conector: angular 15">
            <a:extLst>
              <a:ext uri="{FF2B5EF4-FFF2-40B4-BE49-F238E27FC236}">
                <a16:creationId xmlns:a16="http://schemas.microsoft.com/office/drawing/2014/main" id="{E1AF8CDF-70AD-4F5E-B96A-2C99F77DDE27}"/>
              </a:ext>
            </a:extLst>
          </p:cNvPr>
          <p:cNvCxnSpPr>
            <a:stCxn id="12" idx="3"/>
            <a:endCxn id="9" idx="3"/>
          </p:cNvCxnSpPr>
          <p:nvPr/>
        </p:nvCxnSpPr>
        <p:spPr>
          <a:xfrm flipH="1" flipV="1">
            <a:off x="5649243" y="3936558"/>
            <a:ext cx="1" cy="1199553"/>
          </a:xfrm>
          <a:prstGeom prst="bent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sp>
        <p:nvSpPr>
          <p:cNvPr id="28" name="Rectángulo 27">
            <a:extLst>
              <a:ext uri="{FF2B5EF4-FFF2-40B4-BE49-F238E27FC236}">
                <a16:creationId xmlns:a16="http://schemas.microsoft.com/office/drawing/2014/main" id="{B31A92CC-9811-413F-B222-A56D8B840BDA}"/>
              </a:ext>
            </a:extLst>
          </p:cNvPr>
          <p:cNvSpPr/>
          <p:nvPr/>
        </p:nvSpPr>
        <p:spPr>
          <a:xfrm>
            <a:off x="10080525" y="2465836"/>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A</a:t>
            </a:r>
          </a:p>
        </p:txBody>
      </p:sp>
      <p:sp>
        <p:nvSpPr>
          <p:cNvPr id="29" name="Rectángulo 28">
            <a:extLst>
              <a:ext uri="{FF2B5EF4-FFF2-40B4-BE49-F238E27FC236}">
                <a16:creationId xmlns:a16="http://schemas.microsoft.com/office/drawing/2014/main" id="{15BD2290-EDAE-4716-B96E-0E9093A90F59}"/>
              </a:ext>
            </a:extLst>
          </p:cNvPr>
          <p:cNvSpPr/>
          <p:nvPr/>
        </p:nvSpPr>
        <p:spPr>
          <a:xfrm>
            <a:off x="10080524" y="3646626"/>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B</a:t>
            </a:r>
          </a:p>
        </p:txBody>
      </p:sp>
      <p:sp>
        <p:nvSpPr>
          <p:cNvPr id="30" name="Rectángulo 29">
            <a:extLst>
              <a:ext uri="{FF2B5EF4-FFF2-40B4-BE49-F238E27FC236}">
                <a16:creationId xmlns:a16="http://schemas.microsoft.com/office/drawing/2014/main" id="{A4DA57CF-CF0B-4D29-A006-E71A0BFD50C7}"/>
              </a:ext>
            </a:extLst>
          </p:cNvPr>
          <p:cNvSpPr/>
          <p:nvPr/>
        </p:nvSpPr>
        <p:spPr>
          <a:xfrm>
            <a:off x="10080525" y="4846179"/>
            <a:ext cx="423747" cy="289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a:t>
            </a:r>
          </a:p>
        </p:txBody>
      </p:sp>
      <p:cxnSp>
        <p:nvCxnSpPr>
          <p:cNvPr id="31" name="Conector: angular 30">
            <a:extLst>
              <a:ext uri="{FF2B5EF4-FFF2-40B4-BE49-F238E27FC236}">
                <a16:creationId xmlns:a16="http://schemas.microsoft.com/office/drawing/2014/main" id="{93FD797D-7C2D-4D2E-9B03-A6001D6D92FA}"/>
              </a:ext>
            </a:extLst>
          </p:cNvPr>
          <p:cNvCxnSpPr>
            <a:stCxn id="30" idx="3"/>
            <a:endCxn id="29" idx="3"/>
          </p:cNvCxnSpPr>
          <p:nvPr/>
        </p:nvCxnSpPr>
        <p:spPr>
          <a:xfrm flipH="1" flipV="1">
            <a:off x="10504271" y="3791592"/>
            <a:ext cx="1" cy="1199553"/>
          </a:xfrm>
          <a:prstGeom prst="bentConnector3">
            <a:avLst>
              <a:gd name="adj1" fmla="val -22860000000"/>
            </a:avLst>
          </a:prstGeom>
          <a:ln>
            <a:tailEnd type="triangle"/>
          </a:ln>
        </p:spPr>
        <p:style>
          <a:lnRef idx="2">
            <a:schemeClr val="dk1"/>
          </a:lnRef>
          <a:fillRef idx="0">
            <a:schemeClr val="dk1"/>
          </a:fillRef>
          <a:effectRef idx="1">
            <a:schemeClr val="dk1"/>
          </a:effectRef>
          <a:fontRef idx="minor">
            <a:schemeClr val="tx1"/>
          </a:fontRef>
        </p:style>
      </p:cxnSp>
      <p:cxnSp>
        <p:nvCxnSpPr>
          <p:cNvPr id="38" name="Conector: angular 37">
            <a:extLst>
              <a:ext uri="{FF2B5EF4-FFF2-40B4-BE49-F238E27FC236}">
                <a16:creationId xmlns:a16="http://schemas.microsoft.com/office/drawing/2014/main" id="{E1386110-007D-4E10-9243-6C7B6FA9EC35}"/>
              </a:ext>
            </a:extLst>
          </p:cNvPr>
          <p:cNvCxnSpPr>
            <a:stCxn id="9" idx="3"/>
            <a:endCxn id="7" idx="3"/>
          </p:cNvCxnSpPr>
          <p:nvPr/>
        </p:nvCxnSpPr>
        <p:spPr>
          <a:xfrm flipV="1">
            <a:off x="5649243" y="2755768"/>
            <a:ext cx="1" cy="1180790"/>
          </a:xfrm>
          <a:prstGeom prst="bentConnector3">
            <a:avLst>
              <a:gd name="adj1" fmla="val 22860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FD0B65A8-1502-44FE-A42C-138C5007EC33}"/>
              </a:ext>
            </a:extLst>
          </p:cNvPr>
          <p:cNvCxnSpPr>
            <a:cxnSpLocks/>
            <a:stCxn id="29" idx="3"/>
            <a:endCxn id="28" idx="3"/>
          </p:cNvCxnSpPr>
          <p:nvPr/>
        </p:nvCxnSpPr>
        <p:spPr>
          <a:xfrm flipV="1">
            <a:off x="10504271" y="2610802"/>
            <a:ext cx="1" cy="1180790"/>
          </a:xfrm>
          <a:prstGeom prst="bentConnector3">
            <a:avLst>
              <a:gd name="adj1" fmla="val 228601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41">
            <a:extLst>
              <a:ext uri="{FF2B5EF4-FFF2-40B4-BE49-F238E27FC236}">
                <a16:creationId xmlns:a16="http://schemas.microsoft.com/office/drawing/2014/main" id="{B520C28F-9F13-4D37-B15E-B05C53FDDCF1}"/>
              </a:ext>
            </a:extLst>
          </p:cNvPr>
          <p:cNvCxnSpPr>
            <a:cxnSpLocks/>
            <a:stCxn id="30" idx="1"/>
            <a:endCxn id="28" idx="1"/>
          </p:cNvCxnSpPr>
          <p:nvPr/>
        </p:nvCxnSpPr>
        <p:spPr>
          <a:xfrm rot="10800000">
            <a:off x="10080525" y="2610803"/>
            <a:ext cx="12700" cy="2380343"/>
          </a:xfrm>
          <a:prstGeom prst="bentConnector3">
            <a:avLst>
              <a:gd name="adj1" fmla="val 1800000"/>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CuadroTexto 45">
            <a:extLst>
              <a:ext uri="{FF2B5EF4-FFF2-40B4-BE49-F238E27FC236}">
                <a16:creationId xmlns:a16="http://schemas.microsoft.com/office/drawing/2014/main" id="{490405E2-C1FD-411B-8412-280F030683BD}"/>
              </a:ext>
            </a:extLst>
          </p:cNvPr>
          <p:cNvSpPr txBox="1"/>
          <p:nvPr/>
        </p:nvSpPr>
        <p:spPr>
          <a:xfrm>
            <a:off x="4659086" y="1451429"/>
            <a:ext cx="1785256" cy="369332"/>
          </a:xfrm>
          <a:prstGeom prst="rect">
            <a:avLst/>
          </a:prstGeom>
          <a:noFill/>
        </p:spPr>
        <p:txBody>
          <a:bodyPr wrap="square" rtlCol="0">
            <a:spAutoFit/>
          </a:bodyPr>
          <a:lstStyle/>
          <a:p>
            <a:r>
              <a:rPr lang="es-419" b="1" i="1" dirty="0">
                <a:solidFill>
                  <a:schemeClr val="bg2"/>
                </a:solidFill>
                <a:latin typeface="Nunito Sans" panose="020B0604020202020204"/>
              </a:rPr>
              <a:t>Funcionales</a:t>
            </a:r>
          </a:p>
        </p:txBody>
      </p:sp>
      <p:sp>
        <p:nvSpPr>
          <p:cNvPr id="48" name="CuadroTexto 47">
            <a:extLst>
              <a:ext uri="{FF2B5EF4-FFF2-40B4-BE49-F238E27FC236}">
                <a16:creationId xmlns:a16="http://schemas.microsoft.com/office/drawing/2014/main" id="{4AFA01EE-6883-47CC-89EF-7D253C99FC3E}"/>
              </a:ext>
            </a:extLst>
          </p:cNvPr>
          <p:cNvSpPr txBox="1"/>
          <p:nvPr/>
        </p:nvSpPr>
        <p:spPr>
          <a:xfrm>
            <a:off x="9399769" y="1451429"/>
            <a:ext cx="1785256" cy="369332"/>
          </a:xfrm>
          <a:prstGeom prst="rect">
            <a:avLst/>
          </a:prstGeom>
          <a:noFill/>
        </p:spPr>
        <p:txBody>
          <a:bodyPr wrap="square" rtlCol="0">
            <a:spAutoFit/>
          </a:bodyPr>
          <a:lstStyle/>
          <a:p>
            <a:r>
              <a:rPr lang="es-419" b="1" i="1" dirty="0">
                <a:solidFill>
                  <a:schemeClr val="bg2"/>
                </a:solidFill>
                <a:latin typeface="Nunito Sans" panose="020B0604020202020204"/>
              </a:rPr>
              <a:t>Transitivas</a:t>
            </a:r>
          </a:p>
        </p:txBody>
      </p:sp>
    </p:spTree>
    <p:extLst>
      <p:ext uri="{BB962C8B-B14F-4D97-AF65-F5344CB8AC3E}">
        <p14:creationId xmlns:p14="http://schemas.microsoft.com/office/powerpoint/2010/main" val="2419624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1714109"/>
          </a:xfrm>
        </p:spPr>
        <p:txBody>
          <a:bodyPr/>
          <a:lstStyle/>
          <a:p>
            <a:pPr marL="186262" indent="0">
              <a:buNone/>
            </a:pPr>
            <a:r>
              <a:rPr lang="es-419" sz="1600" dirty="0"/>
              <a:t>A menudo es imposible registrar mas de un valor para una ocurrencia por lo que se necesitan crear </a:t>
            </a:r>
            <a:r>
              <a:rPr lang="es-419" sz="1600" dirty="0" err="1"/>
              <a:t>primary</a:t>
            </a:r>
            <a:r>
              <a:rPr lang="es-419" sz="1600" dirty="0"/>
              <a:t> </a:t>
            </a:r>
            <a:r>
              <a:rPr lang="es-419" sz="1600" dirty="0" err="1"/>
              <a:t>key’s</a:t>
            </a:r>
            <a:r>
              <a:rPr lang="es-419" sz="1600" dirty="0"/>
              <a:t> compuestas.</a:t>
            </a:r>
          </a:p>
          <a:p>
            <a:pPr marL="186262" indent="0">
              <a:buNone/>
            </a:pPr>
            <a:r>
              <a:rPr lang="es-419" sz="1600" dirty="0"/>
              <a:t>Esto se refiere a declarar como </a:t>
            </a:r>
            <a:r>
              <a:rPr lang="es-419" sz="1600" dirty="0" err="1"/>
              <a:t>primary</a:t>
            </a:r>
            <a:r>
              <a:rPr lang="es-419" sz="1600" dirty="0"/>
              <a:t> </a:t>
            </a:r>
            <a:r>
              <a:rPr lang="es-419" sz="1600" dirty="0" err="1"/>
              <a:t>key</a:t>
            </a:r>
            <a:r>
              <a:rPr lang="es-419" sz="1600" dirty="0"/>
              <a:t> mas de un campo de una tabla.</a:t>
            </a:r>
          </a:p>
          <a:p>
            <a:pPr marL="186262" indent="0">
              <a:buNone/>
            </a:pPr>
            <a:r>
              <a:rPr lang="es-419" sz="1600" dirty="0"/>
              <a:t>Por ejemplo: suponga que tiene la tabla empleado con campos id,  teléfono</a:t>
            </a:r>
            <a:r>
              <a:rPr lang="es-419" sz="1400" dirty="0"/>
              <a:t>.</a:t>
            </a:r>
          </a:p>
          <a:p>
            <a:pPr marL="186262" indent="0">
              <a:buNone/>
            </a:pPr>
            <a:r>
              <a:rPr lang="es-419" sz="1400" dirty="0"/>
              <a:t>Es evidente que para esa entidad es imposible registrar</a:t>
            </a:r>
          </a:p>
          <a:p>
            <a:pPr marL="186262" indent="0">
              <a:buNone/>
            </a:pPr>
            <a:r>
              <a:rPr lang="es-419" sz="1400" dirty="0"/>
              <a:t>2 números de teléfono.</a:t>
            </a:r>
            <a:endParaRPr lang="es-419"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E7373E01-529F-4D7F-B04D-E0459D4F28FC}"/>
              </a:ext>
            </a:extLst>
          </p:cNvPr>
          <p:cNvPicPr>
            <a:picLocks noChangeAspect="1"/>
          </p:cNvPicPr>
          <p:nvPr/>
        </p:nvPicPr>
        <p:blipFill>
          <a:blip r:embed="rId4"/>
          <a:stretch>
            <a:fillRect/>
          </a:stretch>
        </p:blipFill>
        <p:spPr>
          <a:xfrm>
            <a:off x="5797313" y="3329738"/>
            <a:ext cx="4221058" cy="2615501"/>
          </a:xfrm>
          <a:prstGeom prst="rect">
            <a:avLst/>
          </a:prstGeom>
        </p:spPr>
      </p:pic>
    </p:spTree>
    <p:extLst>
      <p:ext uri="{BB962C8B-B14F-4D97-AF65-F5344CB8AC3E}">
        <p14:creationId xmlns:p14="http://schemas.microsoft.com/office/powerpoint/2010/main" val="3818787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1714109"/>
          </a:xfrm>
        </p:spPr>
        <p:txBody>
          <a:bodyPr/>
          <a:lstStyle/>
          <a:p>
            <a:pPr marL="186262" indent="0">
              <a:buNone/>
            </a:pPr>
            <a:r>
              <a:rPr lang="es-419" sz="1600" dirty="0"/>
              <a:t>Si anulamos la columna teléfono de la tabla pasándola a otra tabla y tomando la llave primaria, se tiene: </a:t>
            </a:r>
          </a:p>
          <a:p>
            <a:pPr marL="186262" indent="0">
              <a:buNone/>
            </a:pPr>
            <a:endParaRPr lang="es-419" sz="1600" dirty="0"/>
          </a:p>
          <a:p>
            <a:pPr marL="186262" indent="0">
              <a:buNone/>
            </a:pPr>
            <a:endParaRPr lang="es-419" sz="1600" dirty="0"/>
          </a:p>
          <a:p>
            <a:pPr marL="186262" indent="0">
              <a:buNone/>
            </a:pPr>
            <a:r>
              <a:rPr lang="es-419" sz="1600" dirty="0"/>
              <a:t>Entonces</a:t>
            </a:r>
          </a:p>
          <a:p>
            <a:pPr marL="186262" indent="0">
              <a:buNone/>
            </a:pPr>
            <a:endParaRPr lang="es-419" sz="1600" dirty="0"/>
          </a:p>
          <a:p>
            <a:pPr marL="186262" indent="0">
              <a:buNone/>
            </a:pPr>
            <a:endParaRPr lang="es-419" sz="1600" dirty="0"/>
          </a:p>
          <a:p>
            <a:pPr marL="186262" indent="0">
              <a:buNone/>
            </a:pPr>
            <a:endParaRPr lang="es-419" sz="1600" dirty="0"/>
          </a:p>
          <a:p>
            <a:pPr marL="186262" indent="0">
              <a:buNone/>
            </a:pPr>
            <a:endParaRPr lang="es-419" sz="1600" dirty="0"/>
          </a:p>
          <a:p>
            <a:pPr marL="186262" indent="0">
              <a:buNone/>
            </a:pPr>
            <a:r>
              <a:rPr lang="es-419" sz="1600" dirty="0"/>
              <a:t>Y se podría hacer </a:t>
            </a:r>
          </a:p>
          <a:p>
            <a:pPr marL="186262" indent="0">
              <a:buNone/>
            </a:pPr>
            <a:endParaRPr lang="es-419"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E218C03A-EC44-4D66-8D6B-31CA5F2F57C6}"/>
              </a:ext>
            </a:extLst>
          </p:cNvPr>
          <p:cNvPicPr>
            <a:picLocks noChangeAspect="1"/>
          </p:cNvPicPr>
          <p:nvPr/>
        </p:nvPicPr>
        <p:blipFill>
          <a:blip r:embed="rId4"/>
          <a:stretch>
            <a:fillRect/>
          </a:stretch>
        </p:blipFill>
        <p:spPr>
          <a:xfrm>
            <a:off x="8562983" y="1705842"/>
            <a:ext cx="1726771" cy="450462"/>
          </a:xfrm>
          <a:prstGeom prst="rect">
            <a:avLst/>
          </a:prstGeom>
        </p:spPr>
      </p:pic>
      <p:pic>
        <p:nvPicPr>
          <p:cNvPr id="9" name="Imagen 8">
            <a:extLst>
              <a:ext uri="{FF2B5EF4-FFF2-40B4-BE49-F238E27FC236}">
                <a16:creationId xmlns:a16="http://schemas.microsoft.com/office/drawing/2014/main" id="{06E0FEC9-6183-4B9D-8B7F-C1DCE1383294}"/>
              </a:ext>
            </a:extLst>
          </p:cNvPr>
          <p:cNvPicPr>
            <a:picLocks noChangeAspect="1"/>
          </p:cNvPicPr>
          <p:nvPr/>
        </p:nvPicPr>
        <p:blipFill>
          <a:blip r:embed="rId5"/>
          <a:stretch>
            <a:fillRect/>
          </a:stretch>
        </p:blipFill>
        <p:spPr>
          <a:xfrm>
            <a:off x="4308056" y="1756199"/>
            <a:ext cx="1726771" cy="400105"/>
          </a:xfrm>
          <a:prstGeom prst="rect">
            <a:avLst/>
          </a:prstGeom>
        </p:spPr>
      </p:pic>
      <p:pic>
        <p:nvPicPr>
          <p:cNvPr id="11" name="Imagen 10">
            <a:extLst>
              <a:ext uri="{FF2B5EF4-FFF2-40B4-BE49-F238E27FC236}">
                <a16:creationId xmlns:a16="http://schemas.microsoft.com/office/drawing/2014/main" id="{9C306602-D61C-4196-9A23-A434B6CDB98A}"/>
              </a:ext>
            </a:extLst>
          </p:cNvPr>
          <p:cNvPicPr>
            <a:picLocks noChangeAspect="1"/>
          </p:cNvPicPr>
          <p:nvPr/>
        </p:nvPicPr>
        <p:blipFill>
          <a:blip r:embed="rId6"/>
          <a:stretch>
            <a:fillRect/>
          </a:stretch>
        </p:blipFill>
        <p:spPr>
          <a:xfrm>
            <a:off x="6651241" y="2732921"/>
            <a:ext cx="1341225" cy="1392157"/>
          </a:xfrm>
          <a:prstGeom prst="rect">
            <a:avLst/>
          </a:prstGeom>
        </p:spPr>
      </p:pic>
      <p:pic>
        <p:nvPicPr>
          <p:cNvPr id="13" name="Imagen 12">
            <a:extLst>
              <a:ext uri="{FF2B5EF4-FFF2-40B4-BE49-F238E27FC236}">
                <a16:creationId xmlns:a16="http://schemas.microsoft.com/office/drawing/2014/main" id="{C10F8DC8-7F7A-4777-A35A-C9FF99F1287D}"/>
              </a:ext>
            </a:extLst>
          </p:cNvPr>
          <p:cNvPicPr>
            <a:picLocks noChangeAspect="1"/>
          </p:cNvPicPr>
          <p:nvPr/>
        </p:nvPicPr>
        <p:blipFill>
          <a:blip r:embed="rId7"/>
          <a:stretch>
            <a:fillRect/>
          </a:stretch>
        </p:blipFill>
        <p:spPr>
          <a:xfrm>
            <a:off x="7321854" y="4368892"/>
            <a:ext cx="2109447" cy="2045134"/>
          </a:xfrm>
          <a:prstGeom prst="rect">
            <a:avLst/>
          </a:prstGeom>
        </p:spPr>
      </p:pic>
    </p:spTree>
    <p:extLst>
      <p:ext uri="{BB962C8B-B14F-4D97-AF65-F5344CB8AC3E}">
        <p14:creationId xmlns:p14="http://schemas.microsoft.com/office/powerpoint/2010/main" val="2722908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Integridad referencial múltiple </a:t>
            </a:r>
          </a:p>
          <a:p>
            <a:pPr marL="0" indent="0">
              <a:buFont typeface="Nunito Sans"/>
              <a:buNone/>
            </a:pPr>
            <a:endParaRPr lang="es-MX" i="1" kern="0" dirty="0">
              <a:solidFill>
                <a:schemeClr val="accent1"/>
              </a:solidFill>
              <a:latin typeface="Georgia" panose="02040502050405020303" pitchFamily="18" charset="0"/>
            </a:endParaRPr>
          </a:p>
        </p:txBody>
      </p:sp>
      <p:sp>
        <p:nvSpPr>
          <p:cNvPr id="6" name="Marcador de texto 5">
            <a:extLst>
              <a:ext uri="{FF2B5EF4-FFF2-40B4-BE49-F238E27FC236}">
                <a16:creationId xmlns:a16="http://schemas.microsoft.com/office/drawing/2014/main" id="{88D86EC0-470D-4047-BDF1-031DEAEFAF11}"/>
              </a:ext>
            </a:extLst>
          </p:cNvPr>
          <p:cNvSpPr>
            <a:spLocks noGrp="1"/>
          </p:cNvSpPr>
          <p:nvPr>
            <p:ph type="body" idx="1"/>
          </p:nvPr>
        </p:nvSpPr>
        <p:spPr>
          <a:xfrm>
            <a:off x="4120833" y="767333"/>
            <a:ext cx="7461600" cy="666842"/>
          </a:xfrm>
        </p:spPr>
        <p:txBody>
          <a:bodyPr/>
          <a:lstStyle/>
          <a:p>
            <a:r>
              <a:rPr lang="es-419" dirty="0"/>
              <a:t>En ER se ve como: </a:t>
            </a:r>
          </a:p>
        </p:txBody>
      </p:sp>
      <p:sp>
        <p:nvSpPr>
          <p:cNvPr id="7" name="Rectángulo 6">
            <a:extLst>
              <a:ext uri="{FF2B5EF4-FFF2-40B4-BE49-F238E27FC236}">
                <a16:creationId xmlns:a16="http://schemas.microsoft.com/office/drawing/2014/main" id="{575EBD4F-07C1-4A33-BF58-2C02D56F6D59}"/>
              </a:ext>
            </a:extLst>
          </p:cNvPr>
          <p:cNvSpPr/>
          <p:nvPr/>
        </p:nvSpPr>
        <p:spPr>
          <a:xfrm>
            <a:off x="9347199" y="680493"/>
            <a:ext cx="1306286"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cxnSp>
        <p:nvCxnSpPr>
          <p:cNvPr id="15" name="Conector recto de flecha 14">
            <a:extLst>
              <a:ext uri="{FF2B5EF4-FFF2-40B4-BE49-F238E27FC236}">
                <a16:creationId xmlns:a16="http://schemas.microsoft.com/office/drawing/2014/main" id="{57226C91-B5C7-4077-BFB2-869BB90CF2FE}"/>
              </a:ext>
            </a:extLst>
          </p:cNvPr>
          <p:cNvCxnSpPr/>
          <p:nvPr/>
        </p:nvCxnSpPr>
        <p:spPr>
          <a:xfrm flipH="1">
            <a:off x="8897257" y="1100754"/>
            <a:ext cx="5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02070463-E215-4A14-A8C4-EA3E240B4DC8}"/>
              </a:ext>
            </a:extLst>
          </p:cNvPr>
          <p:cNvSpPr txBox="1"/>
          <p:nvPr/>
        </p:nvSpPr>
        <p:spPr>
          <a:xfrm>
            <a:off x="7851633" y="968437"/>
            <a:ext cx="566618" cy="369332"/>
          </a:xfrm>
          <a:prstGeom prst="rect">
            <a:avLst/>
          </a:prstGeom>
          <a:noFill/>
        </p:spPr>
        <p:txBody>
          <a:bodyPr wrap="square" rtlCol="0">
            <a:spAutoFit/>
          </a:bodyPr>
          <a:lstStyle/>
          <a:p>
            <a:r>
              <a:rPr lang="es-419" u="sng" dirty="0"/>
              <a:t>id</a:t>
            </a:r>
          </a:p>
        </p:txBody>
      </p:sp>
      <p:cxnSp>
        <p:nvCxnSpPr>
          <p:cNvPr id="19" name="Conector recto de flecha 18">
            <a:extLst>
              <a:ext uri="{FF2B5EF4-FFF2-40B4-BE49-F238E27FC236}">
                <a16:creationId xmlns:a16="http://schemas.microsoft.com/office/drawing/2014/main" id="{DE2316B5-EB79-4AA2-A190-A0EDB489B86C}"/>
              </a:ext>
            </a:extLst>
          </p:cNvPr>
          <p:cNvCxnSpPr>
            <a:cxnSpLocks/>
          </p:cNvCxnSpPr>
          <p:nvPr/>
        </p:nvCxnSpPr>
        <p:spPr>
          <a:xfrm flipH="1">
            <a:off x="8897257" y="1337769"/>
            <a:ext cx="449942" cy="249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F52E4D0-378E-41F3-A6E3-7D60D65E0176}"/>
              </a:ext>
            </a:extLst>
          </p:cNvPr>
          <p:cNvSpPr txBox="1"/>
          <p:nvPr/>
        </p:nvSpPr>
        <p:spPr>
          <a:xfrm>
            <a:off x="8279487" y="1544326"/>
            <a:ext cx="1125769" cy="369332"/>
          </a:xfrm>
          <a:prstGeom prst="rect">
            <a:avLst/>
          </a:prstGeom>
          <a:noFill/>
        </p:spPr>
        <p:txBody>
          <a:bodyPr wrap="square" rtlCol="0">
            <a:spAutoFit/>
          </a:bodyPr>
          <a:lstStyle/>
          <a:p>
            <a:r>
              <a:rPr lang="es-419" dirty="0"/>
              <a:t>teléfono</a:t>
            </a:r>
          </a:p>
        </p:txBody>
      </p:sp>
      <p:sp>
        <p:nvSpPr>
          <p:cNvPr id="27" name="Rectángulo 26">
            <a:extLst>
              <a:ext uri="{FF2B5EF4-FFF2-40B4-BE49-F238E27FC236}">
                <a16:creationId xmlns:a16="http://schemas.microsoft.com/office/drawing/2014/main" id="{275D8DC0-06E0-4B5C-B071-C8BFCB304519}"/>
              </a:ext>
            </a:extLst>
          </p:cNvPr>
          <p:cNvSpPr/>
          <p:nvPr/>
        </p:nvSpPr>
        <p:spPr>
          <a:xfrm>
            <a:off x="4400712" y="3958823"/>
            <a:ext cx="1306286"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Empleado</a:t>
            </a:r>
          </a:p>
        </p:txBody>
      </p:sp>
      <p:sp>
        <p:nvSpPr>
          <p:cNvPr id="29" name="Rectángulo 28">
            <a:extLst>
              <a:ext uri="{FF2B5EF4-FFF2-40B4-BE49-F238E27FC236}">
                <a16:creationId xmlns:a16="http://schemas.microsoft.com/office/drawing/2014/main" id="{5915BAE4-0A08-406F-AC9E-DBB8D861295E}"/>
              </a:ext>
            </a:extLst>
          </p:cNvPr>
          <p:cNvSpPr/>
          <p:nvPr/>
        </p:nvSpPr>
        <p:spPr>
          <a:xfrm>
            <a:off x="10054770" y="3958824"/>
            <a:ext cx="1197430" cy="5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err="1"/>
              <a:t>telefonoEmpleado</a:t>
            </a:r>
            <a:endParaRPr lang="es-419" dirty="0"/>
          </a:p>
        </p:txBody>
      </p:sp>
      <p:sp>
        <p:nvSpPr>
          <p:cNvPr id="30" name="Diagrama de flujo: decisión 29">
            <a:extLst>
              <a:ext uri="{FF2B5EF4-FFF2-40B4-BE49-F238E27FC236}">
                <a16:creationId xmlns:a16="http://schemas.microsoft.com/office/drawing/2014/main" id="{B8646771-E292-4374-B9B1-C32E8A04D23E}"/>
              </a:ext>
            </a:extLst>
          </p:cNvPr>
          <p:cNvSpPr/>
          <p:nvPr/>
        </p:nvSpPr>
        <p:spPr>
          <a:xfrm>
            <a:off x="7101197" y="3913346"/>
            <a:ext cx="1559373" cy="66684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pertenece</a:t>
            </a:r>
          </a:p>
        </p:txBody>
      </p:sp>
      <p:cxnSp>
        <p:nvCxnSpPr>
          <p:cNvPr id="32" name="Conector recto 31">
            <a:extLst>
              <a:ext uri="{FF2B5EF4-FFF2-40B4-BE49-F238E27FC236}">
                <a16:creationId xmlns:a16="http://schemas.microsoft.com/office/drawing/2014/main" id="{71BCBA63-0D18-48B9-9738-CC9C3456583A}"/>
              </a:ext>
            </a:extLst>
          </p:cNvPr>
          <p:cNvCxnSpPr>
            <a:stCxn id="27" idx="3"/>
            <a:endCxn id="30" idx="1"/>
          </p:cNvCxnSpPr>
          <p:nvPr/>
        </p:nvCxnSpPr>
        <p:spPr>
          <a:xfrm flipV="1">
            <a:off x="5706998" y="4246767"/>
            <a:ext cx="13941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CC83CB71-4549-4C0D-88AE-83D7F837391F}"/>
              </a:ext>
            </a:extLst>
          </p:cNvPr>
          <p:cNvCxnSpPr>
            <a:stCxn id="30" idx="3"/>
            <a:endCxn id="29" idx="1"/>
          </p:cNvCxnSpPr>
          <p:nvPr/>
        </p:nvCxnSpPr>
        <p:spPr>
          <a:xfrm>
            <a:off x="8660570" y="4246767"/>
            <a:ext cx="13942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F4B11133-F71B-45FF-AA49-4FBEBA495676}"/>
              </a:ext>
            </a:extLst>
          </p:cNvPr>
          <p:cNvCxnSpPr>
            <a:cxnSpLocks/>
            <a:stCxn id="27" idx="0"/>
          </p:cNvCxnSpPr>
          <p:nvPr/>
        </p:nvCxnSpPr>
        <p:spPr>
          <a:xfrm flipV="1">
            <a:off x="5053855" y="3509801"/>
            <a:ext cx="0" cy="44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A7C8BA9C-664E-4EF2-B438-0BDF77F0FAB9}"/>
              </a:ext>
            </a:extLst>
          </p:cNvPr>
          <p:cNvSpPr txBox="1"/>
          <p:nvPr/>
        </p:nvSpPr>
        <p:spPr>
          <a:xfrm>
            <a:off x="4872574" y="3078113"/>
            <a:ext cx="566618" cy="369332"/>
          </a:xfrm>
          <a:prstGeom prst="rect">
            <a:avLst/>
          </a:prstGeom>
          <a:noFill/>
        </p:spPr>
        <p:txBody>
          <a:bodyPr wrap="square" rtlCol="0">
            <a:spAutoFit/>
          </a:bodyPr>
          <a:lstStyle/>
          <a:p>
            <a:r>
              <a:rPr lang="es-419" u="sng" dirty="0"/>
              <a:t>id</a:t>
            </a:r>
          </a:p>
        </p:txBody>
      </p:sp>
      <p:cxnSp>
        <p:nvCxnSpPr>
          <p:cNvPr id="42" name="Conector recto de flecha 41">
            <a:extLst>
              <a:ext uri="{FF2B5EF4-FFF2-40B4-BE49-F238E27FC236}">
                <a16:creationId xmlns:a16="http://schemas.microsoft.com/office/drawing/2014/main" id="{27405097-1A8F-44EF-8710-0352544FE6A8}"/>
              </a:ext>
            </a:extLst>
          </p:cNvPr>
          <p:cNvCxnSpPr>
            <a:cxnSpLocks/>
          </p:cNvCxnSpPr>
          <p:nvPr/>
        </p:nvCxnSpPr>
        <p:spPr>
          <a:xfrm flipV="1">
            <a:off x="10453912" y="3509801"/>
            <a:ext cx="0" cy="571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691E954F-2639-4054-9EE8-59125A1C43B0}"/>
              </a:ext>
            </a:extLst>
          </p:cNvPr>
          <p:cNvSpPr txBox="1"/>
          <p:nvPr/>
        </p:nvSpPr>
        <p:spPr>
          <a:xfrm>
            <a:off x="10170603" y="3090141"/>
            <a:ext cx="566618" cy="369332"/>
          </a:xfrm>
          <a:prstGeom prst="rect">
            <a:avLst/>
          </a:prstGeom>
          <a:noFill/>
        </p:spPr>
        <p:txBody>
          <a:bodyPr wrap="square" rtlCol="0">
            <a:spAutoFit/>
          </a:bodyPr>
          <a:lstStyle/>
          <a:p>
            <a:r>
              <a:rPr lang="es-419" b="1" i="1" u="sng" dirty="0"/>
              <a:t>id</a:t>
            </a:r>
          </a:p>
        </p:txBody>
      </p:sp>
      <p:sp>
        <p:nvSpPr>
          <p:cNvPr id="48" name="CuadroTexto 47">
            <a:extLst>
              <a:ext uri="{FF2B5EF4-FFF2-40B4-BE49-F238E27FC236}">
                <a16:creationId xmlns:a16="http://schemas.microsoft.com/office/drawing/2014/main" id="{C3976F80-1750-4339-B965-672482115D88}"/>
              </a:ext>
            </a:extLst>
          </p:cNvPr>
          <p:cNvSpPr txBox="1"/>
          <p:nvPr/>
        </p:nvSpPr>
        <p:spPr>
          <a:xfrm>
            <a:off x="10689315" y="3069356"/>
            <a:ext cx="1125769" cy="369332"/>
          </a:xfrm>
          <a:prstGeom prst="rect">
            <a:avLst/>
          </a:prstGeom>
          <a:noFill/>
        </p:spPr>
        <p:txBody>
          <a:bodyPr wrap="square" rtlCol="0">
            <a:spAutoFit/>
          </a:bodyPr>
          <a:lstStyle/>
          <a:p>
            <a:r>
              <a:rPr lang="es-419" u="sng" dirty="0"/>
              <a:t>teléfono</a:t>
            </a:r>
          </a:p>
        </p:txBody>
      </p:sp>
      <p:cxnSp>
        <p:nvCxnSpPr>
          <p:cNvPr id="49" name="Conector recto de flecha 48">
            <a:extLst>
              <a:ext uri="{FF2B5EF4-FFF2-40B4-BE49-F238E27FC236}">
                <a16:creationId xmlns:a16="http://schemas.microsoft.com/office/drawing/2014/main" id="{D8B69338-7C5A-40CD-957B-5951AEE8B43A}"/>
              </a:ext>
            </a:extLst>
          </p:cNvPr>
          <p:cNvCxnSpPr>
            <a:cxnSpLocks/>
          </p:cNvCxnSpPr>
          <p:nvPr/>
        </p:nvCxnSpPr>
        <p:spPr>
          <a:xfrm flipH="1" flipV="1">
            <a:off x="11107054" y="3509801"/>
            <a:ext cx="1" cy="449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237D0CA9-8B59-4143-83A3-1FC7A30B4C1A}"/>
              </a:ext>
            </a:extLst>
          </p:cNvPr>
          <p:cNvSpPr/>
          <p:nvPr/>
        </p:nvSpPr>
        <p:spPr>
          <a:xfrm>
            <a:off x="9905284" y="2831536"/>
            <a:ext cx="1760311" cy="751525"/>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4" name="CuadroTexto 53">
            <a:extLst>
              <a:ext uri="{FF2B5EF4-FFF2-40B4-BE49-F238E27FC236}">
                <a16:creationId xmlns:a16="http://schemas.microsoft.com/office/drawing/2014/main" id="{A4502A96-8E6D-468C-AD77-79FC5395AF37}"/>
              </a:ext>
            </a:extLst>
          </p:cNvPr>
          <p:cNvSpPr txBox="1"/>
          <p:nvPr/>
        </p:nvSpPr>
        <p:spPr>
          <a:xfrm>
            <a:off x="5750259" y="3795552"/>
            <a:ext cx="566618" cy="369332"/>
          </a:xfrm>
          <a:prstGeom prst="rect">
            <a:avLst/>
          </a:prstGeom>
          <a:noFill/>
        </p:spPr>
        <p:txBody>
          <a:bodyPr wrap="square" rtlCol="0">
            <a:spAutoFit/>
          </a:bodyPr>
          <a:lstStyle/>
          <a:p>
            <a:r>
              <a:rPr lang="es-419" u="sng" dirty="0"/>
              <a:t>1:1</a:t>
            </a:r>
          </a:p>
        </p:txBody>
      </p:sp>
      <p:sp>
        <p:nvSpPr>
          <p:cNvPr id="56" name="CuadroTexto 55">
            <a:extLst>
              <a:ext uri="{FF2B5EF4-FFF2-40B4-BE49-F238E27FC236}">
                <a16:creationId xmlns:a16="http://schemas.microsoft.com/office/drawing/2014/main" id="{A89F58DB-D1FA-44EC-A01D-52DE0CB48053}"/>
              </a:ext>
            </a:extLst>
          </p:cNvPr>
          <p:cNvSpPr txBox="1"/>
          <p:nvPr/>
        </p:nvSpPr>
        <p:spPr>
          <a:xfrm>
            <a:off x="9517460" y="3855729"/>
            <a:ext cx="566618" cy="369332"/>
          </a:xfrm>
          <a:prstGeom prst="rect">
            <a:avLst/>
          </a:prstGeom>
          <a:noFill/>
        </p:spPr>
        <p:txBody>
          <a:bodyPr wrap="square" rtlCol="0">
            <a:spAutoFit/>
          </a:bodyPr>
          <a:lstStyle/>
          <a:p>
            <a:r>
              <a:rPr lang="es-419" u="sng" dirty="0"/>
              <a:t>1:N</a:t>
            </a:r>
          </a:p>
        </p:txBody>
      </p:sp>
      <p:sp>
        <p:nvSpPr>
          <p:cNvPr id="58" name="CuadroTexto 57">
            <a:extLst>
              <a:ext uri="{FF2B5EF4-FFF2-40B4-BE49-F238E27FC236}">
                <a16:creationId xmlns:a16="http://schemas.microsoft.com/office/drawing/2014/main" id="{F5D07070-A995-4034-8037-13F6FADDDBA1}"/>
              </a:ext>
            </a:extLst>
          </p:cNvPr>
          <p:cNvSpPr txBox="1"/>
          <p:nvPr/>
        </p:nvSpPr>
        <p:spPr>
          <a:xfrm>
            <a:off x="7567692" y="3486397"/>
            <a:ext cx="566618" cy="369332"/>
          </a:xfrm>
          <a:prstGeom prst="rect">
            <a:avLst/>
          </a:prstGeom>
          <a:noFill/>
        </p:spPr>
        <p:txBody>
          <a:bodyPr wrap="square" rtlCol="0">
            <a:spAutoFit/>
          </a:bodyPr>
          <a:lstStyle/>
          <a:p>
            <a:r>
              <a:rPr lang="es-419" u="sng" dirty="0"/>
              <a:t>1:N</a:t>
            </a:r>
          </a:p>
        </p:txBody>
      </p:sp>
    </p:spTree>
    <p:extLst>
      <p:ext uri="{BB962C8B-B14F-4D97-AF65-F5344CB8AC3E}">
        <p14:creationId xmlns:p14="http://schemas.microsoft.com/office/powerpoint/2010/main" val="1417646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5000"/>
            <a:ext cx="7983494" cy="5740100"/>
          </a:xfrm>
        </p:spPr>
        <p:txBody>
          <a:bodyPr/>
          <a:lstStyle/>
          <a:p>
            <a:pPr marL="186262" indent="0">
              <a:buNone/>
            </a:pPr>
            <a:r>
              <a:rPr lang="es-419" sz="1600" b="1" i="1" dirty="0"/>
              <a:t>La normalización es un concepto definido matemáticamente como la anulación de existencia redundante de información entre n-conjuntos.</a:t>
            </a:r>
          </a:p>
          <a:p>
            <a:pPr marL="186262" indent="0">
              <a:buNone/>
            </a:pPr>
            <a:r>
              <a:rPr lang="es-419" sz="1400" dirty="0"/>
              <a:t>En bases de datos la normalización nos sirve para:</a:t>
            </a:r>
          </a:p>
          <a:p>
            <a:pPr>
              <a:buFont typeface="+mj-lt"/>
              <a:buAutoNum type="arabicPeriod"/>
            </a:pPr>
            <a:r>
              <a:rPr lang="es-419" sz="1400" dirty="0"/>
              <a:t>Tener Almacenados datos con el menor espacio posible.</a:t>
            </a:r>
          </a:p>
          <a:p>
            <a:pPr>
              <a:buFont typeface="+mj-lt"/>
              <a:buAutoNum type="arabicPeriod"/>
            </a:pPr>
            <a:r>
              <a:rPr lang="es-419" sz="1400" dirty="0"/>
              <a:t>Eliminar datos repetitivos.</a:t>
            </a:r>
          </a:p>
          <a:p>
            <a:pPr>
              <a:buFont typeface="+mj-lt"/>
              <a:buAutoNum type="arabicPeriod"/>
            </a:pPr>
            <a:r>
              <a:rPr lang="es-419" sz="1400" dirty="0"/>
              <a:t>Eliminar errores lógicos.</a:t>
            </a:r>
          </a:p>
          <a:p>
            <a:pPr>
              <a:buFont typeface="+mj-lt"/>
              <a:buAutoNum type="arabicPeriod"/>
            </a:pPr>
            <a:r>
              <a:rPr lang="es-419" sz="1400" dirty="0"/>
              <a:t>Datos ordenados.</a:t>
            </a:r>
          </a:p>
          <a:p>
            <a:pPr marL="186262" indent="0">
              <a:buNone/>
            </a:pPr>
            <a:r>
              <a:rPr lang="es-419" sz="1400" dirty="0"/>
              <a:t>Forma normal([N]FN)</a:t>
            </a:r>
          </a:p>
          <a:p>
            <a:pPr marL="529162" indent="-342900">
              <a:buFont typeface="+mj-lt"/>
              <a:buAutoNum type="arabicPeriod"/>
            </a:pPr>
            <a:r>
              <a:rPr lang="es-419" sz="1400" u="sng" dirty="0"/>
              <a:t>PRIMER  FORMA NORMAL(1FN)</a:t>
            </a:r>
          </a:p>
          <a:p>
            <a:pPr marL="529162" indent="-342900">
              <a:buFont typeface="+mj-lt"/>
              <a:buAutoNum type="arabicPeriod"/>
            </a:pPr>
            <a:r>
              <a:rPr lang="es-419" sz="1400" u="sng" dirty="0"/>
              <a:t>SEGUNDA FORMA NORMAL(2FN)</a:t>
            </a:r>
          </a:p>
          <a:p>
            <a:pPr marL="529162" indent="-342900">
              <a:buFont typeface="+mj-lt"/>
              <a:buAutoNum type="arabicPeriod"/>
            </a:pPr>
            <a:r>
              <a:rPr lang="es-419" sz="1400" u="sng" dirty="0"/>
              <a:t>TERCERA FORMA NORMAL(3FN)</a:t>
            </a:r>
          </a:p>
          <a:p>
            <a:pPr marL="1138747" lvl="1" indent="-342900">
              <a:buFont typeface="+mj-lt"/>
              <a:buAutoNum type="arabicPeriod"/>
            </a:pPr>
            <a:r>
              <a:rPr lang="es-419" sz="1400" u="sng" dirty="0"/>
              <a:t>FORMA NORMAL DE BOYCE-CODDE(CBFN)</a:t>
            </a:r>
          </a:p>
          <a:p>
            <a:pPr marL="529162" indent="-342900">
              <a:buFont typeface="+mj-lt"/>
              <a:buAutoNum type="arabicPeriod"/>
            </a:pPr>
            <a:r>
              <a:rPr lang="es-419" sz="1400" dirty="0"/>
              <a:t>CUARTA FORMA NORMAL(4FN)</a:t>
            </a:r>
          </a:p>
          <a:p>
            <a:pPr marL="529162" indent="-342900">
              <a:buFont typeface="+mj-lt"/>
              <a:buAutoNum type="arabicPeriod"/>
            </a:pPr>
            <a:r>
              <a:rPr lang="es-419" sz="1400" dirty="0"/>
              <a:t>QUINTA FORMA NORMAL(5FN)</a:t>
            </a:r>
          </a:p>
          <a:p>
            <a:pPr marL="529162" indent="-342900">
              <a:buFont typeface="+mj-lt"/>
              <a:buAutoNum type="arabicPeriod"/>
            </a:pPr>
            <a:r>
              <a:rPr lang="es-419" sz="1400" dirty="0"/>
              <a:t>SEXTA FORMA NORMAL(6FN)</a:t>
            </a:r>
          </a:p>
          <a:p>
            <a:pPr marL="529162" indent="-342900">
              <a:buFont typeface="+mj-lt"/>
              <a:buAutoNum type="arabicPeriod"/>
            </a:pPr>
            <a:r>
              <a:rPr lang="es-419" sz="1400" dirty="0"/>
              <a:t>FORMA NORMAL DOMINIO CLAVE(FNDC)</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 </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E262FE26-0390-4875-B2B6-687DE332CB1C}"/>
              </a:ext>
            </a:extLst>
          </p:cNvPr>
          <p:cNvPicPr>
            <a:picLocks noChangeAspect="1"/>
          </p:cNvPicPr>
          <p:nvPr/>
        </p:nvPicPr>
        <p:blipFill>
          <a:blip r:embed="rId4"/>
          <a:stretch>
            <a:fillRect/>
          </a:stretch>
        </p:blipFill>
        <p:spPr>
          <a:xfrm>
            <a:off x="8553440" y="3669328"/>
            <a:ext cx="3272909" cy="2663807"/>
          </a:xfrm>
          <a:prstGeom prst="rect">
            <a:avLst/>
          </a:prstGeom>
        </p:spPr>
      </p:pic>
    </p:spTree>
    <p:extLst>
      <p:ext uri="{BB962C8B-B14F-4D97-AF65-F5344CB8AC3E}">
        <p14:creationId xmlns:p14="http://schemas.microsoft.com/office/powerpoint/2010/main" val="3423358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1025135"/>
            <a:ext cx="7983494" cy="5308000"/>
          </a:xfrm>
        </p:spPr>
        <p:txBody>
          <a:bodyPr/>
          <a:lstStyle/>
          <a:p>
            <a:pPr marL="186262" indent="0">
              <a:buNone/>
            </a:pPr>
            <a:r>
              <a:rPr lang="es-419" sz="1800" b="1" i="1" dirty="0"/>
              <a:t>Primera forma normal: </a:t>
            </a:r>
            <a:r>
              <a:rPr lang="es-MX" sz="1600" dirty="0"/>
              <a:t>Se dice que una Tabla está en Primera Forma Normal si y sólo si todos sus Campos (Atributos) contienen valores atómicos. Esto quiere decir que cada Atributo de la Tabla deberá tener un único valor para una ocurrencia de la Entidad. No se permitirán grupos repetitivos. </a:t>
            </a:r>
            <a:endParaRPr lang="es-419" sz="1800" b="1" i="1" dirty="0"/>
          </a:p>
          <a:p>
            <a:pPr marL="186262" indent="0">
              <a:buNone/>
            </a:pPr>
            <a:r>
              <a:rPr lang="es-MX" sz="1400" b="1" i="1" u="sng" dirty="0">
                <a:solidFill>
                  <a:srgbClr val="FF0000"/>
                </a:solidFill>
              </a:rPr>
              <a:t>Una tabla está en 1FN si y solo si es "isomorfa a alguna relación", lo que significa, específicamente, que satisface las siguientes cinco condiciones:</a:t>
            </a:r>
          </a:p>
          <a:p>
            <a:pPr marL="186262" indent="0">
              <a:buNone/>
            </a:pPr>
            <a:endParaRPr lang="es-MX" sz="1400" dirty="0"/>
          </a:p>
          <a:p>
            <a:pPr marL="186262" indent="0">
              <a:buNone/>
            </a:pPr>
            <a:r>
              <a:rPr lang="es-MX" sz="1400" dirty="0"/>
              <a:t>1. No hay orden de arriba-a-abajo en las filas.</a:t>
            </a:r>
          </a:p>
          <a:p>
            <a:pPr marL="186262" indent="0">
              <a:buNone/>
            </a:pPr>
            <a:r>
              <a:rPr lang="es-MX" sz="1400" dirty="0"/>
              <a:t>2. No hay orden de izquierda-a-derecha en las columnas.</a:t>
            </a:r>
          </a:p>
          <a:p>
            <a:pPr marL="186262" indent="0">
              <a:buNone/>
            </a:pPr>
            <a:r>
              <a:rPr lang="es-MX" sz="1400" dirty="0"/>
              <a:t>3. No hay filas duplicadas.</a:t>
            </a:r>
          </a:p>
          <a:p>
            <a:pPr marL="186262" indent="0">
              <a:buNone/>
            </a:pPr>
            <a:r>
              <a:rPr lang="es-MX" sz="1400" dirty="0"/>
              <a:t>4. Cada intersección de fila-y-columna contiene exactamente un valor del dominio aplicable (y nada más).</a:t>
            </a:r>
          </a:p>
          <a:p>
            <a:pPr marL="186262" indent="0">
              <a:buNone/>
            </a:pPr>
            <a:r>
              <a:rPr lang="es-MX" sz="1400" dirty="0"/>
              <a:t>5. Todas las columnas son regulares [es decir, las filas no tienen componentes como Id de fila, Id de objeto, o timestamps ocultos].</a:t>
            </a:r>
            <a:endParaRPr lang="es-419" sz="14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55</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469417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941710"/>
            <a:ext cx="7983494" cy="5308000"/>
          </a:xfrm>
        </p:spPr>
        <p:txBody>
          <a:bodyPr/>
          <a:lstStyle/>
          <a:p>
            <a:pPr marL="186262" indent="0" algn="just">
              <a:buNone/>
            </a:pPr>
            <a:r>
              <a:rPr lang="es-419" sz="1800" b="1" i="1" dirty="0"/>
              <a:t>Segunda forma normal: </a:t>
            </a:r>
            <a:r>
              <a:rPr lang="es-MX" sz="1400" dirty="0"/>
              <a:t>Una Tabla está en Segunda Forma Normal si y sólo si está en 1FN y todos los Atributos no clave dependen por completo de la clave primaria. </a:t>
            </a:r>
          </a:p>
          <a:p>
            <a:pPr marL="186262" indent="0" algn="just">
              <a:buNone/>
            </a:pPr>
            <a:r>
              <a:rPr lang="es-MX" sz="1400" dirty="0">
                <a:solidFill>
                  <a:schemeClr val="bg2"/>
                </a:solidFill>
              </a:rPr>
              <a:t>U</a:t>
            </a:r>
            <a:r>
              <a:rPr lang="es-MX" sz="1400" dirty="0">
                <a:solidFill>
                  <a:schemeClr val="bg2"/>
                </a:solidFill>
                <a:effectLst/>
              </a:rPr>
              <a:t>na tabla 1NF está en 2NF </a:t>
            </a:r>
            <a:r>
              <a:rPr lang="es-MX" sz="1400" dirty="0">
                <a:solidFill>
                  <a:schemeClr val="bg2"/>
                </a:solidFill>
              </a:rPr>
              <a:t>si y solo si</a:t>
            </a:r>
            <a:r>
              <a:rPr lang="es-MX" sz="1400" dirty="0">
                <a:solidFill>
                  <a:schemeClr val="bg2"/>
                </a:solidFill>
                <a:effectLst/>
              </a:rPr>
              <a:t>, dada una </a:t>
            </a:r>
            <a:r>
              <a:rPr lang="es-MX" sz="1400" dirty="0">
                <a:solidFill>
                  <a:schemeClr val="bg2"/>
                </a:solidFill>
              </a:rPr>
              <a:t>clave primaria</a:t>
            </a:r>
            <a:r>
              <a:rPr lang="es-MX" sz="1400" dirty="0">
                <a:solidFill>
                  <a:schemeClr val="bg2"/>
                </a:solidFill>
                <a:effectLst/>
              </a:rPr>
              <a:t> y cualquier atributo que no sea un constituyente de la </a:t>
            </a:r>
            <a:r>
              <a:rPr lang="es-MX" sz="1400" dirty="0">
                <a:solidFill>
                  <a:schemeClr val="bg2"/>
                </a:solidFill>
              </a:rPr>
              <a:t>clave primaria</a:t>
            </a:r>
            <a:r>
              <a:rPr lang="es-MX" sz="1400" dirty="0">
                <a:solidFill>
                  <a:schemeClr val="bg2"/>
                </a:solidFill>
                <a:effectLst/>
              </a:rPr>
              <a:t>, el atributo no clave depende de toda la </a:t>
            </a:r>
            <a:r>
              <a:rPr lang="es-MX" sz="1400" dirty="0">
                <a:solidFill>
                  <a:schemeClr val="bg2"/>
                </a:solidFill>
              </a:rPr>
              <a:t>clave primaria</a:t>
            </a:r>
            <a:r>
              <a:rPr lang="es-MX" sz="1400" dirty="0">
                <a:solidFill>
                  <a:schemeClr val="bg2"/>
                </a:solidFill>
                <a:effectLst/>
              </a:rPr>
              <a:t> en vez de solo de una parte de ella.</a:t>
            </a:r>
            <a:endParaRPr lang="es-MX" sz="1400" dirty="0"/>
          </a:p>
          <a:p>
            <a:pPr marL="186262" indent="0" algn="just">
              <a:buNone/>
            </a:pPr>
            <a:r>
              <a:rPr lang="es-419" sz="1800" b="1" i="1" dirty="0"/>
              <a:t>Tercera forma normal</a:t>
            </a:r>
            <a:r>
              <a:rPr lang="es-419" sz="2000" b="1" i="1" dirty="0"/>
              <a:t>: </a:t>
            </a:r>
            <a:r>
              <a:rPr lang="es-MX" sz="1400" dirty="0"/>
              <a:t>Una Tabla está en Tercera Forma Normal si y sólo si está en 2FN y los atributos no clave son independientes entre sí. Esto quiere decir que los valores de los atributos dependen sólo de la clave primaria y no dependen de otro Atributo no clave. El valor del Atributo no debe depender del valor de otro Atributo no clave. </a:t>
            </a:r>
          </a:p>
          <a:p>
            <a:pPr marL="186262" indent="0" algn="just">
              <a:buNone/>
            </a:pPr>
            <a:endParaRPr lang="es-MX" sz="1400" i="1" dirty="0"/>
          </a:p>
          <a:p>
            <a:pPr marL="186262" indent="0" algn="just">
              <a:buNone/>
            </a:pPr>
            <a:r>
              <a:rPr lang="es-419" sz="1800" b="1" i="1" dirty="0">
                <a:solidFill>
                  <a:schemeClr val="bg2"/>
                </a:solidFill>
              </a:rPr>
              <a:t>Forma normal de Boyce-Codd</a:t>
            </a:r>
            <a:r>
              <a:rPr lang="es-419" sz="1800" b="1" i="1" dirty="0"/>
              <a:t>: </a:t>
            </a:r>
            <a:r>
              <a:rPr lang="es-419" sz="1600" dirty="0"/>
              <a:t>R</a:t>
            </a:r>
            <a:r>
              <a:rPr lang="es-MX" sz="1600" dirty="0"/>
              <a:t>equiere que no existan dependencias funcionales no triviales de los atributos que no sean un conjunto de la clave candidata. En una tabla en 3FN, todos los atributos dependen de una clave, de la clave completa y de ninguna otra cosa excepto de la clave (excluyendo dependencias triviales. Se dice que una tabla está en FNBC si y solo si está en 3FN y cada dependencia funcional no trivial tiene una clave candidata como determinante. En términos menos formales, una tabla está en FNBC si está en 3FN y los únicos determinantes son claves candidatas.</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56</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2433791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EF5B4A8-0309-4B0C-85F3-FD653AC549E8}"/>
              </a:ext>
            </a:extLst>
          </p:cNvPr>
          <p:cNvSpPr>
            <a:spLocks noGrp="1"/>
          </p:cNvSpPr>
          <p:nvPr>
            <p:ph type="sldNum" idx="12"/>
          </p:nvPr>
        </p:nvSpPr>
        <p:spPr/>
        <p:txBody>
          <a:bodyPr/>
          <a:lstStyle/>
          <a:p>
            <a:fld id="{00000000-1234-1234-1234-123412341234}" type="slidenum">
              <a:rPr lang="es-419" smtClean="0"/>
              <a:pPr/>
              <a:t>57</a:t>
            </a:fld>
            <a:endParaRPr lang="es-419"/>
          </a:p>
        </p:txBody>
      </p:sp>
      <p:sp>
        <p:nvSpPr>
          <p:cNvPr id="6" name="Google Shape;113;p17">
            <a:extLst>
              <a:ext uri="{FF2B5EF4-FFF2-40B4-BE49-F238E27FC236}">
                <a16:creationId xmlns:a16="http://schemas.microsoft.com/office/drawing/2014/main" id="{462A4F4F-A7B1-4CD7-95E8-6543496031E0}"/>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8" name="Gráfico 7" descr="Base de datos">
            <a:extLst>
              <a:ext uri="{FF2B5EF4-FFF2-40B4-BE49-F238E27FC236}">
                <a16:creationId xmlns:a16="http://schemas.microsoft.com/office/drawing/2014/main" id="{FC134021-ED56-49DC-98A1-ACC429B43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11" name="Marcador de texto 2">
            <a:extLst>
              <a:ext uri="{FF2B5EF4-FFF2-40B4-BE49-F238E27FC236}">
                <a16:creationId xmlns:a16="http://schemas.microsoft.com/office/drawing/2014/main" id="{6D51FFCE-2257-4347-BC28-E6E424B6AAF6}"/>
              </a:ext>
            </a:extLst>
          </p:cNvPr>
          <p:cNvSpPr>
            <a:spLocks noGrp="1"/>
          </p:cNvSpPr>
          <p:nvPr>
            <p:ph type="body" idx="1"/>
          </p:nvPr>
        </p:nvSpPr>
        <p:spPr>
          <a:xfrm>
            <a:off x="3842855" y="1681631"/>
            <a:ext cx="7983494" cy="3494737"/>
          </a:xfrm>
        </p:spPr>
        <p:txBody>
          <a:bodyPr/>
          <a:lstStyle/>
          <a:p>
            <a:pPr marL="186262" indent="0" algn="just">
              <a:buNone/>
            </a:pPr>
            <a:r>
              <a:rPr lang="es-MX" sz="1600" b="1" dirty="0"/>
              <a:t>Se requiere diseñar una base de datos para almacenar información sobre los asuntos que lleva un despacho de abogados.</a:t>
            </a:r>
          </a:p>
          <a:p>
            <a:pPr marL="186262" indent="0" algn="just">
              <a:buNone/>
            </a:pPr>
            <a:r>
              <a:rPr lang="es-MX" sz="1600" dirty="0"/>
              <a:t>Cada </a:t>
            </a:r>
            <a:r>
              <a:rPr lang="es-MX" sz="1600" dirty="0">
                <a:solidFill>
                  <a:srgbClr val="FF0000"/>
                </a:solidFill>
              </a:rPr>
              <a:t>asunto</a:t>
            </a:r>
            <a:r>
              <a:rPr lang="es-MX" sz="1600" dirty="0"/>
              <a:t> tiene un </a:t>
            </a:r>
            <a:r>
              <a:rPr lang="es-MX" sz="1600" dirty="0">
                <a:highlight>
                  <a:srgbClr val="FFFF00"/>
                </a:highlight>
              </a:rPr>
              <a:t>numero de expediente que lo identifica</a:t>
            </a:r>
            <a:r>
              <a:rPr lang="es-MX" sz="1600" dirty="0"/>
              <a:t>, y </a:t>
            </a:r>
            <a:r>
              <a:rPr lang="es-MX" sz="1600" dirty="0">
                <a:highlight>
                  <a:srgbClr val="00FFFF"/>
                </a:highlight>
              </a:rPr>
              <a:t>corresponde solo a un cliente.</a:t>
            </a:r>
          </a:p>
          <a:p>
            <a:pPr marL="186262" indent="0" algn="just">
              <a:buNone/>
            </a:pPr>
            <a:r>
              <a:rPr lang="es-MX" sz="1600" dirty="0"/>
              <a:t>Del asunto se debe almacenar el </a:t>
            </a:r>
            <a:r>
              <a:rPr lang="es-MX" sz="1600" dirty="0">
                <a:highlight>
                  <a:srgbClr val="FFFF00"/>
                </a:highlight>
              </a:rPr>
              <a:t>periodo(fecha de inicio y fecha de fin), su estado(tramite, archivado, pendiente), </a:t>
            </a:r>
            <a:r>
              <a:rPr lang="es-MX" sz="1600" dirty="0"/>
              <a:t>así como los datos personales del </a:t>
            </a:r>
            <a:r>
              <a:rPr lang="es-MX" sz="1600" dirty="0">
                <a:solidFill>
                  <a:srgbClr val="FF0000"/>
                </a:solidFill>
              </a:rPr>
              <a:t>cliente</a:t>
            </a:r>
            <a:r>
              <a:rPr lang="es-MX" sz="1600" dirty="0"/>
              <a:t> al que pertenece(</a:t>
            </a:r>
            <a:r>
              <a:rPr lang="es-MX" sz="1600" dirty="0">
                <a:highlight>
                  <a:srgbClr val="FFFF00"/>
                </a:highlight>
              </a:rPr>
              <a:t>rfc, nombre, apellidoP, apellidoM, telefono).</a:t>
            </a:r>
          </a:p>
          <a:p>
            <a:pPr marL="186262" indent="0" algn="just">
              <a:buNone/>
            </a:pPr>
            <a:r>
              <a:rPr lang="es-MX" sz="1600" dirty="0"/>
              <a:t>Algunos asuntos son llevados por uno o varios </a:t>
            </a:r>
            <a:r>
              <a:rPr lang="es-MX" sz="1600" dirty="0">
                <a:solidFill>
                  <a:srgbClr val="FF0000"/>
                </a:solidFill>
              </a:rPr>
              <a:t>jueces</a:t>
            </a:r>
            <a:r>
              <a:rPr lang="es-MX" sz="1600" dirty="0"/>
              <a:t>, de los que nos interesan los datos personales.</a:t>
            </a:r>
          </a:p>
          <a:p>
            <a:pPr marL="186262" indent="0" algn="just">
              <a:buNone/>
            </a:pPr>
            <a:r>
              <a:rPr lang="es-MX" sz="1600" dirty="0">
                <a:highlight>
                  <a:srgbClr val="00FFFF"/>
                </a:highlight>
              </a:rPr>
              <a:t>Cada cliente puede tener varios números de teléfono.</a:t>
            </a:r>
          </a:p>
        </p:txBody>
      </p:sp>
      <p:sp>
        <p:nvSpPr>
          <p:cNvPr id="13" name="Google Shape;181;p24">
            <a:extLst>
              <a:ext uri="{FF2B5EF4-FFF2-40B4-BE49-F238E27FC236}">
                <a16:creationId xmlns:a16="http://schemas.microsoft.com/office/drawing/2014/main" id="{6FDA02C9-A45B-48D9-93E6-614EBFDD97A7}"/>
              </a:ext>
            </a:extLst>
          </p:cNvPr>
          <p:cNvSpPr txBox="1">
            <a:spLocks/>
          </p:cNvSpPr>
          <p:nvPr/>
        </p:nvSpPr>
        <p:spPr>
          <a:xfrm>
            <a:off x="3900273" y="507115"/>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Ejercicio | Llevar al menos a la 1FN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451108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3143"/>
            <a:ext cx="7983494" cy="1824914"/>
          </a:xfrm>
        </p:spPr>
        <p:txBody>
          <a:bodyPr/>
          <a:lstStyle/>
          <a:p>
            <a:pPr marL="186262" indent="0" algn="just">
              <a:buNone/>
            </a:pPr>
            <a:r>
              <a:rPr lang="es-419" sz="1800" b="1" i="1" dirty="0"/>
              <a:t>Segunda forma normal: </a:t>
            </a:r>
            <a:r>
              <a:rPr lang="es-MX" sz="1400" dirty="0"/>
              <a:t>Una Tabla está en Segunda Forma Normal si y sólo si está en 1FN y todos los Atributos no clave dependen por completo de la clave primaria. </a:t>
            </a:r>
          </a:p>
          <a:p>
            <a:pPr marL="186262" indent="0" algn="just">
              <a:buNone/>
            </a:pPr>
            <a:r>
              <a:rPr lang="es-MX" sz="1400" dirty="0">
                <a:solidFill>
                  <a:schemeClr val="bg2"/>
                </a:solidFill>
              </a:rPr>
              <a:t>U</a:t>
            </a:r>
            <a:r>
              <a:rPr lang="es-MX" sz="1400" dirty="0">
                <a:solidFill>
                  <a:schemeClr val="bg2"/>
                </a:solidFill>
                <a:effectLst/>
              </a:rPr>
              <a:t>na tabla 1NF está en 2NF </a:t>
            </a:r>
            <a:r>
              <a:rPr lang="es-MX" sz="1400" dirty="0">
                <a:solidFill>
                  <a:schemeClr val="bg2"/>
                </a:solidFill>
              </a:rPr>
              <a:t>si y solo si</a:t>
            </a:r>
            <a:r>
              <a:rPr lang="es-MX" sz="1400" dirty="0">
                <a:solidFill>
                  <a:schemeClr val="bg2"/>
                </a:solidFill>
                <a:effectLst/>
              </a:rPr>
              <a:t>, dada una </a:t>
            </a:r>
            <a:r>
              <a:rPr lang="es-MX" sz="1400" dirty="0">
                <a:solidFill>
                  <a:schemeClr val="bg2"/>
                </a:solidFill>
              </a:rPr>
              <a:t>clave primaria</a:t>
            </a:r>
            <a:r>
              <a:rPr lang="es-MX" sz="1400" dirty="0">
                <a:solidFill>
                  <a:schemeClr val="bg2"/>
                </a:solidFill>
                <a:effectLst/>
              </a:rPr>
              <a:t> y cualquier atributo que no sea un constituyente de la </a:t>
            </a:r>
            <a:r>
              <a:rPr lang="es-MX" sz="1400" dirty="0">
                <a:solidFill>
                  <a:schemeClr val="bg2"/>
                </a:solidFill>
              </a:rPr>
              <a:t>clave primaria</a:t>
            </a:r>
            <a:r>
              <a:rPr lang="es-MX" sz="1400" dirty="0">
                <a:solidFill>
                  <a:schemeClr val="bg2"/>
                </a:solidFill>
                <a:effectLst/>
              </a:rPr>
              <a:t>, el atributo no clave depende de toda la </a:t>
            </a:r>
            <a:r>
              <a:rPr lang="es-MX" sz="1400" dirty="0">
                <a:solidFill>
                  <a:schemeClr val="bg2"/>
                </a:solidFill>
              </a:rPr>
              <a:t>clave primaria</a:t>
            </a:r>
            <a:r>
              <a:rPr lang="es-MX" sz="1400" dirty="0">
                <a:solidFill>
                  <a:schemeClr val="bg2"/>
                </a:solidFill>
                <a:effectLst/>
              </a:rPr>
              <a:t> en vez de solo de una parte de ella.</a:t>
            </a:r>
            <a:endParaRPr lang="es-MX" sz="14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58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877C4F0E-CCC3-4880-A923-D970BBDED300}"/>
              </a:ext>
            </a:extLst>
          </p:cNvPr>
          <p:cNvPicPr>
            <a:picLocks noChangeAspect="1"/>
          </p:cNvPicPr>
          <p:nvPr/>
        </p:nvPicPr>
        <p:blipFill>
          <a:blip r:embed="rId4"/>
          <a:stretch>
            <a:fillRect/>
          </a:stretch>
        </p:blipFill>
        <p:spPr>
          <a:xfrm>
            <a:off x="4419773" y="2783766"/>
            <a:ext cx="6640288" cy="660882"/>
          </a:xfrm>
          <a:prstGeom prst="rect">
            <a:avLst/>
          </a:prstGeom>
        </p:spPr>
      </p:pic>
      <p:pic>
        <p:nvPicPr>
          <p:cNvPr id="7" name="Imagen 6">
            <a:extLst>
              <a:ext uri="{FF2B5EF4-FFF2-40B4-BE49-F238E27FC236}">
                <a16:creationId xmlns:a16="http://schemas.microsoft.com/office/drawing/2014/main" id="{71BF1319-1467-49BD-B017-3B0636E4A964}"/>
              </a:ext>
            </a:extLst>
          </p:cNvPr>
          <p:cNvPicPr>
            <a:picLocks noChangeAspect="1"/>
          </p:cNvPicPr>
          <p:nvPr/>
        </p:nvPicPr>
        <p:blipFill>
          <a:blip r:embed="rId5"/>
          <a:stretch>
            <a:fillRect/>
          </a:stretch>
        </p:blipFill>
        <p:spPr>
          <a:xfrm>
            <a:off x="3791352" y="5074147"/>
            <a:ext cx="3654478" cy="559281"/>
          </a:xfrm>
          <a:prstGeom prst="rect">
            <a:avLst/>
          </a:prstGeom>
        </p:spPr>
      </p:pic>
      <p:pic>
        <p:nvPicPr>
          <p:cNvPr id="10" name="Imagen 9">
            <a:extLst>
              <a:ext uri="{FF2B5EF4-FFF2-40B4-BE49-F238E27FC236}">
                <a16:creationId xmlns:a16="http://schemas.microsoft.com/office/drawing/2014/main" id="{4B6644D2-1A84-42F3-B194-AE3E153E3DC0}"/>
              </a:ext>
            </a:extLst>
          </p:cNvPr>
          <p:cNvPicPr>
            <a:picLocks noChangeAspect="1"/>
          </p:cNvPicPr>
          <p:nvPr/>
        </p:nvPicPr>
        <p:blipFill>
          <a:blip r:embed="rId6"/>
          <a:stretch>
            <a:fillRect/>
          </a:stretch>
        </p:blipFill>
        <p:spPr>
          <a:xfrm>
            <a:off x="8352310" y="5074147"/>
            <a:ext cx="3654478" cy="456810"/>
          </a:xfrm>
          <a:prstGeom prst="rect">
            <a:avLst/>
          </a:prstGeom>
        </p:spPr>
      </p:pic>
      <p:sp>
        <p:nvSpPr>
          <p:cNvPr id="11" name="CuadroTexto 10">
            <a:extLst>
              <a:ext uri="{FF2B5EF4-FFF2-40B4-BE49-F238E27FC236}">
                <a16:creationId xmlns:a16="http://schemas.microsoft.com/office/drawing/2014/main" id="{1F8FBF08-381D-4787-B800-B4C76D3E19E4}"/>
              </a:ext>
            </a:extLst>
          </p:cNvPr>
          <p:cNvSpPr txBox="1"/>
          <p:nvPr/>
        </p:nvSpPr>
        <p:spPr>
          <a:xfrm>
            <a:off x="4419773" y="4659086"/>
            <a:ext cx="1981027" cy="369332"/>
          </a:xfrm>
          <a:prstGeom prst="rect">
            <a:avLst/>
          </a:prstGeom>
          <a:noFill/>
        </p:spPr>
        <p:txBody>
          <a:bodyPr wrap="square" rtlCol="0">
            <a:spAutoFit/>
          </a:bodyPr>
          <a:lstStyle/>
          <a:p>
            <a:r>
              <a:rPr lang="es-419" dirty="0"/>
              <a:t>Venta</a:t>
            </a:r>
          </a:p>
        </p:txBody>
      </p:sp>
      <p:sp>
        <p:nvSpPr>
          <p:cNvPr id="14" name="CuadroTexto 13">
            <a:extLst>
              <a:ext uri="{FF2B5EF4-FFF2-40B4-BE49-F238E27FC236}">
                <a16:creationId xmlns:a16="http://schemas.microsoft.com/office/drawing/2014/main" id="{6F27487B-CBF8-472D-9B2A-31281D070344}"/>
              </a:ext>
            </a:extLst>
          </p:cNvPr>
          <p:cNvSpPr txBox="1"/>
          <p:nvPr/>
        </p:nvSpPr>
        <p:spPr>
          <a:xfrm>
            <a:off x="9189035" y="4659086"/>
            <a:ext cx="1981027" cy="369332"/>
          </a:xfrm>
          <a:prstGeom prst="rect">
            <a:avLst/>
          </a:prstGeom>
          <a:noFill/>
        </p:spPr>
        <p:txBody>
          <a:bodyPr wrap="square" rtlCol="0">
            <a:spAutoFit/>
          </a:bodyPr>
          <a:lstStyle/>
          <a:p>
            <a:r>
              <a:rPr lang="es-419" dirty="0"/>
              <a:t>Cliente</a:t>
            </a:r>
          </a:p>
        </p:txBody>
      </p:sp>
    </p:spTree>
    <p:extLst>
      <p:ext uri="{BB962C8B-B14F-4D97-AF65-F5344CB8AC3E}">
        <p14:creationId xmlns:p14="http://schemas.microsoft.com/office/powerpoint/2010/main" val="4015567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C961D4-C686-4886-A53D-42EAE8C16EFB}"/>
              </a:ext>
            </a:extLst>
          </p:cNvPr>
          <p:cNvSpPr>
            <a:spLocks noGrp="1"/>
          </p:cNvSpPr>
          <p:nvPr>
            <p:ph type="sldNum" idx="12"/>
          </p:nvPr>
        </p:nvSpPr>
        <p:spPr/>
        <p:txBody>
          <a:bodyPr/>
          <a:lstStyle/>
          <a:p>
            <a:fld id="{00000000-1234-1234-1234-123412341234}" type="slidenum">
              <a:rPr lang="es-419" smtClean="0"/>
              <a:pPr/>
              <a:t>59</a:t>
            </a:fld>
            <a:endParaRPr lang="es-419"/>
          </a:p>
        </p:txBody>
      </p:sp>
      <p:sp>
        <p:nvSpPr>
          <p:cNvPr id="5" name="Rectángulo 4">
            <a:extLst>
              <a:ext uri="{FF2B5EF4-FFF2-40B4-BE49-F238E27FC236}">
                <a16:creationId xmlns:a16="http://schemas.microsoft.com/office/drawing/2014/main" id="{51BD801A-5964-407B-B2E0-31A22FC1D0F1}"/>
              </a:ext>
            </a:extLst>
          </p:cNvPr>
          <p:cNvSpPr/>
          <p:nvPr/>
        </p:nvSpPr>
        <p:spPr>
          <a:xfrm>
            <a:off x="4275480" y="660959"/>
            <a:ext cx="1360968"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Venta</a:t>
            </a:r>
            <a:endParaRPr lang="es-MX" sz="1867" kern="0" dirty="0">
              <a:solidFill>
                <a:srgbClr val="000000"/>
              </a:solidFill>
              <a:latin typeface="Arial"/>
              <a:sym typeface="Arial"/>
            </a:endParaRPr>
          </a:p>
        </p:txBody>
      </p:sp>
      <p:sp>
        <p:nvSpPr>
          <p:cNvPr id="6" name="Rectángulo 5">
            <a:extLst>
              <a:ext uri="{FF2B5EF4-FFF2-40B4-BE49-F238E27FC236}">
                <a16:creationId xmlns:a16="http://schemas.microsoft.com/office/drawing/2014/main" id="{24D94260-3885-45EE-A120-568738E145A5}"/>
              </a:ext>
            </a:extLst>
          </p:cNvPr>
          <p:cNvSpPr/>
          <p:nvPr/>
        </p:nvSpPr>
        <p:spPr>
          <a:xfrm>
            <a:off x="9934622" y="660957"/>
            <a:ext cx="1474423" cy="5954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219170">
              <a:buClr>
                <a:srgbClr val="000000"/>
              </a:buClr>
            </a:pPr>
            <a:r>
              <a:rPr lang="es-419" sz="1867" kern="0" dirty="0">
                <a:solidFill>
                  <a:srgbClr val="000000"/>
                </a:solidFill>
                <a:latin typeface="Arial"/>
                <a:sym typeface="Arial"/>
              </a:rPr>
              <a:t>Cliente</a:t>
            </a:r>
            <a:endParaRPr lang="es-MX" sz="1867" kern="0" dirty="0">
              <a:solidFill>
                <a:srgbClr val="000000"/>
              </a:solidFill>
              <a:latin typeface="Arial"/>
              <a:sym typeface="Arial"/>
            </a:endParaRPr>
          </a:p>
        </p:txBody>
      </p:sp>
      <p:sp>
        <p:nvSpPr>
          <p:cNvPr id="7" name="Rombo 6">
            <a:extLst>
              <a:ext uri="{FF2B5EF4-FFF2-40B4-BE49-F238E27FC236}">
                <a16:creationId xmlns:a16="http://schemas.microsoft.com/office/drawing/2014/main" id="{5F1BCA54-4027-44D5-BD5B-A6C62A6FF884}"/>
              </a:ext>
            </a:extLst>
          </p:cNvPr>
          <p:cNvSpPr/>
          <p:nvPr/>
        </p:nvSpPr>
        <p:spPr>
          <a:xfrm>
            <a:off x="6762470" y="597474"/>
            <a:ext cx="1897593" cy="722391"/>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1219170">
              <a:buClr>
                <a:srgbClr val="000000"/>
              </a:buClr>
            </a:pPr>
            <a:r>
              <a:rPr lang="es-419" sz="1333" kern="0" dirty="0">
                <a:solidFill>
                  <a:srgbClr val="000000"/>
                </a:solidFill>
                <a:latin typeface="Arial"/>
                <a:sym typeface="Arial"/>
              </a:rPr>
              <a:t>Hacer</a:t>
            </a:r>
            <a:endParaRPr lang="es-MX" sz="1333" kern="0" dirty="0">
              <a:solidFill>
                <a:srgbClr val="000000"/>
              </a:solidFill>
              <a:latin typeface="Arial"/>
              <a:sym typeface="Arial"/>
            </a:endParaRPr>
          </a:p>
        </p:txBody>
      </p:sp>
      <p:cxnSp>
        <p:nvCxnSpPr>
          <p:cNvPr id="8" name="Conector recto 7">
            <a:extLst>
              <a:ext uri="{FF2B5EF4-FFF2-40B4-BE49-F238E27FC236}">
                <a16:creationId xmlns:a16="http://schemas.microsoft.com/office/drawing/2014/main" id="{DB9561E1-410F-472E-B283-1DE67FBD54D4}"/>
              </a:ext>
            </a:extLst>
          </p:cNvPr>
          <p:cNvCxnSpPr>
            <a:stCxn id="5" idx="3"/>
            <a:endCxn id="7" idx="1"/>
          </p:cNvCxnSpPr>
          <p:nvPr/>
        </p:nvCxnSpPr>
        <p:spPr>
          <a:xfrm flipV="1">
            <a:off x="5636448" y="958670"/>
            <a:ext cx="112602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EBE57B78-3063-40A4-B1CA-E04C97CC49AD}"/>
              </a:ext>
            </a:extLst>
          </p:cNvPr>
          <p:cNvCxnSpPr>
            <a:stCxn id="7" idx="3"/>
            <a:endCxn id="6" idx="1"/>
          </p:cNvCxnSpPr>
          <p:nvPr/>
        </p:nvCxnSpPr>
        <p:spPr>
          <a:xfrm flipV="1">
            <a:off x="8660063" y="958669"/>
            <a:ext cx="1274559"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Google Shape;113;p17">
            <a:extLst>
              <a:ext uri="{FF2B5EF4-FFF2-40B4-BE49-F238E27FC236}">
                <a16:creationId xmlns:a16="http://schemas.microsoft.com/office/drawing/2014/main" id="{E720BB1F-4A44-4BEE-B090-47E55B2B3AF4}"/>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11" name="Gráfico 10" descr="Base de datos">
            <a:extLst>
              <a:ext uri="{FF2B5EF4-FFF2-40B4-BE49-F238E27FC236}">
                <a16:creationId xmlns:a16="http://schemas.microsoft.com/office/drawing/2014/main" id="{7C8D20DB-AFC1-4190-8988-BA716A0390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16" name="CuadroTexto 15">
            <a:extLst>
              <a:ext uri="{FF2B5EF4-FFF2-40B4-BE49-F238E27FC236}">
                <a16:creationId xmlns:a16="http://schemas.microsoft.com/office/drawing/2014/main" id="{832766F4-09C0-4F8F-B660-6DDE896B058C}"/>
              </a:ext>
            </a:extLst>
          </p:cNvPr>
          <p:cNvSpPr txBox="1"/>
          <p:nvPr/>
        </p:nvSpPr>
        <p:spPr>
          <a:xfrm>
            <a:off x="5636448" y="553529"/>
            <a:ext cx="566618" cy="369332"/>
          </a:xfrm>
          <a:prstGeom prst="rect">
            <a:avLst/>
          </a:prstGeom>
          <a:noFill/>
        </p:spPr>
        <p:txBody>
          <a:bodyPr wrap="square" rtlCol="0">
            <a:spAutoFit/>
          </a:bodyPr>
          <a:lstStyle/>
          <a:p>
            <a:r>
              <a:rPr lang="es-419" dirty="0"/>
              <a:t>1:N</a:t>
            </a:r>
          </a:p>
        </p:txBody>
      </p:sp>
      <p:sp>
        <p:nvSpPr>
          <p:cNvPr id="17" name="CuadroTexto 16">
            <a:extLst>
              <a:ext uri="{FF2B5EF4-FFF2-40B4-BE49-F238E27FC236}">
                <a16:creationId xmlns:a16="http://schemas.microsoft.com/office/drawing/2014/main" id="{BE879D79-13CF-4F07-B06D-2DC1099506DC}"/>
              </a:ext>
            </a:extLst>
          </p:cNvPr>
          <p:cNvSpPr txBox="1"/>
          <p:nvPr/>
        </p:nvSpPr>
        <p:spPr>
          <a:xfrm>
            <a:off x="9368004" y="589336"/>
            <a:ext cx="566618" cy="369332"/>
          </a:xfrm>
          <a:prstGeom prst="rect">
            <a:avLst/>
          </a:prstGeom>
          <a:noFill/>
        </p:spPr>
        <p:txBody>
          <a:bodyPr wrap="square" rtlCol="0">
            <a:spAutoFit/>
          </a:bodyPr>
          <a:lstStyle/>
          <a:p>
            <a:r>
              <a:rPr lang="es-419" dirty="0"/>
              <a:t>1:1</a:t>
            </a:r>
          </a:p>
        </p:txBody>
      </p:sp>
      <p:pic>
        <p:nvPicPr>
          <p:cNvPr id="19" name="Imagen 18">
            <a:extLst>
              <a:ext uri="{FF2B5EF4-FFF2-40B4-BE49-F238E27FC236}">
                <a16:creationId xmlns:a16="http://schemas.microsoft.com/office/drawing/2014/main" id="{C22BDB63-39B8-41AF-815B-FCD78489F563}"/>
              </a:ext>
            </a:extLst>
          </p:cNvPr>
          <p:cNvPicPr>
            <a:picLocks noChangeAspect="1"/>
          </p:cNvPicPr>
          <p:nvPr/>
        </p:nvPicPr>
        <p:blipFill>
          <a:blip r:embed="rId4"/>
          <a:stretch>
            <a:fillRect/>
          </a:stretch>
        </p:blipFill>
        <p:spPr>
          <a:xfrm>
            <a:off x="5303356" y="3071344"/>
            <a:ext cx="4815819" cy="615105"/>
          </a:xfrm>
          <a:prstGeom prst="rect">
            <a:avLst/>
          </a:prstGeom>
        </p:spPr>
      </p:pic>
    </p:spTree>
    <p:extLst>
      <p:ext uri="{BB962C8B-B14F-4D97-AF65-F5344CB8AC3E}">
        <p14:creationId xmlns:p14="http://schemas.microsoft.com/office/powerpoint/2010/main" val="138590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AF3BD59-A60D-4882-8FCA-E955BD13796D}"/>
              </a:ext>
            </a:extLst>
          </p:cNvPr>
          <p:cNvSpPr>
            <a:spLocks noGrp="1"/>
          </p:cNvSpPr>
          <p:nvPr>
            <p:ph type="body" idx="1"/>
          </p:nvPr>
        </p:nvSpPr>
        <p:spPr>
          <a:xfrm>
            <a:off x="3624647" y="-56707"/>
            <a:ext cx="7461600" cy="808075"/>
          </a:xfrm>
        </p:spPr>
        <p:txBody>
          <a:bodyPr/>
          <a:lstStyle/>
          <a:p>
            <a:pPr marL="169329" indent="0">
              <a:buNone/>
            </a:pPr>
            <a:r>
              <a:rPr lang="es-419" dirty="0"/>
              <a:t>Conceptos básicos </a:t>
            </a:r>
            <a:endParaRPr lang="es-MX" dirty="0"/>
          </a:p>
        </p:txBody>
      </p:sp>
      <p:sp>
        <p:nvSpPr>
          <p:cNvPr id="4" name="Marcador de número de diapositiva 3">
            <a:extLst>
              <a:ext uri="{FF2B5EF4-FFF2-40B4-BE49-F238E27FC236}">
                <a16:creationId xmlns:a16="http://schemas.microsoft.com/office/drawing/2014/main" id="{EF31F880-AC8D-4F1D-BFD2-E2A5CB4C7E83}"/>
              </a:ext>
            </a:extLst>
          </p:cNvPr>
          <p:cNvSpPr>
            <a:spLocks noGrp="1"/>
          </p:cNvSpPr>
          <p:nvPr>
            <p:ph type="sldNum" idx="12"/>
          </p:nvPr>
        </p:nvSpPr>
        <p:spPr/>
        <p:txBody>
          <a:bodyPr/>
          <a:lstStyle/>
          <a:p>
            <a:pPr defTabSz="1219170">
              <a:buClr>
                <a:srgbClr val="000000"/>
              </a:buClr>
            </a:pPr>
            <a:fld id="{00000000-1234-1234-1234-123412341234}" type="slidenum">
              <a:rPr lang="es-MX" kern="0"/>
              <a:pPr defTabSz="1219170">
                <a:buClr>
                  <a:srgbClr val="000000"/>
                </a:buClr>
              </a:pPr>
              <a:t>6</a:t>
            </a:fld>
            <a:endParaRPr lang="es-MX" kern="0"/>
          </a:p>
        </p:txBody>
      </p:sp>
      <p:sp>
        <p:nvSpPr>
          <p:cNvPr id="7" name="Google Shape;113;p17">
            <a:extLst>
              <a:ext uri="{FF2B5EF4-FFF2-40B4-BE49-F238E27FC236}">
                <a16:creationId xmlns:a16="http://schemas.microsoft.com/office/drawing/2014/main" id="{6EB718B8-9F20-4060-9365-83D8E074EFF2}"/>
              </a:ext>
            </a:extLst>
          </p:cNvPr>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pic>
        <p:nvPicPr>
          <p:cNvPr id="9" name="Gráfico 8" descr="Base de datos">
            <a:extLst>
              <a:ext uri="{FF2B5EF4-FFF2-40B4-BE49-F238E27FC236}">
                <a16:creationId xmlns:a16="http://schemas.microsoft.com/office/drawing/2014/main" id="{F090BDBF-11E9-4648-B47C-E699AB684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23"/>
            <a:ext cx="2519221" cy="2519221"/>
          </a:xfrm>
          <a:prstGeom prst="rect">
            <a:avLst/>
          </a:prstGeom>
        </p:spPr>
      </p:pic>
      <p:sp>
        <p:nvSpPr>
          <p:cNvPr id="10" name="Text Placeholder 4">
            <a:extLst>
              <a:ext uri="{FF2B5EF4-FFF2-40B4-BE49-F238E27FC236}">
                <a16:creationId xmlns:a16="http://schemas.microsoft.com/office/drawing/2014/main" id="{11F781B0-BD47-4412-A54E-B16AFB128CC0}"/>
              </a:ext>
            </a:extLst>
          </p:cNvPr>
          <p:cNvSpPr>
            <a:spLocks noGrp="1"/>
          </p:cNvSpPr>
          <p:nvPr>
            <p:ph type="body" idx="2"/>
          </p:nvPr>
        </p:nvSpPr>
        <p:spPr>
          <a:xfrm>
            <a:off x="3895216" y="751369"/>
            <a:ext cx="7461600" cy="1714111"/>
          </a:xfrm>
        </p:spPr>
        <p:txBody>
          <a:bodyPr/>
          <a:lstStyle/>
          <a:p>
            <a:pPr marL="186262" indent="0" algn="just">
              <a:buNone/>
            </a:pPr>
            <a:r>
              <a:rPr lang="es-419" sz="1867" b="1" dirty="0"/>
              <a:t>Modelo Entidad-Relación</a:t>
            </a:r>
          </a:p>
          <a:p>
            <a:pPr marL="186262" indent="0" algn="just">
              <a:buNone/>
            </a:pPr>
            <a:r>
              <a:rPr lang="es-MX" sz="1867" dirty="0">
                <a:solidFill>
                  <a:srgbClr val="4D5156"/>
                </a:solidFill>
                <a:latin typeface="Nunito Sans" panose="020B0604020202020204" charset="0"/>
              </a:rPr>
              <a:t>Un modelo entidad-relación es una herramienta para el modelo de datos, la cual facilita la representación de entidades de una base de datos.​ Fue definido por Peter Chen en 1976.</a:t>
            </a:r>
            <a:endParaRPr lang="en-US" sz="1867" dirty="0">
              <a:latin typeface="Nunito Sans" panose="020B0604020202020204" charset="0"/>
            </a:endParaRPr>
          </a:p>
        </p:txBody>
      </p:sp>
      <p:pic>
        <p:nvPicPr>
          <p:cNvPr id="1026" name="Picture 2" descr="modelo entidad-relacion archivos | JavierJG">
            <a:extLst>
              <a:ext uri="{FF2B5EF4-FFF2-40B4-BE49-F238E27FC236}">
                <a16:creationId xmlns:a16="http://schemas.microsoft.com/office/drawing/2014/main" id="{1AAEE81B-5058-4002-B276-67CF0171C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593" y="2465480"/>
            <a:ext cx="7585793" cy="364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2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425551" y="2201749"/>
            <a:ext cx="7983494" cy="2519221"/>
          </a:xfrm>
        </p:spPr>
        <p:txBody>
          <a:bodyPr/>
          <a:lstStyle/>
          <a:p>
            <a:pPr algn="just"/>
            <a:r>
              <a:rPr lang="es-MX" sz="1600" b="1" i="1" dirty="0"/>
              <a:t>Tercera forma normal(3FN):</a:t>
            </a:r>
            <a:r>
              <a:rPr lang="es-MX" sz="1600" b="1" i="1" dirty="0">
                <a:solidFill>
                  <a:schemeClr val="tx1">
                    <a:lumMod val="50000"/>
                    <a:lumOff val="50000"/>
                  </a:schemeClr>
                </a:solidFill>
              </a:rPr>
              <a:t> </a:t>
            </a:r>
            <a:r>
              <a:rPr lang="es-MX" sz="1400" b="1" i="1" dirty="0">
                <a:solidFill>
                  <a:schemeClr val="tx1">
                    <a:lumMod val="50000"/>
                    <a:lumOff val="50000"/>
                  </a:schemeClr>
                </a:solidFill>
              </a:rPr>
              <a:t>En una tabla, todo atributo no clave no debe ser transitivamente dependiente de la Llave primaria.</a:t>
            </a:r>
          </a:p>
          <a:p>
            <a:pPr algn="just"/>
            <a:r>
              <a:rPr lang="es-MX" sz="1400" b="1" i="1" dirty="0">
                <a:solidFill>
                  <a:schemeClr val="tx1">
                    <a:lumMod val="50000"/>
                    <a:lumOff val="50000"/>
                  </a:schemeClr>
                </a:solidFill>
              </a:rPr>
              <a:t>Todo atributo no primario de una tabla, no deberá depender  de ningún otro atributo no clave.</a:t>
            </a:r>
          </a:p>
          <a:p>
            <a:pPr algn="just"/>
            <a:r>
              <a:rPr lang="es-MX" sz="1400" i="1" dirty="0">
                <a:solidFill>
                  <a:schemeClr val="bg2"/>
                </a:solidFill>
                <a:effectLst/>
              </a:rPr>
              <a:t>Un atributo no-primario es un atributo que no pertenece a ninguna clave candidata. Una dependencia transitiva es una </a:t>
            </a:r>
            <a:r>
              <a:rPr lang="es-MX" sz="1400" i="1" dirty="0">
                <a:solidFill>
                  <a:schemeClr val="bg2"/>
                </a:solidFill>
              </a:rPr>
              <a:t>dependencia funcional</a:t>
            </a:r>
            <a:r>
              <a:rPr lang="es-MX" sz="1400" i="1" dirty="0">
                <a:solidFill>
                  <a:schemeClr val="bg2"/>
                </a:solidFill>
                <a:effectLst/>
              </a:rPr>
              <a:t> X → Z en la cual Z no es inmediatamente dependiente de X, pero sí de un tercer conjunto de atributos Y, que a su vez depende de X. Es decir, X → Z por virtud de X → Y e Y → Z</a:t>
            </a:r>
            <a:r>
              <a:rPr lang="es-MX" sz="1400" b="1" i="1" dirty="0">
                <a:solidFill>
                  <a:schemeClr val="bg2"/>
                </a:solidFill>
                <a:effectLst/>
              </a:rPr>
              <a:t>.</a:t>
            </a:r>
            <a:r>
              <a:rPr lang="es-MX" sz="1400" b="1" i="1" dirty="0">
                <a:solidFill>
                  <a:schemeClr val="bg2"/>
                </a:solidFill>
              </a:rPr>
              <a:t> </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4718635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59795" y="800153"/>
            <a:ext cx="7983494" cy="912457"/>
          </a:xfrm>
        </p:spPr>
        <p:txBody>
          <a:bodyPr/>
          <a:lstStyle/>
          <a:p>
            <a:pPr algn="just"/>
            <a:r>
              <a:rPr lang="es-MX" sz="1600" b="1" i="1" dirty="0"/>
              <a:t>Tercera forma normal(3FN) </a:t>
            </a:r>
          </a:p>
          <a:p>
            <a:pPr algn="just"/>
            <a:r>
              <a:rPr lang="es-MX" sz="1600" b="1" i="1" dirty="0"/>
              <a:t>Ejemplo:</a:t>
            </a:r>
          </a:p>
          <a:p>
            <a:pPr algn="just"/>
            <a:endParaRPr lang="es-MX" sz="1400" b="1" i="1" dirty="0">
              <a:solidFill>
                <a:schemeClr val="bg2"/>
              </a:solidFill>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Normalización</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8DDDF888-BD07-4A92-964E-92F41EE97B42}"/>
              </a:ext>
            </a:extLst>
          </p:cNvPr>
          <p:cNvPicPr>
            <a:picLocks noChangeAspect="1"/>
          </p:cNvPicPr>
          <p:nvPr/>
        </p:nvPicPr>
        <p:blipFill>
          <a:blip r:embed="rId4"/>
          <a:stretch>
            <a:fillRect/>
          </a:stretch>
        </p:blipFill>
        <p:spPr>
          <a:xfrm>
            <a:off x="4503356" y="1780014"/>
            <a:ext cx="6808971" cy="1420880"/>
          </a:xfrm>
          <a:prstGeom prst="rect">
            <a:avLst/>
          </a:prstGeom>
        </p:spPr>
      </p:pic>
      <p:pic>
        <p:nvPicPr>
          <p:cNvPr id="7" name="Imagen 6">
            <a:extLst>
              <a:ext uri="{FF2B5EF4-FFF2-40B4-BE49-F238E27FC236}">
                <a16:creationId xmlns:a16="http://schemas.microsoft.com/office/drawing/2014/main" id="{EBAC2691-3425-4DBE-88A0-145BB5906C3B}"/>
              </a:ext>
            </a:extLst>
          </p:cNvPr>
          <p:cNvPicPr>
            <a:picLocks noChangeAspect="1"/>
          </p:cNvPicPr>
          <p:nvPr/>
        </p:nvPicPr>
        <p:blipFill>
          <a:blip r:embed="rId5"/>
          <a:stretch>
            <a:fillRect/>
          </a:stretch>
        </p:blipFill>
        <p:spPr>
          <a:xfrm>
            <a:off x="3710768" y="3964771"/>
            <a:ext cx="8394146" cy="1933418"/>
          </a:xfrm>
          <a:prstGeom prst="rect">
            <a:avLst/>
          </a:prstGeom>
        </p:spPr>
      </p:pic>
    </p:spTree>
    <p:extLst>
      <p:ext uri="{BB962C8B-B14F-4D97-AF65-F5344CB8AC3E}">
        <p14:creationId xmlns:p14="http://schemas.microsoft.com/office/powerpoint/2010/main" val="789206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73713" y="732749"/>
            <a:ext cx="7833465" cy="5392280"/>
          </a:xfrm>
        </p:spPr>
        <p:txBody>
          <a:bodyPr/>
          <a:lstStyle/>
          <a:p>
            <a:pPr marL="186262" indent="0" algn="just">
              <a:buNone/>
            </a:pPr>
            <a:r>
              <a:rPr lang="es-MX" sz="1400" i="1" dirty="0">
                <a:solidFill>
                  <a:schemeClr val="tx1">
                    <a:lumMod val="50000"/>
                    <a:lumOff val="50000"/>
                  </a:schemeClr>
                </a:solidFill>
              </a:rPr>
              <a:t>Una escuela requiere almacenar información sobre sus carreras, profesores, alumnos, asignaturas, con todo lo que estxs conllevan.</a:t>
            </a:r>
          </a:p>
          <a:p>
            <a:pPr marL="186262" indent="0" algn="just">
              <a:buNone/>
            </a:pPr>
            <a:r>
              <a:rPr lang="es-MX" sz="1400" i="1" dirty="0">
                <a:solidFill>
                  <a:schemeClr val="tx1">
                    <a:lumMod val="50000"/>
                    <a:lumOff val="50000"/>
                  </a:schemeClr>
                </a:solidFill>
              </a:rPr>
              <a:t>Un alumno puede estar inscrito en mínimo una carrera y máximo una carrera.</a:t>
            </a:r>
          </a:p>
          <a:p>
            <a:pPr marL="186262" indent="0" algn="just">
              <a:buNone/>
            </a:pPr>
            <a:r>
              <a:rPr lang="es-MX" sz="1400" i="1" dirty="0">
                <a:solidFill>
                  <a:schemeClr val="tx1">
                    <a:lumMod val="50000"/>
                    <a:lumOff val="50000"/>
                  </a:schemeClr>
                </a:solidFill>
              </a:rPr>
              <a:t>Cada carrera tiene al menos 6 semestres y varias asignaturas y una asignatura puede impartirse en mas de una carrera con el mismo código de identificación.</a:t>
            </a:r>
          </a:p>
          <a:p>
            <a:pPr marL="186262" indent="0" algn="just">
              <a:buNone/>
            </a:pPr>
            <a:r>
              <a:rPr lang="es-MX" sz="1400" i="1" dirty="0">
                <a:solidFill>
                  <a:schemeClr val="tx1">
                    <a:lumMod val="50000"/>
                    <a:lumOff val="50000"/>
                  </a:schemeClr>
                </a:solidFill>
              </a:rPr>
              <a:t>Cada profesor imparte asignaturas en máximo una carrera, puede impartir 1 o varias y una asignatura es impartida por varios profesores.</a:t>
            </a:r>
          </a:p>
          <a:p>
            <a:pPr marL="186262" indent="0" algn="just">
              <a:buNone/>
            </a:pPr>
            <a:r>
              <a:rPr lang="es-MX" sz="1400" i="1" dirty="0">
                <a:solidFill>
                  <a:schemeClr val="tx1">
                    <a:lumMod val="50000"/>
                    <a:lumOff val="50000"/>
                  </a:schemeClr>
                </a:solidFill>
              </a:rPr>
              <a:t>De cada alumno se requiere: su matricula la cual tiene solo 4 dígitos, su nombre primario y secundario, su apellido paterno, su apellido materno, su edad, su genero.</a:t>
            </a:r>
          </a:p>
          <a:p>
            <a:pPr marL="186262" indent="0" algn="just">
              <a:buNone/>
            </a:pPr>
            <a:r>
              <a:rPr lang="es-MX" sz="1400" i="1" dirty="0">
                <a:solidFill>
                  <a:schemeClr val="tx1">
                    <a:lumMod val="50000"/>
                    <a:lumOff val="50000"/>
                  </a:schemeClr>
                </a:solidFill>
              </a:rPr>
              <a:t>Cada profesor tiene un código de tipo texto estático de 3 espacios, un nombre, su primer apellido, su genero, su edad, y su especialidad.</a:t>
            </a:r>
          </a:p>
          <a:p>
            <a:pPr marL="186262" indent="0" algn="just">
              <a:buNone/>
            </a:pPr>
            <a:r>
              <a:rPr lang="es-MX" sz="1400" i="1" dirty="0">
                <a:solidFill>
                  <a:schemeClr val="tx1">
                    <a:lumMod val="50000"/>
                    <a:lumOff val="50000"/>
                  </a:schemeClr>
                </a:solidFill>
              </a:rPr>
              <a:t>Cada profesor tutora al menos a 1 alumno o varios alumnos mientras que un alumno es tutorado por máximo 1 profesor</a:t>
            </a:r>
          </a:p>
          <a:p>
            <a:pPr marL="186262" indent="0" algn="just">
              <a:buNone/>
            </a:pPr>
            <a:r>
              <a:rPr lang="es-MX" sz="1400" i="1" dirty="0">
                <a:solidFill>
                  <a:schemeClr val="tx1">
                    <a:lumMod val="50000"/>
                    <a:lumOff val="50000"/>
                  </a:schemeClr>
                </a:solidFill>
              </a:rPr>
              <a:t>De cada asignatura se almacena un código inequívoco para cada una y su nombre.</a:t>
            </a:r>
          </a:p>
          <a:p>
            <a:pPr marL="186262" indent="0" algn="just">
              <a:buNone/>
            </a:pPr>
            <a:r>
              <a:rPr lang="es-MX" sz="1400" i="1" dirty="0">
                <a:solidFill>
                  <a:schemeClr val="tx1">
                    <a:lumMod val="50000"/>
                    <a:lumOff val="50000"/>
                  </a:schemeClr>
                </a:solidFill>
              </a:rPr>
              <a:t>De cada carrera se almacena su código de carrera que tiene por estructura [C][0-9], su nombre., y su monto de </a:t>
            </a:r>
            <a:r>
              <a:rPr lang="es-MX" sz="1400" i="1" dirty="0" err="1">
                <a:solidFill>
                  <a:schemeClr val="tx1">
                    <a:lumMod val="50000"/>
                    <a:lumOff val="50000"/>
                  </a:schemeClr>
                </a:solidFill>
              </a:rPr>
              <a:t>inscripcion</a:t>
            </a:r>
            <a:endParaRPr lang="es-MX" sz="1400" i="1" dirty="0">
              <a:solidFill>
                <a:schemeClr val="tx1">
                  <a:lumMod val="50000"/>
                  <a:lumOff val="50000"/>
                </a:schemeClr>
              </a:solidFill>
            </a:endParaRPr>
          </a:p>
          <a:p>
            <a:pPr marL="186262" indent="0" algn="just">
              <a:buNone/>
            </a:pPr>
            <a:endParaRPr lang="es-MX" sz="1400" b="1" i="1" dirty="0">
              <a:solidFill>
                <a:schemeClr val="bg2"/>
              </a:solidFill>
            </a:endParaRPr>
          </a:p>
          <a:p>
            <a:pPr marL="186262" indent="0" algn="just">
              <a:buNone/>
            </a:pPr>
            <a:r>
              <a:rPr lang="es-MX" sz="1400" b="1" i="1" dirty="0">
                <a:solidFill>
                  <a:schemeClr val="bg2"/>
                </a:solidFill>
              </a:rPr>
              <a:t>NOTA: Al momento de modelar el DER considerar las entidades implícitas en el texto.</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Ejemplo 1, 3FN: Escuela</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171452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44685" y="966985"/>
            <a:ext cx="7833465" cy="5366150"/>
          </a:xfrm>
        </p:spPr>
        <p:txBody>
          <a:bodyPr/>
          <a:lstStyle/>
          <a:p>
            <a:pPr marL="186262" indent="0" algn="just">
              <a:buNone/>
            </a:pPr>
            <a:r>
              <a:rPr lang="es-MX" sz="1400" b="1" i="1" dirty="0">
                <a:solidFill>
                  <a:schemeClr val="bg2"/>
                </a:solidFill>
              </a:rPr>
              <a:t>Todas las llaves primarias deberán ser de tipo identity con paso de 1 a 1 a menos que el texto indique características especiales.</a:t>
            </a:r>
          </a:p>
          <a:p>
            <a:pPr marL="186262" indent="0" algn="just">
              <a:buNone/>
            </a:pPr>
            <a:r>
              <a:rPr lang="es-MX" sz="1400" b="1" i="1" dirty="0">
                <a:solidFill>
                  <a:schemeClr val="bg2"/>
                </a:solidFill>
              </a:rPr>
              <a:t>Todos los campos de texto que no tengan restricción alguna serán dinámicos de 20.</a:t>
            </a:r>
          </a:p>
          <a:p>
            <a:pPr marL="186262" indent="0" algn="just">
              <a:buNone/>
            </a:pPr>
            <a:r>
              <a:rPr lang="es-MX" sz="1400" b="1" i="1" dirty="0">
                <a:solidFill>
                  <a:schemeClr val="bg2"/>
                </a:solidFill>
              </a:rPr>
              <a:t>Todos los campos de texto que se pidan estáticos deberán estar cacotados por las sentencias CHECK LIKE </a:t>
            </a:r>
            <a:r>
              <a:rPr lang="es-MX" sz="1400" b="1" i="1" dirty="0" err="1">
                <a:solidFill>
                  <a:schemeClr val="bg2"/>
                </a:solidFill>
              </a:rPr>
              <a:t>or</a:t>
            </a:r>
            <a:r>
              <a:rPr lang="es-MX" sz="1400" b="1" i="1" dirty="0">
                <a:solidFill>
                  <a:schemeClr val="bg2"/>
                </a:solidFill>
              </a:rPr>
              <a:t> CHECK IN según corresponda.</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6"/>
            <a:ext cx="8568315" cy="113877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Ejemplo 1 3FN: Escuela</a:t>
            </a:r>
          </a:p>
          <a:p>
            <a:pPr marL="0" indent="0">
              <a:buFont typeface="Nunito Sans"/>
              <a:buNone/>
            </a:pPr>
            <a:r>
              <a:rPr lang="es-MX" i="1" kern="0" dirty="0">
                <a:solidFill>
                  <a:schemeClr val="accent1"/>
                </a:solidFill>
                <a:latin typeface="Georgia" panose="02040502050405020303" pitchFamily="18" charset="0"/>
              </a:rPr>
              <a:t>Requerimientos de t-</a:t>
            </a:r>
            <a:r>
              <a:rPr lang="es-MX" i="1" kern="0" dirty="0" err="1">
                <a:solidFill>
                  <a:schemeClr val="accent1"/>
                </a:solidFill>
                <a:latin typeface="Georgia" panose="02040502050405020303" pitchFamily="18" charset="0"/>
              </a:rPr>
              <a:t>sql</a:t>
            </a:r>
            <a:endParaRPr lang="es-MX" i="1" kern="0" dirty="0">
              <a:solidFill>
                <a:schemeClr val="accent1"/>
              </a:solidFill>
              <a:latin typeface="Georgia" panose="02040502050405020303" pitchFamily="18" charset="0"/>
            </a:endParaRPr>
          </a:p>
          <a:p>
            <a:pPr marL="0" indent="0">
              <a:buFont typeface="Nunito Sans"/>
              <a:buNone/>
            </a:pPr>
            <a:endParaRPr lang="es-MX" i="1" kern="0" dirty="0">
              <a:solidFill>
                <a:schemeClr val="accent1"/>
              </a:solidFill>
              <a:latin typeface="Georgia" panose="02040502050405020303" pitchFamily="18" charset="0"/>
            </a:endParaRPr>
          </a:p>
        </p:txBody>
      </p:sp>
      <p:pic>
        <p:nvPicPr>
          <p:cNvPr id="1026" name="Picture 2" descr="Cerebro | Pinky y cerebro Wiki | Fandom">
            <a:extLst>
              <a:ext uri="{FF2B5EF4-FFF2-40B4-BE49-F238E27FC236}">
                <a16:creationId xmlns:a16="http://schemas.microsoft.com/office/drawing/2014/main" id="{7C847DF2-7DE9-437C-859B-F5C063AC97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4917" y="2804295"/>
            <a:ext cx="2592840" cy="336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75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73143"/>
            <a:ext cx="7983494" cy="954057"/>
          </a:xfrm>
        </p:spPr>
        <p:txBody>
          <a:bodyPr/>
          <a:lstStyle/>
          <a:p>
            <a:pPr marL="186262" indent="0" algn="just">
              <a:buNone/>
            </a:pPr>
            <a:r>
              <a:rPr lang="es-419" sz="1800" b="1" i="1" dirty="0"/>
              <a:t>PRODUCTO CARTESIANO</a:t>
            </a:r>
          </a:p>
          <a:p>
            <a:pPr marL="186262" indent="0" algn="just">
              <a:buNone/>
            </a:pPr>
            <a:r>
              <a:rPr lang="es-419" sz="1800" b="1" i="1" dirty="0"/>
              <a:t>Son las posibles combinaciones de 2 conjuntos sin repeticiones por posición.</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Algebra Relacional</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AC5F095-FEB3-459C-9EFA-1888EC496ABA}"/>
              </a:ext>
            </a:extLst>
          </p:cNvPr>
          <p:cNvPicPr>
            <a:picLocks noChangeAspect="1"/>
          </p:cNvPicPr>
          <p:nvPr/>
        </p:nvPicPr>
        <p:blipFill>
          <a:blip r:embed="rId4"/>
          <a:stretch>
            <a:fillRect/>
          </a:stretch>
        </p:blipFill>
        <p:spPr>
          <a:xfrm>
            <a:off x="4372397" y="2256103"/>
            <a:ext cx="6821402" cy="3548129"/>
          </a:xfrm>
          <a:prstGeom prst="rect">
            <a:avLst/>
          </a:prstGeom>
        </p:spPr>
      </p:pic>
    </p:spTree>
    <p:extLst>
      <p:ext uri="{BB962C8B-B14F-4D97-AF65-F5344CB8AC3E}">
        <p14:creationId xmlns:p14="http://schemas.microsoft.com/office/powerpoint/2010/main" val="33361252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791351" y="700571"/>
            <a:ext cx="5515776" cy="1824914"/>
          </a:xfrm>
        </p:spPr>
        <p:txBody>
          <a:bodyPr/>
          <a:lstStyle/>
          <a:p>
            <a:pPr marL="186262" indent="0" algn="just">
              <a:buNone/>
            </a:pPr>
            <a:r>
              <a:rPr lang="es-419" sz="1800" b="1" i="1" dirty="0"/>
              <a:t>CONSULTAS MULTITABLA</a:t>
            </a:r>
          </a:p>
          <a:p>
            <a:pPr marL="186262" indent="0" algn="just">
              <a:buNone/>
            </a:pPr>
            <a:r>
              <a:rPr lang="es-419" sz="1800" b="1" i="1" dirty="0"/>
              <a:t>A menudo nos encontramos con la necesidad de consultar información que relaciona dos tablas, sin embargo estas no tienen una tabla mediadora(relación N:M) por lo que recurrimos a los joins.</a:t>
            </a:r>
          </a:p>
          <a:p>
            <a:pPr marL="186262" indent="0" algn="just">
              <a:buNone/>
            </a:pPr>
            <a:endParaRPr lang="es-419" sz="1800" b="1" i="1" dirty="0"/>
          </a:p>
          <a:p>
            <a:pPr marL="186262" indent="0" algn="just">
              <a:buNone/>
            </a:pPr>
            <a:r>
              <a:rPr lang="es-419" sz="1800" b="1" i="1" dirty="0"/>
              <a:t>INNER JOIN: Devuelve la intersección de dos conjuntos, con un filtro o sin filtro como condición.</a:t>
            </a:r>
          </a:p>
          <a:p>
            <a:pPr marL="186262" indent="0" algn="just">
              <a:buNone/>
            </a:pPr>
            <a:endParaRPr lang="es-419" sz="1800" b="1" i="1" dirty="0"/>
          </a:p>
          <a:p>
            <a:pPr marL="186262" indent="0" algn="just">
              <a:buNone/>
            </a:pPr>
            <a:r>
              <a:rPr lang="es-419" sz="1800" b="1" i="1" dirty="0"/>
              <a:t>LEFT JOIN: Devuelve los datos de un conjunto A </a:t>
            </a:r>
          </a:p>
          <a:p>
            <a:pPr marL="186262" indent="0" algn="just">
              <a:buNone/>
            </a:pPr>
            <a:r>
              <a:rPr lang="es-419" sz="1800" b="1" i="1" dirty="0"/>
              <a:t>y solo los que coinciden con B.</a:t>
            </a:r>
          </a:p>
          <a:p>
            <a:pPr marL="186262" indent="0" algn="just">
              <a:buNone/>
            </a:pPr>
            <a:endParaRPr lang="es-419" sz="1800" b="1" i="1" dirty="0"/>
          </a:p>
          <a:p>
            <a:pPr marL="186262" indent="0" algn="just">
              <a:buNone/>
            </a:pPr>
            <a:r>
              <a:rPr lang="es-419" sz="1800" b="1" i="1" dirty="0"/>
              <a:t>RIGHT JOIN: Devuelve los datos de un conjunto B y solo los que coinciden con A.</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65</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552702" y="6937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ALGEBRA RELACIONAL</a:t>
            </a:r>
          </a:p>
          <a:p>
            <a:pPr marL="0" indent="0">
              <a:buFont typeface="Nunito Sans"/>
              <a:buNone/>
            </a:pPr>
            <a:endParaRPr lang="es-MX" i="1" kern="0" dirty="0">
              <a:solidFill>
                <a:schemeClr val="accent1"/>
              </a:solidFill>
              <a:latin typeface="Georgia" panose="02040502050405020303" pitchFamily="18" charset="0"/>
            </a:endParaRPr>
          </a:p>
        </p:txBody>
      </p:sp>
      <p:pic>
        <p:nvPicPr>
          <p:cNvPr id="5" name="Imagen 4">
            <a:extLst>
              <a:ext uri="{FF2B5EF4-FFF2-40B4-BE49-F238E27FC236}">
                <a16:creationId xmlns:a16="http://schemas.microsoft.com/office/drawing/2014/main" id="{660CA2A6-3637-49F4-ACCE-079C9EFD4B52}"/>
              </a:ext>
            </a:extLst>
          </p:cNvPr>
          <p:cNvPicPr>
            <a:picLocks noChangeAspect="1"/>
          </p:cNvPicPr>
          <p:nvPr/>
        </p:nvPicPr>
        <p:blipFill>
          <a:blip r:embed="rId5"/>
          <a:stretch>
            <a:fillRect/>
          </a:stretch>
        </p:blipFill>
        <p:spPr>
          <a:xfrm>
            <a:off x="9307127" y="2906552"/>
            <a:ext cx="2636324" cy="1341984"/>
          </a:xfrm>
          <a:prstGeom prst="rect">
            <a:avLst/>
          </a:prstGeom>
        </p:spPr>
      </p:pic>
      <p:pic>
        <p:nvPicPr>
          <p:cNvPr id="7" name="Imagen 6">
            <a:extLst>
              <a:ext uri="{FF2B5EF4-FFF2-40B4-BE49-F238E27FC236}">
                <a16:creationId xmlns:a16="http://schemas.microsoft.com/office/drawing/2014/main" id="{B459CDCD-BEBB-4B94-AA67-66BD761D92DD}"/>
              </a:ext>
            </a:extLst>
          </p:cNvPr>
          <p:cNvPicPr>
            <a:picLocks noChangeAspect="1"/>
          </p:cNvPicPr>
          <p:nvPr/>
        </p:nvPicPr>
        <p:blipFill>
          <a:blip r:embed="rId6"/>
          <a:stretch>
            <a:fillRect/>
          </a:stretch>
        </p:blipFill>
        <p:spPr>
          <a:xfrm>
            <a:off x="9715412" y="4373817"/>
            <a:ext cx="1924066" cy="937982"/>
          </a:xfrm>
          <a:prstGeom prst="rect">
            <a:avLst/>
          </a:prstGeom>
        </p:spPr>
      </p:pic>
      <p:pic>
        <p:nvPicPr>
          <p:cNvPr id="10" name="Imagen 9">
            <a:extLst>
              <a:ext uri="{FF2B5EF4-FFF2-40B4-BE49-F238E27FC236}">
                <a16:creationId xmlns:a16="http://schemas.microsoft.com/office/drawing/2014/main" id="{C76F90D7-3CD6-4FE0-86A1-11368975D6AD}"/>
              </a:ext>
            </a:extLst>
          </p:cNvPr>
          <p:cNvPicPr>
            <a:picLocks noChangeAspect="1"/>
          </p:cNvPicPr>
          <p:nvPr/>
        </p:nvPicPr>
        <p:blipFill>
          <a:blip r:embed="rId7"/>
          <a:stretch>
            <a:fillRect/>
          </a:stretch>
        </p:blipFill>
        <p:spPr>
          <a:xfrm>
            <a:off x="9758319" y="5737589"/>
            <a:ext cx="1881159" cy="928967"/>
          </a:xfrm>
          <a:prstGeom prst="rect">
            <a:avLst/>
          </a:prstGeom>
        </p:spPr>
      </p:pic>
    </p:spTree>
    <p:extLst>
      <p:ext uri="{BB962C8B-B14F-4D97-AF65-F5344CB8AC3E}">
        <p14:creationId xmlns:p14="http://schemas.microsoft.com/office/powerpoint/2010/main" val="1834569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858286"/>
            <a:ext cx="7983494" cy="1061261"/>
          </a:xfrm>
        </p:spPr>
        <p:txBody>
          <a:bodyPr/>
          <a:lstStyle/>
          <a:p>
            <a:pPr marL="186262" indent="0" algn="just">
              <a:buNone/>
            </a:pPr>
            <a:r>
              <a:rPr lang="es-419" sz="1800" b="1" i="1" dirty="0"/>
              <a:t>Una función es una regla de correspondencia donde dados 2 conjuntos A y B, a cada elemento de B, le corresponde 1 y solo 1 elemento de A.</a:t>
            </a:r>
            <a:endParaRPr lang="es-MX"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66</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sp>
        <p:nvSpPr>
          <p:cNvPr id="2" name="Rectángulo 1">
            <a:extLst>
              <a:ext uri="{FF2B5EF4-FFF2-40B4-BE49-F238E27FC236}">
                <a16:creationId xmlns:a16="http://schemas.microsoft.com/office/drawing/2014/main" id="{6E46693A-D967-4918-8EA2-B2CC444E29B0}"/>
              </a:ext>
            </a:extLst>
          </p:cNvPr>
          <p:cNvSpPr/>
          <p:nvPr/>
        </p:nvSpPr>
        <p:spPr>
          <a:xfrm>
            <a:off x="6096000" y="2378995"/>
            <a:ext cx="2336800" cy="1994822"/>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419" dirty="0"/>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7" name="Imagen 6">
            <a:extLst>
              <a:ext uri="{FF2B5EF4-FFF2-40B4-BE49-F238E27FC236}">
                <a16:creationId xmlns:a16="http://schemas.microsoft.com/office/drawing/2014/main" id="{8F8725EB-DB57-4FE8-B3C6-B9B38E541E80}"/>
              </a:ext>
            </a:extLst>
          </p:cNvPr>
          <p:cNvPicPr>
            <a:picLocks noChangeAspect="1"/>
          </p:cNvPicPr>
          <p:nvPr/>
        </p:nvPicPr>
        <p:blipFill>
          <a:blip r:embed="rId4"/>
          <a:stretch>
            <a:fillRect/>
          </a:stretch>
        </p:blipFill>
        <p:spPr>
          <a:xfrm>
            <a:off x="7088163" y="4240448"/>
            <a:ext cx="352474" cy="266737"/>
          </a:xfrm>
          <a:prstGeom prst="rect">
            <a:avLst/>
          </a:prstGeom>
        </p:spPr>
      </p:pic>
      <p:sp>
        <p:nvSpPr>
          <p:cNvPr id="9" name="Rectángulo 8">
            <a:extLst>
              <a:ext uri="{FF2B5EF4-FFF2-40B4-BE49-F238E27FC236}">
                <a16:creationId xmlns:a16="http://schemas.microsoft.com/office/drawing/2014/main" id="{06914D22-A8D6-4783-95A7-04A2AD3C44C0}"/>
              </a:ext>
            </a:extLst>
          </p:cNvPr>
          <p:cNvSpPr/>
          <p:nvPr/>
        </p:nvSpPr>
        <p:spPr>
          <a:xfrm>
            <a:off x="3623685" y="2537041"/>
            <a:ext cx="1751792"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Entrada = 5</a:t>
            </a:r>
          </a:p>
        </p:txBody>
      </p:sp>
      <p:sp>
        <p:nvSpPr>
          <p:cNvPr id="11" name="Rectángulo 10">
            <a:extLst>
              <a:ext uri="{FF2B5EF4-FFF2-40B4-BE49-F238E27FC236}">
                <a16:creationId xmlns:a16="http://schemas.microsoft.com/office/drawing/2014/main" id="{74E3B50A-6E46-4D9C-91FB-E66E64472F66}"/>
              </a:ext>
            </a:extLst>
          </p:cNvPr>
          <p:cNvSpPr/>
          <p:nvPr/>
        </p:nvSpPr>
        <p:spPr>
          <a:xfrm>
            <a:off x="6471307" y="4677827"/>
            <a:ext cx="1524000" cy="3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Salida = 11</a:t>
            </a:r>
          </a:p>
        </p:txBody>
      </p:sp>
      <p:sp>
        <p:nvSpPr>
          <p:cNvPr id="17" name="CuadroTexto 16">
            <a:extLst>
              <a:ext uri="{FF2B5EF4-FFF2-40B4-BE49-F238E27FC236}">
                <a16:creationId xmlns:a16="http://schemas.microsoft.com/office/drawing/2014/main" id="{DD15CF33-1EC7-4728-ADE0-DE00747E41AF}"/>
              </a:ext>
            </a:extLst>
          </p:cNvPr>
          <p:cNvSpPr txBox="1"/>
          <p:nvPr/>
        </p:nvSpPr>
        <p:spPr>
          <a:xfrm>
            <a:off x="6906735" y="3156738"/>
            <a:ext cx="1088572" cy="646331"/>
          </a:xfrm>
          <a:prstGeom prst="rect">
            <a:avLst/>
          </a:prstGeom>
          <a:noFill/>
        </p:spPr>
        <p:txBody>
          <a:bodyPr wrap="square" rtlCol="0">
            <a:spAutoFit/>
          </a:bodyPr>
          <a:lstStyle/>
          <a:p>
            <a:r>
              <a:rPr lang="es-419" dirty="0"/>
              <a:t>2x+1 -&gt; 2(5)+1</a:t>
            </a:r>
          </a:p>
        </p:txBody>
      </p:sp>
      <p:cxnSp>
        <p:nvCxnSpPr>
          <p:cNvPr id="19" name="Conector: angular 18">
            <a:extLst>
              <a:ext uri="{FF2B5EF4-FFF2-40B4-BE49-F238E27FC236}">
                <a16:creationId xmlns:a16="http://schemas.microsoft.com/office/drawing/2014/main" id="{1CACAEE9-A443-462B-868C-ED639BB657EF}"/>
              </a:ext>
            </a:extLst>
          </p:cNvPr>
          <p:cNvCxnSpPr>
            <a:stCxn id="6" idx="3"/>
            <a:endCxn id="17" idx="0"/>
          </p:cNvCxnSpPr>
          <p:nvPr/>
        </p:nvCxnSpPr>
        <p:spPr>
          <a:xfrm>
            <a:off x="6272237" y="2760260"/>
            <a:ext cx="1178784" cy="3964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A3493839-5665-4E89-9CF4-1C21351F802B}"/>
              </a:ext>
            </a:extLst>
          </p:cNvPr>
          <p:cNvCxnSpPr>
            <a:endCxn id="7" idx="0"/>
          </p:cNvCxnSpPr>
          <p:nvPr/>
        </p:nvCxnSpPr>
        <p:spPr>
          <a:xfrm flipH="1">
            <a:off x="7264400" y="3812485"/>
            <a:ext cx="215343" cy="42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27079F48-E8D7-42E9-BC1D-A1F1F80C624C}"/>
              </a:ext>
            </a:extLst>
          </p:cNvPr>
          <p:cNvSpPr/>
          <p:nvPr/>
        </p:nvSpPr>
        <p:spPr>
          <a:xfrm>
            <a:off x="9578768" y="2238046"/>
            <a:ext cx="1751792" cy="169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8x-2</a:t>
            </a:r>
          </a:p>
          <a:p>
            <a:pPr algn="ctr"/>
            <a:endParaRPr lang="es-419" dirty="0"/>
          </a:p>
          <a:p>
            <a:pPr algn="ctr"/>
            <a:endParaRPr lang="es-419" dirty="0"/>
          </a:p>
          <a:p>
            <a:pPr algn="ctr"/>
            <a:r>
              <a:rPr lang="es-419" dirty="0"/>
              <a:t>-14/2 x +1</a:t>
            </a:r>
          </a:p>
        </p:txBody>
      </p:sp>
    </p:spTree>
    <p:extLst>
      <p:ext uri="{BB962C8B-B14F-4D97-AF65-F5344CB8AC3E}">
        <p14:creationId xmlns:p14="http://schemas.microsoft.com/office/powerpoint/2010/main" val="1579876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858286"/>
            <a:ext cx="7983494" cy="1061261"/>
          </a:xfrm>
        </p:spPr>
        <p:txBody>
          <a:bodyPr/>
          <a:lstStyle/>
          <a:p>
            <a:pPr marL="186262" indent="0" algn="just">
              <a:buNone/>
            </a:pPr>
            <a:r>
              <a:rPr lang="es-419" sz="1800" b="1" i="1" dirty="0"/>
              <a:t>Una función es una regla de correspondencia donde dados 2 conjuntos A y B, a cada elemento de B, le corresponde 1 y solo 1 elemento de A.</a:t>
            </a:r>
            <a:endParaRPr lang="es-MX" sz="1600" dirty="0"/>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67</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91444"/>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1026" name="Picture 2" descr="Función biyectiva - Wikipedia, la enciclopedia libre">
            <a:extLst>
              <a:ext uri="{FF2B5EF4-FFF2-40B4-BE49-F238E27FC236}">
                <a16:creationId xmlns:a16="http://schemas.microsoft.com/office/drawing/2014/main" id="{2CD27400-17D1-4880-8CA3-D9D371D13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907" y="2586389"/>
            <a:ext cx="3285671" cy="3285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nción inyectiva | Qué es, definición, propiedades, ejemplos, aplicaciones">
            <a:extLst>
              <a:ext uri="{FF2B5EF4-FFF2-40B4-BE49-F238E27FC236}">
                <a16:creationId xmlns:a16="http://schemas.microsoft.com/office/drawing/2014/main" id="{B95C4A41-0578-4691-AFCA-6662E018B1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7798" y="2586389"/>
            <a:ext cx="4108551"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397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8922094" y="2760259"/>
            <a:ext cx="2852751" cy="624780"/>
          </a:xfrm>
        </p:spPr>
        <p:txBody>
          <a:bodyPr/>
          <a:lstStyle/>
          <a:p>
            <a:pPr marL="186262" indent="0" algn="just">
              <a:buNone/>
            </a:pPr>
            <a:r>
              <a:rPr lang="es-MX" sz="1600" dirty="0"/>
              <a:t>Si </a:t>
            </a:r>
            <a:r>
              <a:rPr lang="es-MX" sz="1600" dirty="0" err="1"/>
              <a:t>vn</a:t>
            </a:r>
            <a:r>
              <a:rPr lang="es-MX" sz="1600" dirty="0"/>
              <a:t> = 5 -&gt; </a:t>
            </a:r>
            <a:r>
              <a:rPr lang="es-MX" sz="1600" dirty="0" err="1"/>
              <a:t>vr</a:t>
            </a:r>
            <a:r>
              <a:rPr lang="es-MX" sz="1600" dirty="0"/>
              <a:t> = 25</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68</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13338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pic>
        <p:nvPicPr>
          <p:cNvPr id="5" name="Imagen 4">
            <a:extLst>
              <a:ext uri="{FF2B5EF4-FFF2-40B4-BE49-F238E27FC236}">
                <a16:creationId xmlns:a16="http://schemas.microsoft.com/office/drawing/2014/main" id="{E4DBB093-3F86-48EC-A1A2-6C47C6779F9F}"/>
              </a:ext>
            </a:extLst>
          </p:cNvPr>
          <p:cNvPicPr>
            <a:picLocks noChangeAspect="1"/>
          </p:cNvPicPr>
          <p:nvPr/>
        </p:nvPicPr>
        <p:blipFill>
          <a:blip r:embed="rId5"/>
          <a:stretch>
            <a:fillRect/>
          </a:stretch>
        </p:blipFill>
        <p:spPr>
          <a:xfrm>
            <a:off x="4447935" y="977215"/>
            <a:ext cx="6023191" cy="1714109"/>
          </a:xfrm>
          <a:prstGeom prst="rect">
            <a:avLst/>
          </a:prstGeom>
        </p:spPr>
      </p:pic>
      <p:pic>
        <p:nvPicPr>
          <p:cNvPr id="9" name="Imagen 8">
            <a:extLst>
              <a:ext uri="{FF2B5EF4-FFF2-40B4-BE49-F238E27FC236}">
                <a16:creationId xmlns:a16="http://schemas.microsoft.com/office/drawing/2014/main" id="{47983F48-D40F-4CE1-9342-22652C3B1A36}"/>
              </a:ext>
            </a:extLst>
          </p:cNvPr>
          <p:cNvPicPr>
            <a:picLocks noChangeAspect="1"/>
          </p:cNvPicPr>
          <p:nvPr/>
        </p:nvPicPr>
        <p:blipFill>
          <a:blip r:embed="rId6"/>
          <a:stretch>
            <a:fillRect/>
          </a:stretch>
        </p:blipFill>
        <p:spPr>
          <a:xfrm>
            <a:off x="4447935" y="3525540"/>
            <a:ext cx="5479836" cy="2056284"/>
          </a:xfrm>
          <a:prstGeom prst="rect">
            <a:avLst/>
          </a:prstGeom>
        </p:spPr>
      </p:pic>
      <p:sp>
        <p:nvSpPr>
          <p:cNvPr id="14" name="Marcador de texto 2">
            <a:extLst>
              <a:ext uri="{FF2B5EF4-FFF2-40B4-BE49-F238E27FC236}">
                <a16:creationId xmlns:a16="http://schemas.microsoft.com/office/drawing/2014/main" id="{6757CD83-8D6E-44E3-9500-D20D15D81CB6}"/>
              </a:ext>
            </a:extLst>
          </p:cNvPr>
          <p:cNvSpPr txBox="1">
            <a:spLocks/>
          </p:cNvSpPr>
          <p:nvPr/>
        </p:nvSpPr>
        <p:spPr>
          <a:xfrm>
            <a:off x="8922093" y="5722325"/>
            <a:ext cx="2852751" cy="624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186262" indent="0" algn="just">
              <a:buFont typeface="Nunito Sans"/>
              <a:buNone/>
            </a:pPr>
            <a:r>
              <a:rPr lang="es-MX" sz="1600" kern="0"/>
              <a:t>Si vn = 5 -&gt; vr = 25</a:t>
            </a:r>
            <a:endParaRPr lang="es-MX" sz="1600" kern="0" dirty="0"/>
          </a:p>
        </p:txBody>
      </p:sp>
    </p:spTree>
    <p:extLst>
      <p:ext uri="{BB962C8B-B14F-4D97-AF65-F5344CB8AC3E}">
        <p14:creationId xmlns:p14="http://schemas.microsoft.com/office/powerpoint/2010/main" val="1073750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69</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75330"/>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con retorno y sin retorno</a:t>
            </a:r>
          </a:p>
          <a:p>
            <a:pPr marL="0" indent="0">
              <a:buFont typeface="Nunito Sans"/>
              <a:buNone/>
            </a:pPr>
            <a:endParaRPr lang="es-MX" i="1" kern="0" dirty="0">
              <a:solidFill>
                <a:schemeClr val="accent1"/>
              </a:solidFill>
              <a:latin typeface="Georgia" panose="02040502050405020303" pitchFamily="18" charset="0"/>
            </a:endParaRPr>
          </a:p>
        </p:txBody>
      </p:sp>
      <p:pic>
        <p:nvPicPr>
          <p:cNvPr id="6" name="Imagen 5">
            <a:extLst>
              <a:ext uri="{FF2B5EF4-FFF2-40B4-BE49-F238E27FC236}">
                <a16:creationId xmlns:a16="http://schemas.microsoft.com/office/drawing/2014/main" id="{412990F1-4E2C-42FD-9786-C248470EA6B9}"/>
              </a:ext>
            </a:extLst>
          </p:cNvPr>
          <p:cNvPicPr>
            <a:picLocks noChangeAspect="1"/>
          </p:cNvPicPr>
          <p:nvPr/>
        </p:nvPicPr>
        <p:blipFill>
          <a:blip r:embed="rId4"/>
          <a:stretch>
            <a:fillRect/>
          </a:stretch>
        </p:blipFill>
        <p:spPr>
          <a:xfrm>
            <a:off x="5919763" y="2626891"/>
            <a:ext cx="352474" cy="266737"/>
          </a:xfrm>
          <a:prstGeom prst="rect">
            <a:avLst/>
          </a:prstGeom>
        </p:spPr>
      </p:pic>
      <p:sp>
        <p:nvSpPr>
          <p:cNvPr id="14" name="Marcador de texto 2">
            <a:extLst>
              <a:ext uri="{FF2B5EF4-FFF2-40B4-BE49-F238E27FC236}">
                <a16:creationId xmlns:a16="http://schemas.microsoft.com/office/drawing/2014/main" id="{6757CD83-8D6E-44E3-9500-D20D15D81CB6}"/>
              </a:ext>
            </a:extLst>
          </p:cNvPr>
          <p:cNvSpPr txBox="1">
            <a:spLocks/>
          </p:cNvSpPr>
          <p:nvPr/>
        </p:nvSpPr>
        <p:spPr>
          <a:xfrm>
            <a:off x="3813065" y="3749037"/>
            <a:ext cx="5055164" cy="624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186262" indent="0" algn="just">
              <a:buFont typeface="Nunito Sans"/>
              <a:buNone/>
            </a:pPr>
            <a:r>
              <a:rPr lang="es-MX" sz="1600" kern="0" dirty="0"/>
              <a:t>Si </a:t>
            </a:r>
            <a:r>
              <a:rPr lang="es-MX" sz="1600" kern="0" dirty="0" err="1"/>
              <a:t>vn</a:t>
            </a:r>
            <a:r>
              <a:rPr lang="es-MX" sz="1600" kern="0" dirty="0"/>
              <a:t> = 5 -&gt; </a:t>
            </a:r>
            <a:r>
              <a:rPr lang="es-MX" sz="1600" kern="0" dirty="0" err="1"/>
              <a:t>vr</a:t>
            </a:r>
            <a:r>
              <a:rPr lang="es-MX" sz="1600" kern="0" dirty="0"/>
              <a:t> = 25</a:t>
            </a:r>
          </a:p>
          <a:p>
            <a:pPr marL="186262" indent="0" algn="just">
              <a:buFont typeface="Nunito Sans"/>
              <a:buNone/>
            </a:pPr>
            <a:r>
              <a:rPr lang="es-MX" sz="1600" b="1" i="1" kern="0" dirty="0" err="1">
                <a:solidFill>
                  <a:srgbClr val="FF0000"/>
                </a:solidFill>
              </a:rPr>
              <a:t>sumaDosNumeros</a:t>
            </a:r>
            <a:r>
              <a:rPr lang="es-MX" sz="1600" b="1" i="1" kern="0" dirty="0">
                <a:solidFill>
                  <a:srgbClr val="FF0000"/>
                </a:solidFill>
              </a:rPr>
              <a:t>(num1, num2)</a:t>
            </a:r>
          </a:p>
          <a:p>
            <a:pPr marL="186262" indent="0" algn="just">
              <a:buFont typeface="Nunito Sans"/>
              <a:buNone/>
            </a:pPr>
            <a:r>
              <a:rPr lang="es-MX" sz="1600" b="1" i="1" kern="0" dirty="0">
                <a:solidFill>
                  <a:srgbClr val="FF0000"/>
                </a:solidFill>
              </a:rPr>
              <a:t>Num1= 1</a:t>
            </a:r>
          </a:p>
          <a:p>
            <a:pPr marL="186262" indent="0" algn="just">
              <a:buFont typeface="Nunito Sans"/>
              <a:buNone/>
            </a:pPr>
            <a:r>
              <a:rPr lang="es-MX" sz="1600" b="1" i="1" kern="0" dirty="0">
                <a:solidFill>
                  <a:srgbClr val="FF0000"/>
                </a:solidFill>
              </a:rPr>
              <a:t>Num2=5 </a:t>
            </a:r>
          </a:p>
          <a:p>
            <a:pPr marL="186262" indent="0" algn="just">
              <a:buFont typeface="Nunito Sans"/>
              <a:buNone/>
            </a:pPr>
            <a:r>
              <a:rPr lang="es-MX" sz="1600" b="1" i="1" kern="0" dirty="0" err="1">
                <a:solidFill>
                  <a:srgbClr val="FF0000"/>
                </a:solidFill>
              </a:rPr>
              <a:t>rpta</a:t>
            </a:r>
            <a:r>
              <a:rPr lang="es-MX" sz="1600" b="1" i="1" kern="0" dirty="0">
                <a:solidFill>
                  <a:srgbClr val="FF0000"/>
                </a:solidFill>
              </a:rPr>
              <a:t>_: 5 + 1 = 6</a:t>
            </a:r>
          </a:p>
        </p:txBody>
      </p:sp>
      <p:pic>
        <p:nvPicPr>
          <p:cNvPr id="11" name="Imagen 10">
            <a:extLst>
              <a:ext uri="{FF2B5EF4-FFF2-40B4-BE49-F238E27FC236}">
                <a16:creationId xmlns:a16="http://schemas.microsoft.com/office/drawing/2014/main" id="{53727A6A-F48F-4DDC-9C3D-C202A81972B2}"/>
              </a:ext>
            </a:extLst>
          </p:cNvPr>
          <p:cNvPicPr>
            <a:picLocks noChangeAspect="1"/>
          </p:cNvPicPr>
          <p:nvPr/>
        </p:nvPicPr>
        <p:blipFill>
          <a:blip r:embed="rId5"/>
          <a:stretch>
            <a:fillRect/>
          </a:stretch>
        </p:blipFill>
        <p:spPr>
          <a:xfrm>
            <a:off x="3623685" y="801126"/>
            <a:ext cx="6969058" cy="2519221"/>
          </a:xfrm>
          <a:prstGeom prst="rect">
            <a:avLst/>
          </a:prstGeom>
        </p:spPr>
      </p:pic>
    </p:spTree>
    <p:extLst>
      <p:ext uri="{BB962C8B-B14F-4D97-AF65-F5344CB8AC3E}">
        <p14:creationId xmlns:p14="http://schemas.microsoft.com/office/powerpoint/2010/main" val="159773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61061" y="399328"/>
            <a:ext cx="2728400" cy="1714109"/>
          </a:xfrm>
          <a:prstGeom prst="rect">
            <a:avLst/>
          </a:prstGeom>
        </p:spPr>
        <p:txBody>
          <a:bodyPr spcFirstLastPara="1" wrap="square" lIns="121900" tIns="121900" rIns="121900" bIns="121900" anchor="t" anchorCtr="0">
            <a:noAutofit/>
          </a:bodyPr>
          <a:lstStyle/>
          <a:p>
            <a:r>
              <a:rPr lang="en" dirty="0"/>
              <a:t>Bases de Datos Relacionales</a:t>
            </a:r>
            <a:endParaRPr dirty="0"/>
          </a:p>
        </p:txBody>
      </p:sp>
      <p:sp>
        <p:nvSpPr>
          <p:cNvPr id="114" name="Google Shape;114;p17"/>
          <p:cNvSpPr txBox="1">
            <a:spLocks noGrp="1"/>
          </p:cNvSpPr>
          <p:nvPr>
            <p:ph type="body" idx="1"/>
          </p:nvPr>
        </p:nvSpPr>
        <p:spPr>
          <a:xfrm>
            <a:off x="3814298" y="180783"/>
            <a:ext cx="5590236" cy="1610400"/>
          </a:xfrm>
          <a:prstGeom prst="rect">
            <a:avLst/>
          </a:prstGeom>
        </p:spPr>
        <p:txBody>
          <a:bodyPr spcFirstLastPara="1" wrap="square" lIns="121900" tIns="121900" rIns="121900" bIns="121900" anchor="t" anchorCtr="0">
            <a:noAutofit/>
          </a:bodyPr>
          <a:lstStyle/>
          <a:p>
            <a:pPr marL="0" indent="0" algn="just">
              <a:buNone/>
            </a:pPr>
            <a:r>
              <a:rPr lang="en" dirty="0"/>
              <a:t>Una base de datos es un conjunto de datos interrelacionados y organizados en base a un modelo de datos.</a:t>
            </a:r>
            <a:endParaRPr dirty="0"/>
          </a:p>
        </p:txBody>
      </p:sp>
      <p:sp>
        <p:nvSpPr>
          <p:cNvPr id="115" name="Google Shape;115;p17"/>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7</a:t>
            </a:fld>
            <a:endParaRPr kern="0"/>
          </a:p>
        </p:txBody>
      </p:sp>
      <p:sp>
        <p:nvSpPr>
          <p:cNvPr id="116" name="Google Shape;116;p17"/>
          <p:cNvSpPr txBox="1">
            <a:spLocks noGrp="1"/>
          </p:cNvSpPr>
          <p:nvPr>
            <p:ph type="body" idx="2"/>
          </p:nvPr>
        </p:nvSpPr>
        <p:spPr>
          <a:xfrm>
            <a:off x="8670853" y="2012257"/>
            <a:ext cx="2738192" cy="640799"/>
          </a:xfrm>
          <a:prstGeom prst="rect">
            <a:avLst/>
          </a:prstGeom>
        </p:spPr>
        <p:txBody>
          <a:bodyPr spcFirstLastPara="1" wrap="square" lIns="121900" tIns="121900" rIns="121900" bIns="121900" anchor="t" anchorCtr="0">
            <a:noAutofit/>
          </a:bodyPr>
          <a:lstStyle/>
          <a:p>
            <a:pPr marL="0" indent="0" algn="just">
              <a:buNone/>
            </a:pPr>
            <a:r>
              <a:rPr lang="es-419" b="1" dirty="0">
                <a:solidFill>
                  <a:srgbClr val="F67031"/>
                </a:solidFill>
              </a:rPr>
              <a:t>Sin contexto: sin nombre de tabla, sin organización generalmente.</a:t>
            </a:r>
            <a:endParaRPr b="1" dirty="0">
              <a:solidFill>
                <a:srgbClr val="F67031"/>
              </a:solidFill>
            </a:endParaRPr>
          </a:p>
        </p:txBody>
      </p:sp>
      <p:grpSp>
        <p:nvGrpSpPr>
          <p:cNvPr id="6" name="Google Shape;1240;p44">
            <a:extLst>
              <a:ext uri="{FF2B5EF4-FFF2-40B4-BE49-F238E27FC236}">
                <a16:creationId xmlns:a16="http://schemas.microsoft.com/office/drawing/2014/main" id="{B0E92447-FC0A-419A-B9EF-E04DDB74E67B}"/>
              </a:ext>
            </a:extLst>
          </p:cNvPr>
          <p:cNvGrpSpPr/>
          <p:nvPr/>
        </p:nvGrpSpPr>
        <p:grpSpPr>
          <a:xfrm>
            <a:off x="11254379" y="428316"/>
            <a:ext cx="656109" cy="557667"/>
            <a:chOff x="557511" y="3214925"/>
            <a:chExt cx="719836" cy="720150"/>
          </a:xfrm>
        </p:grpSpPr>
        <p:sp>
          <p:nvSpPr>
            <p:cNvPr id="7" name="Google Shape;1241;p44">
              <a:extLst>
                <a:ext uri="{FF2B5EF4-FFF2-40B4-BE49-F238E27FC236}">
                  <a16:creationId xmlns:a16="http://schemas.microsoft.com/office/drawing/2014/main" id="{09EBFB84-D896-4AA8-B3FE-699615670905}"/>
                </a:ext>
              </a:extLst>
            </p:cNvPr>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sp>
          <p:nvSpPr>
            <p:cNvPr id="8" name="Google Shape;1242;p44">
              <a:extLst>
                <a:ext uri="{FF2B5EF4-FFF2-40B4-BE49-F238E27FC236}">
                  <a16:creationId xmlns:a16="http://schemas.microsoft.com/office/drawing/2014/main" id="{68002FDB-EB97-440E-AD4E-6ED43A83EDE1}"/>
                </a:ext>
              </a:extLst>
            </p:cNvPr>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sp>
          <p:nvSpPr>
            <p:cNvPr id="9" name="Google Shape;1243;p44">
              <a:extLst>
                <a:ext uri="{FF2B5EF4-FFF2-40B4-BE49-F238E27FC236}">
                  <a16:creationId xmlns:a16="http://schemas.microsoft.com/office/drawing/2014/main" id="{66DF47EF-CB35-4565-8B10-6FF2C33D04B1}"/>
                </a:ext>
              </a:extLst>
            </p:cNvPr>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91433" tIns="45700" rIns="91433" bIns="45700" anchor="t" anchorCtr="0">
              <a:noAutofit/>
            </a:bodyPr>
            <a:lstStyle/>
            <a:p>
              <a:pPr defTabSz="1219170">
                <a:buClr>
                  <a:srgbClr val="000000"/>
                </a:buClr>
                <a:buSzPts val="1400"/>
              </a:pPr>
              <a:endParaRPr sz="1867" kern="0" dirty="0">
                <a:solidFill>
                  <a:srgbClr val="000000"/>
                </a:solidFill>
                <a:latin typeface="Calibri"/>
                <a:ea typeface="Calibri"/>
                <a:cs typeface="Calibri"/>
                <a:sym typeface="Calibri"/>
              </a:endParaRPr>
            </a:p>
          </p:txBody>
        </p:sp>
        <p:sp>
          <p:nvSpPr>
            <p:cNvPr id="10" name="Google Shape;1244;p44">
              <a:extLst>
                <a:ext uri="{FF2B5EF4-FFF2-40B4-BE49-F238E27FC236}">
                  <a16:creationId xmlns:a16="http://schemas.microsoft.com/office/drawing/2014/main" id="{6D35F669-4FAE-4916-B250-A68FC7454133}"/>
                </a:ext>
              </a:extLst>
            </p:cNvPr>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91433" tIns="45700" rIns="91433" bIns="45700" anchor="t" anchorCtr="0">
              <a:noAutofit/>
            </a:bodyPr>
            <a:lstStyle/>
            <a:p>
              <a:pPr defTabSz="1219170">
                <a:buClr>
                  <a:srgbClr val="000000"/>
                </a:buClr>
                <a:buSzPts val="1400"/>
              </a:pPr>
              <a:endParaRPr sz="1867" kern="0">
                <a:solidFill>
                  <a:srgbClr val="000000"/>
                </a:solidFill>
                <a:latin typeface="Calibri"/>
                <a:ea typeface="Calibri"/>
                <a:cs typeface="Calibri"/>
                <a:sym typeface="Calibri"/>
              </a:endParaRPr>
            </a:p>
          </p:txBody>
        </p:sp>
      </p:grpSp>
      <p:pic>
        <p:nvPicPr>
          <p:cNvPr id="3" name="Imagen 2">
            <a:extLst>
              <a:ext uri="{FF2B5EF4-FFF2-40B4-BE49-F238E27FC236}">
                <a16:creationId xmlns:a16="http://schemas.microsoft.com/office/drawing/2014/main" id="{C8E1ACD4-C985-4866-94DE-2656415C2AF3}"/>
              </a:ext>
            </a:extLst>
          </p:cNvPr>
          <p:cNvPicPr>
            <a:picLocks noChangeAspect="1"/>
          </p:cNvPicPr>
          <p:nvPr/>
        </p:nvPicPr>
        <p:blipFill>
          <a:blip r:embed="rId3"/>
          <a:stretch>
            <a:fillRect/>
          </a:stretch>
        </p:blipFill>
        <p:spPr>
          <a:xfrm>
            <a:off x="3912546" y="2113437"/>
            <a:ext cx="4026001" cy="1610400"/>
          </a:xfrm>
          <a:prstGeom prst="rect">
            <a:avLst/>
          </a:prstGeom>
        </p:spPr>
      </p:pic>
      <p:pic>
        <p:nvPicPr>
          <p:cNvPr id="5" name="Imagen 4">
            <a:extLst>
              <a:ext uri="{FF2B5EF4-FFF2-40B4-BE49-F238E27FC236}">
                <a16:creationId xmlns:a16="http://schemas.microsoft.com/office/drawing/2014/main" id="{C10426B3-600F-4960-A31A-E4C356478C6B}"/>
              </a:ext>
            </a:extLst>
          </p:cNvPr>
          <p:cNvPicPr>
            <a:picLocks noChangeAspect="1"/>
          </p:cNvPicPr>
          <p:nvPr/>
        </p:nvPicPr>
        <p:blipFill>
          <a:blip r:embed="rId4"/>
          <a:stretch>
            <a:fillRect/>
          </a:stretch>
        </p:blipFill>
        <p:spPr>
          <a:xfrm>
            <a:off x="3926723" y="4074445"/>
            <a:ext cx="7508739" cy="1490428"/>
          </a:xfrm>
          <a:prstGeom prst="rect">
            <a:avLst/>
          </a:prstGeom>
        </p:spPr>
      </p:pic>
      <p:sp>
        <p:nvSpPr>
          <p:cNvPr id="15" name="Google Shape;116;p17">
            <a:extLst>
              <a:ext uri="{FF2B5EF4-FFF2-40B4-BE49-F238E27FC236}">
                <a16:creationId xmlns:a16="http://schemas.microsoft.com/office/drawing/2014/main" id="{29F28931-78A2-454F-A1BE-C9867B8CDB97}"/>
              </a:ext>
            </a:extLst>
          </p:cNvPr>
          <p:cNvSpPr txBox="1">
            <a:spLocks/>
          </p:cNvSpPr>
          <p:nvPr/>
        </p:nvSpPr>
        <p:spPr>
          <a:xfrm>
            <a:off x="6666341" y="5434535"/>
            <a:ext cx="2738192" cy="64079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pPr marL="0" indent="0" algn="just" defTabSz="1219170">
              <a:spcBef>
                <a:spcPts val="800"/>
              </a:spcBef>
              <a:buNone/>
            </a:pPr>
            <a:r>
              <a:rPr lang="es-MX" sz="1867" b="1" kern="0" dirty="0">
                <a:solidFill>
                  <a:srgbClr val="F67031"/>
                </a:solidFill>
              </a:rPr>
              <a:t>Con contexto.</a:t>
            </a:r>
          </a:p>
        </p:txBody>
      </p:sp>
      <p:pic>
        <p:nvPicPr>
          <p:cNvPr id="13" name="Gráfico 12" descr="Base de datos">
            <a:extLst>
              <a:ext uri="{FF2B5EF4-FFF2-40B4-BE49-F238E27FC236}">
                <a16:creationId xmlns:a16="http://schemas.microsoft.com/office/drawing/2014/main" id="{7E2C5A7E-3D71-43DC-BC05-B27A696FBA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651" y="3235712"/>
            <a:ext cx="2519221" cy="251922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Una función escalar es una función que retorna un valor y este puede ser un valor de tipo numérico, decimal, booleano, etc.</a:t>
            </a:r>
          </a:p>
          <a:p>
            <a:pPr algn="just"/>
            <a:r>
              <a:rPr lang="es-MX" sz="1600" b="1" i="1" dirty="0">
                <a:solidFill>
                  <a:schemeClr val="bg2"/>
                </a:solidFill>
              </a:rPr>
              <a:t>Su llamada se ejecuta como tabla con SELECT&lt;&gt; o como impresión con PRINT&lt;&gt;,&lt;</a:t>
            </a:r>
            <a:r>
              <a:rPr lang="es-MX" sz="1600" b="1" i="1" dirty="0" err="1">
                <a:solidFill>
                  <a:schemeClr val="bg2"/>
                </a:solidFill>
              </a:rPr>
              <a:t>dbo.function_name</a:t>
            </a:r>
            <a:r>
              <a:rPr lang="es-MX" sz="1600" b="1" i="1" dirty="0">
                <a:solidFill>
                  <a:schemeClr val="bg2"/>
                </a:solidFill>
              </a:rPr>
              <a:t>&gt;</a:t>
            </a:r>
          </a:p>
          <a:p>
            <a:pPr algn="just"/>
            <a:endParaRPr lang="es-MX" sz="1600" b="1" i="1" dirty="0">
              <a:solidFill>
                <a:schemeClr val="bg2"/>
              </a:solidFill>
            </a:endParaRPr>
          </a:p>
          <a:p>
            <a:pPr algn="just"/>
            <a:r>
              <a:rPr lang="es-MX" sz="1600" b="1" i="1" dirty="0">
                <a:solidFill>
                  <a:schemeClr val="bg2"/>
                </a:solidFill>
              </a:rPr>
              <a:t>En SQL existen las funciones con valor de retorno tipo tabla, las cuales devuelven tablas enteras y su sintaxis es la misma que la de una función escalar</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70</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Funciones escalares( funciones con retorno )</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07883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 procedimiento almacenado es un programa que se ejecuta en y sobre una base de datos.</a:t>
            </a:r>
          </a:p>
          <a:p>
            <a:pPr algn="just"/>
            <a:r>
              <a:rPr lang="es-MX" sz="1600" b="1" i="1" dirty="0">
                <a:solidFill>
                  <a:schemeClr val="bg2"/>
                </a:solidFill>
              </a:rPr>
              <a:t>Un procedimiento almacenado ejecuta peticiones del usuario ejecutado en el propio motor de la base de datos. Su implementación varia según el gestor de base de datos.</a:t>
            </a:r>
          </a:p>
          <a:p>
            <a:pPr algn="just"/>
            <a:r>
              <a:rPr lang="es-MX" sz="1600" b="1" i="1" dirty="0">
                <a:solidFill>
                  <a:schemeClr val="bg2"/>
                </a:solidFill>
              </a:rPr>
              <a:t>Su sintaxis es la siguiente:</a:t>
            </a:r>
          </a:p>
          <a:p>
            <a:pPr algn="just"/>
            <a:r>
              <a:rPr lang="es-MX" sz="1600" b="1" i="1" dirty="0">
                <a:solidFill>
                  <a:schemeClr val="bg2"/>
                </a:solidFill>
                <a:highlight>
                  <a:srgbClr val="00FF00"/>
                </a:highlight>
              </a:rPr>
              <a:t>CREATE PROCEDURE &lt;OR PROC&gt; &lt;NAME_PROCEDURE&gt;</a:t>
            </a:r>
          </a:p>
          <a:p>
            <a:pPr algn="just"/>
            <a:r>
              <a:rPr lang="es-MX" sz="1600" b="1" i="1" dirty="0">
                <a:solidFill>
                  <a:schemeClr val="bg2"/>
                </a:solidFill>
                <a:highlight>
                  <a:srgbClr val="00FF00"/>
                </a:highlight>
              </a:rPr>
              <a:t>(</a:t>
            </a:r>
          </a:p>
          <a:p>
            <a:pPr marL="186262" indent="0" algn="just">
              <a:buNone/>
            </a:pPr>
            <a:r>
              <a:rPr lang="es-419" sz="1400" b="1" i="1" dirty="0">
                <a:solidFill>
                  <a:schemeClr val="bg2"/>
                </a:solidFill>
                <a:highlight>
                  <a:srgbClr val="00FF00"/>
                </a:highlight>
              </a:rPr>
              <a:t>	</a:t>
            </a:r>
            <a:r>
              <a:rPr lang="es-419" sz="1400" b="1" i="1" dirty="0" err="1">
                <a:solidFill>
                  <a:schemeClr val="bg2"/>
                </a:solidFill>
                <a:highlight>
                  <a:srgbClr val="00FF00"/>
                </a:highlight>
              </a:rPr>
              <a:t>list_of_parameters</a:t>
            </a:r>
            <a:endParaRPr lang="es-419" sz="1400" b="1" i="1" dirty="0">
              <a:solidFill>
                <a:schemeClr val="bg2"/>
              </a:solidFill>
              <a:highlight>
                <a:srgbClr val="00FF00"/>
              </a:highlight>
            </a:endParaRPr>
          </a:p>
          <a:p>
            <a:pPr marL="186262" indent="0" algn="just">
              <a:buNone/>
            </a:pPr>
            <a:r>
              <a:rPr lang="es-419" sz="1400" b="1" i="1" dirty="0">
                <a:solidFill>
                  <a:schemeClr val="bg2"/>
                </a:solidFill>
                <a:highlight>
                  <a:srgbClr val="00FF00"/>
                </a:highlight>
              </a:rPr>
              <a:t>          ) AS </a:t>
            </a:r>
          </a:p>
          <a:p>
            <a:pPr marL="186262" indent="0" algn="just">
              <a:buNone/>
            </a:pPr>
            <a:r>
              <a:rPr lang="es-419" sz="1400" b="1" i="1" dirty="0">
                <a:solidFill>
                  <a:schemeClr val="bg2"/>
                </a:solidFill>
                <a:highlight>
                  <a:srgbClr val="00FF00"/>
                </a:highlight>
              </a:rPr>
              <a:t>         BEGIN </a:t>
            </a:r>
          </a:p>
          <a:p>
            <a:pPr marL="186262" indent="0" algn="just">
              <a:buNone/>
            </a:pPr>
            <a:r>
              <a:rPr lang="es-419" sz="1400" b="1" i="1" dirty="0">
                <a:solidFill>
                  <a:schemeClr val="bg2"/>
                </a:solidFill>
                <a:highlight>
                  <a:srgbClr val="00FF00"/>
                </a:highlight>
              </a:rPr>
              <a:t>	</a:t>
            </a:r>
            <a:r>
              <a:rPr lang="es-419" sz="1400" b="1" i="1" dirty="0" err="1">
                <a:solidFill>
                  <a:schemeClr val="bg2"/>
                </a:solidFill>
                <a:highlight>
                  <a:srgbClr val="00FF00"/>
                </a:highlight>
              </a:rPr>
              <a:t>sentences</a:t>
            </a:r>
            <a:endParaRPr lang="es-419" sz="1400" b="1" i="1" dirty="0">
              <a:solidFill>
                <a:schemeClr val="bg2"/>
              </a:solidFill>
              <a:highlight>
                <a:srgbClr val="00FF00"/>
              </a:highlight>
            </a:endParaRPr>
          </a:p>
          <a:p>
            <a:pPr marL="186262" indent="0" algn="just">
              <a:buNone/>
            </a:pPr>
            <a:r>
              <a:rPr lang="es-419" sz="1400" b="1" i="1" dirty="0">
                <a:solidFill>
                  <a:schemeClr val="bg2"/>
                </a:solidFill>
                <a:highlight>
                  <a:srgbClr val="00FF00"/>
                </a:highlight>
              </a:rPr>
              <a:t>         END</a:t>
            </a:r>
            <a:endParaRPr lang="es-MX" sz="1600" b="1" i="1" dirty="0">
              <a:solidFill>
                <a:schemeClr val="bg2"/>
              </a:solidFill>
              <a:highlight>
                <a:srgbClr val="00FF00"/>
              </a:highlight>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71</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Procedimientos almacenados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238102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Ejemplo de un procedimiento almacenado que actualiza un numero de teléfono</a:t>
            </a:r>
          </a:p>
          <a:p>
            <a:pPr algn="just"/>
            <a:r>
              <a:rPr lang="es-MX" sz="1200" b="1" i="1" dirty="0">
                <a:solidFill>
                  <a:schemeClr val="bg2"/>
                </a:solidFill>
                <a:highlight>
                  <a:srgbClr val="FFFF00"/>
                </a:highlight>
              </a:rPr>
              <a:t>CREATE PROCEDURE </a:t>
            </a:r>
            <a:r>
              <a:rPr lang="es-MX" sz="1200" b="1" i="1" dirty="0" err="1">
                <a:solidFill>
                  <a:schemeClr val="bg2"/>
                </a:solidFill>
                <a:highlight>
                  <a:srgbClr val="FFFF00"/>
                </a:highlight>
              </a:rPr>
              <a:t>sp_ActualizaTelefono</a:t>
            </a:r>
            <a:r>
              <a:rPr lang="es-MX" sz="1200" b="1" i="1" dirty="0">
                <a:solidFill>
                  <a:schemeClr val="bg2"/>
                </a:solidFill>
                <a:highlight>
                  <a:srgbClr val="FFFF00"/>
                </a:highlight>
              </a:rPr>
              <a:t>(</a:t>
            </a:r>
          </a:p>
          <a:p>
            <a:pPr lvl="1" algn="just"/>
            <a:r>
              <a:rPr lang="es-MX" sz="1200" b="1" i="1" dirty="0">
                <a:solidFill>
                  <a:schemeClr val="bg2"/>
                </a:solidFill>
                <a:highlight>
                  <a:srgbClr val="FFFF00"/>
                </a:highlight>
              </a:rPr>
              <a:t>@ID_CLIENTE INT,</a:t>
            </a:r>
          </a:p>
          <a:p>
            <a:pPr lvl="1" algn="just"/>
            <a:r>
              <a:rPr lang="es-MX" sz="1200" b="1" i="1" dirty="0">
                <a:solidFill>
                  <a:schemeClr val="bg2"/>
                </a:solidFill>
                <a:highlight>
                  <a:srgbClr val="FFFF00"/>
                </a:highlight>
              </a:rPr>
              <a:t>@NO_TELEFONO</a:t>
            </a:r>
          </a:p>
          <a:p>
            <a:pPr algn="just"/>
            <a:r>
              <a:rPr lang="es-MX" sz="1200" b="1" i="1" dirty="0">
                <a:solidFill>
                  <a:schemeClr val="bg2"/>
                </a:solidFill>
                <a:highlight>
                  <a:srgbClr val="FFFF00"/>
                </a:highlight>
              </a:rPr>
              <a:t>) AS</a:t>
            </a:r>
          </a:p>
          <a:p>
            <a:pPr algn="just"/>
            <a:r>
              <a:rPr lang="es-MX" sz="1200" b="1" i="1" dirty="0">
                <a:solidFill>
                  <a:schemeClr val="bg2"/>
                </a:solidFill>
                <a:highlight>
                  <a:srgbClr val="FFFF00"/>
                </a:highlight>
              </a:rPr>
              <a:t>BEGIN</a:t>
            </a:r>
          </a:p>
          <a:p>
            <a:pPr algn="just"/>
            <a:r>
              <a:rPr lang="es-MX" sz="1200" b="1" i="1" dirty="0">
                <a:solidFill>
                  <a:schemeClr val="bg2"/>
                </a:solidFill>
                <a:highlight>
                  <a:srgbClr val="FFFF00"/>
                </a:highlight>
              </a:rPr>
              <a:t>-- verifica si el cliente existe</a:t>
            </a:r>
          </a:p>
          <a:p>
            <a:pPr algn="just"/>
            <a:r>
              <a:rPr lang="es-MX" sz="1200" b="1" i="1" dirty="0">
                <a:solidFill>
                  <a:schemeClr val="bg2"/>
                </a:solidFill>
                <a:highlight>
                  <a:srgbClr val="FFFF00"/>
                </a:highlight>
              </a:rPr>
              <a:t>IF EXISTS(</a:t>
            </a:r>
            <a:r>
              <a:rPr lang="es-MX" sz="1200" b="1" i="1" dirty="0" err="1">
                <a:solidFill>
                  <a:schemeClr val="bg2"/>
                </a:solidFill>
                <a:highlight>
                  <a:srgbClr val="FFFF00"/>
                </a:highlight>
              </a:rPr>
              <a:t>select</a:t>
            </a:r>
            <a:r>
              <a:rPr lang="es-MX" sz="1200" b="1" i="1" dirty="0">
                <a:solidFill>
                  <a:schemeClr val="bg2"/>
                </a:solidFill>
                <a:highlight>
                  <a:srgbClr val="FFFF00"/>
                </a:highlight>
              </a:rPr>
              <a:t> ID_CLIENTE </a:t>
            </a:r>
            <a:r>
              <a:rPr lang="es-MX" sz="1200" b="1" i="1" dirty="0" err="1">
                <a:solidFill>
                  <a:schemeClr val="bg2"/>
                </a:solidFill>
                <a:highlight>
                  <a:srgbClr val="FFFF00"/>
                </a:highlight>
              </a:rPr>
              <a:t>from</a:t>
            </a:r>
            <a:r>
              <a:rPr lang="es-MX" sz="1200" b="1" i="1" dirty="0">
                <a:solidFill>
                  <a:schemeClr val="bg2"/>
                </a:solidFill>
                <a:highlight>
                  <a:srgbClr val="FFFF00"/>
                </a:highlight>
              </a:rPr>
              <a:t> TELEFONOS WHERE ID_CLIENTE = @ID_CLIENTE)</a:t>
            </a:r>
          </a:p>
          <a:p>
            <a:pPr algn="just"/>
            <a:r>
              <a:rPr lang="es-MX" sz="1200" b="1" i="1" dirty="0">
                <a:solidFill>
                  <a:schemeClr val="bg2"/>
                </a:solidFill>
                <a:highlight>
                  <a:srgbClr val="FFFF00"/>
                </a:highlight>
              </a:rPr>
              <a:t>BEGIN</a:t>
            </a:r>
          </a:p>
          <a:p>
            <a:pPr lvl="1" algn="just"/>
            <a:r>
              <a:rPr lang="es-MX" sz="1200" b="1" i="1" dirty="0">
                <a:solidFill>
                  <a:schemeClr val="bg2"/>
                </a:solidFill>
                <a:highlight>
                  <a:srgbClr val="FFFF00"/>
                </a:highlight>
              </a:rPr>
              <a:t>-- actualiza</a:t>
            </a:r>
          </a:p>
          <a:p>
            <a:pPr lvl="1" algn="just"/>
            <a:r>
              <a:rPr lang="es-MX" sz="1200" b="1" i="1" dirty="0">
                <a:solidFill>
                  <a:schemeClr val="bg2"/>
                </a:solidFill>
                <a:highlight>
                  <a:srgbClr val="FFFF00"/>
                </a:highlight>
              </a:rPr>
              <a:t>UPDATE TELEFONOS</a:t>
            </a:r>
          </a:p>
          <a:p>
            <a:pPr lvl="2" algn="just"/>
            <a:r>
              <a:rPr lang="es-MX" sz="1200" b="1" i="1" dirty="0">
                <a:solidFill>
                  <a:schemeClr val="bg2"/>
                </a:solidFill>
                <a:highlight>
                  <a:srgbClr val="FFFF00"/>
                </a:highlight>
              </a:rPr>
              <a:t>SET NO_TELEFONO = @NO_TELEFONO</a:t>
            </a:r>
          </a:p>
          <a:p>
            <a:pPr lvl="3" algn="just"/>
            <a:r>
              <a:rPr lang="es-MX" sz="1200" b="1" i="1" dirty="0">
                <a:solidFill>
                  <a:schemeClr val="bg2"/>
                </a:solidFill>
                <a:highlight>
                  <a:srgbClr val="FFFF00"/>
                </a:highlight>
              </a:rPr>
              <a:t>WHERE ID_CLIENTE = @ID_CLIENTE</a:t>
            </a:r>
          </a:p>
          <a:p>
            <a:pPr algn="just"/>
            <a:r>
              <a:rPr lang="es-MX" sz="1200" b="1" i="1" dirty="0">
                <a:solidFill>
                  <a:schemeClr val="bg2"/>
                </a:solidFill>
                <a:highlight>
                  <a:srgbClr val="FFFF00"/>
                </a:highlight>
              </a:rPr>
              <a:t>END</a:t>
            </a:r>
          </a:p>
          <a:p>
            <a:pPr algn="just"/>
            <a:r>
              <a:rPr lang="es-MX" sz="1200" b="1" i="1" dirty="0">
                <a:solidFill>
                  <a:schemeClr val="bg2"/>
                </a:solidFill>
                <a:highlight>
                  <a:srgbClr val="FFFF00"/>
                </a:highlight>
              </a:rPr>
              <a:t>ELSE</a:t>
            </a:r>
          </a:p>
          <a:p>
            <a:pPr algn="just"/>
            <a:r>
              <a:rPr lang="es-MX" sz="1200" b="1" i="1" dirty="0">
                <a:solidFill>
                  <a:schemeClr val="bg2"/>
                </a:solidFill>
                <a:highlight>
                  <a:srgbClr val="FFFF00"/>
                </a:highlight>
              </a:rPr>
              <a:t>BEGIN</a:t>
            </a:r>
          </a:p>
          <a:p>
            <a:pPr algn="just"/>
            <a:r>
              <a:rPr lang="es-MX" sz="1200" b="1" i="1" dirty="0">
                <a:solidFill>
                  <a:schemeClr val="bg2"/>
                </a:solidFill>
                <a:highlight>
                  <a:srgbClr val="FFFF00"/>
                </a:highlight>
              </a:rPr>
              <a:t>PRINT (‘El cliente no existe’)</a:t>
            </a:r>
          </a:p>
          <a:p>
            <a:pPr algn="just"/>
            <a:r>
              <a:rPr lang="es-MX" sz="1200" b="1" i="1" dirty="0">
                <a:solidFill>
                  <a:schemeClr val="bg2"/>
                </a:solidFill>
                <a:highlight>
                  <a:srgbClr val="FFFF00"/>
                </a:highlight>
              </a:rPr>
              <a:t>END</a:t>
            </a:r>
          </a:p>
          <a:p>
            <a:pPr algn="just"/>
            <a:r>
              <a:rPr lang="es-MX" sz="1200" b="1" i="1" dirty="0">
                <a:solidFill>
                  <a:schemeClr val="bg2"/>
                </a:solidFill>
                <a:highlight>
                  <a:srgbClr val="FFFF00"/>
                </a:highlight>
              </a:rPr>
              <a:t>END – cuerpo principal del </a:t>
            </a:r>
            <a:r>
              <a:rPr lang="es-MX" sz="1200" b="1" i="1" dirty="0" err="1">
                <a:solidFill>
                  <a:schemeClr val="bg2"/>
                </a:solidFill>
                <a:highlight>
                  <a:srgbClr val="FFFF00"/>
                </a:highlight>
              </a:rPr>
              <a:t>sp</a:t>
            </a:r>
            <a:endParaRPr lang="es-MX" sz="1200" b="1" i="1" dirty="0">
              <a:solidFill>
                <a:schemeClr val="bg2"/>
              </a:solidFill>
              <a:highlight>
                <a:srgbClr val="FFFF00"/>
              </a:highlight>
            </a:endParaRPr>
          </a:p>
          <a:p>
            <a:pPr algn="just"/>
            <a:endParaRPr lang="es-MX" sz="1600" b="1" i="1" dirty="0">
              <a:solidFill>
                <a:schemeClr val="bg2"/>
              </a:solidFill>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72</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Procedimientos almacenados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535775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Un trigger es un programa que se ejecuta de manera automática sobre y para la base de datos.</a:t>
            </a:r>
          </a:p>
          <a:p>
            <a:pPr algn="just"/>
            <a:r>
              <a:rPr lang="es-MX" sz="1600" b="1" i="1" dirty="0">
                <a:solidFill>
                  <a:schemeClr val="bg2"/>
                </a:solidFill>
              </a:rPr>
              <a:t>Un trigger se ejecuta cuando ocurre un evento en la Base de datos.</a:t>
            </a:r>
          </a:p>
          <a:p>
            <a:pPr algn="just"/>
            <a:r>
              <a:rPr lang="es-MX" sz="1600" b="1" i="1" dirty="0">
                <a:solidFill>
                  <a:schemeClr val="bg2"/>
                </a:solidFill>
              </a:rPr>
              <a:t>Existen triggers tipo DDL y DML, los triggers DDL se accionan cuando en la base de datos ocurre un CREATE, DROP.</a:t>
            </a:r>
          </a:p>
          <a:p>
            <a:pPr algn="just"/>
            <a:r>
              <a:rPr lang="es-MX" sz="1600" b="1" i="1" dirty="0">
                <a:solidFill>
                  <a:schemeClr val="bg2"/>
                </a:solidFill>
              </a:rPr>
              <a:t>Y los triggers DML se accionan cuando ocurren un INSERT, UPDATE O DELETE.</a:t>
            </a:r>
          </a:p>
          <a:p>
            <a:pPr algn="just"/>
            <a:r>
              <a:rPr lang="es-MX" sz="1600" b="1" i="1" dirty="0">
                <a:solidFill>
                  <a:schemeClr val="bg2"/>
                </a:solidFill>
              </a:rPr>
              <a:t>Su sintaxis</a:t>
            </a:r>
          </a:p>
          <a:p>
            <a:pPr algn="just"/>
            <a:r>
              <a:rPr lang="es-MX" sz="1600" b="1" i="1" dirty="0">
                <a:solidFill>
                  <a:schemeClr val="bg2"/>
                </a:solidFill>
                <a:highlight>
                  <a:srgbClr val="00FF00"/>
                </a:highlight>
              </a:rPr>
              <a:t>CREATE TRIGGER &lt;Nombre del Trigger&gt;</a:t>
            </a:r>
          </a:p>
          <a:p>
            <a:pPr algn="just"/>
            <a:r>
              <a:rPr lang="es-MX" sz="1600" b="1" i="1" dirty="0">
                <a:solidFill>
                  <a:schemeClr val="bg2"/>
                </a:solidFill>
                <a:highlight>
                  <a:srgbClr val="00FF00"/>
                </a:highlight>
              </a:rPr>
              <a:t>ON &lt;Nombre de la Tabla&gt;</a:t>
            </a:r>
          </a:p>
          <a:p>
            <a:pPr algn="just"/>
            <a:r>
              <a:rPr lang="es-MX" sz="1600" b="1" i="1" dirty="0">
                <a:solidFill>
                  <a:schemeClr val="bg2"/>
                </a:solidFill>
                <a:highlight>
                  <a:srgbClr val="00FF00"/>
                </a:highlight>
              </a:rPr>
              <a:t>AFTER &lt;INSERT,DELETE,UPDATE&gt;</a:t>
            </a:r>
          </a:p>
          <a:p>
            <a:pPr algn="just"/>
            <a:r>
              <a:rPr lang="es-MX" sz="1600" b="1" i="1" dirty="0">
                <a:solidFill>
                  <a:schemeClr val="bg2"/>
                </a:solidFill>
                <a:highlight>
                  <a:srgbClr val="00FF00"/>
                </a:highlight>
              </a:rPr>
              <a:t>  AS</a:t>
            </a:r>
          </a:p>
          <a:p>
            <a:pPr algn="just"/>
            <a:r>
              <a:rPr lang="es-MX" sz="1600" b="1" i="1" dirty="0">
                <a:solidFill>
                  <a:schemeClr val="bg2"/>
                </a:solidFill>
                <a:highlight>
                  <a:srgbClr val="00FF00"/>
                </a:highlight>
              </a:rPr>
              <a:t>BEGIN</a:t>
            </a:r>
          </a:p>
          <a:p>
            <a:pPr algn="just"/>
            <a:r>
              <a:rPr lang="es-MX" sz="1600" b="1" i="1" dirty="0">
                <a:solidFill>
                  <a:schemeClr val="bg2"/>
                </a:solidFill>
                <a:highlight>
                  <a:srgbClr val="00FF00"/>
                </a:highlight>
              </a:rPr>
              <a:t>-- Inserta aquí las instrucciones</a:t>
            </a:r>
          </a:p>
          <a:p>
            <a:pPr algn="just"/>
            <a:r>
              <a:rPr lang="es-MX" sz="1600" b="1" i="1" dirty="0">
                <a:solidFill>
                  <a:schemeClr val="bg2"/>
                </a:solidFill>
                <a:highlight>
                  <a:srgbClr val="00FF00"/>
                </a:highlight>
              </a:rPr>
              <a:t>END</a:t>
            </a: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73</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Triggers (Disparadores)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3793258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05A62F-B419-49E1-A933-B624C2641929}"/>
              </a:ext>
            </a:extLst>
          </p:cNvPr>
          <p:cNvSpPr>
            <a:spLocks noGrp="1"/>
          </p:cNvSpPr>
          <p:nvPr>
            <p:ph type="body" idx="1"/>
          </p:nvPr>
        </p:nvSpPr>
        <p:spPr>
          <a:xfrm>
            <a:off x="3623685" y="732749"/>
            <a:ext cx="7983494" cy="5871251"/>
          </a:xfrm>
        </p:spPr>
        <p:txBody>
          <a:bodyPr/>
          <a:lstStyle/>
          <a:p>
            <a:pPr algn="just"/>
            <a:r>
              <a:rPr lang="es-MX" sz="1600" b="1" i="1" dirty="0"/>
              <a:t>Cuando se ejecuta un INSERT </a:t>
            </a:r>
            <a:r>
              <a:rPr lang="es-MX" sz="1600" b="1" i="1" dirty="0" err="1"/>
              <a:t>ó</a:t>
            </a:r>
            <a:r>
              <a:rPr lang="es-MX" sz="1600" b="1" i="1" dirty="0"/>
              <a:t> un DELETE se crean las tablas temporales INSERTED </a:t>
            </a:r>
            <a:r>
              <a:rPr lang="es-MX" sz="1600" b="1" i="1" dirty="0" err="1"/>
              <a:t>ó</a:t>
            </a:r>
            <a:r>
              <a:rPr lang="es-MX" sz="1600" b="1" i="1" dirty="0"/>
              <a:t> DELETE respectivamente, las cuales contienen los datos de la operación justo antes de hacer el cambio</a:t>
            </a:r>
          </a:p>
          <a:p>
            <a:pPr algn="just"/>
            <a:endParaRPr lang="es-MX" sz="1600" b="1" i="1" u="sng" dirty="0">
              <a:solidFill>
                <a:schemeClr val="bg2"/>
              </a:solidFill>
              <a:highlight>
                <a:srgbClr val="00FF00"/>
              </a:highlight>
            </a:endParaRPr>
          </a:p>
        </p:txBody>
      </p:sp>
      <p:sp>
        <p:nvSpPr>
          <p:cNvPr id="4" name="Marcador de número de diapositiva 3">
            <a:extLst>
              <a:ext uri="{FF2B5EF4-FFF2-40B4-BE49-F238E27FC236}">
                <a16:creationId xmlns:a16="http://schemas.microsoft.com/office/drawing/2014/main" id="{B326DF0C-8F11-42D0-96DF-57D741FCC887}"/>
              </a:ext>
            </a:extLst>
          </p:cNvPr>
          <p:cNvSpPr>
            <a:spLocks noGrp="1"/>
          </p:cNvSpPr>
          <p:nvPr>
            <p:ph type="sldNum" idx="12"/>
          </p:nvPr>
        </p:nvSpPr>
        <p:spPr/>
        <p:txBody>
          <a:bodyPr spcFirstLastPara="1" vert="horz" wrap="square" lIns="91425" tIns="91425" rIns="91425" bIns="91425" rtlCol="0" anchor="ctr" anchorCtr="0">
            <a:normAutofit/>
          </a:bodyPr>
          <a:lstStyle/>
          <a:p>
            <a:pPr>
              <a:spcAft>
                <a:spcPts val="600"/>
              </a:spcAft>
            </a:pPr>
            <a:fld id="{00000000-1234-1234-1234-123412341234}" type="slidenum">
              <a:rPr lang="es-419" smtClean="0"/>
              <a:pPr>
                <a:spcAft>
                  <a:spcPts val="600"/>
                </a:spcAft>
              </a:pPr>
              <a:t>74</a:t>
            </a:fld>
            <a:endParaRPr lang="es-419"/>
          </a:p>
        </p:txBody>
      </p:sp>
      <p:sp>
        <p:nvSpPr>
          <p:cNvPr id="21" name="Google Shape;113;p17">
            <a:extLst>
              <a:ext uri="{FF2B5EF4-FFF2-40B4-BE49-F238E27FC236}">
                <a16:creationId xmlns:a16="http://schemas.microsoft.com/office/drawing/2014/main" id="{0024013F-B4EA-4CB0-A954-D684A663D3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23" name="Gráfico 22" descr="Base de datos">
            <a:extLst>
              <a:ext uri="{FF2B5EF4-FFF2-40B4-BE49-F238E27FC236}">
                <a16:creationId xmlns:a16="http://schemas.microsoft.com/office/drawing/2014/main" id="{06752FB0-A2A8-4A38-B9EC-645EF92576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5651" y="3114207"/>
            <a:ext cx="2519221" cy="2519221"/>
          </a:xfrm>
          <a:prstGeom prst="rect">
            <a:avLst/>
          </a:prstGeom>
        </p:spPr>
      </p:pic>
      <p:sp>
        <p:nvSpPr>
          <p:cNvPr id="8" name="Google Shape;181;p24">
            <a:extLst>
              <a:ext uri="{FF2B5EF4-FFF2-40B4-BE49-F238E27FC236}">
                <a16:creationId xmlns:a16="http://schemas.microsoft.com/office/drawing/2014/main" id="{257E23FE-FD4D-40B2-B84E-DA89C2723C0E}"/>
              </a:ext>
            </a:extLst>
          </p:cNvPr>
          <p:cNvSpPr txBox="1">
            <a:spLocks/>
          </p:cNvSpPr>
          <p:nvPr/>
        </p:nvSpPr>
        <p:spPr>
          <a:xfrm>
            <a:off x="3623685" y="65907"/>
            <a:ext cx="8568315" cy="66684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l" rtl="0">
              <a:lnSpc>
                <a:spcPct val="115000"/>
              </a:lnSpc>
              <a:spcBef>
                <a:spcPts val="8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1219170" marR="0" lvl="1"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828754" marR="0" lvl="2"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2438339" marR="0" lvl="3"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3047924" marR="0" lvl="4"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3657509" marR="0" lvl="5"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4267093" marR="0" lvl="6"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4876678" marR="0" lvl="7"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5486263" marR="0" lvl="8" indent="-423323"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pPr marL="0" indent="0">
              <a:buFont typeface="Nunito Sans"/>
              <a:buNone/>
            </a:pPr>
            <a:r>
              <a:rPr lang="es-MX" i="1" kern="0" dirty="0">
                <a:solidFill>
                  <a:schemeClr val="accent1"/>
                </a:solidFill>
                <a:latin typeface="Georgia" panose="02040502050405020303" pitchFamily="18" charset="0"/>
              </a:rPr>
              <a:t>Triggers (Disparadores)</a:t>
            </a:r>
          </a:p>
          <a:p>
            <a:pPr marL="0" indent="0">
              <a:buFont typeface="Nunito Sans"/>
              <a:buNone/>
            </a:pPr>
            <a:endParaRPr lang="es-MX" i="1" kern="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39258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885508" y="198435"/>
            <a:ext cx="4329200" cy="1298000"/>
          </a:xfrm>
          <a:prstGeom prst="rect">
            <a:avLst/>
          </a:prstGeom>
        </p:spPr>
        <p:txBody>
          <a:bodyPr spcFirstLastPara="1" wrap="square" lIns="121900" tIns="121900" rIns="121900" bIns="121900" anchor="t" anchorCtr="0">
            <a:noAutofit/>
          </a:bodyPr>
          <a:lstStyle/>
          <a:p>
            <a:r>
              <a:rPr lang="en" dirty="0"/>
              <a:t>Tipos de Bases de Datos</a:t>
            </a:r>
            <a:endParaRPr dirty="0"/>
          </a:p>
        </p:txBody>
      </p:sp>
      <p:sp>
        <p:nvSpPr>
          <p:cNvPr id="122" name="Google Shape;122;p18"/>
          <p:cNvSpPr txBox="1">
            <a:spLocks noGrp="1"/>
          </p:cNvSpPr>
          <p:nvPr>
            <p:ph type="body" idx="2"/>
          </p:nvPr>
        </p:nvSpPr>
        <p:spPr>
          <a:xfrm>
            <a:off x="6840300" y="198435"/>
            <a:ext cx="4627600" cy="5903827"/>
          </a:xfrm>
          <a:prstGeom prst="rect">
            <a:avLst/>
          </a:prstGeom>
        </p:spPr>
        <p:txBody>
          <a:bodyPr spcFirstLastPara="1" wrap="square" lIns="121900" tIns="121900" rIns="121900" bIns="121900" anchor="t" anchorCtr="0">
            <a:noAutofit/>
          </a:bodyPr>
          <a:lstStyle/>
          <a:p>
            <a:pPr marL="152396" indent="0">
              <a:buNone/>
            </a:pPr>
            <a:r>
              <a:rPr lang="es-419" b="1" dirty="0"/>
              <a:t>Objetivo de una Base de datos</a:t>
            </a:r>
          </a:p>
          <a:p>
            <a:pPr marL="152396" indent="0">
              <a:buNone/>
            </a:pPr>
            <a:endParaRPr lang="es-419" b="1" dirty="0"/>
          </a:p>
          <a:p>
            <a:pPr marL="533387" indent="-380990" algn="just">
              <a:buFont typeface="Arial" panose="020B0604020202020204" pitchFamily="34" charset="0"/>
              <a:buChar char="•"/>
            </a:pPr>
            <a:r>
              <a:rPr lang="es-419" dirty="0"/>
              <a:t>Dar contexto a un conjunto de datos.</a:t>
            </a:r>
          </a:p>
          <a:p>
            <a:pPr marL="533387" indent="-380990" algn="just">
              <a:buFont typeface="Arial" panose="020B0604020202020204" pitchFamily="34" charset="0"/>
              <a:buChar char="•"/>
            </a:pPr>
            <a:r>
              <a:rPr lang="es-419" dirty="0"/>
              <a:t>Relacionar datos.</a:t>
            </a:r>
          </a:p>
          <a:p>
            <a:pPr marL="533387" indent="-380990" algn="just">
              <a:buFont typeface="Arial" panose="020B0604020202020204" pitchFamily="34" charset="0"/>
              <a:buChar char="•"/>
            </a:pPr>
            <a:r>
              <a:rPr lang="es-419" dirty="0"/>
              <a:t>Crear una infraestructura con poca redundancia de datos.</a:t>
            </a:r>
          </a:p>
          <a:p>
            <a:pPr marL="533387" indent="-380990" algn="just">
              <a:buFont typeface="Arial" panose="020B0604020202020204" pitchFamily="34" charset="0"/>
              <a:buChar char="•"/>
            </a:pPr>
            <a:r>
              <a:rPr lang="es-419" dirty="0"/>
              <a:t>Optimizar procesos de búsqueda, actualización y borrado.(SELECT, UPDATE, DELETE)</a:t>
            </a:r>
            <a:endParaRPr dirty="0"/>
          </a:p>
        </p:txBody>
      </p:sp>
      <p:sp>
        <p:nvSpPr>
          <p:cNvPr id="123" name="Google Shape;123;p18"/>
          <p:cNvSpPr txBox="1">
            <a:spLocks noGrp="1"/>
          </p:cNvSpPr>
          <p:nvPr>
            <p:ph type="sldNum" idx="12"/>
          </p:nvPr>
        </p:nvSpPr>
        <p:spPr>
          <a:xfrm>
            <a:off x="11409045" y="6333135"/>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n" kern="0"/>
              <a:pPr defTabSz="1219170">
                <a:buClr>
                  <a:srgbClr val="000000"/>
                </a:buClr>
              </a:pPr>
              <a:t>8</a:t>
            </a:fld>
            <a:endParaRPr kern="0"/>
          </a:p>
        </p:txBody>
      </p:sp>
      <p:sp>
        <p:nvSpPr>
          <p:cNvPr id="124" name="Google Shape;124;p18"/>
          <p:cNvSpPr txBox="1">
            <a:spLocks noGrp="1"/>
          </p:cNvSpPr>
          <p:nvPr>
            <p:ph type="subTitle" idx="1"/>
          </p:nvPr>
        </p:nvSpPr>
        <p:spPr>
          <a:xfrm>
            <a:off x="724100" y="2202140"/>
            <a:ext cx="4329200" cy="2835200"/>
          </a:xfrm>
          <a:prstGeom prst="rect">
            <a:avLst/>
          </a:prstGeom>
        </p:spPr>
        <p:txBody>
          <a:bodyPr spcFirstLastPara="1" wrap="square" lIns="121900" tIns="121900" rIns="121900" bIns="121900" anchor="t" anchorCtr="0">
            <a:noAutofit/>
          </a:bodyPr>
          <a:lstStyle/>
          <a:p>
            <a:pPr marL="0" indent="0"/>
            <a:r>
              <a:rPr lang="en" dirty="0"/>
              <a:t>Bases de datos relacionales: Organizadas e interrelacionadas en base a un modelo de datos.</a:t>
            </a:r>
          </a:p>
          <a:p>
            <a:pPr marL="0" indent="0"/>
            <a:endParaRPr lang="en" dirty="0"/>
          </a:p>
          <a:p>
            <a:pPr marL="0" indent="0"/>
            <a:r>
              <a:rPr lang="en" dirty="0"/>
              <a:t>Bases de datos no relacionales (noSQL): No estan atadas a ningun modelo de datos (MongoDB</a:t>
            </a:r>
            <a:r>
              <a:rPr lang="en" u="sng" dirty="0"/>
              <a:t>).</a:t>
            </a:r>
            <a:endParaRPr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body" idx="1"/>
          </p:nvPr>
        </p:nvSpPr>
        <p:spPr>
          <a:xfrm>
            <a:off x="4092513" y="385153"/>
            <a:ext cx="7489920" cy="949841"/>
          </a:xfrm>
        </p:spPr>
        <p:txBody>
          <a:bodyPr spcFirstLastPara="1" wrap="square" lIns="121900" tIns="121900" rIns="121900" bIns="121900" anchor="t" anchorCtr="0">
            <a:normAutofit fontScale="92500" lnSpcReduction="20000"/>
          </a:bodyPr>
          <a:lstStyle/>
          <a:p>
            <a:pPr marL="0" indent="0">
              <a:spcBef>
                <a:spcPts val="0"/>
              </a:spcBef>
              <a:spcAft>
                <a:spcPts val="800"/>
              </a:spcAft>
              <a:buNone/>
            </a:pPr>
            <a:r>
              <a:rPr lang="es-419" dirty="0"/>
              <a:t>Areas de aplicación, modelos y clasificación de las Bases de Datos.</a:t>
            </a:r>
            <a:endParaRPr lang="es-MX" dirty="0"/>
          </a:p>
        </p:txBody>
      </p:sp>
      <p:sp>
        <p:nvSpPr>
          <p:cNvPr id="138" name="Google Shape;138;p20"/>
          <p:cNvSpPr txBox="1">
            <a:spLocks noGrp="1"/>
          </p:cNvSpPr>
          <p:nvPr>
            <p:ph type="sldNum" idx="12"/>
          </p:nvPr>
        </p:nvSpPr>
        <p:spPr>
          <a:xfrm>
            <a:off x="11409045" y="6333135"/>
            <a:ext cx="731600" cy="524800"/>
          </a:xfrm>
        </p:spPr>
        <p:txBody>
          <a:bodyPr spcFirstLastPara="1" wrap="square" lIns="121900" tIns="121900" rIns="121900" bIns="121900" anchor="ctr" anchorCtr="0">
            <a:normAutofit/>
          </a:bodyPr>
          <a:lstStyle/>
          <a:p>
            <a:pPr defTabSz="1219170">
              <a:lnSpc>
                <a:spcPct val="90000"/>
              </a:lnSpc>
              <a:spcAft>
                <a:spcPts val="800"/>
              </a:spcAft>
              <a:buClr>
                <a:srgbClr val="000000"/>
              </a:buClr>
            </a:pPr>
            <a:fld id="{00000000-1234-1234-1234-123412341234}" type="slidenum">
              <a:rPr lang="en" sz="1200" kern="0"/>
              <a:pPr defTabSz="1219170">
                <a:lnSpc>
                  <a:spcPct val="90000"/>
                </a:lnSpc>
                <a:spcAft>
                  <a:spcPts val="800"/>
                </a:spcAft>
                <a:buClr>
                  <a:srgbClr val="000000"/>
                </a:buClr>
              </a:pPr>
              <a:t>9</a:t>
            </a:fld>
            <a:endParaRPr lang="en" sz="1200" kern="0"/>
          </a:p>
        </p:txBody>
      </p:sp>
      <p:sp>
        <p:nvSpPr>
          <p:cNvPr id="79" name="Text Placeholder 4">
            <a:extLst>
              <a:ext uri="{FF2B5EF4-FFF2-40B4-BE49-F238E27FC236}">
                <a16:creationId xmlns:a16="http://schemas.microsoft.com/office/drawing/2014/main" id="{E27B798A-656C-4523-B726-3270D2C09E7E}"/>
              </a:ext>
            </a:extLst>
          </p:cNvPr>
          <p:cNvSpPr>
            <a:spLocks noGrp="1"/>
          </p:cNvSpPr>
          <p:nvPr>
            <p:ph type="body" idx="2"/>
          </p:nvPr>
        </p:nvSpPr>
        <p:spPr>
          <a:xfrm>
            <a:off x="4092513" y="2113437"/>
            <a:ext cx="7461600" cy="3402800"/>
          </a:xfrm>
        </p:spPr>
        <p:txBody>
          <a:bodyPr/>
          <a:lstStyle/>
          <a:p>
            <a:pPr marL="186262" indent="0" algn="just">
              <a:buNone/>
            </a:pPr>
            <a:r>
              <a:rPr lang="en-US" dirty="0"/>
              <a:t>Las areas de aplicacion son los sitios que ocupan un Sistema de organización funcional, por ejemplo: Aerolineas, Tiendas departamentales, Negocios locales, Escuelas, entre otros.</a:t>
            </a:r>
          </a:p>
          <a:p>
            <a:pPr marL="186262" indent="0" algn="just">
              <a:buNone/>
            </a:pPr>
            <a:r>
              <a:rPr lang="en-US" dirty="0">
                <a:solidFill>
                  <a:schemeClr val="tx1"/>
                </a:solidFill>
              </a:rPr>
              <a:t>Modelos y Clasificación</a:t>
            </a:r>
          </a:p>
          <a:p>
            <a:pPr marL="186262" indent="0" algn="just">
              <a:buNone/>
            </a:pPr>
            <a:r>
              <a:rPr lang="en-US" dirty="0"/>
              <a:t>Existen muchos modelos de relaciones de bases de datos, como: El modelo jerarquico, el de red, el </a:t>
            </a:r>
            <a:r>
              <a:rPr lang="en-US" dirty="0" err="1"/>
              <a:t>relacional</a:t>
            </a:r>
            <a:r>
              <a:rPr lang="en-US" dirty="0"/>
              <a:t>, </a:t>
            </a:r>
            <a:r>
              <a:rPr lang="en-US" dirty="0" err="1"/>
              <a:t>orientado</a:t>
            </a:r>
            <a:r>
              <a:rPr lang="en-US" dirty="0"/>
              <a:t> a objetos.</a:t>
            </a:r>
          </a:p>
          <a:p>
            <a:pPr marL="186262" indent="0" algn="just">
              <a:buNone/>
            </a:pPr>
            <a:r>
              <a:rPr lang="en-US" b="1" i="1" u="sng" dirty="0"/>
              <a:t>Sin embargo este </a:t>
            </a:r>
            <a:r>
              <a:rPr lang="en-US" b="1" i="1" u="sng" dirty="0" err="1"/>
              <a:t>curso</a:t>
            </a:r>
            <a:r>
              <a:rPr lang="en-US" b="1" i="1" u="sng" dirty="0"/>
              <a:t> </a:t>
            </a:r>
            <a:r>
              <a:rPr lang="en-US" b="1" i="1" u="sng" dirty="0" err="1"/>
              <a:t>abarca</a:t>
            </a:r>
            <a:r>
              <a:rPr lang="en-US" b="1" i="1" u="sng" dirty="0"/>
              <a:t> el Modelo de organizacion Entidad-Relacion y modelo Relacional.</a:t>
            </a:r>
          </a:p>
        </p:txBody>
      </p:sp>
      <p:sp>
        <p:nvSpPr>
          <p:cNvPr id="6" name="Google Shape;113;p17">
            <a:extLst>
              <a:ext uri="{FF2B5EF4-FFF2-40B4-BE49-F238E27FC236}">
                <a16:creationId xmlns:a16="http://schemas.microsoft.com/office/drawing/2014/main" id="{9EE62619-EAC5-435B-BA84-DDD6891E4BF7}"/>
              </a:ext>
            </a:extLst>
          </p:cNvPr>
          <p:cNvSpPr txBox="1">
            <a:spLocks/>
          </p:cNvSpPr>
          <p:nvPr/>
        </p:nvSpPr>
        <p:spPr>
          <a:xfrm>
            <a:off x="261061" y="399328"/>
            <a:ext cx="2728400" cy="17141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pPr defTabSz="1219170"/>
            <a:r>
              <a:rPr lang="es-MX" sz="3200" kern="0" dirty="0"/>
              <a:t>Bases de Datos Relacionales</a:t>
            </a:r>
          </a:p>
        </p:txBody>
      </p:sp>
      <p:pic>
        <p:nvPicPr>
          <p:cNvPr id="4" name="Gráfico 3" descr="Base de datos">
            <a:extLst>
              <a:ext uri="{FF2B5EF4-FFF2-40B4-BE49-F238E27FC236}">
                <a16:creationId xmlns:a16="http://schemas.microsoft.com/office/drawing/2014/main" id="{C7F194B3-8D35-4434-B8E3-AF3728AE5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5651" y="3114207"/>
            <a:ext cx="2519221" cy="2519221"/>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lysses template">
  <a:themeElements>
    <a:clrScheme name="Custom 347">
      <a:dk1>
        <a:srgbClr val="000000"/>
      </a:dk1>
      <a:lt1>
        <a:srgbClr val="FFFFFF"/>
      </a:lt1>
      <a:dk2>
        <a:srgbClr val="575E5F"/>
      </a:dk2>
      <a:lt2>
        <a:srgbClr val="E7E4DD"/>
      </a:lt2>
      <a:accent1>
        <a:srgbClr val="F67031"/>
      </a:accent1>
      <a:accent2>
        <a:srgbClr val="FFA400"/>
      </a:accent2>
      <a:accent3>
        <a:srgbClr val="7A7AAA"/>
      </a:accent3>
      <a:accent4>
        <a:srgbClr val="00BCD4"/>
      </a:accent4>
      <a:accent5>
        <a:srgbClr val="F2496F"/>
      </a:accent5>
      <a:accent6>
        <a:srgbClr val="A2324B"/>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5680</Words>
  <Application>Microsoft Office PowerPoint</Application>
  <PresentationFormat>Panorámica</PresentationFormat>
  <Paragraphs>787</Paragraphs>
  <Slides>74</Slides>
  <Notes>28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74</vt:i4>
      </vt:variant>
    </vt:vector>
  </HeadingPairs>
  <TitlesOfParts>
    <vt:vector size="84" baseType="lpstr">
      <vt:lpstr>Arial</vt:lpstr>
      <vt:lpstr>Calibri</vt:lpstr>
      <vt:lpstr>Calibri Light</vt:lpstr>
      <vt:lpstr>Cambria Math</vt:lpstr>
      <vt:lpstr>Georgia</vt:lpstr>
      <vt:lpstr>Karla</vt:lpstr>
      <vt:lpstr>Nunito Sans</vt:lpstr>
      <vt:lpstr>Wingdings</vt:lpstr>
      <vt:lpstr>Tema de Office</vt:lpstr>
      <vt:lpstr>Ulysses template</vt:lpstr>
      <vt:lpstr>Bases de Datos con SQL Server y Transact SQL</vt:lpstr>
      <vt:lpstr>Temas del Curso</vt:lpstr>
      <vt:lpstr>Temas del Curso    </vt:lpstr>
      <vt:lpstr>Temas del Curso</vt:lpstr>
      <vt:lpstr>Bases de Datos Relacionales</vt:lpstr>
      <vt:lpstr>Bases de Datos Relacionales</vt:lpstr>
      <vt:lpstr>Bases de Datos Relacionales</vt:lpstr>
      <vt:lpstr>Tipos de Bases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 con SQL Server y Transact SQL</dc:title>
  <dc:creator>FERNANDO MUNGUIA MORENO</dc:creator>
  <cp:lastModifiedBy>Fernando Munguía</cp:lastModifiedBy>
  <cp:revision>91</cp:revision>
  <dcterms:created xsi:type="dcterms:W3CDTF">2020-11-09T18:33:42Z</dcterms:created>
  <dcterms:modified xsi:type="dcterms:W3CDTF">2022-06-14T03:03:43Z</dcterms:modified>
</cp:coreProperties>
</file>