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7"/>
  </p:notesMasterIdLst>
  <p:sldIdLst>
    <p:sldId id="256" r:id="rId4"/>
    <p:sldId id="368" r:id="rId5"/>
    <p:sldId id="369" r:id="rId6"/>
    <p:sldId id="362" r:id="rId7"/>
    <p:sldId id="349" r:id="rId8"/>
    <p:sldId id="350" r:id="rId9"/>
    <p:sldId id="373" r:id="rId10"/>
    <p:sldId id="378" r:id="rId11"/>
    <p:sldId id="370" r:id="rId12"/>
    <p:sldId id="275" r:id="rId13"/>
    <p:sldId id="364" r:id="rId14"/>
    <p:sldId id="351" r:id="rId15"/>
    <p:sldId id="365" r:id="rId16"/>
    <p:sldId id="277" r:id="rId17"/>
    <p:sldId id="352" r:id="rId18"/>
    <p:sldId id="372" r:id="rId19"/>
    <p:sldId id="366" r:id="rId20"/>
    <p:sldId id="381" r:id="rId21"/>
    <p:sldId id="278" r:id="rId22"/>
    <p:sldId id="280" r:id="rId23"/>
    <p:sldId id="382" r:id="rId24"/>
    <p:sldId id="383" r:id="rId25"/>
    <p:sldId id="384" r:id="rId26"/>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Section par défaut" id="{7F1D738F-323E-4469-8B2F-D4541EA00F7B}">
          <p14:sldIdLst>
            <p14:sldId id="256"/>
          </p14:sldIdLst>
        </p14:section>
        <p14:section name="Entreprise" id="{CAC5E832-DAD3-492E-977B-C12A1D051D98}">
          <p14:sldIdLst>
            <p14:sldId id="259"/>
            <p14:sldId id="260"/>
            <p14:sldId id="261"/>
            <p14:sldId id="354"/>
          </p14:sldIdLst>
        </p14:section>
        <p14:section name="Entreprenariat" id="{02F91E33-BFCC-47AB-BE32-34EAB096881E}">
          <p14:sldIdLst>
            <p14:sldId id="262"/>
          </p14:sldIdLst>
        </p14:section>
        <p14:section name="Offre Marché" id="{991F7D0A-5560-4267-92DC-C203101F9444}">
          <p14:sldIdLst>
            <p14:sldId id="334"/>
            <p14:sldId id="335"/>
            <p14:sldId id="337"/>
            <p14:sldId id="355"/>
            <p14:sldId id="358"/>
            <p14:sldId id="263"/>
            <p14:sldId id="339"/>
            <p14:sldId id="340"/>
            <p14:sldId id="341"/>
            <p14:sldId id="342"/>
            <p14:sldId id="343"/>
            <p14:sldId id="344"/>
            <p14:sldId id="345"/>
          </p14:sldIdLst>
        </p14:section>
        <p14:section name="Elasticite" id="{120627B3-16BD-4D85-950A-C066B0D9497B}">
          <p14:sldIdLst>
            <p14:sldId id="368"/>
            <p14:sldId id="359"/>
            <p14:sldId id="360"/>
            <p14:sldId id="267"/>
            <p14:sldId id="347"/>
            <p14:sldId id="268"/>
            <p14:sldId id="269"/>
            <p14:sldId id="361"/>
            <p14:sldId id="374"/>
            <p14:sldId id="376"/>
            <p14:sldId id="375"/>
          </p14:sldIdLst>
        </p14:section>
        <p14:section name="Section sans titre" id="{AF267CD4-BF26-4C5A-93FB-ECE1F0111A27}">
          <p14:sldIdLst>
            <p14:sldId id="270"/>
            <p14:sldId id="273"/>
            <p14:sldId id="271"/>
            <p14:sldId id="367"/>
            <p14:sldId id="274"/>
            <p14:sldId id="371"/>
            <p14:sldId id="377"/>
          </p14:sldIdLst>
        </p14:section>
        <p14:section name="Elasti Offre" id="{77C9D738-85C8-4413-9974-595AC6307CC4}">
          <p14:sldIdLst>
            <p14:sldId id="369"/>
            <p14:sldId id="362"/>
            <p14:sldId id="349"/>
            <p14:sldId id="350"/>
            <p14:sldId id="373"/>
            <p14:sldId id="378"/>
            <p14:sldId id="379"/>
            <p14:sldId id="380"/>
          </p14:sldIdLst>
        </p14:section>
        <p14:section name="Elas Revenu" id="{E969557E-32B4-4A84-92EC-AFC6D673C964}">
          <p14:sldIdLst>
            <p14:sldId id="370"/>
            <p14:sldId id="275"/>
            <p14:sldId id="364"/>
            <p14:sldId id="351"/>
            <p14:sldId id="365"/>
            <p14:sldId id="277"/>
            <p14:sldId id="352"/>
            <p14:sldId id="372"/>
          </p14:sldIdLst>
        </p14:section>
        <p14:section name="Croise" id="{A89B6386-4267-4C3D-A896-3659F6A7B14F}">
          <p14:sldIdLst>
            <p14:sldId id="366"/>
            <p14:sldId id="381"/>
            <p14:sldId id="278"/>
            <p14:sldId id="280"/>
            <p14:sldId id="382"/>
            <p14:sldId id="383"/>
            <p14:sldId id="384"/>
            <p14:sldId id="391"/>
          </p14:sldIdLst>
        </p14:section>
        <p14:section name="Exercice" id="{C4DF38B3-5487-4140-A14E-A36B9C340E58}">
          <p14:sldIdLst>
            <p14:sldId id="385"/>
            <p14:sldId id="393"/>
            <p14:sldId id="394"/>
          </p14:sldIdLst>
        </p14:section>
        <p14:section name="Section par défaut" id="{AF52E9CB-02EF-417C-BE01-BC29011B149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403E7-1796-4468-B844-B0013A1C3C94}" type="datetimeFigureOut">
              <a:rPr lang="x-none" smtClean="0"/>
              <a:pPr/>
              <a:t>18/01/2024</a:t>
            </a:fld>
            <a:endParaRPr lang="x-none"/>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4E132A-9774-4550-83E4-4AFF0210412C}" type="slidenum">
              <a:rPr lang="x-none" smtClean="0"/>
              <a:pPr/>
              <a:t>‹N°›</a:t>
            </a:fld>
            <a:endParaRPr lang="x-none"/>
          </a:p>
        </p:txBody>
      </p:sp>
    </p:spTree>
    <p:extLst>
      <p:ext uri="{BB962C8B-B14F-4D97-AF65-F5344CB8AC3E}">
        <p14:creationId xmlns="" xmlns:p14="http://schemas.microsoft.com/office/powerpoint/2010/main" val="119507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83715A31-921F-4CED-BF3A-A659A14718BF}"/>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t>la demande</a:t>
            </a:r>
          </a:p>
        </p:txBody>
      </p:sp>
      <p:sp>
        <p:nvSpPr>
          <p:cNvPr id="7" name="Rectangle 7">
            <a:extLst>
              <a:ext uri="{FF2B5EF4-FFF2-40B4-BE49-F238E27FC236}">
                <a16:creationId xmlns="" xmlns:a16="http://schemas.microsoft.com/office/drawing/2014/main" id="{924C9E11-55B1-4E51-A569-1DBDC75DDA12}"/>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48C78A-B155-4414-A0A8-F518611035A2}" type="slidenum">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818" name="Rectangle 2">
            <a:extLst>
              <a:ext uri="{FF2B5EF4-FFF2-40B4-BE49-F238E27FC236}">
                <a16:creationId xmlns="" xmlns:a16="http://schemas.microsoft.com/office/drawing/2014/main" id="{19048F90-7FA1-4CAE-B6E2-4D406756F3E7}"/>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2681CE6C-C574-4F45-8A3A-55B8BFE997F6}"/>
              </a:ext>
            </a:extLst>
          </p:cNvPr>
          <p:cNvSpPr>
            <a:spLocks noGrp="1" noChangeArrowheads="1"/>
          </p:cNvSpPr>
          <p:nvPr>
            <p:ph type="body" idx="1"/>
          </p:nvPr>
        </p:nvSpPr>
        <p:spPr/>
        <p:txBody>
          <a:bodyPr/>
          <a:lstStyle/>
          <a:p>
            <a:r>
              <a:rPr lang="fr-CA" altLang="x-none" sz="240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fr-CA" altLang="x-none"/>
          </a:p>
        </p:txBody>
      </p:sp>
    </p:spTree>
    <p:extLst>
      <p:ext uri="{BB962C8B-B14F-4D97-AF65-F5344CB8AC3E}">
        <p14:creationId xmlns="" xmlns:p14="http://schemas.microsoft.com/office/powerpoint/2010/main" val="1862408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3ED7FF17-6897-43D5-A80E-955722639E4E}"/>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t>la demande</a:t>
            </a:r>
          </a:p>
        </p:txBody>
      </p:sp>
      <p:sp>
        <p:nvSpPr>
          <p:cNvPr id="7" name="Rectangle 7">
            <a:extLst>
              <a:ext uri="{FF2B5EF4-FFF2-40B4-BE49-F238E27FC236}">
                <a16:creationId xmlns="" xmlns:a16="http://schemas.microsoft.com/office/drawing/2014/main" id="{3CA62F11-F627-4090-9A0A-DBAF40674524}"/>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353ADCF-8201-4596-A257-0D92AE28359A}" type="slidenum">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90" name="Rectangle 2">
            <a:extLst>
              <a:ext uri="{FF2B5EF4-FFF2-40B4-BE49-F238E27FC236}">
                <a16:creationId xmlns="" xmlns:a16="http://schemas.microsoft.com/office/drawing/2014/main" id="{4A07D2F6-E8DD-41BB-8860-8D292436D88C}"/>
              </a:ext>
            </a:extLst>
          </p:cNvPr>
          <p:cNvSpPr>
            <a:spLocks noGrp="1" noRot="1" noChangeAspect="1" noChangeArrowheads="1" noTextEdit="1"/>
          </p:cNvSpPr>
          <p:nvPr>
            <p:ph type="sldImg"/>
          </p:nvPr>
        </p:nvSpPr>
        <p:spPr>
          <a:ln/>
        </p:spPr>
      </p:sp>
      <p:sp>
        <p:nvSpPr>
          <p:cNvPr id="37891" name="Rectangle 3">
            <a:extLst>
              <a:ext uri="{FF2B5EF4-FFF2-40B4-BE49-F238E27FC236}">
                <a16:creationId xmlns="" xmlns:a16="http://schemas.microsoft.com/office/drawing/2014/main" id="{F3C93395-E539-4D59-A941-D1F78C23FE5D}"/>
              </a:ext>
            </a:extLst>
          </p:cNvPr>
          <p:cNvSpPr>
            <a:spLocks noGrp="1" noChangeArrowheads="1"/>
          </p:cNvSpPr>
          <p:nvPr>
            <p:ph type="body" idx="1"/>
          </p:nvPr>
        </p:nvSpPr>
        <p:spPr/>
        <p:txBody>
          <a:bodyPr/>
          <a:lstStyle/>
          <a:p>
            <a:r>
              <a:rPr lang="fr-CA" altLang="x-none" sz="240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fr-CA" altLang="x-none"/>
          </a:p>
        </p:txBody>
      </p:sp>
    </p:spTree>
    <p:extLst>
      <p:ext uri="{BB962C8B-B14F-4D97-AF65-F5344CB8AC3E}">
        <p14:creationId xmlns="" xmlns:p14="http://schemas.microsoft.com/office/powerpoint/2010/main" val="1103032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1056B445-CA20-4E37-B991-FC1754C3CD1E}"/>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t>la demande</a:t>
            </a:r>
          </a:p>
        </p:txBody>
      </p:sp>
      <p:sp>
        <p:nvSpPr>
          <p:cNvPr id="7" name="Rectangle 7">
            <a:extLst>
              <a:ext uri="{FF2B5EF4-FFF2-40B4-BE49-F238E27FC236}">
                <a16:creationId xmlns="" xmlns:a16="http://schemas.microsoft.com/office/drawing/2014/main" id="{4011FEBD-ED25-4E09-864B-70A0DCF5B45D}"/>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11504A-AF6E-45AE-93D2-988B0C728BB8}" type="slidenum">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38" name="Rectangle 2">
            <a:extLst>
              <a:ext uri="{FF2B5EF4-FFF2-40B4-BE49-F238E27FC236}">
                <a16:creationId xmlns="" xmlns:a16="http://schemas.microsoft.com/office/drawing/2014/main" id="{BBA8FE7B-05DD-4EDE-B0CE-D980B045FAE9}"/>
              </a:ext>
            </a:extLst>
          </p:cNvPr>
          <p:cNvSpPr>
            <a:spLocks noGrp="1" noRot="1" noChangeAspect="1" noChangeArrowheads="1" noTextEdit="1"/>
          </p:cNvSpPr>
          <p:nvPr>
            <p:ph type="sldImg"/>
          </p:nvPr>
        </p:nvSpPr>
        <p:spPr>
          <a:ln/>
        </p:spPr>
      </p:sp>
      <p:sp>
        <p:nvSpPr>
          <p:cNvPr id="39939" name="Rectangle 3">
            <a:extLst>
              <a:ext uri="{FF2B5EF4-FFF2-40B4-BE49-F238E27FC236}">
                <a16:creationId xmlns="" xmlns:a16="http://schemas.microsoft.com/office/drawing/2014/main" id="{46E09D93-7BC2-4174-BBD0-A548A01C2A9E}"/>
              </a:ext>
            </a:extLst>
          </p:cNvPr>
          <p:cNvSpPr>
            <a:spLocks noGrp="1" noChangeArrowheads="1"/>
          </p:cNvSpPr>
          <p:nvPr>
            <p:ph type="body" idx="1"/>
          </p:nvPr>
        </p:nvSpPr>
        <p:spPr>
          <a:xfrm>
            <a:off x="990600" y="4648200"/>
            <a:ext cx="5029200" cy="4114800"/>
          </a:xfrm>
        </p:spPr>
        <p:txBody>
          <a:bodyPr/>
          <a:lstStyle/>
          <a:p>
            <a:r>
              <a:rPr lang="fr-CA" altLang="x-none" sz="240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Tree>
    <p:extLst>
      <p:ext uri="{BB962C8B-B14F-4D97-AF65-F5344CB8AC3E}">
        <p14:creationId xmlns="" xmlns:p14="http://schemas.microsoft.com/office/powerpoint/2010/main" val="335061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BC8BFA81-0E21-4781-96E6-E6B049BA29B8}"/>
              </a:ext>
            </a:extLst>
          </p:cNvPr>
          <p:cNvSpPr>
            <a:spLocks noGrp="1" noChangeArrowheads="1"/>
          </p:cNvSpPr>
          <p:nvPr>
            <p:ph type="ftr" sz="quarter" idx="4"/>
          </p:nvPr>
        </p:nvSpPr>
        <p:spP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t>la demande</a:t>
            </a:r>
          </a:p>
        </p:txBody>
      </p:sp>
      <p:sp>
        <p:nvSpPr>
          <p:cNvPr id="7" name="Rectangle 7">
            <a:extLst>
              <a:ext uri="{FF2B5EF4-FFF2-40B4-BE49-F238E27FC236}">
                <a16:creationId xmlns="" xmlns:a16="http://schemas.microsoft.com/office/drawing/2014/main" id="{7B90B45F-9C5C-4A4E-9897-1CA18CEF3BD3}"/>
              </a:ext>
            </a:extLst>
          </p:cNvPr>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47A9FC-8FB5-4F71-97DE-9E7773687183}" type="slidenum">
              <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altLang="x-non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274" name="Rectangle 2">
            <a:extLst>
              <a:ext uri="{FF2B5EF4-FFF2-40B4-BE49-F238E27FC236}">
                <a16:creationId xmlns="" xmlns:a16="http://schemas.microsoft.com/office/drawing/2014/main" id="{8CF94258-0DB0-4359-8987-4C1C0F698C99}"/>
              </a:ext>
            </a:extLst>
          </p:cNvPr>
          <p:cNvSpPr>
            <a:spLocks noGrp="1" noRot="1" noChangeAspect="1" noChangeArrowheads="1" noTextEdit="1"/>
          </p:cNvSpPr>
          <p:nvPr>
            <p:ph type="sldImg"/>
          </p:nvPr>
        </p:nvSpPr>
        <p:spPr>
          <a:ln/>
        </p:spPr>
      </p:sp>
      <p:sp>
        <p:nvSpPr>
          <p:cNvPr id="54275" name="Rectangle 3">
            <a:extLst>
              <a:ext uri="{FF2B5EF4-FFF2-40B4-BE49-F238E27FC236}">
                <a16:creationId xmlns="" xmlns:a16="http://schemas.microsoft.com/office/drawing/2014/main" id="{4C98A675-35F7-44AC-810E-E19536FF3BC8}"/>
              </a:ext>
            </a:extLst>
          </p:cNvPr>
          <p:cNvSpPr>
            <a:spLocks noGrp="1" noChangeArrowheads="1"/>
          </p:cNvSpPr>
          <p:nvPr>
            <p:ph type="body" idx="1"/>
          </p:nvPr>
        </p:nvSpPr>
        <p:spPr/>
        <p:txBody>
          <a:bodyPr/>
          <a:lstStyle/>
          <a:p>
            <a:r>
              <a:rPr lang="fr-CA" altLang="x-none" sz="2400"/>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a:p>
            <a:endParaRPr lang="fr-CA" altLang="x-none"/>
          </a:p>
        </p:txBody>
      </p:sp>
    </p:spTree>
    <p:extLst>
      <p:ext uri="{BB962C8B-B14F-4D97-AF65-F5344CB8AC3E}">
        <p14:creationId xmlns="" xmlns:p14="http://schemas.microsoft.com/office/powerpoint/2010/main" val="315662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8D4325E-DCA5-4D8D-BAC2-D07811D4060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x-none"/>
          </a:p>
        </p:txBody>
      </p:sp>
      <p:sp>
        <p:nvSpPr>
          <p:cNvPr id="3" name="Sous-titre 2">
            <a:extLst>
              <a:ext uri="{FF2B5EF4-FFF2-40B4-BE49-F238E27FC236}">
                <a16:creationId xmlns="" xmlns:a16="http://schemas.microsoft.com/office/drawing/2014/main" id="{51E50E55-433E-4628-B688-9268B579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x-none"/>
          </a:p>
        </p:txBody>
      </p:sp>
      <p:sp>
        <p:nvSpPr>
          <p:cNvPr id="4" name="Espace réservé de la date 3">
            <a:extLst>
              <a:ext uri="{FF2B5EF4-FFF2-40B4-BE49-F238E27FC236}">
                <a16:creationId xmlns="" xmlns:a16="http://schemas.microsoft.com/office/drawing/2014/main" id="{5D35BA17-16EC-4532-A422-E0CEC911B69C}"/>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EAEBE73E-F387-49D6-88B9-15A4E8434C46}"/>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DC933829-098C-4DCD-8E74-5DE583BDD884}"/>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298139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0B91D41-388E-4C46-AF04-758323C744F4}"/>
              </a:ext>
            </a:extLst>
          </p:cNvPr>
          <p:cNvSpPr>
            <a:spLocks noGrp="1"/>
          </p:cNvSpPr>
          <p:nvPr>
            <p:ph type="title"/>
          </p:nvPr>
        </p:nvSpPr>
        <p:spPr/>
        <p:txBody>
          <a:bodyPr/>
          <a:lstStyle/>
          <a:p>
            <a:r>
              <a:rPr lang="fr-FR"/>
              <a:t>Modifiez le style du titre</a:t>
            </a:r>
            <a:endParaRPr lang="x-none"/>
          </a:p>
        </p:txBody>
      </p:sp>
      <p:sp>
        <p:nvSpPr>
          <p:cNvPr id="3" name="Espace réservé du texte vertical 2">
            <a:extLst>
              <a:ext uri="{FF2B5EF4-FFF2-40B4-BE49-F238E27FC236}">
                <a16:creationId xmlns="" xmlns:a16="http://schemas.microsoft.com/office/drawing/2014/main" id="{9F4BA9A3-5559-492F-80C8-7380B68D81B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DFAC5A4E-3ADF-4487-89F3-7395C062F93A}"/>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C4C9FA29-40EC-4453-9B6F-12A22DA95FCA}"/>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F9239048-6FC4-4465-8326-A423A099A181}"/>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371911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19B7301D-B686-4E16-B8ED-A0A179B63BAE}"/>
              </a:ext>
            </a:extLst>
          </p:cNvPr>
          <p:cNvSpPr>
            <a:spLocks noGrp="1"/>
          </p:cNvSpPr>
          <p:nvPr>
            <p:ph type="title" orient="vert"/>
          </p:nvPr>
        </p:nvSpPr>
        <p:spPr>
          <a:xfrm>
            <a:off x="8724900" y="365125"/>
            <a:ext cx="2628900" cy="5811838"/>
          </a:xfrm>
        </p:spPr>
        <p:txBody>
          <a:bodyPr vert="eaVert"/>
          <a:lstStyle/>
          <a:p>
            <a:r>
              <a:rPr lang="fr-FR"/>
              <a:t>Modifiez le style du titre</a:t>
            </a:r>
            <a:endParaRPr lang="x-none"/>
          </a:p>
        </p:txBody>
      </p:sp>
      <p:sp>
        <p:nvSpPr>
          <p:cNvPr id="3" name="Espace réservé du texte vertical 2">
            <a:extLst>
              <a:ext uri="{FF2B5EF4-FFF2-40B4-BE49-F238E27FC236}">
                <a16:creationId xmlns="" xmlns:a16="http://schemas.microsoft.com/office/drawing/2014/main" id="{87C9578E-B750-4FDE-9B85-D9853AD881C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3310B338-63DA-4435-99AD-78B56DE75FD9}"/>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84B27DBD-EDCA-4AAE-91B9-6E96CDE92801}"/>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7E350D11-ED0D-44C6-854E-F66E46D1943E}"/>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2830270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D84A7BF-6031-4817-9A76-6F5385101E9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x-none" dirty="0"/>
          </a:p>
        </p:txBody>
      </p:sp>
      <p:sp>
        <p:nvSpPr>
          <p:cNvPr id="3" name="Sous-titre 2">
            <a:extLst>
              <a:ext uri="{FF2B5EF4-FFF2-40B4-BE49-F238E27FC236}">
                <a16:creationId xmlns="" xmlns:a16="http://schemas.microsoft.com/office/drawing/2014/main" id="{53791B00-973A-4FAC-AC72-A688D48B6A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x-none" dirty="0"/>
          </a:p>
        </p:txBody>
      </p:sp>
    </p:spTree>
    <p:extLst>
      <p:ext uri="{BB962C8B-B14F-4D97-AF65-F5344CB8AC3E}">
        <p14:creationId xmlns="" xmlns:p14="http://schemas.microsoft.com/office/powerpoint/2010/main" val="1582059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8AC407C-C6F1-41FE-B889-F4482B2F8028}"/>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3D391D03-0A96-41A9-8DCE-DC88EC45E22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114DC8D6-AF9F-45ED-8D23-6983774C5287}"/>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A119BD70-FDDD-4510-AA38-78A680714749}"/>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CF9489C0-9E22-45A8-9495-23475ACF3580}"/>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1378079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3702A9C-3A6E-47DD-B16B-3F92C1BE4E2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F230D21A-BE35-4784-82BB-05E96AF233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4201E1A3-E20F-4FB3-88F1-50E7CC572169}"/>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B42A3A35-25BC-48BE-9FFF-752A55C854BA}"/>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B0F5825B-55C2-41B7-B213-41DBB4093938}"/>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4057906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91452E6-E63E-4308-B13E-334A1917EC24}"/>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079ECE28-49A8-4B64-8FC7-697F6888F3E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contenu 3">
            <a:extLst>
              <a:ext uri="{FF2B5EF4-FFF2-40B4-BE49-F238E27FC236}">
                <a16:creationId xmlns="" xmlns:a16="http://schemas.microsoft.com/office/drawing/2014/main" id="{D247BF92-E962-44A4-84C3-2C5EBF170D9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e la date 4">
            <a:extLst>
              <a:ext uri="{FF2B5EF4-FFF2-40B4-BE49-F238E27FC236}">
                <a16:creationId xmlns="" xmlns:a16="http://schemas.microsoft.com/office/drawing/2014/main" id="{CCAF7639-A270-4266-A02A-1E4117F5297E}"/>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BFD9A146-3789-4D05-8B1B-B9358D8AAC56}"/>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AE8F71BA-DDB4-470C-8FB9-DDB7F1160EBD}"/>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240678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6D125A9-CA94-4D1C-924F-95825D4892A5}"/>
              </a:ext>
            </a:extLst>
          </p:cNvPr>
          <p:cNvSpPr>
            <a:spLocks noGrp="1"/>
          </p:cNvSpPr>
          <p:nvPr>
            <p:ph type="title"/>
          </p:nvPr>
        </p:nvSpPr>
        <p:spPr>
          <a:xfrm>
            <a:off x="839788" y="365125"/>
            <a:ext cx="10515600" cy="1325563"/>
          </a:xfrm>
        </p:spPr>
        <p:txBody>
          <a:body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D0386E16-BDD1-4B00-8EB8-C49EC031D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F582DBFB-5C4F-4577-B1BA-6D20F6D1022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u texte 4">
            <a:extLst>
              <a:ext uri="{FF2B5EF4-FFF2-40B4-BE49-F238E27FC236}">
                <a16:creationId xmlns="" xmlns:a16="http://schemas.microsoft.com/office/drawing/2014/main" id="{ED8389AF-AA7F-4B97-B220-52D7DE481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2D09827D-850A-422C-9A5C-51D7C200958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7" name="Espace réservé de la date 6">
            <a:extLst>
              <a:ext uri="{FF2B5EF4-FFF2-40B4-BE49-F238E27FC236}">
                <a16:creationId xmlns="" xmlns:a16="http://schemas.microsoft.com/office/drawing/2014/main" id="{F059BFB2-6075-46F4-AF82-CA1D31A967C3}"/>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8" name="Espace réservé du pied de page 7">
            <a:extLst>
              <a:ext uri="{FF2B5EF4-FFF2-40B4-BE49-F238E27FC236}">
                <a16:creationId xmlns="" xmlns:a16="http://schemas.microsoft.com/office/drawing/2014/main" id="{C59FDB04-452E-47B4-B353-5DE86AF2283C}"/>
              </a:ext>
            </a:extLst>
          </p:cNvPr>
          <p:cNvSpPr>
            <a:spLocks noGrp="1"/>
          </p:cNvSpPr>
          <p:nvPr>
            <p:ph type="ftr" sz="quarter" idx="11"/>
          </p:nvPr>
        </p:nvSpPr>
        <p:spPr/>
        <p:txBody>
          <a:bodyPr/>
          <a:lstStyle/>
          <a:p>
            <a:endParaRPr lang="x-none"/>
          </a:p>
        </p:txBody>
      </p:sp>
      <p:sp>
        <p:nvSpPr>
          <p:cNvPr id="9" name="Espace réservé du numéro de diapositive 8">
            <a:extLst>
              <a:ext uri="{FF2B5EF4-FFF2-40B4-BE49-F238E27FC236}">
                <a16:creationId xmlns="" xmlns:a16="http://schemas.microsoft.com/office/drawing/2014/main" id="{5CB9645F-5BA8-4455-AD71-44F0CFB58309}"/>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342648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9429052-E6C0-4BAE-93F7-959862FA798E}"/>
              </a:ext>
            </a:extLst>
          </p:cNvPr>
          <p:cNvSpPr>
            <a:spLocks noGrp="1"/>
          </p:cNvSpPr>
          <p:nvPr>
            <p:ph type="title"/>
          </p:nvPr>
        </p:nvSpPr>
        <p:spPr/>
        <p:txBody>
          <a:bodyPr/>
          <a:lstStyle/>
          <a:p>
            <a:r>
              <a:rPr lang="fr-FR"/>
              <a:t>Modifiez le style du titre</a:t>
            </a:r>
            <a:endParaRPr lang="x-none"/>
          </a:p>
        </p:txBody>
      </p:sp>
      <p:sp>
        <p:nvSpPr>
          <p:cNvPr id="3" name="Espace réservé de la date 2">
            <a:extLst>
              <a:ext uri="{FF2B5EF4-FFF2-40B4-BE49-F238E27FC236}">
                <a16:creationId xmlns="" xmlns:a16="http://schemas.microsoft.com/office/drawing/2014/main" id="{EDE461A5-FE20-4C06-A088-70B0ABE34CDD}"/>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4" name="Espace réservé du pied de page 3">
            <a:extLst>
              <a:ext uri="{FF2B5EF4-FFF2-40B4-BE49-F238E27FC236}">
                <a16:creationId xmlns="" xmlns:a16="http://schemas.microsoft.com/office/drawing/2014/main" id="{6BD30B55-206A-4AEB-BDA7-7EE6E68E185B}"/>
              </a:ext>
            </a:extLst>
          </p:cNvPr>
          <p:cNvSpPr>
            <a:spLocks noGrp="1"/>
          </p:cNvSpPr>
          <p:nvPr>
            <p:ph type="ftr" sz="quarter" idx="11"/>
          </p:nvPr>
        </p:nvSpPr>
        <p:spPr/>
        <p:txBody>
          <a:bodyPr/>
          <a:lstStyle/>
          <a:p>
            <a:endParaRPr lang="x-none"/>
          </a:p>
        </p:txBody>
      </p:sp>
      <p:sp>
        <p:nvSpPr>
          <p:cNvPr id="5" name="Espace réservé du numéro de diapositive 4">
            <a:extLst>
              <a:ext uri="{FF2B5EF4-FFF2-40B4-BE49-F238E27FC236}">
                <a16:creationId xmlns="" xmlns:a16="http://schemas.microsoft.com/office/drawing/2014/main" id="{78F6E987-7F3A-4D78-A811-109FA201217E}"/>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6941372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17BEF336-6D1A-4E51-9A0F-6FF365E1FA97}"/>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3" name="Espace réservé du pied de page 2">
            <a:extLst>
              <a:ext uri="{FF2B5EF4-FFF2-40B4-BE49-F238E27FC236}">
                <a16:creationId xmlns="" xmlns:a16="http://schemas.microsoft.com/office/drawing/2014/main" id="{414C9B65-7D9D-4667-BE42-627FDD53F8EC}"/>
              </a:ext>
            </a:extLst>
          </p:cNvPr>
          <p:cNvSpPr>
            <a:spLocks noGrp="1"/>
          </p:cNvSpPr>
          <p:nvPr>
            <p:ph type="ftr" sz="quarter" idx="11"/>
          </p:nvPr>
        </p:nvSpPr>
        <p:spPr/>
        <p:txBody>
          <a:bodyPr/>
          <a:lstStyle/>
          <a:p>
            <a:endParaRPr lang="x-none"/>
          </a:p>
        </p:txBody>
      </p:sp>
      <p:sp>
        <p:nvSpPr>
          <p:cNvPr id="4" name="Espace réservé du numéro de diapositive 3">
            <a:extLst>
              <a:ext uri="{FF2B5EF4-FFF2-40B4-BE49-F238E27FC236}">
                <a16:creationId xmlns="" xmlns:a16="http://schemas.microsoft.com/office/drawing/2014/main" id="{47FABFDB-2763-4905-B27C-52FA79523C08}"/>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3897195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0F4CE45-4D8E-4DAF-81E1-E0F7683E4FC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0ED121AC-BE95-491F-A63D-69EDBC3EA7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texte 3">
            <a:extLst>
              <a:ext uri="{FF2B5EF4-FFF2-40B4-BE49-F238E27FC236}">
                <a16:creationId xmlns="" xmlns:a16="http://schemas.microsoft.com/office/drawing/2014/main" id="{AA256604-2BFA-4E75-8566-577947881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340783AE-4C01-4BED-81EA-208BBC1D2E26}"/>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DCA9F005-7CC3-4E7F-8081-6454A94C387D}"/>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3993F408-F62A-4D3F-9288-8138D74332FC}"/>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152608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52EF693-9BE5-45E2-BA71-43048E513314}"/>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56936E4B-46DE-4192-968B-957D32EF480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A7443E2E-0FB3-4D76-BE6D-31A2AF1B86BA}"/>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2127C7B8-9540-47E4-8BA6-2E776ECC6421}"/>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80E4352A-CB91-4BFA-BF22-63FBC0617B22}"/>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922232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948069B-A0E7-4E4A-BD9B-B70ED9465A6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pour une image  2">
            <a:extLst>
              <a:ext uri="{FF2B5EF4-FFF2-40B4-BE49-F238E27FC236}">
                <a16:creationId xmlns="" xmlns:a16="http://schemas.microsoft.com/office/drawing/2014/main" id="{97C4A60D-7942-4C9E-9402-3CBD64B7D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x-none"/>
          </a:p>
        </p:txBody>
      </p:sp>
      <p:sp>
        <p:nvSpPr>
          <p:cNvPr id="4" name="Espace réservé du texte 3">
            <a:extLst>
              <a:ext uri="{FF2B5EF4-FFF2-40B4-BE49-F238E27FC236}">
                <a16:creationId xmlns="" xmlns:a16="http://schemas.microsoft.com/office/drawing/2014/main" id="{D67076AA-B9EF-4516-867C-3DC58F1A4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1C50FECA-2996-4E85-85C2-B9F4E08F6D3B}"/>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25E220C2-E9B8-4CAA-AD65-318376EB500E}"/>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5C13D9F1-7488-43D2-8411-639DF3D14C6F}"/>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39446692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E84E72F-9953-4044-AA73-CAF1E8F33054}"/>
              </a:ext>
            </a:extLst>
          </p:cNvPr>
          <p:cNvSpPr>
            <a:spLocks noGrp="1"/>
          </p:cNvSpPr>
          <p:nvPr>
            <p:ph type="title"/>
          </p:nvPr>
        </p:nvSpPr>
        <p:spPr/>
        <p:txBody>
          <a:bodyPr/>
          <a:lstStyle/>
          <a:p>
            <a:r>
              <a:rPr lang="fr-FR"/>
              <a:t>Modifiez le style du titre</a:t>
            </a:r>
            <a:endParaRPr lang="x-none"/>
          </a:p>
        </p:txBody>
      </p:sp>
      <p:sp>
        <p:nvSpPr>
          <p:cNvPr id="3" name="Espace réservé du texte vertical 2">
            <a:extLst>
              <a:ext uri="{FF2B5EF4-FFF2-40B4-BE49-F238E27FC236}">
                <a16:creationId xmlns="" xmlns:a16="http://schemas.microsoft.com/office/drawing/2014/main" id="{8544FCCB-54B4-4988-AEE3-64331E4D2FE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A81D5C7C-9427-497B-A505-F5508B0A1BB3}"/>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989BFDE4-332A-4483-967B-7E408F0387CF}"/>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55F161FB-6498-46BF-860D-1053B6D109E1}"/>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843474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C8BB49B5-0A82-45E2-BB43-817048F60873}"/>
              </a:ext>
            </a:extLst>
          </p:cNvPr>
          <p:cNvSpPr>
            <a:spLocks noGrp="1"/>
          </p:cNvSpPr>
          <p:nvPr>
            <p:ph type="title" orient="vert"/>
          </p:nvPr>
        </p:nvSpPr>
        <p:spPr>
          <a:xfrm>
            <a:off x="8724900" y="365125"/>
            <a:ext cx="2628900" cy="5811838"/>
          </a:xfrm>
        </p:spPr>
        <p:txBody>
          <a:bodyPr vert="eaVert"/>
          <a:lstStyle/>
          <a:p>
            <a:r>
              <a:rPr lang="fr-FR"/>
              <a:t>Modifiez le style du titre</a:t>
            </a:r>
            <a:endParaRPr lang="x-none"/>
          </a:p>
        </p:txBody>
      </p:sp>
      <p:sp>
        <p:nvSpPr>
          <p:cNvPr id="3" name="Espace réservé du texte vertical 2">
            <a:extLst>
              <a:ext uri="{FF2B5EF4-FFF2-40B4-BE49-F238E27FC236}">
                <a16:creationId xmlns="" xmlns:a16="http://schemas.microsoft.com/office/drawing/2014/main" id="{CEF94BDF-66CB-4DAC-87E6-26E542A464C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39769231-BC8D-48CE-9646-FA3DE7964188}"/>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6B9C1696-8D1B-4C0D-8995-5331C40148F6}"/>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9DB57CFD-225E-49EF-8946-419E44E435E4}"/>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32894046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186A374-1CEA-4609-896C-77E159C71FA0}"/>
              </a:ext>
            </a:extLst>
          </p:cNvPr>
          <p:cNvSpPr>
            <a:spLocks noGrp="1"/>
          </p:cNvSpPr>
          <p:nvPr>
            <p:ph type="title"/>
          </p:nvPr>
        </p:nvSpPr>
        <p:spPr/>
        <p:txBody>
          <a:bodyPr/>
          <a:lstStyle/>
          <a:p>
            <a:r>
              <a:rPr lang="fr-FR"/>
              <a:t>Modifiez le style du titre</a:t>
            </a:r>
            <a:endParaRPr lang="x-none"/>
          </a:p>
        </p:txBody>
      </p:sp>
      <p:sp>
        <p:nvSpPr>
          <p:cNvPr id="3" name="Espace réservé de la date 2">
            <a:extLst>
              <a:ext uri="{FF2B5EF4-FFF2-40B4-BE49-F238E27FC236}">
                <a16:creationId xmlns="" xmlns:a16="http://schemas.microsoft.com/office/drawing/2014/main" id="{49623435-8FB0-438C-81A4-C751B8FAD5B5}"/>
              </a:ext>
            </a:extLst>
          </p:cNvPr>
          <p:cNvSpPr>
            <a:spLocks noGrp="1"/>
          </p:cNvSpPr>
          <p:nvPr>
            <p:ph type="dt" sz="half" idx="10"/>
          </p:nvPr>
        </p:nvSpPr>
        <p:spPr/>
        <p:txBody>
          <a:bodyPr/>
          <a:lstStyle/>
          <a:p>
            <a:fld id="{42519CF8-B05F-42F6-8806-D905D0EA56D4}" type="datetimeFigureOut">
              <a:rPr lang="x-none" smtClean="0"/>
              <a:pPr/>
              <a:t>18/01/2024</a:t>
            </a:fld>
            <a:endParaRPr lang="x-none"/>
          </a:p>
        </p:txBody>
      </p:sp>
      <p:sp>
        <p:nvSpPr>
          <p:cNvPr id="4" name="Espace réservé du pied de page 3">
            <a:extLst>
              <a:ext uri="{FF2B5EF4-FFF2-40B4-BE49-F238E27FC236}">
                <a16:creationId xmlns="" xmlns:a16="http://schemas.microsoft.com/office/drawing/2014/main" id="{F569A4D9-7DF7-4CA2-89F2-F4B4B7D5B286}"/>
              </a:ext>
            </a:extLst>
          </p:cNvPr>
          <p:cNvSpPr>
            <a:spLocks noGrp="1"/>
          </p:cNvSpPr>
          <p:nvPr>
            <p:ph type="ftr" sz="quarter" idx="11"/>
          </p:nvPr>
        </p:nvSpPr>
        <p:spPr/>
        <p:txBody>
          <a:bodyPr/>
          <a:lstStyle/>
          <a:p>
            <a:endParaRPr lang="x-none"/>
          </a:p>
        </p:txBody>
      </p:sp>
      <p:sp>
        <p:nvSpPr>
          <p:cNvPr id="5" name="Espace réservé du numéro de diapositive 4">
            <a:extLst>
              <a:ext uri="{FF2B5EF4-FFF2-40B4-BE49-F238E27FC236}">
                <a16:creationId xmlns="" xmlns:a16="http://schemas.microsoft.com/office/drawing/2014/main" id="{4F836BB6-C881-4B68-80B1-5CB061ED4406}"/>
              </a:ext>
            </a:extLst>
          </p:cNvPr>
          <p:cNvSpPr>
            <a:spLocks noGrp="1"/>
          </p:cNvSpPr>
          <p:nvPr>
            <p:ph type="sldNum" sz="quarter" idx="12"/>
          </p:nvPr>
        </p:nvSpPr>
        <p:spPr/>
        <p:txBody>
          <a:bodyPr/>
          <a:lstStyle/>
          <a:p>
            <a:fld id="{48F1EFCC-EA9C-4552-82D9-EB11A5FF3AD6}" type="slidenum">
              <a:rPr lang="x-none" smtClean="0"/>
              <a:pPr/>
              <a:t>‹N°›</a:t>
            </a:fld>
            <a:endParaRPr lang="x-none"/>
          </a:p>
        </p:txBody>
      </p:sp>
    </p:spTree>
    <p:extLst>
      <p:ext uri="{BB962C8B-B14F-4D97-AF65-F5344CB8AC3E}">
        <p14:creationId xmlns="" xmlns:p14="http://schemas.microsoft.com/office/powerpoint/2010/main" val="3468751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Cliquez pour modifier le style du titre</a:t>
            </a:r>
            <a:endParaRPr kumimoji="0" lang="en-US"/>
          </a:p>
        </p:txBody>
      </p:sp>
      <p:sp>
        <p:nvSpPr>
          <p:cNvPr id="20" name="Sous-titr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C699CB88-5E1A-4FAC-892A-60949ACB1F6F}" type="datetimeFigureOut">
              <a:rPr lang="en-US" smtClean="0"/>
              <a:pPr/>
              <a:t>1/18/2024</a:t>
            </a:fld>
            <a:endParaRPr lang="en-US"/>
          </a:p>
        </p:txBody>
      </p:sp>
      <p:sp>
        <p:nvSpPr>
          <p:cNvPr id="8" name="Espace réservé du pied de page 7"/>
          <p:cNvSpPr>
            <a:spLocks noGrp="1"/>
          </p:cNvSpPr>
          <p:nvPr>
            <p:ph type="ftr" sz="quarter" idx="11"/>
          </p:nvPr>
        </p:nvSpPr>
        <p:spPr/>
        <p:txBody>
          <a:bodyPr/>
          <a:lstStyle>
            <a:extLst/>
          </a:lstStyle>
          <a:p>
            <a:endParaRPr kumimoji="0" lang="en-US"/>
          </a:p>
        </p:txBody>
      </p:sp>
      <p:sp>
        <p:nvSpPr>
          <p:cNvPr id="11" name="Espace réservé du numéro de diapositive 10"/>
          <p:cNvSpPr>
            <a:spLocks noGrp="1"/>
          </p:cNvSpPr>
          <p:nvPr>
            <p:ph type="sldNum" sz="quarter" idx="12"/>
          </p:nvPr>
        </p:nvSpPr>
        <p:spPr/>
        <p:txBody>
          <a:bodyPr/>
          <a:lstStyle>
            <a:extLst/>
          </a:lstStyle>
          <a:p>
            <a:fld id="{91974DF9-AD47-4691-BA21-BBFCE3637A9A}" type="slidenum">
              <a:rPr kumimoji="0" lang="en-US" smtClean="0"/>
              <a:pPr/>
              <a:t>‹N°›</a:t>
            </a:fld>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70560" y="4983480"/>
            <a:ext cx="10911840" cy="105156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670560" y="530352"/>
            <a:ext cx="10911840" cy="4187952"/>
          </a:xfrm>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5" name="Espace réservé du pied de page 4"/>
          <p:cNvSpPr>
            <a:spLocks noGrp="1"/>
          </p:cNvSpPr>
          <p:nvPr>
            <p:ph type="ftr" sz="quarter" idx="11"/>
          </p:nvPr>
        </p:nvSpPr>
        <p:spPr/>
        <p:txBody>
          <a:bodyPr/>
          <a:lstStyle>
            <a:extLst/>
          </a:lstStyle>
          <a:p>
            <a:endParaRPr lang="x-none"/>
          </a:p>
        </p:txBody>
      </p:sp>
      <p:sp>
        <p:nvSpPr>
          <p:cNvPr id="6" name="Espace réservé du numéro de diapositive 5"/>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5" name="Espace réservé du pied de page 4"/>
          <p:cNvSpPr>
            <a:spLocks noGrp="1"/>
          </p:cNvSpPr>
          <p:nvPr>
            <p:ph type="ftr" sz="quarter" idx="11"/>
          </p:nvPr>
        </p:nvSpPr>
        <p:spPr/>
        <p:txBody>
          <a:bodyPr/>
          <a:lstStyle>
            <a:extLst/>
          </a:lstStyle>
          <a:p>
            <a:endParaRPr lang="x-none"/>
          </a:p>
        </p:txBody>
      </p:sp>
      <p:sp>
        <p:nvSpPr>
          <p:cNvPr id="6" name="Espace réservé du numéro de diapositive 5"/>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6" name="Espace réservé du pied de page 5"/>
          <p:cNvSpPr>
            <a:spLocks noGrp="1"/>
          </p:cNvSpPr>
          <p:nvPr>
            <p:ph type="ftr" sz="quarter" idx="11"/>
          </p:nvPr>
        </p:nvSpPr>
        <p:spPr/>
        <p:txBody>
          <a:bodyPr/>
          <a:lstStyle>
            <a:extLst/>
          </a:lstStyle>
          <a:p>
            <a:endParaRPr lang="x-none"/>
          </a:p>
        </p:txBody>
      </p:sp>
      <p:sp>
        <p:nvSpPr>
          <p:cNvPr id="7" name="Espace réservé du numéro de diapositive 6"/>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70560" y="4983480"/>
            <a:ext cx="1091184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8" name="Espace réservé du pied de page 7"/>
          <p:cNvSpPr>
            <a:spLocks noGrp="1"/>
          </p:cNvSpPr>
          <p:nvPr>
            <p:ph type="ftr" sz="quarter" idx="11"/>
          </p:nvPr>
        </p:nvSpPr>
        <p:spPr/>
        <p:txBody>
          <a:bodyPr/>
          <a:lstStyle>
            <a:extLst/>
          </a:lstStyle>
          <a:p>
            <a:endParaRPr lang="x-none"/>
          </a:p>
        </p:txBody>
      </p:sp>
      <p:sp>
        <p:nvSpPr>
          <p:cNvPr id="9" name="Espace réservé du numéro de diapositive 8"/>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4" name="Espace réservé du pied de page 3"/>
          <p:cNvSpPr>
            <a:spLocks noGrp="1"/>
          </p:cNvSpPr>
          <p:nvPr>
            <p:ph type="ftr" sz="quarter" idx="11"/>
          </p:nvPr>
        </p:nvSpPr>
        <p:spPr/>
        <p:txBody>
          <a:bodyPr/>
          <a:lstStyle>
            <a:extLst/>
          </a:lstStyle>
          <a:p>
            <a:endParaRPr lang="x-none"/>
          </a:p>
        </p:txBody>
      </p:sp>
      <p:sp>
        <p:nvSpPr>
          <p:cNvPr id="5" name="Espace réservé du numéro de diapositive 4"/>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436C487-D0D3-4845-8806-931D10C7C8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9D4D02F8-4931-44CC-9C20-7A05E31AD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A9B10029-2D9E-4382-87A1-016C05882299}"/>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5040D5EB-4AA3-4CF9-BA72-D3CE9A27FB7F}"/>
              </a:ext>
            </a:extLst>
          </p:cNvPr>
          <p:cNvSpPr>
            <a:spLocks noGrp="1"/>
          </p:cNvSpPr>
          <p:nvPr>
            <p:ph type="ftr" sz="quarter" idx="11"/>
          </p:nvPr>
        </p:nvSpPr>
        <p:spPr/>
        <p:txBody>
          <a:bodyPr/>
          <a:lstStyle/>
          <a:p>
            <a:endParaRPr lang="x-none"/>
          </a:p>
        </p:txBody>
      </p:sp>
      <p:sp>
        <p:nvSpPr>
          <p:cNvPr id="6" name="Espace réservé du numéro de diapositive 5">
            <a:extLst>
              <a:ext uri="{FF2B5EF4-FFF2-40B4-BE49-F238E27FC236}">
                <a16:creationId xmlns="" xmlns:a16="http://schemas.microsoft.com/office/drawing/2014/main" id="{18C2BF5F-09AE-4FA6-A787-9F6A361BA01D}"/>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31218219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3" name="Espace réservé du pied de page 2"/>
          <p:cNvSpPr>
            <a:spLocks noGrp="1"/>
          </p:cNvSpPr>
          <p:nvPr>
            <p:ph type="ftr" sz="quarter" idx="11"/>
          </p:nvPr>
        </p:nvSpPr>
        <p:spPr/>
        <p:txBody>
          <a:bodyPr/>
          <a:lstStyle>
            <a:extLst/>
          </a:lstStyle>
          <a:p>
            <a:endParaRPr lang="x-none"/>
          </a:p>
        </p:txBody>
      </p:sp>
      <p:sp>
        <p:nvSpPr>
          <p:cNvPr id="4" name="Espace réservé du numéro de diapositive 3"/>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6" name="Espace réservé du pied de page 5"/>
          <p:cNvSpPr>
            <a:spLocks noGrp="1"/>
          </p:cNvSpPr>
          <p:nvPr>
            <p:ph type="ftr" sz="quarter" idx="11"/>
          </p:nvPr>
        </p:nvSpPr>
        <p:spPr/>
        <p:txBody>
          <a:bodyPr/>
          <a:lstStyle>
            <a:extLst/>
          </a:lstStyle>
          <a:p>
            <a:endParaRPr lang="x-none"/>
          </a:p>
        </p:txBody>
      </p:sp>
      <p:sp>
        <p:nvSpPr>
          <p:cNvPr id="7" name="Espace réservé du numéro de diapositive 6"/>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6" name="Espace réservé du pied de page 5"/>
          <p:cNvSpPr>
            <a:spLocks noGrp="1"/>
          </p:cNvSpPr>
          <p:nvPr>
            <p:ph type="ftr" sz="quarter" idx="11"/>
          </p:nvPr>
        </p:nvSpPr>
        <p:spPr/>
        <p:txBody>
          <a:bodyPr/>
          <a:lstStyle>
            <a:extLst/>
          </a:lstStyle>
          <a:p>
            <a:endParaRPr lang="x-none"/>
          </a:p>
        </p:txBody>
      </p:sp>
      <p:sp>
        <p:nvSpPr>
          <p:cNvPr id="7" name="Espace réservé du numéro de diapositive 6"/>
          <p:cNvSpPr>
            <a:spLocks noGrp="1"/>
          </p:cNvSpPr>
          <p:nvPr>
            <p:ph type="sldNum" sz="quarter" idx="12"/>
          </p:nvPr>
        </p:nvSpPr>
        <p:spPr/>
        <p:txBody>
          <a:bodyPr/>
          <a:lstStyle>
            <a:extLst/>
          </a:lstStyle>
          <a:p>
            <a:fld id="{48F1EFCC-EA9C-4552-82D9-EB11A5FF3AD6}" type="slidenum">
              <a:rPr lang="x-none" smtClean="0"/>
              <a:pPr/>
              <a:t>‹N°›</a:t>
            </a:fld>
            <a:endParaRPr lang="x-none"/>
          </a:p>
        </p:txBody>
      </p:sp>
      <p:sp>
        <p:nvSpPr>
          <p:cNvPr id="3" name="Espace réservé pour une image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670560" y="4983480"/>
            <a:ext cx="10911840" cy="1051560"/>
          </a:xfrm>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670560" y="530352"/>
            <a:ext cx="10911840" cy="4187952"/>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5" name="Espace réservé du pied de page 4"/>
          <p:cNvSpPr>
            <a:spLocks noGrp="1"/>
          </p:cNvSpPr>
          <p:nvPr>
            <p:ph type="ftr" sz="quarter" idx="11"/>
          </p:nvPr>
        </p:nvSpPr>
        <p:spPr/>
        <p:txBody>
          <a:bodyPr/>
          <a:lstStyle>
            <a:extLst/>
          </a:lstStyle>
          <a:p>
            <a:endParaRPr lang="x-none"/>
          </a:p>
        </p:txBody>
      </p:sp>
      <p:sp>
        <p:nvSpPr>
          <p:cNvPr id="6" name="Espace réservé du numéro de diapositive 5"/>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533405"/>
            <a:ext cx="2641600" cy="5257799"/>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711200" y="533403"/>
            <a:ext cx="7924800" cy="525780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42519CF8-B05F-42F6-8806-D905D0EA56D4}" type="datetimeFigureOut">
              <a:rPr lang="x-none" smtClean="0"/>
              <a:pPr/>
              <a:t>18/01/2024</a:t>
            </a:fld>
            <a:endParaRPr lang="x-none"/>
          </a:p>
        </p:txBody>
      </p:sp>
      <p:sp>
        <p:nvSpPr>
          <p:cNvPr id="5" name="Espace réservé du pied de page 4"/>
          <p:cNvSpPr>
            <a:spLocks noGrp="1"/>
          </p:cNvSpPr>
          <p:nvPr>
            <p:ph type="ftr" sz="quarter" idx="11"/>
          </p:nvPr>
        </p:nvSpPr>
        <p:spPr/>
        <p:txBody>
          <a:bodyPr/>
          <a:lstStyle>
            <a:extLst/>
          </a:lstStyle>
          <a:p>
            <a:endParaRPr lang="x-none"/>
          </a:p>
        </p:txBody>
      </p:sp>
      <p:sp>
        <p:nvSpPr>
          <p:cNvPr id="6" name="Espace réservé du numéro de diapositive 5"/>
          <p:cNvSpPr>
            <a:spLocks noGrp="1"/>
          </p:cNvSpPr>
          <p:nvPr>
            <p:ph type="sldNum" sz="quarter" idx="12"/>
          </p:nvPr>
        </p:nvSpPr>
        <p:spPr/>
        <p:txBody>
          <a:bodyPr/>
          <a:lstStyle>
            <a:extLst/>
          </a:lstStyle>
          <a:p>
            <a:fld id="{48F1EFCC-EA9C-4552-82D9-EB11A5FF3AD6}" type="slidenum">
              <a:rPr lang="x-none" smtClean="0"/>
              <a:pPr/>
              <a:t>‹N°›</a:t>
            </a:fld>
            <a:endParaRPr lang="x-non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E6EAC05-1B58-4AC7-BCCC-D181D2CA8C5F}"/>
              </a:ext>
            </a:extLst>
          </p:cNvPr>
          <p:cNvSpPr>
            <a:spLocks noGrp="1"/>
          </p:cNvSpPr>
          <p:nvPr>
            <p:ph type="title"/>
          </p:nvPr>
        </p:nvSpPr>
        <p:spPr/>
        <p:txBody>
          <a:body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AF1D2018-F121-4F33-83ED-434564C60FB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contenu 3">
            <a:extLst>
              <a:ext uri="{FF2B5EF4-FFF2-40B4-BE49-F238E27FC236}">
                <a16:creationId xmlns="" xmlns:a16="http://schemas.microsoft.com/office/drawing/2014/main" id="{3508B151-BEAA-49B0-AED0-CFC5307961A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e la date 4">
            <a:extLst>
              <a:ext uri="{FF2B5EF4-FFF2-40B4-BE49-F238E27FC236}">
                <a16:creationId xmlns="" xmlns:a16="http://schemas.microsoft.com/office/drawing/2014/main" id="{F021B743-349D-4465-954A-E3ADD4A3CD13}"/>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14CCC024-0ED6-411D-AD30-B0EFA929C0BF}"/>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89650062-57F0-4655-8EB8-ACB0D1F859C7}"/>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337524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08941E8D-3DF3-467F-BED8-AF5DF8BDD4B5}"/>
              </a:ext>
            </a:extLst>
          </p:cNvPr>
          <p:cNvSpPr>
            <a:spLocks noGrp="1"/>
          </p:cNvSpPr>
          <p:nvPr>
            <p:ph type="title"/>
          </p:nvPr>
        </p:nvSpPr>
        <p:spPr>
          <a:xfrm>
            <a:off x="839788" y="365125"/>
            <a:ext cx="10515600" cy="1325563"/>
          </a:xfrm>
        </p:spPr>
        <p:txBody>
          <a:body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3846678B-0A16-4EAA-B879-2D84D69B1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F31DEFB7-80F4-424B-88BB-FF5691F1F4B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5" name="Espace réservé du texte 4">
            <a:extLst>
              <a:ext uri="{FF2B5EF4-FFF2-40B4-BE49-F238E27FC236}">
                <a16:creationId xmlns="" xmlns:a16="http://schemas.microsoft.com/office/drawing/2014/main" id="{B82F8A4E-110C-4EEA-B34D-46114C7C2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5B5B061E-E3D9-4A8C-BF62-EBC8D740778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7" name="Espace réservé de la date 6">
            <a:extLst>
              <a:ext uri="{FF2B5EF4-FFF2-40B4-BE49-F238E27FC236}">
                <a16:creationId xmlns="" xmlns:a16="http://schemas.microsoft.com/office/drawing/2014/main" id="{E20E5948-ACAB-49F5-BB62-4BAB6813DEE1}"/>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8" name="Espace réservé du pied de page 7">
            <a:extLst>
              <a:ext uri="{FF2B5EF4-FFF2-40B4-BE49-F238E27FC236}">
                <a16:creationId xmlns="" xmlns:a16="http://schemas.microsoft.com/office/drawing/2014/main" id="{464A438A-4E15-439E-80FE-ACE13D8FEAA2}"/>
              </a:ext>
            </a:extLst>
          </p:cNvPr>
          <p:cNvSpPr>
            <a:spLocks noGrp="1"/>
          </p:cNvSpPr>
          <p:nvPr>
            <p:ph type="ftr" sz="quarter" idx="11"/>
          </p:nvPr>
        </p:nvSpPr>
        <p:spPr/>
        <p:txBody>
          <a:bodyPr/>
          <a:lstStyle/>
          <a:p>
            <a:endParaRPr lang="x-none"/>
          </a:p>
        </p:txBody>
      </p:sp>
      <p:sp>
        <p:nvSpPr>
          <p:cNvPr id="9" name="Espace réservé du numéro de diapositive 8">
            <a:extLst>
              <a:ext uri="{FF2B5EF4-FFF2-40B4-BE49-F238E27FC236}">
                <a16:creationId xmlns="" xmlns:a16="http://schemas.microsoft.com/office/drawing/2014/main" id="{5BC6886D-7E28-47EC-B4CE-1F969A53EDC0}"/>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206783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622BB4C1-7A3D-4371-B9BF-CB79653C89C7}"/>
              </a:ext>
            </a:extLst>
          </p:cNvPr>
          <p:cNvSpPr>
            <a:spLocks noGrp="1"/>
          </p:cNvSpPr>
          <p:nvPr>
            <p:ph type="title"/>
          </p:nvPr>
        </p:nvSpPr>
        <p:spPr/>
        <p:txBody>
          <a:bodyPr/>
          <a:lstStyle/>
          <a:p>
            <a:r>
              <a:rPr lang="fr-FR"/>
              <a:t>Modifiez le style du titre</a:t>
            </a:r>
            <a:endParaRPr lang="x-none"/>
          </a:p>
        </p:txBody>
      </p:sp>
      <p:sp>
        <p:nvSpPr>
          <p:cNvPr id="3" name="Espace réservé de la date 2">
            <a:extLst>
              <a:ext uri="{FF2B5EF4-FFF2-40B4-BE49-F238E27FC236}">
                <a16:creationId xmlns="" xmlns:a16="http://schemas.microsoft.com/office/drawing/2014/main" id="{9455D273-42E0-46AF-B212-9DBF89ED0D8F}"/>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4" name="Espace réservé du pied de page 3">
            <a:extLst>
              <a:ext uri="{FF2B5EF4-FFF2-40B4-BE49-F238E27FC236}">
                <a16:creationId xmlns="" xmlns:a16="http://schemas.microsoft.com/office/drawing/2014/main" id="{D85495E3-D95A-408A-805F-E9D8C7CF8626}"/>
              </a:ext>
            </a:extLst>
          </p:cNvPr>
          <p:cNvSpPr>
            <a:spLocks noGrp="1"/>
          </p:cNvSpPr>
          <p:nvPr>
            <p:ph type="ftr" sz="quarter" idx="11"/>
          </p:nvPr>
        </p:nvSpPr>
        <p:spPr/>
        <p:txBody>
          <a:bodyPr/>
          <a:lstStyle/>
          <a:p>
            <a:endParaRPr lang="x-none"/>
          </a:p>
        </p:txBody>
      </p:sp>
      <p:sp>
        <p:nvSpPr>
          <p:cNvPr id="5" name="Espace réservé du numéro de diapositive 4">
            <a:extLst>
              <a:ext uri="{FF2B5EF4-FFF2-40B4-BE49-F238E27FC236}">
                <a16:creationId xmlns="" xmlns:a16="http://schemas.microsoft.com/office/drawing/2014/main" id="{FAB30264-0C4D-4A2D-AD67-16C76470B865}"/>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31183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80C4C87F-000E-4551-9E6A-D029D51108F5}"/>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3" name="Espace réservé du pied de page 2">
            <a:extLst>
              <a:ext uri="{FF2B5EF4-FFF2-40B4-BE49-F238E27FC236}">
                <a16:creationId xmlns="" xmlns:a16="http://schemas.microsoft.com/office/drawing/2014/main" id="{ACAF5661-FA82-4A5C-921E-540396334CD5}"/>
              </a:ext>
            </a:extLst>
          </p:cNvPr>
          <p:cNvSpPr>
            <a:spLocks noGrp="1"/>
          </p:cNvSpPr>
          <p:nvPr>
            <p:ph type="ftr" sz="quarter" idx="11"/>
          </p:nvPr>
        </p:nvSpPr>
        <p:spPr/>
        <p:txBody>
          <a:bodyPr/>
          <a:lstStyle/>
          <a:p>
            <a:endParaRPr lang="x-none"/>
          </a:p>
        </p:txBody>
      </p:sp>
      <p:sp>
        <p:nvSpPr>
          <p:cNvPr id="4" name="Espace réservé du numéro de diapositive 3">
            <a:extLst>
              <a:ext uri="{FF2B5EF4-FFF2-40B4-BE49-F238E27FC236}">
                <a16:creationId xmlns="" xmlns:a16="http://schemas.microsoft.com/office/drawing/2014/main" id="{2D6E1B6E-CDAA-4AE1-AFC9-F901360EE7A4}"/>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67839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9A1AF50-9FEA-4F05-A7CF-D6456EADB58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du contenu 2">
            <a:extLst>
              <a:ext uri="{FF2B5EF4-FFF2-40B4-BE49-F238E27FC236}">
                <a16:creationId xmlns="" xmlns:a16="http://schemas.microsoft.com/office/drawing/2014/main" id="{76C3A8E7-6AC9-4787-87A4-0F2330801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u texte 3">
            <a:extLst>
              <a:ext uri="{FF2B5EF4-FFF2-40B4-BE49-F238E27FC236}">
                <a16:creationId xmlns="" xmlns:a16="http://schemas.microsoft.com/office/drawing/2014/main" id="{6687624D-8143-46B8-B149-D01B9B010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3FD4C6DB-5CA5-474D-8385-DC8FA13E9E18}"/>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BE784BC8-1175-45F9-B755-1A1EE3B3CA98}"/>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083BD823-CB41-4BBC-AA83-E3310A231509}"/>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318254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C03AE07B-03C9-4632-AEB4-0005FC4131B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x-none"/>
          </a:p>
        </p:txBody>
      </p:sp>
      <p:sp>
        <p:nvSpPr>
          <p:cNvPr id="3" name="Espace réservé pour une image  2">
            <a:extLst>
              <a:ext uri="{FF2B5EF4-FFF2-40B4-BE49-F238E27FC236}">
                <a16:creationId xmlns="" xmlns:a16="http://schemas.microsoft.com/office/drawing/2014/main" id="{214B8C81-BD7F-40F9-A610-76AC5162D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Espace réservé du texte 3">
            <a:extLst>
              <a:ext uri="{FF2B5EF4-FFF2-40B4-BE49-F238E27FC236}">
                <a16:creationId xmlns="" xmlns:a16="http://schemas.microsoft.com/office/drawing/2014/main" id="{C0AF59C8-C032-4CB5-BC2B-5F7F34932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151C8F14-5768-473F-9AB1-BAD800414437}"/>
              </a:ext>
            </a:extLst>
          </p:cNvPr>
          <p:cNvSpPr>
            <a:spLocks noGrp="1"/>
          </p:cNvSpPr>
          <p:nvPr>
            <p:ph type="dt" sz="half" idx="10"/>
          </p:nvPr>
        </p:nvSpPr>
        <p:spPr/>
        <p:txBody>
          <a:bodyPr/>
          <a:lstStyle/>
          <a:p>
            <a:fld id="{19E9FA7D-1B16-4430-808B-5DF8A8186601}" type="datetimeFigureOut">
              <a:rPr lang="x-none" smtClean="0"/>
              <a:pPr/>
              <a:t>18/01/2024</a:t>
            </a:fld>
            <a:endParaRPr lang="x-none"/>
          </a:p>
        </p:txBody>
      </p:sp>
      <p:sp>
        <p:nvSpPr>
          <p:cNvPr id="6" name="Espace réservé du pied de page 5">
            <a:extLst>
              <a:ext uri="{FF2B5EF4-FFF2-40B4-BE49-F238E27FC236}">
                <a16:creationId xmlns="" xmlns:a16="http://schemas.microsoft.com/office/drawing/2014/main" id="{931F9597-2F9F-417A-9862-DE9C854F0401}"/>
              </a:ext>
            </a:extLst>
          </p:cNvPr>
          <p:cNvSpPr>
            <a:spLocks noGrp="1"/>
          </p:cNvSpPr>
          <p:nvPr>
            <p:ph type="ftr" sz="quarter" idx="11"/>
          </p:nvPr>
        </p:nvSpPr>
        <p:spPr/>
        <p:txBody>
          <a:bodyPr/>
          <a:lstStyle/>
          <a:p>
            <a:endParaRPr lang="x-none"/>
          </a:p>
        </p:txBody>
      </p:sp>
      <p:sp>
        <p:nvSpPr>
          <p:cNvPr id="7" name="Espace réservé du numéro de diapositive 6">
            <a:extLst>
              <a:ext uri="{FF2B5EF4-FFF2-40B4-BE49-F238E27FC236}">
                <a16:creationId xmlns="" xmlns:a16="http://schemas.microsoft.com/office/drawing/2014/main" id="{8C037B59-7818-4426-94F1-805F0B2BC7BF}"/>
              </a:ext>
            </a:extLst>
          </p:cNvPr>
          <p:cNvSpPr>
            <a:spLocks noGrp="1"/>
          </p:cNvSpPr>
          <p:nvPr>
            <p:ph type="sldNum" sz="quarter" idx="12"/>
          </p:nvPr>
        </p:nvSpPr>
        <p:spPr/>
        <p:txBody>
          <a:body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205500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B02E0378-0867-4104-A1B5-BDEE8F91A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0CC11242-384F-4959-9CD9-312FC88CD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1CA1669D-B87C-4DFA-98D9-D616BD6079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9FA7D-1B16-4430-808B-5DF8A8186601}"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D015826E-B357-49E2-8964-2C4CD6FFA7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Espace réservé du numéro de diapositive 5">
            <a:extLst>
              <a:ext uri="{FF2B5EF4-FFF2-40B4-BE49-F238E27FC236}">
                <a16:creationId xmlns="" xmlns:a16="http://schemas.microsoft.com/office/drawing/2014/main" id="{F53D5430-BCE4-48C0-BD73-8BD18FDAD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EAC23-0E50-47D1-B8E9-8281450A1C91}" type="slidenum">
              <a:rPr lang="x-none" smtClean="0"/>
              <a:pPr/>
              <a:t>‹N°›</a:t>
            </a:fld>
            <a:endParaRPr lang="x-none"/>
          </a:p>
        </p:txBody>
      </p:sp>
    </p:spTree>
    <p:extLst>
      <p:ext uri="{BB962C8B-B14F-4D97-AF65-F5344CB8AC3E}">
        <p14:creationId xmlns="" xmlns:p14="http://schemas.microsoft.com/office/powerpoint/2010/main" val="995266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100AD67E-C816-4826-BEDC-6373D129A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x-none"/>
          </a:p>
        </p:txBody>
      </p:sp>
      <p:sp>
        <p:nvSpPr>
          <p:cNvPr id="3" name="Espace réservé du texte 2">
            <a:extLst>
              <a:ext uri="{FF2B5EF4-FFF2-40B4-BE49-F238E27FC236}">
                <a16:creationId xmlns="" xmlns:a16="http://schemas.microsoft.com/office/drawing/2014/main" id="{3B2A04F6-DE70-448A-A564-CBE260FAC3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x-none"/>
          </a:p>
        </p:txBody>
      </p:sp>
      <p:sp>
        <p:nvSpPr>
          <p:cNvPr id="4" name="Espace réservé de la date 3">
            <a:extLst>
              <a:ext uri="{FF2B5EF4-FFF2-40B4-BE49-F238E27FC236}">
                <a16:creationId xmlns="" xmlns:a16="http://schemas.microsoft.com/office/drawing/2014/main" id="{88F9274A-7289-40D5-A647-B748B538E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19CF8-B05F-42F6-8806-D905D0EA56D4}" type="datetimeFigureOut">
              <a:rPr lang="x-none" smtClean="0"/>
              <a:pPr/>
              <a:t>18/01/2024</a:t>
            </a:fld>
            <a:endParaRPr lang="x-none"/>
          </a:p>
        </p:txBody>
      </p:sp>
      <p:sp>
        <p:nvSpPr>
          <p:cNvPr id="5" name="Espace réservé du pied de page 4">
            <a:extLst>
              <a:ext uri="{FF2B5EF4-FFF2-40B4-BE49-F238E27FC236}">
                <a16:creationId xmlns="" xmlns:a16="http://schemas.microsoft.com/office/drawing/2014/main" id="{64A0FA4F-8185-47DC-B451-3A025E9CD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Espace réservé du numéro de diapositive 5">
            <a:extLst>
              <a:ext uri="{FF2B5EF4-FFF2-40B4-BE49-F238E27FC236}">
                <a16:creationId xmlns="" xmlns:a16="http://schemas.microsoft.com/office/drawing/2014/main" id="{850B438F-0555-42C7-A104-3F075FDAD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1EFCC-EA9C-4552-82D9-EB11A5FF3AD6}" type="slidenum">
              <a:rPr lang="x-none" smtClean="0"/>
              <a:pPr/>
              <a:t>‹N°›</a:t>
            </a:fld>
            <a:endParaRPr lang="x-none"/>
          </a:p>
        </p:txBody>
      </p:sp>
      <p:pic>
        <p:nvPicPr>
          <p:cNvPr id="7" name="Image 6">
            <a:extLst>
              <a:ext uri="{FF2B5EF4-FFF2-40B4-BE49-F238E27FC236}">
                <a16:creationId xmlns="" xmlns:a16="http://schemas.microsoft.com/office/drawing/2014/main" id="{190627F9-F7B9-4DEC-AED1-EC1DF125F8EB}"/>
              </a:ext>
            </a:extLst>
          </p:cNvPr>
          <p:cNvPicPr>
            <a:picLocks noChangeAspect="1"/>
          </p:cNvPicPr>
          <p:nvPr/>
        </p:nvPicPr>
        <p:blipFill rotWithShape="1">
          <a:blip r:embed="rId14" cstate="print"/>
          <a:srcRect l="23086" t="75307" r="63302" b="11023"/>
          <a:stretch/>
        </p:blipFill>
        <p:spPr>
          <a:xfrm>
            <a:off x="8794" y="5786434"/>
            <a:ext cx="1929013" cy="1089148"/>
          </a:xfrm>
          <a:prstGeom prst="rect">
            <a:avLst/>
          </a:prstGeom>
        </p:spPr>
      </p:pic>
      <p:pic>
        <p:nvPicPr>
          <p:cNvPr id="8" name="Image 7">
            <a:extLst>
              <a:ext uri="{FF2B5EF4-FFF2-40B4-BE49-F238E27FC236}">
                <a16:creationId xmlns="" xmlns:a16="http://schemas.microsoft.com/office/drawing/2014/main" id="{5E085207-904E-4EA7-A61C-AE955F6BAB7F}"/>
              </a:ext>
            </a:extLst>
          </p:cNvPr>
          <p:cNvPicPr>
            <a:picLocks noChangeAspect="1"/>
          </p:cNvPicPr>
          <p:nvPr/>
        </p:nvPicPr>
        <p:blipFill rotWithShape="1">
          <a:blip r:embed="rId15" cstate="print"/>
          <a:srcRect l="21986" r="50000" b="20921"/>
          <a:stretch/>
        </p:blipFill>
        <p:spPr>
          <a:xfrm>
            <a:off x="164407" y="615463"/>
            <a:ext cx="732692" cy="5311652"/>
          </a:xfrm>
          <a:prstGeom prst="rect">
            <a:avLst/>
          </a:prstGeom>
        </p:spPr>
      </p:pic>
      <p:pic>
        <p:nvPicPr>
          <p:cNvPr id="9" name="Image 8">
            <a:extLst>
              <a:ext uri="{FF2B5EF4-FFF2-40B4-BE49-F238E27FC236}">
                <a16:creationId xmlns="" xmlns:a16="http://schemas.microsoft.com/office/drawing/2014/main" id="{A699A25C-2402-4DB0-B8B4-7F84DB7330CF}"/>
              </a:ext>
            </a:extLst>
          </p:cNvPr>
          <p:cNvPicPr>
            <a:picLocks noChangeAspect="1"/>
          </p:cNvPicPr>
          <p:nvPr/>
        </p:nvPicPr>
        <p:blipFill rotWithShape="1">
          <a:blip r:embed="rId14" cstate="print"/>
          <a:srcRect l="34713" t="81087" r="7773" b="13478"/>
          <a:stretch/>
        </p:blipFill>
        <p:spPr>
          <a:xfrm>
            <a:off x="1327634" y="6260123"/>
            <a:ext cx="10436474" cy="545122"/>
          </a:xfrm>
          <a:prstGeom prst="rect">
            <a:avLst/>
          </a:prstGeom>
        </p:spPr>
      </p:pic>
      <p:pic>
        <p:nvPicPr>
          <p:cNvPr id="10" name="Image 9">
            <a:extLst>
              <a:ext uri="{FF2B5EF4-FFF2-40B4-BE49-F238E27FC236}">
                <a16:creationId xmlns="" xmlns:a16="http://schemas.microsoft.com/office/drawing/2014/main" id="{259FCCA1-A874-403D-9446-73521E531BEC}"/>
              </a:ext>
            </a:extLst>
          </p:cNvPr>
          <p:cNvPicPr>
            <a:picLocks noChangeAspect="1"/>
          </p:cNvPicPr>
          <p:nvPr/>
        </p:nvPicPr>
        <p:blipFill>
          <a:blip r:embed="rId16" cstate="print"/>
          <a:stretch>
            <a:fillRect/>
          </a:stretch>
        </p:blipFill>
        <p:spPr>
          <a:xfrm>
            <a:off x="11454990" y="6189786"/>
            <a:ext cx="728216" cy="545122"/>
          </a:xfrm>
          <a:prstGeom prst="rect">
            <a:avLst/>
          </a:prstGeom>
        </p:spPr>
      </p:pic>
    </p:spTree>
    <p:extLst>
      <p:ext uri="{BB962C8B-B14F-4D97-AF65-F5344CB8AC3E}">
        <p14:creationId xmlns="" xmlns:p14="http://schemas.microsoft.com/office/powerpoint/2010/main" val="4117522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fr-FR" smtClean="0"/>
              <a:t>Cliquez pour modifier le style du titre</a:t>
            </a:r>
            <a:endParaRPr kumimoji="0" lang="en-US"/>
          </a:p>
        </p:txBody>
      </p:sp>
      <p:sp>
        <p:nvSpPr>
          <p:cNvPr id="4" name="Espace réservé du texte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9E9FA7D-1B16-4430-808B-5DF8A8186601}" type="datetimeFigureOut">
              <a:rPr lang="x-none" smtClean="0"/>
              <a:pPr/>
              <a:t>18/01/2024</a:t>
            </a:fld>
            <a:endParaRPr lang="x-none"/>
          </a:p>
        </p:txBody>
      </p:sp>
      <p:sp>
        <p:nvSpPr>
          <p:cNvPr id="18" name="Espace réservé du pied de page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x-none"/>
          </a:p>
        </p:txBody>
      </p:sp>
      <p:sp>
        <p:nvSpPr>
          <p:cNvPr id="5" name="Espace réservé du numéro de diapositive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EADEAC23-0E50-47D1-B8E9-8281450A1C91}" type="slidenum">
              <a:rPr lang="x-none" smtClean="0"/>
              <a:pPr/>
              <a:t>‹N°›</a:t>
            </a:fld>
            <a:endParaRPr lang="x-none"/>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CBE3610-F78C-4FB5-9B87-5AC37C34E4B1}"/>
              </a:ext>
            </a:extLst>
          </p:cNvPr>
          <p:cNvSpPr>
            <a:spLocks noGrp="1"/>
          </p:cNvSpPr>
          <p:nvPr>
            <p:ph type="ctrTitle"/>
          </p:nvPr>
        </p:nvSpPr>
        <p:spPr/>
        <p:txBody>
          <a:bodyPr/>
          <a:lstStyle/>
          <a:p>
            <a:r>
              <a:rPr lang="fr-FR" dirty="0" smtClean="0"/>
              <a:t>Entrepreneuriat</a:t>
            </a:r>
            <a:endParaRPr lang="x-none" dirty="0"/>
          </a:p>
        </p:txBody>
      </p:sp>
      <p:sp>
        <p:nvSpPr>
          <p:cNvPr id="3" name="Sous-titre 2">
            <a:extLst>
              <a:ext uri="{FF2B5EF4-FFF2-40B4-BE49-F238E27FC236}">
                <a16:creationId xmlns="" xmlns:a16="http://schemas.microsoft.com/office/drawing/2014/main" id="{97C95FBA-FFD8-4B69-83B5-D5F5FD3D6190}"/>
              </a:ext>
            </a:extLst>
          </p:cNvPr>
          <p:cNvSpPr>
            <a:spLocks noGrp="1"/>
          </p:cNvSpPr>
          <p:nvPr>
            <p:ph type="subTitle" idx="1"/>
          </p:nvPr>
        </p:nvSpPr>
        <p:spPr/>
        <p:txBody>
          <a:bodyPr/>
          <a:lstStyle/>
          <a:p>
            <a:r>
              <a:rPr lang="fr-FR" dirty="0"/>
              <a:t>Chapitre I</a:t>
            </a:r>
            <a:endParaRPr lang="x-none" dirty="0"/>
          </a:p>
        </p:txBody>
      </p:sp>
    </p:spTree>
    <p:extLst>
      <p:ext uri="{BB962C8B-B14F-4D97-AF65-F5344CB8AC3E}">
        <p14:creationId xmlns="" xmlns:p14="http://schemas.microsoft.com/office/powerpoint/2010/main" val="2420498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43EDBADE-4F4E-4055-B034-BD151E308106}"/>
              </a:ext>
            </a:extLst>
          </p:cNvPr>
          <p:cNvSpPr>
            <a:spLocks noGrp="1" noChangeArrowheads="1"/>
          </p:cNvSpPr>
          <p:nvPr>
            <p:ph type="title"/>
          </p:nvPr>
        </p:nvSpPr>
        <p:spPr/>
        <p:txBody>
          <a:bodyPr/>
          <a:lstStyle/>
          <a:p>
            <a:r>
              <a:rPr lang="fr-FR" altLang="x-none" dirty="0"/>
              <a:t>L ’élasticité-revenu de la demande</a:t>
            </a:r>
            <a:endParaRPr lang="fr-CA" altLang="x-none" dirty="0"/>
          </a:p>
        </p:txBody>
      </p:sp>
      <p:sp>
        <p:nvSpPr>
          <p:cNvPr id="33795" name="Rectangle 3">
            <a:extLst>
              <a:ext uri="{FF2B5EF4-FFF2-40B4-BE49-F238E27FC236}">
                <a16:creationId xmlns="" xmlns:a16="http://schemas.microsoft.com/office/drawing/2014/main" id="{FA4EC792-CB4E-435A-87DD-F19F5417426F}"/>
              </a:ext>
            </a:extLst>
          </p:cNvPr>
          <p:cNvSpPr>
            <a:spLocks noGrp="1" noChangeArrowheads="1"/>
          </p:cNvSpPr>
          <p:nvPr>
            <p:ph idx="1"/>
          </p:nvPr>
        </p:nvSpPr>
        <p:spPr/>
        <p:txBody>
          <a:bodyPr/>
          <a:lstStyle/>
          <a:p>
            <a:pPr lvl="1">
              <a:lnSpc>
                <a:spcPct val="150000"/>
              </a:lnSpc>
            </a:pPr>
            <a:r>
              <a:rPr lang="fr-CA" altLang="x-none" b="1" i="1" dirty="0"/>
              <a:t>L ’élasticité-revenu de la demande, E</a:t>
            </a:r>
            <a:r>
              <a:rPr lang="fr-CA" altLang="x-none" b="1" i="1" baseline="-25000" dirty="0"/>
              <a:t>R</a:t>
            </a:r>
            <a:r>
              <a:rPr lang="fr-CA" altLang="x-none" b="1" i="1" dirty="0"/>
              <a:t> exprime le changement en pourcentage de la quantité demandée lorsque le revenu change de 1%, les autres variables qui peuvent affecter la demande ne changeant pas.</a:t>
            </a:r>
          </a:p>
          <a:p>
            <a:pPr lvl="1">
              <a:lnSpc>
                <a:spcPct val="150000"/>
              </a:lnSpc>
            </a:pPr>
            <a:endParaRPr lang="fr-CA" altLang="x-none" b="1" i="1" dirty="0"/>
          </a:p>
          <a:p>
            <a:pPr lvl="1">
              <a:lnSpc>
                <a:spcPct val="150000"/>
              </a:lnSpc>
            </a:pPr>
            <a:endParaRPr lang="fr-CA" altLang="x-none" b="1" i="1" dirty="0"/>
          </a:p>
          <a:p>
            <a:pPr lvl="1">
              <a:lnSpc>
                <a:spcPct val="150000"/>
              </a:lnSpc>
            </a:pPr>
            <a:endParaRPr lang="fr-CA" altLang="x-none" b="1" i="1" dirty="0"/>
          </a:p>
          <a:p>
            <a:pPr lvl="1">
              <a:lnSpc>
                <a:spcPct val="150000"/>
              </a:lnSpc>
            </a:pPr>
            <a:endParaRPr lang="fr-CA" altLang="x-none" b="1" i="1" dirty="0"/>
          </a:p>
        </p:txBody>
      </p:sp>
    </p:spTree>
    <p:extLst>
      <p:ext uri="{BB962C8B-B14F-4D97-AF65-F5344CB8AC3E}">
        <p14:creationId xmlns="" xmlns:p14="http://schemas.microsoft.com/office/powerpoint/2010/main" val="170834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C9C3657-15EB-45E3-8DE7-2C768874AAC2}"/>
              </a:ext>
            </a:extLst>
          </p:cNvPr>
          <p:cNvSpPr>
            <a:spLocks noGrp="1"/>
          </p:cNvSpPr>
          <p:nvPr>
            <p:ph type="title"/>
          </p:nvPr>
        </p:nvSpPr>
        <p:spPr>
          <a:xfrm>
            <a:off x="838200" y="351678"/>
            <a:ext cx="10515600" cy="1325563"/>
          </a:xfrm>
        </p:spPr>
        <p:txBody>
          <a:bodyPr>
            <a:normAutofit/>
          </a:bodyPr>
          <a:lstStyle/>
          <a:p>
            <a:r>
              <a:rPr lang="fr-FR" dirty="0"/>
              <a:t>Elasticité revenu de la demande</a:t>
            </a:r>
            <a:br>
              <a:rPr lang="fr-FR" dirty="0"/>
            </a:br>
            <a:endParaRPr lang="x-none" dirty="0"/>
          </a:p>
        </p:txBody>
      </p:sp>
      <p:sp>
        <p:nvSpPr>
          <p:cNvPr id="5" name="ZoneTexte 4">
            <a:extLst>
              <a:ext uri="{FF2B5EF4-FFF2-40B4-BE49-F238E27FC236}">
                <a16:creationId xmlns="" xmlns:a16="http://schemas.microsoft.com/office/drawing/2014/main" id="{1273F77C-639E-4E04-96BC-C229A41DC4FB}"/>
              </a:ext>
            </a:extLst>
          </p:cNvPr>
          <p:cNvSpPr txBox="1"/>
          <p:nvPr/>
        </p:nvSpPr>
        <p:spPr>
          <a:xfrm>
            <a:off x="1247214" y="1490853"/>
            <a:ext cx="9886951" cy="131818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élasticité revenu de la demande mesure comment la quantité d’un bien répond à une variation du revenu du ou des consommateurs</a:t>
            </a:r>
          </a:p>
        </p:txBody>
      </p:sp>
      <p:sp>
        <p:nvSpPr>
          <p:cNvPr id="9" name="ZoneTexte 8">
            <a:extLst>
              <a:ext uri="{FF2B5EF4-FFF2-40B4-BE49-F238E27FC236}">
                <a16:creationId xmlns="" xmlns:a16="http://schemas.microsoft.com/office/drawing/2014/main" id="{D8910112-2A85-4590-A23B-151CD532FB31}"/>
              </a:ext>
            </a:extLst>
          </p:cNvPr>
          <p:cNvSpPr txBox="1"/>
          <p:nvPr/>
        </p:nvSpPr>
        <p:spPr>
          <a:xfrm>
            <a:off x="1247214" y="3066711"/>
            <a:ext cx="9634258" cy="196451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Elle est calculée comme le rapport entre le pourcentage de variation de la quantité demandée et le pourcentage de variation du revenu</a:t>
            </a:r>
            <a:endParaRPr kumimoji="0" lang="x-none"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Image 10">
            <a:extLst>
              <a:ext uri="{FF2B5EF4-FFF2-40B4-BE49-F238E27FC236}">
                <a16:creationId xmlns="" xmlns:a16="http://schemas.microsoft.com/office/drawing/2014/main" id="{27D9FAEF-8087-4BE6-B88E-3DC784413EDF}"/>
              </a:ext>
            </a:extLst>
          </p:cNvPr>
          <p:cNvPicPr>
            <a:picLocks noChangeAspect="1"/>
          </p:cNvPicPr>
          <p:nvPr/>
        </p:nvPicPr>
        <p:blipFill>
          <a:blip r:embed="rId2" cstate="print"/>
          <a:stretch>
            <a:fillRect/>
          </a:stretch>
        </p:blipFill>
        <p:spPr>
          <a:xfrm>
            <a:off x="2951906" y="4390745"/>
            <a:ext cx="6062666" cy="1964512"/>
          </a:xfrm>
          <a:prstGeom prst="rect">
            <a:avLst/>
          </a:prstGeom>
        </p:spPr>
      </p:pic>
    </p:spTree>
    <p:extLst>
      <p:ext uri="{BB962C8B-B14F-4D97-AF65-F5344CB8AC3E}">
        <p14:creationId xmlns="" xmlns:p14="http://schemas.microsoft.com/office/powerpoint/2010/main" val="708645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06726" y="607684"/>
            <a:ext cx="678314" cy="256480"/>
          </a:xfrm>
          <a:prstGeom prst="rect">
            <a:avLst/>
          </a:prstGeom>
        </p:spPr>
        <p:txBody>
          <a:bodyPr vert="horz" wrap="square" lIns="0" tIns="0" rIns="0" bIns="0" rtlCol="0">
            <a:spAutoFit/>
          </a:bodyPr>
          <a:lstStyle/>
          <a:p>
            <a:pPr marL="0" marR="0" lvl="0" indent="0" algn="l" defTabSz="914400" rtl="0" eaLnBrk="1" fontAlgn="auto" latinLnBrk="0" hangingPunct="1">
              <a:lnSpc>
                <a:spcPts val="1999"/>
              </a:lnSpc>
              <a:spcBef>
                <a:spcPts val="0"/>
              </a:spcBef>
              <a:spcAft>
                <a:spcPts val="0"/>
              </a:spcAft>
              <a:buClrTx/>
              <a:buSzTx/>
              <a:buFontTx/>
              <a:buNone/>
              <a:tabLst/>
              <a:defRPr/>
            </a:pPr>
            <a:r>
              <a:rPr kumimoji="0" sz="1814" b="1" i="0" u="none" strike="noStrike" kern="1200" cap="none" spc="-5" normalizeH="0" baseline="0" noProof="0" dirty="0">
                <a:ln>
                  <a:noFill/>
                </a:ln>
                <a:solidFill>
                  <a:srgbClr val="FFFFFF"/>
                </a:solidFill>
                <a:effectLst/>
                <a:uLnTx/>
                <a:uFillTx/>
                <a:latin typeface="Arial"/>
                <a:ea typeface="+mn-ea"/>
                <a:cs typeface="Arial"/>
              </a:rPr>
              <a:t>LOG</a:t>
            </a:r>
            <a:r>
              <a:rPr kumimoji="0" sz="1814" b="1" i="0" u="none" strike="noStrike" kern="1200" cap="none" spc="-9" normalizeH="0" baseline="0" noProof="0" dirty="0">
                <a:ln>
                  <a:noFill/>
                </a:ln>
                <a:solidFill>
                  <a:srgbClr val="FFFFFF"/>
                </a:solidFill>
                <a:effectLst/>
                <a:uLnTx/>
                <a:uFillTx/>
                <a:latin typeface="Arial"/>
                <a:ea typeface="+mn-ea"/>
                <a:cs typeface="Arial"/>
              </a:rPr>
              <a:t>O</a:t>
            </a:r>
            <a:endParaRPr kumimoji="0" sz="1814"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a:spLocks noGrp="1"/>
          </p:cNvSpPr>
          <p:nvPr>
            <p:ph type="title"/>
          </p:nvPr>
        </p:nvSpPr>
        <p:spPr>
          <a:xfrm>
            <a:off x="2007687" y="588319"/>
            <a:ext cx="9535557" cy="687575"/>
          </a:xfrm>
          <a:prstGeom prst="rect">
            <a:avLst/>
          </a:prstGeom>
        </p:spPr>
        <p:txBody>
          <a:bodyPr vert="horz" wrap="square" lIns="0" tIns="10365" rIns="0" bIns="0" rtlCol="0" anchor="ctr">
            <a:spAutoFit/>
          </a:bodyPr>
          <a:lstStyle/>
          <a:p>
            <a:pPr marL="11516">
              <a:lnSpc>
                <a:spcPct val="100000"/>
              </a:lnSpc>
              <a:spcBef>
                <a:spcPts val="82"/>
              </a:spcBef>
            </a:pPr>
            <a:r>
              <a:rPr lang="x-none" sz="4400" spc="-14" dirty="0">
                <a:uFill>
                  <a:solidFill>
                    <a:srgbClr val="0000FF"/>
                  </a:solidFill>
                </a:uFill>
                <a:latin typeface="Times New Roman"/>
                <a:cs typeface="Times New Roman"/>
              </a:rPr>
              <a:t>L’élasticité-revenu de la demande </a:t>
            </a:r>
            <a:endParaRPr dirty="0"/>
          </a:p>
        </p:txBody>
      </p:sp>
      <p:sp>
        <p:nvSpPr>
          <p:cNvPr id="7" name="object 7"/>
          <p:cNvSpPr txBox="1"/>
          <p:nvPr/>
        </p:nvSpPr>
        <p:spPr>
          <a:xfrm>
            <a:off x="2021047" y="1660661"/>
            <a:ext cx="8152440" cy="1960495"/>
          </a:xfrm>
          <a:prstGeom prst="rect">
            <a:avLst/>
          </a:prstGeom>
        </p:spPr>
        <p:txBody>
          <a:bodyPr vert="horz" wrap="square" lIns="0" tIns="11516" rIns="0" bIns="0" rtlCol="0">
            <a:spAutoFit/>
          </a:bodyPr>
          <a:lstStyle/>
          <a:p>
            <a:pPr marL="11516" marR="4607" lvl="0" indent="0" algn="just" defTabSz="914400" rtl="0" eaLnBrk="1" fontAlgn="auto" latinLnBrk="0" hangingPunct="1">
              <a:lnSpc>
                <a:spcPct val="150000"/>
              </a:lnSpc>
              <a:spcBef>
                <a:spcPts val="544"/>
              </a:spcBef>
              <a:spcAft>
                <a:spcPts val="0"/>
              </a:spcAft>
              <a:buClrTx/>
              <a:buSzTx/>
              <a:buFontTx/>
              <a:buNone/>
              <a:tabLst/>
              <a:defRPr/>
            </a:pPr>
            <a:r>
              <a:rPr kumimoji="0" sz="2176" b="1" i="1" u="none" strike="noStrike" kern="1200" cap="none" spc="-68" normalizeH="0" baseline="0" noProof="0" dirty="0">
                <a:ln>
                  <a:noFill/>
                </a:ln>
                <a:solidFill>
                  <a:prstClr val="black"/>
                </a:solidFill>
                <a:effectLst/>
                <a:uLnTx/>
                <a:uFillTx/>
                <a:latin typeface="Times New Roman"/>
                <a:ea typeface="+mn-ea"/>
                <a:cs typeface="Times New Roman"/>
              </a:rPr>
              <a:t>L’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élasticité-revenu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demande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mesure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sensibilité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demande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d’un bien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service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à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variation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revenu disponible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Elle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est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en  général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positive</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 car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la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demande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d’un bien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service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augmente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lorsque le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revenu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augmente</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Mais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il y 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des</a:t>
            </a:r>
            <a:r>
              <a:rPr kumimoji="0" sz="2176" b="1" i="1" u="none" strike="noStrike" kern="1200" cap="none" spc="-45" normalizeH="0" baseline="0" noProof="0" dirty="0">
                <a:ln>
                  <a:noFill/>
                </a:ln>
                <a:solidFill>
                  <a:srgbClr val="0000FF"/>
                </a:solidFill>
                <a:effectLst/>
                <a:uLnTx/>
                <a:uFillTx/>
                <a:latin typeface="Times New Roman"/>
                <a:ea typeface="+mn-ea"/>
                <a:cs typeface="Times New Roman"/>
              </a:rPr>
              <a:t>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exceptions</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p:txBody>
      </p:sp>
      <p:pic>
        <p:nvPicPr>
          <p:cNvPr id="8" name="object 8"/>
          <p:cNvPicPr/>
          <p:nvPr/>
        </p:nvPicPr>
        <p:blipFill>
          <a:blip r:embed="rId2" cstate="print"/>
          <a:stretch>
            <a:fillRect/>
          </a:stretch>
        </p:blipFill>
        <p:spPr>
          <a:xfrm>
            <a:off x="2873632" y="4523142"/>
            <a:ext cx="6430751" cy="672033"/>
          </a:xfrm>
          <a:prstGeom prst="rect">
            <a:avLst/>
          </a:prstGeom>
        </p:spPr>
      </p:pic>
      <p:sp>
        <p:nvSpPr>
          <p:cNvPr id="9" name="object 9"/>
          <p:cNvSpPr txBox="1"/>
          <p:nvPr/>
        </p:nvSpPr>
        <p:spPr>
          <a:xfrm>
            <a:off x="2098436" y="5502528"/>
            <a:ext cx="800964" cy="346464"/>
          </a:xfrm>
          <a:prstGeom prst="rect">
            <a:avLst/>
          </a:prstGeom>
        </p:spPr>
        <p:txBody>
          <a:bodyPr vert="horz" wrap="square" lIns="0" tIns="11516" rIns="0" bIns="0" rtlCol="0">
            <a:spAutoFit/>
          </a:bodyPr>
          <a:lstStyle/>
          <a:p>
            <a:pPr marL="11516" marR="0" lvl="0" indent="0" algn="l" defTabSz="914400" rtl="0" eaLnBrk="1" fontAlgn="auto" latinLnBrk="0" hangingPunct="1">
              <a:lnSpc>
                <a:spcPct val="100000"/>
              </a:lnSpc>
              <a:spcBef>
                <a:spcPts val="91"/>
              </a:spcBef>
              <a:spcAft>
                <a:spcPts val="0"/>
              </a:spcAft>
              <a:buClrTx/>
              <a:buSzTx/>
              <a:buFontTx/>
              <a:buNone/>
              <a:tabLst/>
              <a:defRPr/>
            </a:pP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Alors</a:t>
            </a:r>
            <a:r>
              <a:rPr kumimoji="0" sz="2176" b="1" i="1" u="none" strike="noStrike" kern="1200" cap="none" spc="-73"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t>
            </a:r>
            <a:endParaRPr kumimoji="0" sz="2176" b="0" i="0" u="none" strike="noStrike" kern="1200" cap="none" spc="0" normalizeH="0" baseline="0" noProof="0">
              <a:ln>
                <a:noFill/>
              </a:ln>
              <a:solidFill>
                <a:prstClr val="black"/>
              </a:solidFill>
              <a:effectLst/>
              <a:uLnTx/>
              <a:uFillTx/>
              <a:latin typeface="Times New Roman"/>
              <a:ea typeface="+mn-ea"/>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E86576B-6C69-4CB0-8546-FBF6B37DE81B}"/>
              </a:ext>
            </a:extLst>
          </p:cNvPr>
          <p:cNvSpPr>
            <a:spLocks noGrp="1"/>
          </p:cNvSpPr>
          <p:nvPr>
            <p:ph type="title"/>
          </p:nvPr>
        </p:nvSpPr>
        <p:spPr/>
        <p:txBody>
          <a:bodyPr/>
          <a:lstStyle/>
          <a:p>
            <a:r>
              <a:rPr lang="fr-FR" dirty="0"/>
              <a:t>Exemple</a:t>
            </a:r>
            <a:endParaRPr lang="x-none" dirty="0"/>
          </a:p>
        </p:txBody>
      </p:sp>
      <p:sp>
        <p:nvSpPr>
          <p:cNvPr id="3" name="Espace réservé du contenu 2">
            <a:extLst>
              <a:ext uri="{FF2B5EF4-FFF2-40B4-BE49-F238E27FC236}">
                <a16:creationId xmlns="" xmlns:a16="http://schemas.microsoft.com/office/drawing/2014/main" id="{43D814CF-F857-40F0-9EA9-DC9F411427B9}"/>
              </a:ext>
            </a:extLst>
          </p:cNvPr>
          <p:cNvSpPr>
            <a:spLocks noGrp="1"/>
          </p:cNvSpPr>
          <p:nvPr>
            <p:ph idx="1"/>
          </p:nvPr>
        </p:nvSpPr>
        <p:spPr>
          <a:xfrm>
            <a:off x="959224" y="1381872"/>
            <a:ext cx="10515600" cy="4351338"/>
          </a:xfrm>
        </p:spPr>
        <p:txBody>
          <a:bodyPr>
            <a:normAutofit fontScale="77500" lnSpcReduction="20000"/>
          </a:bodyPr>
          <a:lstStyle/>
          <a:p>
            <a:pPr algn="just">
              <a:lnSpc>
                <a:spcPct val="150000"/>
              </a:lnSpc>
            </a:pPr>
            <a:r>
              <a:rPr lang="fr-FR" b="0" i="0" dirty="0">
                <a:solidFill>
                  <a:srgbClr val="000000"/>
                </a:solidFill>
                <a:effectLst/>
                <a:latin typeface="Arial" panose="020B0604020202020204" pitchFamily="34" charset="0"/>
              </a:rPr>
              <a:t>Supposons que le gouvernement décide d'augmenter l'impôt sur le revenu. Ainsi, le revenu moyen passe de 2600 euros mensuels à 2500 euros mensuels nets. On constate que le nombre d'entrées à la piscine passe de 170 à 160 par mois.</a:t>
            </a:r>
          </a:p>
          <a:p>
            <a:pPr algn="just">
              <a:lnSpc>
                <a:spcPct val="150000"/>
              </a:lnSpc>
            </a:pPr>
            <a:r>
              <a:rPr lang="fr-FR" b="0" i="0" dirty="0">
                <a:solidFill>
                  <a:srgbClr val="000000"/>
                </a:solidFill>
                <a:effectLst/>
                <a:latin typeface="Arial" panose="020B0604020202020204" pitchFamily="34" charset="0"/>
              </a:rPr>
              <a:t>L'élasticité revenu liée au bien « piscine » est donc :</a:t>
            </a:r>
          </a:p>
          <a:p>
            <a:pPr algn="just">
              <a:lnSpc>
                <a:spcPct val="150000"/>
              </a:lnSpc>
              <a:buNone/>
            </a:pPr>
            <a:r>
              <a:rPr lang="fr-FR" b="1" i="0" dirty="0">
                <a:solidFill>
                  <a:srgbClr val="0866EC"/>
                </a:solidFill>
                <a:effectLst/>
                <a:latin typeface="Arial" panose="020B0604020202020204" pitchFamily="34" charset="0"/>
              </a:rPr>
              <a:t>(160-170</a:t>
            </a:r>
            <a:r>
              <a:rPr lang="fr-FR" b="1" dirty="0" smtClean="0">
                <a:solidFill>
                  <a:srgbClr val="0866EC"/>
                </a:solidFill>
                <a:latin typeface="Arial" panose="020B0604020202020204" pitchFamily="34" charset="0"/>
              </a:rPr>
              <a:t>)/170</a:t>
            </a:r>
            <a:endParaRPr lang="fr-FR" b="1" i="0" dirty="0" smtClean="0">
              <a:solidFill>
                <a:srgbClr val="0866EC"/>
              </a:solidFill>
              <a:effectLst/>
              <a:latin typeface="Arial" panose="020B0604020202020204" pitchFamily="34" charset="0"/>
            </a:endParaRPr>
          </a:p>
          <a:p>
            <a:pPr algn="just">
              <a:lnSpc>
                <a:spcPct val="150000"/>
              </a:lnSpc>
              <a:buNone/>
            </a:pPr>
            <a:r>
              <a:rPr lang="fr-FR" b="1" dirty="0" smtClean="0">
                <a:solidFill>
                  <a:srgbClr val="0866EC"/>
                </a:solidFill>
                <a:latin typeface="Arial" panose="020B0604020202020204" pitchFamily="34" charset="0"/>
              </a:rPr>
              <a:t>(2500-2600)/</a:t>
            </a:r>
            <a:r>
              <a:rPr lang="fr-FR" b="1" i="0" dirty="0" smtClean="0">
                <a:solidFill>
                  <a:srgbClr val="0866EC"/>
                </a:solidFill>
                <a:effectLst/>
                <a:latin typeface="Arial" panose="020B0604020202020204" pitchFamily="34" charset="0"/>
              </a:rPr>
              <a:t>2600</a:t>
            </a:r>
          </a:p>
          <a:p>
            <a:pPr algn="just">
              <a:lnSpc>
                <a:spcPct val="150000"/>
              </a:lnSpc>
              <a:buNone/>
            </a:pPr>
            <a:r>
              <a:rPr lang="fr-FR" b="1" i="0" dirty="0" smtClean="0">
                <a:solidFill>
                  <a:srgbClr val="0866EC"/>
                </a:solidFill>
                <a:effectLst/>
                <a:latin typeface="Arial" panose="020B0604020202020204" pitchFamily="34" charset="0"/>
              </a:rPr>
              <a:t>= </a:t>
            </a:r>
            <a:r>
              <a:rPr lang="fr-FR" b="1" i="0" dirty="0">
                <a:solidFill>
                  <a:srgbClr val="0866EC"/>
                </a:solidFill>
                <a:effectLst/>
                <a:latin typeface="Arial" panose="020B0604020202020204" pitchFamily="34" charset="0"/>
              </a:rPr>
              <a:t>1,53 environ</a:t>
            </a:r>
            <a:r>
              <a:rPr lang="fr-FR" b="0" i="0" dirty="0">
                <a:solidFill>
                  <a:srgbClr val="000000"/>
                </a:solidFill>
                <a:effectLst/>
                <a:latin typeface="Arial" panose="020B0604020202020204" pitchFamily="34" charset="0"/>
              </a:rPr>
              <a:t>.</a:t>
            </a:r>
          </a:p>
          <a:p>
            <a:pPr>
              <a:lnSpc>
                <a:spcPct val="150000"/>
              </a:lnSpc>
            </a:pPr>
            <a:endParaRPr lang="x-none" dirty="0"/>
          </a:p>
        </p:txBody>
      </p:sp>
      <p:cxnSp>
        <p:nvCxnSpPr>
          <p:cNvPr id="5" name="Connecteur droit 4"/>
          <p:cNvCxnSpPr/>
          <p:nvPr/>
        </p:nvCxnSpPr>
        <p:spPr>
          <a:xfrm flipH="1">
            <a:off x="1045029" y="3866606"/>
            <a:ext cx="2116182" cy="13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57570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6886EFA4-1783-441E-937B-AD14EC150080}"/>
              </a:ext>
            </a:extLst>
          </p:cNvPr>
          <p:cNvSpPr>
            <a:spLocks noGrp="1" noChangeArrowheads="1"/>
          </p:cNvSpPr>
          <p:nvPr>
            <p:ph type="title"/>
          </p:nvPr>
        </p:nvSpPr>
        <p:spPr/>
        <p:txBody>
          <a:bodyPr/>
          <a:lstStyle/>
          <a:p>
            <a:r>
              <a:rPr lang="fr-FR" altLang="x-none" dirty="0"/>
              <a:t>L ’élasticité-revenu de la demande</a:t>
            </a:r>
            <a:endParaRPr lang="fr-CA" altLang="x-none" dirty="0"/>
          </a:p>
        </p:txBody>
      </p:sp>
      <p:sp>
        <p:nvSpPr>
          <p:cNvPr id="36867" name="Rectangle 3">
            <a:extLst>
              <a:ext uri="{FF2B5EF4-FFF2-40B4-BE49-F238E27FC236}">
                <a16:creationId xmlns="" xmlns:a16="http://schemas.microsoft.com/office/drawing/2014/main" id="{12C780C7-630A-423D-B9DE-8C21BD49518C}"/>
              </a:ext>
            </a:extLst>
          </p:cNvPr>
          <p:cNvSpPr>
            <a:spLocks noGrp="1" noChangeArrowheads="1"/>
          </p:cNvSpPr>
          <p:nvPr>
            <p:ph idx="1"/>
          </p:nvPr>
        </p:nvSpPr>
        <p:spPr/>
        <p:txBody>
          <a:bodyPr/>
          <a:lstStyle/>
          <a:p>
            <a:pPr>
              <a:lnSpc>
                <a:spcPct val="150000"/>
              </a:lnSpc>
            </a:pPr>
            <a:r>
              <a:rPr lang="fr-CA" altLang="x-none" dirty="0"/>
              <a:t>Le signe de l ’élasticité-revenu dépend de la nature du bien</a:t>
            </a:r>
          </a:p>
          <a:p>
            <a:pPr lvl="1">
              <a:lnSpc>
                <a:spcPct val="150000"/>
              </a:lnSpc>
            </a:pPr>
            <a:r>
              <a:rPr lang="fr-CA" altLang="x-none" dirty="0"/>
              <a:t>si elle est positive, le bien est </a:t>
            </a:r>
            <a:r>
              <a:rPr lang="fr-CA" altLang="x-none" i="1" dirty="0"/>
              <a:t>normal</a:t>
            </a:r>
          </a:p>
          <a:p>
            <a:pPr lvl="1">
              <a:lnSpc>
                <a:spcPct val="150000"/>
              </a:lnSpc>
            </a:pPr>
            <a:r>
              <a:rPr lang="fr-CA" altLang="x-none" dirty="0"/>
              <a:t>si elle est négative, le bien est </a:t>
            </a:r>
            <a:r>
              <a:rPr lang="fr-CA" altLang="x-none" i="1" dirty="0"/>
              <a:t>inférieur</a:t>
            </a:r>
          </a:p>
          <a:p>
            <a:pPr lvl="1">
              <a:lnSpc>
                <a:spcPct val="150000"/>
              </a:lnSpc>
            </a:pPr>
            <a:r>
              <a:rPr lang="fr-CA" altLang="x-none" dirty="0"/>
              <a:t>si elle est nulle, le bien est</a:t>
            </a:r>
            <a:r>
              <a:rPr lang="fr-CA" altLang="x-none" i="1" dirty="0"/>
              <a:t> neutre</a:t>
            </a:r>
          </a:p>
        </p:txBody>
      </p:sp>
    </p:spTree>
    <p:extLst>
      <p:ext uri="{BB962C8B-B14F-4D97-AF65-F5344CB8AC3E}">
        <p14:creationId xmlns="" xmlns:p14="http://schemas.microsoft.com/office/powerpoint/2010/main" val="122385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06726" y="607684"/>
            <a:ext cx="678314" cy="256480"/>
          </a:xfrm>
          <a:prstGeom prst="rect">
            <a:avLst/>
          </a:prstGeom>
        </p:spPr>
        <p:txBody>
          <a:bodyPr vert="horz" wrap="square" lIns="0" tIns="0" rIns="0" bIns="0" rtlCol="0">
            <a:spAutoFit/>
          </a:bodyPr>
          <a:lstStyle/>
          <a:p>
            <a:pPr marL="0" marR="0" lvl="0" indent="0" algn="l" defTabSz="914400" rtl="0" eaLnBrk="1" fontAlgn="auto" latinLnBrk="0" hangingPunct="1">
              <a:lnSpc>
                <a:spcPts val="1999"/>
              </a:lnSpc>
              <a:spcBef>
                <a:spcPts val="0"/>
              </a:spcBef>
              <a:spcAft>
                <a:spcPts val="0"/>
              </a:spcAft>
              <a:buClrTx/>
              <a:buSzTx/>
              <a:buFontTx/>
              <a:buNone/>
              <a:tabLst/>
              <a:defRPr/>
            </a:pPr>
            <a:r>
              <a:rPr kumimoji="0" sz="1814" b="1" i="0" u="none" strike="noStrike" kern="1200" cap="none" spc="-5" normalizeH="0" baseline="0" noProof="0" dirty="0">
                <a:ln>
                  <a:noFill/>
                </a:ln>
                <a:solidFill>
                  <a:srgbClr val="FFFFFF"/>
                </a:solidFill>
                <a:effectLst/>
                <a:uLnTx/>
                <a:uFillTx/>
                <a:latin typeface="Arial"/>
                <a:ea typeface="+mn-ea"/>
                <a:cs typeface="Arial"/>
              </a:rPr>
              <a:t>LOG</a:t>
            </a:r>
            <a:r>
              <a:rPr kumimoji="0" sz="1814" b="1" i="0" u="none" strike="noStrike" kern="1200" cap="none" spc="-9" normalizeH="0" baseline="0" noProof="0" dirty="0">
                <a:ln>
                  <a:noFill/>
                </a:ln>
                <a:solidFill>
                  <a:srgbClr val="FFFFFF"/>
                </a:solidFill>
                <a:effectLst/>
                <a:uLnTx/>
                <a:uFillTx/>
                <a:latin typeface="Arial"/>
                <a:ea typeface="+mn-ea"/>
                <a:cs typeface="Arial"/>
              </a:rPr>
              <a:t>O</a:t>
            </a:r>
            <a:endParaRPr kumimoji="0" sz="1814"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a:spLocks noGrp="1"/>
          </p:cNvSpPr>
          <p:nvPr>
            <p:ph type="title"/>
          </p:nvPr>
        </p:nvSpPr>
        <p:spPr>
          <a:xfrm>
            <a:off x="340659" y="346427"/>
            <a:ext cx="11510682" cy="687575"/>
          </a:xfrm>
          <a:prstGeom prst="rect">
            <a:avLst/>
          </a:prstGeom>
        </p:spPr>
        <p:txBody>
          <a:bodyPr vert="horz" wrap="square" lIns="0" tIns="10365" rIns="0" bIns="0" rtlCol="0" anchor="ctr">
            <a:spAutoFit/>
          </a:bodyPr>
          <a:lstStyle/>
          <a:p>
            <a:pPr marL="11516" algn="ctr">
              <a:lnSpc>
                <a:spcPct val="100000"/>
              </a:lnSpc>
              <a:spcBef>
                <a:spcPts val="82"/>
              </a:spcBef>
            </a:pPr>
            <a:r>
              <a:rPr lang="x-none" spc="-5" dirty="0"/>
              <a:t>L’élasticité-revenu de la demande  </a:t>
            </a:r>
            <a:r>
              <a:rPr lang="fr-FR" spc="-5" dirty="0"/>
              <a:t>interprétation </a:t>
            </a:r>
            <a:endParaRPr dirty="0"/>
          </a:p>
        </p:txBody>
      </p:sp>
      <p:sp>
        <p:nvSpPr>
          <p:cNvPr id="7" name="object 7"/>
          <p:cNvSpPr txBox="1"/>
          <p:nvPr/>
        </p:nvSpPr>
        <p:spPr>
          <a:xfrm>
            <a:off x="670112" y="1372556"/>
            <a:ext cx="11181229" cy="5059485"/>
          </a:xfrm>
          <a:prstGeom prst="rect">
            <a:avLst/>
          </a:prstGeom>
        </p:spPr>
        <p:txBody>
          <a:bodyPr vert="horz" wrap="square" lIns="0" tIns="11516" rIns="0" bIns="0" rtlCol="0">
            <a:spAutoFit/>
          </a:bodyPr>
          <a:lstStyle/>
          <a:p>
            <a:pPr marL="468716" marR="5182" lvl="0" indent="-457200" algn="just" defTabSz="914400" rtl="0" eaLnBrk="1" fontAlgn="auto" latinLnBrk="0" hangingPunct="1">
              <a:lnSpc>
                <a:spcPct val="150000"/>
              </a:lnSpc>
              <a:spcBef>
                <a:spcPts val="91"/>
              </a:spcBef>
              <a:spcAft>
                <a:spcPts val="0"/>
              </a:spcAft>
              <a:buClr>
                <a:srgbClr val="0000FF"/>
              </a:buClr>
              <a:buSzTx/>
              <a:buFont typeface="+mj-lt"/>
              <a:buAutoNum type="arabicPeriod"/>
              <a:tabLst>
                <a:tab pos="202688" algn="l"/>
              </a:tabLst>
              <a:defRPr/>
            </a:pP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Si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l’</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élasticité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est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supérieure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à </a:t>
            </a:r>
            <a:r>
              <a:rPr kumimoji="0" sz="2400" b="1" i="0" u="none" strike="noStrike" kern="1200" cap="none" spc="0" normalizeH="0" baseline="0" noProof="0" dirty="0">
                <a:ln>
                  <a:noFill/>
                </a:ln>
                <a:solidFill>
                  <a:srgbClr val="0000FF"/>
                </a:solidFill>
                <a:effectLst/>
                <a:uLnTx/>
                <a:uFillTx/>
                <a:latin typeface="Times New Roman"/>
                <a:ea typeface="+mn-ea"/>
                <a:cs typeface="Times New Roman"/>
              </a:rPr>
              <a:t>1</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 la </a:t>
            </a:r>
            <a:r>
              <a:rPr kumimoji="0" sz="2400" b="1" i="1" u="none" strike="noStrike" kern="1200" cap="none" spc="0" normalizeH="0" baseline="0" noProof="0" dirty="0">
                <a:ln>
                  <a:noFill/>
                </a:ln>
                <a:solidFill>
                  <a:srgbClr val="0000FF"/>
                </a:solidFill>
                <a:effectLst/>
                <a:uLnTx/>
                <a:uFillTx/>
                <a:latin typeface="Times New Roman"/>
                <a:ea typeface="+mn-ea"/>
                <a:cs typeface="Times New Roman"/>
              </a:rPr>
              <a:t>demande </a:t>
            </a:r>
            <a:r>
              <a:rPr kumimoji="0" sz="2400" b="1" i="1" u="none" strike="noStrike" kern="1200" cap="none" spc="-14"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9" normalizeH="0" baseline="0" noProof="0" dirty="0">
                <a:ln>
                  <a:noFill/>
                </a:ln>
                <a:solidFill>
                  <a:prstClr val="black"/>
                </a:solidFill>
                <a:effectLst/>
                <a:uLnTx/>
                <a:uFillTx/>
                <a:latin typeface="Times New Roman"/>
                <a:ea typeface="+mn-ea"/>
                <a:cs typeface="Times New Roman"/>
              </a:rPr>
              <a:t>ces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biens </a:t>
            </a:r>
            <a:r>
              <a:rPr kumimoji="0" sz="2400" b="1" i="1" u="none" strike="noStrike" kern="1200" cap="none" spc="0" normalizeH="0" baseline="0" noProof="0" dirty="0">
                <a:ln>
                  <a:noFill/>
                </a:ln>
                <a:solidFill>
                  <a:srgbClr val="0000FF"/>
                </a:solidFill>
                <a:effectLst/>
                <a:uLnTx/>
                <a:uFillTx/>
                <a:latin typeface="Times New Roman"/>
                <a:ea typeface="+mn-ea"/>
                <a:cs typeface="Times New Roman"/>
              </a:rPr>
              <a:t>augmente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plus que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proportionnellement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par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rapport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au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revenu</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 Il s’agit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biens  supérieurs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(produits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manufacturés,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loisirs,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produits de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luxe, etc.)</a:t>
            </a:r>
            <a:r>
              <a:rPr kumimoji="0" sz="2400" b="1" i="1" u="none" strike="noStrike" kern="1200" cap="none" spc="-36" normalizeH="0" baseline="0" noProof="0" dirty="0">
                <a:ln>
                  <a:noFill/>
                </a:ln>
                <a:solidFill>
                  <a:prstClr val="black"/>
                </a:solidFill>
                <a:effectLst/>
                <a:uLnTx/>
                <a:uFillTx/>
                <a:latin typeface="Times New Roman"/>
                <a:ea typeface="+mn-ea"/>
                <a:cs typeface="Times New Roman"/>
              </a:rPr>
              <a: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468716" marR="8061" lvl="0" indent="-457200" algn="just" defTabSz="914400" rtl="0" eaLnBrk="1" fontAlgn="auto" latinLnBrk="0" hangingPunct="1">
              <a:lnSpc>
                <a:spcPct val="150000"/>
              </a:lnSpc>
              <a:spcBef>
                <a:spcPts val="544"/>
              </a:spcBef>
              <a:spcAft>
                <a:spcPts val="0"/>
              </a:spcAft>
              <a:buClr>
                <a:srgbClr val="0000FF"/>
              </a:buClr>
              <a:buSzTx/>
              <a:buFont typeface="+mj-lt"/>
              <a:buAutoNum type="arabicPeriod"/>
              <a:tabLst>
                <a:tab pos="235510" algn="l"/>
              </a:tabLst>
              <a:defRPr/>
            </a:pP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Si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l’</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élasticité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est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comprise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entre </a:t>
            </a:r>
            <a:r>
              <a:rPr kumimoji="0" sz="2400" b="1" i="0" u="none" strike="noStrike" kern="1200" cap="none" spc="0" normalizeH="0" baseline="0" noProof="0" dirty="0">
                <a:ln>
                  <a:noFill/>
                </a:ln>
                <a:solidFill>
                  <a:srgbClr val="0000FF"/>
                </a:solidFill>
                <a:effectLst/>
                <a:uLnTx/>
                <a:uFillTx/>
                <a:latin typeface="Times New Roman"/>
                <a:ea typeface="+mn-ea"/>
                <a:cs typeface="Times New Roman"/>
              </a:rPr>
              <a:t>0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et </a:t>
            </a:r>
            <a:r>
              <a:rPr kumimoji="0" sz="2400" b="1" i="0" u="none" strike="noStrike" kern="1200" cap="none" spc="0" normalizeH="0" baseline="0" noProof="0" dirty="0">
                <a:ln>
                  <a:noFill/>
                </a:ln>
                <a:solidFill>
                  <a:srgbClr val="0000FF"/>
                </a:solidFill>
                <a:effectLst/>
                <a:uLnTx/>
                <a:uFillTx/>
                <a:latin typeface="Times New Roman"/>
                <a:ea typeface="+mn-ea"/>
                <a:cs typeface="Times New Roman"/>
              </a:rPr>
              <a:t>1</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 la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demande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9" normalizeH="0" baseline="0" noProof="0" dirty="0">
                <a:ln>
                  <a:noFill/>
                </a:ln>
                <a:solidFill>
                  <a:prstClr val="black"/>
                </a:solidFill>
                <a:effectLst/>
                <a:uLnTx/>
                <a:uFillTx/>
                <a:latin typeface="Times New Roman"/>
                <a:ea typeface="+mn-ea"/>
                <a:cs typeface="Times New Roman"/>
              </a:rPr>
              <a:t>ces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biens  </a:t>
            </a:r>
            <a:r>
              <a:rPr kumimoji="0" sz="2400" b="1" i="1" u="none" strike="noStrike" kern="1200" cap="none" spc="0" normalizeH="0" baseline="0" noProof="0" dirty="0">
                <a:ln>
                  <a:noFill/>
                </a:ln>
                <a:solidFill>
                  <a:srgbClr val="0000FF"/>
                </a:solidFill>
                <a:effectLst/>
                <a:uLnTx/>
                <a:uFillTx/>
                <a:latin typeface="Times New Roman"/>
                <a:ea typeface="+mn-ea"/>
                <a:cs typeface="Times New Roman"/>
              </a:rPr>
              <a:t>augmente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proportionnellement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par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rapport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au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revenu</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 Il s’agit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biens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normaux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(produits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alimentaires,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vêtements,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logement, </a:t>
            </a:r>
            <a:r>
              <a:rPr kumimoji="0" sz="2400" b="1" i="1" u="none" strike="noStrike" kern="1200" cap="none" spc="-14" normalizeH="0" baseline="0" noProof="0" dirty="0">
                <a:ln>
                  <a:noFill/>
                </a:ln>
                <a:solidFill>
                  <a:prstClr val="black"/>
                </a:solidFill>
                <a:effectLst/>
                <a:uLnTx/>
                <a:uFillTx/>
                <a:latin typeface="Times New Roman"/>
                <a:ea typeface="+mn-ea"/>
                <a:cs typeface="Times New Roman"/>
              </a:rPr>
              <a:t>mobilier,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etc.)</a:t>
            </a:r>
            <a:r>
              <a:rPr kumimoji="0" sz="2400" b="1" i="1" u="none" strike="noStrike" kern="1200" cap="none" spc="-168" normalizeH="0" baseline="0" noProof="0" dirty="0">
                <a:ln>
                  <a:noFill/>
                </a:ln>
                <a:solidFill>
                  <a:prstClr val="black"/>
                </a:solidFill>
                <a:effectLst/>
                <a:uLnTx/>
                <a:uFillTx/>
                <a:latin typeface="Times New Roman"/>
                <a:ea typeface="+mn-ea"/>
                <a:cs typeface="Times New Roman"/>
              </a:rPr>
              <a: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468716" marR="4607" lvl="0" indent="-457200" algn="just" defTabSz="914400" rtl="0" eaLnBrk="1" fontAlgn="auto" latinLnBrk="0" hangingPunct="1">
              <a:lnSpc>
                <a:spcPct val="150000"/>
              </a:lnSpc>
              <a:spcBef>
                <a:spcPts val="544"/>
              </a:spcBef>
              <a:spcAft>
                <a:spcPts val="0"/>
              </a:spcAft>
              <a:buClr>
                <a:srgbClr val="0000FF"/>
              </a:buClr>
              <a:buSzTx/>
              <a:buFont typeface="+mj-lt"/>
              <a:buAutoNum type="arabicPeriod"/>
              <a:tabLst>
                <a:tab pos="224569" algn="l"/>
              </a:tabLst>
              <a:defRPr/>
            </a:pP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Si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l’</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élasticité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est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inférieure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à </a:t>
            </a:r>
            <a:r>
              <a:rPr kumimoji="0" sz="2400" b="1" i="0" u="none" strike="noStrike" kern="1200" cap="none" spc="0" normalizeH="0" baseline="0" noProof="0" dirty="0">
                <a:ln>
                  <a:noFill/>
                </a:ln>
                <a:solidFill>
                  <a:srgbClr val="0000FF"/>
                </a:solidFill>
                <a:effectLst/>
                <a:uLnTx/>
                <a:uFillTx/>
                <a:latin typeface="Times New Roman"/>
                <a:ea typeface="+mn-ea"/>
                <a:cs typeface="Times New Roman"/>
              </a:rPr>
              <a:t>0</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 la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demande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9" normalizeH="0" baseline="0" noProof="0" dirty="0">
                <a:ln>
                  <a:noFill/>
                </a:ln>
                <a:solidFill>
                  <a:prstClr val="black"/>
                </a:solidFill>
                <a:effectLst/>
                <a:uLnTx/>
                <a:uFillTx/>
                <a:latin typeface="Times New Roman"/>
                <a:ea typeface="+mn-ea"/>
                <a:cs typeface="Times New Roman"/>
              </a:rPr>
              <a:t>ces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biens </a:t>
            </a:r>
            <a:r>
              <a:rPr kumimoji="0" sz="2400" b="1" i="1" u="none" strike="noStrike" kern="1200" cap="none" spc="0" normalizeH="0" baseline="0" noProof="0" dirty="0">
                <a:ln>
                  <a:noFill/>
                </a:ln>
                <a:solidFill>
                  <a:srgbClr val="0000FF"/>
                </a:solidFill>
                <a:effectLst/>
                <a:uLnTx/>
                <a:uFillTx/>
                <a:latin typeface="Times New Roman"/>
                <a:ea typeface="+mn-ea"/>
                <a:cs typeface="Times New Roman"/>
              </a:rPr>
              <a:t>diminue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lorsque le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revenu </a:t>
            </a:r>
            <a:r>
              <a:rPr kumimoji="0" sz="2400" b="1" i="1" u="none" strike="noStrike" kern="1200" cap="none" spc="0" normalizeH="0" baseline="0" noProof="0" dirty="0">
                <a:ln>
                  <a:noFill/>
                </a:ln>
                <a:solidFill>
                  <a:srgbClr val="0000FF"/>
                </a:solidFill>
                <a:effectLst/>
                <a:uLnTx/>
                <a:uFillTx/>
                <a:latin typeface="Times New Roman"/>
                <a:ea typeface="+mn-ea"/>
                <a:cs typeface="Times New Roman"/>
              </a:rPr>
              <a:t>augmente</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Il s’agit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400" b="1" i="1" u="none" strike="noStrike" kern="1200" cap="none" spc="-5" normalizeH="0" baseline="0" noProof="0" dirty="0">
                <a:ln>
                  <a:noFill/>
                </a:ln>
                <a:solidFill>
                  <a:srgbClr val="0000FF"/>
                </a:solidFill>
                <a:effectLst/>
                <a:uLnTx/>
                <a:uFillTx/>
                <a:latin typeface="Times New Roman"/>
                <a:ea typeface="+mn-ea"/>
                <a:cs typeface="Times New Roman"/>
              </a:rPr>
              <a:t>biens inférieurs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(biens  alimentaires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base </a:t>
            </a:r>
            <a:r>
              <a:rPr kumimoji="0" sz="2400" b="1" i="1" u="none" strike="noStrike" kern="1200" cap="none" spc="-9" normalizeH="0" baseline="0" noProof="0" dirty="0">
                <a:ln>
                  <a:noFill/>
                </a:ln>
                <a:solidFill>
                  <a:prstClr val="black"/>
                </a:solidFill>
                <a:effectLst/>
                <a:uLnTx/>
                <a:uFillTx/>
                <a:latin typeface="Times New Roman"/>
                <a:ea typeface="+mn-ea"/>
                <a:cs typeface="Times New Roman"/>
              </a:rPr>
              <a:t>qui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peuvent être </a:t>
            </a:r>
            <a:r>
              <a:rPr kumimoji="0" sz="2400" b="1" i="1" u="none" strike="noStrike" kern="1200" cap="none" spc="-9" normalizeH="0" baseline="0" noProof="0" dirty="0">
                <a:ln>
                  <a:noFill/>
                </a:ln>
                <a:solidFill>
                  <a:prstClr val="black"/>
                </a:solidFill>
                <a:effectLst/>
                <a:uLnTx/>
                <a:uFillTx/>
                <a:latin typeface="Times New Roman"/>
                <a:ea typeface="+mn-ea"/>
                <a:cs typeface="Times New Roman"/>
              </a:rPr>
              <a:t>remplacés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par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des biens </a:t>
            </a:r>
            <a:r>
              <a:rPr kumimoji="0" sz="2400" b="1" i="1" u="none" strike="noStrike" kern="1200" cap="none" spc="0" normalizeH="0" baseline="0" noProof="0" dirty="0">
                <a:ln>
                  <a:noFill/>
                </a:ln>
                <a:solidFill>
                  <a:prstClr val="black"/>
                </a:solidFill>
                <a:effectLst/>
                <a:uLnTx/>
                <a:uFillTx/>
                <a:latin typeface="Times New Roman"/>
                <a:ea typeface="+mn-ea"/>
                <a:cs typeface="Times New Roman"/>
              </a:rPr>
              <a:t>de plus  grande</a:t>
            </a:r>
            <a:r>
              <a:rPr kumimoji="0" sz="2400" b="1" i="1" u="none" strike="noStrike" kern="1200" cap="none" spc="-14" normalizeH="0" baseline="0" noProof="0" dirty="0">
                <a:ln>
                  <a:noFill/>
                </a:ln>
                <a:solidFill>
                  <a:prstClr val="black"/>
                </a:solidFill>
                <a:effectLst/>
                <a:uLnTx/>
                <a:uFillTx/>
                <a:latin typeface="Times New Roman"/>
                <a:ea typeface="+mn-ea"/>
                <a:cs typeface="Times New Roman"/>
              </a:rPr>
              <a:t> </a:t>
            </a:r>
            <a:r>
              <a:rPr kumimoji="0" sz="2400" b="1" i="1" u="none" strike="noStrike" kern="1200" cap="none" spc="-5" normalizeH="0" baseline="0" noProof="0" dirty="0">
                <a:ln>
                  <a:noFill/>
                </a:ln>
                <a:solidFill>
                  <a:prstClr val="black"/>
                </a:solidFill>
                <a:effectLst/>
                <a:uLnTx/>
                <a:uFillTx/>
                <a:latin typeface="Times New Roman"/>
                <a:ea typeface="+mn-ea"/>
                <a:cs typeface="Times New Roman"/>
              </a:rPr>
              <a:t>qualité).</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18073CFC-4FF3-4D28-8404-16CD46732B3C}"/>
              </a:ext>
            </a:extLst>
          </p:cNvPr>
          <p:cNvSpPr>
            <a:spLocks noGrp="1"/>
          </p:cNvSpPr>
          <p:nvPr>
            <p:ph type="title"/>
          </p:nvPr>
        </p:nvSpPr>
        <p:spPr>
          <a:xfrm>
            <a:off x="838200" y="28949"/>
            <a:ext cx="10515600" cy="1325563"/>
          </a:xfrm>
        </p:spPr>
        <p:txBody>
          <a:bodyPr/>
          <a:lstStyle/>
          <a:p>
            <a:r>
              <a:rPr lang="fr-FR" spc="-5" dirty="0"/>
              <a:t>interprétation</a:t>
            </a:r>
            <a:endParaRPr lang="x-none" dirty="0"/>
          </a:p>
        </p:txBody>
      </p:sp>
      <p:graphicFrame>
        <p:nvGraphicFramePr>
          <p:cNvPr id="4" name="Tableau 3">
            <a:extLst>
              <a:ext uri="{FF2B5EF4-FFF2-40B4-BE49-F238E27FC236}">
                <a16:creationId xmlns="" xmlns:a16="http://schemas.microsoft.com/office/drawing/2014/main" id="{45471258-1753-4AA6-B706-150B77229B75}"/>
              </a:ext>
            </a:extLst>
          </p:cNvPr>
          <p:cNvGraphicFramePr>
            <a:graphicFrameLocks noGrp="1"/>
          </p:cNvGraphicFramePr>
          <p:nvPr/>
        </p:nvGraphicFramePr>
        <p:xfrm>
          <a:off x="739588" y="1465729"/>
          <a:ext cx="10999694" cy="5245518"/>
        </p:xfrm>
        <a:graphic>
          <a:graphicData uri="http://schemas.openxmlformats.org/drawingml/2006/table">
            <a:tbl>
              <a:tblPr firstRow="1" firstCol="1" lastRow="1" lastCol="1" bandRow="1" bandCol="1">
                <a:tableStyleId>{5940675A-B579-460E-94D1-54222C63F5DA}</a:tableStyleId>
              </a:tblPr>
              <a:tblGrid>
                <a:gridCol w="2268160">
                  <a:extLst>
                    <a:ext uri="{9D8B030D-6E8A-4147-A177-3AD203B41FA5}">
                      <a16:colId xmlns="" xmlns:a16="http://schemas.microsoft.com/office/drawing/2014/main" val="4140785052"/>
                    </a:ext>
                  </a:extLst>
                </a:gridCol>
                <a:gridCol w="2801662">
                  <a:extLst>
                    <a:ext uri="{9D8B030D-6E8A-4147-A177-3AD203B41FA5}">
                      <a16:colId xmlns="" xmlns:a16="http://schemas.microsoft.com/office/drawing/2014/main" val="449698421"/>
                    </a:ext>
                  </a:extLst>
                </a:gridCol>
                <a:gridCol w="3392361">
                  <a:extLst>
                    <a:ext uri="{9D8B030D-6E8A-4147-A177-3AD203B41FA5}">
                      <a16:colId xmlns="" xmlns:a16="http://schemas.microsoft.com/office/drawing/2014/main" val="2466191626"/>
                    </a:ext>
                  </a:extLst>
                </a:gridCol>
                <a:gridCol w="2537511">
                  <a:extLst>
                    <a:ext uri="{9D8B030D-6E8A-4147-A177-3AD203B41FA5}">
                      <a16:colId xmlns="" xmlns:a16="http://schemas.microsoft.com/office/drawing/2014/main" val="168948361"/>
                    </a:ext>
                  </a:extLst>
                </a:gridCol>
              </a:tblGrid>
              <a:tr h="756988">
                <a:tc>
                  <a:txBody>
                    <a:bodyPr/>
                    <a:lstStyle/>
                    <a:p>
                      <a:pPr marL="93980" marR="82550" indent="33020">
                        <a:spcBef>
                          <a:spcPts val="400"/>
                        </a:spcBef>
                        <a:spcAft>
                          <a:spcPts val="0"/>
                        </a:spcAft>
                      </a:pPr>
                      <a:r>
                        <a:rPr lang="fr-FR" sz="1600" b="1" dirty="0">
                          <a:effectLst/>
                        </a:rPr>
                        <a:t>Valeur de l’élasticité- revenu de la demande</a:t>
                      </a:r>
                      <a:endParaRPr lang="x-none" sz="2000" b="1"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2865" marR="64135" algn="ctr">
                        <a:spcBef>
                          <a:spcPts val="400"/>
                        </a:spcBef>
                        <a:spcAft>
                          <a:spcPts val="0"/>
                        </a:spcAft>
                      </a:pPr>
                      <a:r>
                        <a:rPr lang="fr-FR" sz="1600" b="1">
                          <a:effectLst/>
                        </a:rPr>
                        <a:t>Degré d’élasticité</a:t>
                      </a:r>
                      <a:endParaRPr lang="x-none" sz="2000" b="1">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379095">
                        <a:spcBef>
                          <a:spcPts val="400"/>
                        </a:spcBef>
                        <a:spcAft>
                          <a:spcPts val="0"/>
                        </a:spcAft>
                      </a:pPr>
                      <a:r>
                        <a:rPr lang="fr-FR" sz="1600" b="1">
                          <a:effectLst/>
                        </a:rPr>
                        <a:t>Type de biens concernés</a:t>
                      </a:r>
                      <a:endParaRPr lang="x-none" sz="2000" b="1">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149225" marR="149225" algn="ctr">
                        <a:spcBef>
                          <a:spcPts val="400"/>
                        </a:spcBef>
                        <a:spcAft>
                          <a:spcPts val="0"/>
                        </a:spcAft>
                      </a:pPr>
                      <a:r>
                        <a:rPr lang="fr-FR" sz="1600" b="1" dirty="0">
                          <a:effectLst/>
                        </a:rPr>
                        <a:t>Exemples</a:t>
                      </a:r>
                      <a:endParaRPr lang="x-none" sz="2000" b="1"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 xmlns:a16="http://schemas.microsoft.com/office/drawing/2014/main" val="649708670"/>
                  </a:ext>
                </a:extLst>
              </a:tr>
              <a:tr h="1327354">
                <a:tc>
                  <a:txBody>
                    <a:bodyPr/>
                    <a:lstStyle/>
                    <a:p>
                      <a:pPr marL="28575">
                        <a:spcBef>
                          <a:spcPts val="400"/>
                        </a:spcBef>
                        <a:spcAft>
                          <a:spcPts val="0"/>
                        </a:spcAft>
                      </a:pPr>
                      <a:r>
                        <a:rPr lang="fr-FR" sz="1600" b="1">
                          <a:effectLst/>
                        </a:rPr>
                        <a:t>Négative</a:t>
                      </a:r>
                      <a:endParaRPr lang="x-none" sz="2000" b="1">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43815" algn="ctr">
                        <a:spcBef>
                          <a:spcPts val="400"/>
                        </a:spcBef>
                        <a:spcAft>
                          <a:spcPts val="0"/>
                        </a:spcAft>
                      </a:pPr>
                      <a:r>
                        <a:rPr lang="fr-FR" sz="1600" dirty="0">
                          <a:effectLst/>
                        </a:rPr>
                        <a:t>-</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83185" marR="85090" algn="ctr">
                        <a:spcBef>
                          <a:spcPts val="400"/>
                        </a:spcBef>
                        <a:spcAft>
                          <a:spcPts val="0"/>
                        </a:spcAft>
                      </a:pPr>
                      <a:r>
                        <a:rPr lang="fr-FR" sz="1600" dirty="0">
                          <a:effectLst/>
                        </a:rPr>
                        <a:t>biens </a:t>
                      </a:r>
                      <a:r>
                        <a:rPr lang="fr-FR" sz="1600" b="1" dirty="0">
                          <a:effectLst/>
                        </a:rPr>
                        <a:t>inférieurs</a:t>
                      </a:r>
                      <a:r>
                        <a:rPr lang="fr-FR" sz="1600" dirty="0">
                          <a:effectLst/>
                        </a:rPr>
                        <a:t> (biens de mauvaise qualité auxquels les consommateurs préfèrent substituer de nouveaux biens lorsque leur revenu le permet)</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588010" marR="121920" indent="-451485">
                        <a:spcBef>
                          <a:spcPts val="400"/>
                        </a:spcBef>
                        <a:spcAft>
                          <a:spcPts val="0"/>
                        </a:spcAft>
                      </a:pPr>
                      <a:r>
                        <a:rPr lang="fr-FR" sz="1600">
                          <a:effectLst/>
                        </a:rPr>
                        <a:t>Chaussures de mauvaise qualité</a:t>
                      </a:r>
                      <a:endParaRPr lang="x-none"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 xmlns:a16="http://schemas.microsoft.com/office/drawing/2014/main" val="1807301744"/>
                  </a:ext>
                </a:extLst>
              </a:tr>
              <a:tr h="1614285">
                <a:tc>
                  <a:txBody>
                    <a:bodyPr/>
                    <a:lstStyle/>
                    <a:p>
                      <a:pPr marL="28575">
                        <a:spcBef>
                          <a:spcPts val="400"/>
                        </a:spcBef>
                        <a:spcAft>
                          <a:spcPts val="0"/>
                        </a:spcAft>
                      </a:pPr>
                      <a:r>
                        <a:rPr lang="fr-FR" sz="1600" b="1">
                          <a:effectLst/>
                        </a:rPr>
                        <a:t>Comprise entre 0 et 1</a:t>
                      </a:r>
                      <a:endParaRPr lang="x-none" sz="2000" b="1">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275590" marR="36195" indent="-227330">
                        <a:spcBef>
                          <a:spcPts val="400"/>
                        </a:spcBef>
                        <a:spcAft>
                          <a:spcPts val="0"/>
                        </a:spcAft>
                      </a:pPr>
                      <a:r>
                        <a:rPr lang="fr-FR" sz="1600">
                          <a:effectLst/>
                        </a:rPr>
                        <a:t>Faible élasticité de la demande par rapport au revenu</a:t>
                      </a:r>
                      <a:endParaRPr lang="x-none"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83820" marR="85090" algn="ctr">
                        <a:spcBef>
                          <a:spcPts val="400"/>
                        </a:spcBef>
                        <a:spcAft>
                          <a:spcPts val="0"/>
                        </a:spcAft>
                      </a:pPr>
                      <a:r>
                        <a:rPr lang="fr-FR" sz="1600" dirty="0">
                          <a:effectLst/>
                        </a:rPr>
                        <a:t>biens </a:t>
                      </a:r>
                      <a:r>
                        <a:rPr lang="fr-FR" sz="1600" b="1" dirty="0">
                          <a:effectLst/>
                        </a:rPr>
                        <a:t>normaux</a:t>
                      </a:r>
                      <a:r>
                        <a:rPr lang="fr-FR" sz="1600" dirty="0">
                          <a:effectLst/>
                        </a:rPr>
                        <a:t> : La demande d'un consommateur pour ce bien augmente dans une proportion</a:t>
                      </a:r>
                      <a:endParaRPr lang="x-none" sz="2000" dirty="0">
                        <a:effectLst/>
                      </a:endParaRPr>
                    </a:p>
                    <a:p>
                      <a:pPr marL="83820" marR="85090" algn="ctr">
                        <a:spcAft>
                          <a:spcPts val="0"/>
                        </a:spcAft>
                      </a:pPr>
                      <a:r>
                        <a:rPr lang="fr-FR" sz="1600" dirty="0">
                          <a:effectLst/>
                        </a:rPr>
                        <a:t>inférieure ou égale à l’augmentation de son revenu</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149225" marR="149225" algn="ctr">
                        <a:spcBef>
                          <a:spcPts val="400"/>
                        </a:spcBef>
                        <a:spcAft>
                          <a:spcPts val="0"/>
                        </a:spcAft>
                      </a:pPr>
                      <a:r>
                        <a:rPr lang="fr-FR" sz="1600">
                          <a:effectLst/>
                        </a:rPr>
                        <a:t>Biens d’alimentation</a:t>
                      </a:r>
                      <a:endParaRPr lang="x-none" sz="20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 xmlns:a16="http://schemas.microsoft.com/office/drawing/2014/main" val="3724841807"/>
                  </a:ext>
                </a:extLst>
              </a:tr>
              <a:tr h="1328519">
                <a:tc>
                  <a:txBody>
                    <a:bodyPr/>
                    <a:lstStyle/>
                    <a:p>
                      <a:pPr marL="28575">
                        <a:spcBef>
                          <a:spcPts val="400"/>
                        </a:spcBef>
                        <a:spcAft>
                          <a:spcPts val="0"/>
                        </a:spcAft>
                      </a:pPr>
                      <a:r>
                        <a:rPr lang="fr-FR" sz="1600" b="1" dirty="0">
                          <a:effectLst/>
                        </a:rPr>
                        <a:t>Supérieure à 1</a:t>
                      </a:r>
                      <a:endParaRPr lang="x-none" sz="2000" b="1"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64135" marR="64135" algn="ctr">
                        <a:spcBef>
                          <a:spcPts val="400"/>
                        </a:spcBef>
                        <a:spcAft>
                          <a:spcPts val="0"/>
                        </a:spcAft>
                      </a:pPr>
                      <a:r>
                        <a:rPr lang="fr-FR" sz="1600" dirty="0">
                          <a:effectLst/>
                        </a:rPr>
                        <a:t>Forte élasticité de la demande par rapport</a:t>
                      </a:r>
                      <a:endParaRPr lang="x-none" sz="2000" dirty="0">
                        <a:effectLst/>
                      </a:endParaRPr>
                    </a:p>
                    <a:p>
                      <a:pPr marL="63500" marR="64135" algn="ctr">
                        <a:spcBef>
                          <a:spcPts val="355"/>
                        </a:spcBef>
                        <a:spcAft>
                          <a:spcPts val="0"/>
                        </a:spcAft>
                      </a:pPr>
                      <a:r>
                        <a:rPr lang="fr-FR" sz="1600" dirty="0">
                          <a:effectLst/>
                        </a:rPr>
                        <a:t>au revenu</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118745" marR="121920" indent="2540" algn="ctr">
                        <a:spcBef>
                          <a:spcPts val="400"/>
                        </a:spcBef>
                        <a:spcAft>
                          <a:spcPts val="0"/>
                        </a:spcAft>
                      </a:pPr>
                      <a:r>
                        <a:rPr lang="fr-FR" sz="1600" dirty="0">
                          <a:effectLst/>
                        </a:rPr>
                        <a:t>biens </a:t>
                      </a:r>
                      <a:r>
                        <a:rPr lang="fr-FR" sz="1600" b="1" dirty="0">
                          <a:effectLst/>
                        </a:rPr>
                        <a:t>supérieurs</a:t>
                      </a:r>
                      <a:r>
                        <a:rPr lang="fr-FR" sz="1600" dirty="0">
                          <a:effectLst/>
                        </a:rPr>
                        <a:t> ou biens de luxe (dont la demande par un consommateur augmente de</a:t>
                      </a:r>
                      <a:r>
                        <a:rPr lang="fr-FR" sz="1600" spc="-60" dirty="0">
                          <a:effectLst/>
                        </a:rPr>
                        <a:t> </a:t>
                      </a:r>
                      <a:r>
                        <a:rPr lang="fr-FR" sz="1600" dirty="0">
                          <a:effectLst/>
                        </a:rPr>
                        <a:t>façon plus rapide que son</a:t>
                      </a:r>
                      <a:r>
                        <a:rPr lang="fr-FR" sz="1600" spc="-35" dirty="0">
                          <a:effectLst/>
                        </a:rPr>
                        <a:t> </a:t>
                      </a:r>
                      <a:r>
                        <a:rPr lang="fr-FR" sz="1600" dirty="0">
                          <a:effectLst/>
                        </a:rPr>
                        <a:t>revenu)</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tc>
                  <a:txBody>
                    <a:bodyPr/>
                    <a:lstStyle/>
                    <a:p>
                      <a:pPr marL="149225" marR="149860" algn="ctr">
                        <a:spcBef>
                          <a:spcPts val="400"/>
                        </a:spcBef>
                        <a:spcAft>
                          <a:spcPts val="0"/>
                        </a:spcAft>
                      </a:pPr>
                      <a:r>
                        <a:rPr lang="fr-FR" sz="1600" dirty="0">
                          <a:effectLst/>
                        </a:rPr>
                        <a:t>Les téléphones mobiles</a:t>
                      </a:r>
                      <a:endParaRPr lang="x-none" sz="20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nchor="ctr"/>
                </a:tc>
                <a:extLst>
                  <a:ext uri="{0D108BD9-81ED-4DB2-BD59-A6C34878D82A}">
                    <a16:rowId xmlns="" xmlns:a16="http://schemas.microsoft.com/office/drawing/2014/main" val="2331246783"/>
                  </a:ext>
                </a:extLst>
              </a:tr>
            </a:tbl>
          </a:graphicData>
        </a:graphic>
      </p:graphicFrame>
    </p:spTree>
    <p:extLst>
      <p:ext uri="{BB962C8B-B14F-4D97-AF65-F5344CB8AC3E}">
        <p14:creationId xmlns="" xmlns:p14="http://schemas.microsoft.com/office/powerpoint/2010/main" val="3219816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A9BC216-A488-46B8-9893-1D0F4A0D0BA3}"/>
              </a:ext>
            </a:extLst>
          </p:cNvPr>
          <p:cNvSpPr>
            <a:spLocks noGrp="1"/>
          </p:cNvSpPr>
          <p:nvPr>
            <p:ph type="ctrTitle"/>
          </p:nvPr>
        </p:nvSpPr>
        <p:spPr/>
        <p:txBody>
          <a:bodyPr/>
          <a:lstStyle/>
          <a:p>
            <a:r>
              <a:rPr lang="x-none" dirty="0"/>
              <a:t>L'élasticité prix croisée</a:t>
            </a:r>
          </a:p>
        </p:txBody>
      </p:sp>
      <p:sp>
        <p:nvSpPr>
          <p:cNvPr id="4" name="Sous-titre 3">
            <a:extLst>
              <a:ext uri="{FF2B5EF4-FFF2-40B4-BE49-F238E27FC236}">
                <a16:creationId xmlns="" xmlns:a16="http://schemas.microsoft.com/office/drawing/2014/main" id="{C1BCF5E9-A3F3-4F21-9931-8438F64E34F9}"/>
              </a:ext>
            </a:extLst>
          </p:cNvPr>
          <p:cNvSpPr>
            <a:spLocks noGrp="1"/>
          </p:cNvSpPr>
          <p:nvPr>
            <p:ph type="subTitle" idx="1"/>
          </p:nvPr>
        </p:nvSpPr>
        <p:spPr/>
        <p:txBody>
          <a:bodyPr/>
          <a:lstStyle/>
          <a:p>
            <a:endParaRPr lang="x-none"/>
          </a:p>
        </p:txBody>
      </p:sp>
    </p:spTree>
    <p:extLst>
      <p:ext uri="{BB962C8B-B14F-4D97-AF65-F5344CB8AC3E}">
        <p14:creationId xmlns="" xmlns:p14="http://schemas.microsoft.com/office/powerpoint/2010/main" val="24137970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65DAC26-DEEC-4D7C-B94F-B9C32BDB2903}"/>
              </a:ext>
            </a:extLst>
          </p:cNvPr>
          <p:cNvSpPr>
            <a:spLocks noGrp="1"/>
          </p:cNvSpPr>
          <p:nvPr>
            <p:ph type="title"/>
          </p:nvPr>
        </p:nvSpPr>
        <p:spPr/>
        <p:txBody>
          <a:bodyPr/>
          <a:lstStyle/>
          <a:p>
            <a:r>
              <a:rPr lang="x-none" dirty="0"/>
              <a:t>L'élasticité prix croisée</a:t>
            </a:r>
          </a:p>
        </p:txBody>
      </p:sp>
      <p:sp>
        <p:nvSpPr>
          <p:cNvPr id="3" name="Espace réservé du contenu 2">
            <a:extLst>
              <a:ext uri="{FF2B5EF4-FFF2-40B4-BE49-F238E27FC236}">
                <a16:creationId xmlns="" xmlns:a16="http://schemas.microsoft.com/office/drawing/2014/main" id="{7BBD14D0-4E75-49E3-A394-8914ABB9B718}"/>
              </a:ext>
            </a:extLst>
          </p:cNvPr>
          <p:cNvSpPr>
            <a:spLocks noGrp="1"/>
          </p:cNvSpPr>
          <p:nvPr>
            <p:ph idx="1"/>
          </p:nvPr>
        </p:nvSpPr>
        <p:spPr/>
        <p:txBody>
          <a:bodyPr>
            <a:normAutofit fontScale="85000" lnSpcReduction="10000"/>
          </a:bodyPr>
          <a:lstStyle/>
          <a:p>
            <a:pPr algn="just">
              <a:lnSpc>
                <a:spcPct val="150000"/>
              </a:lnSpc>
            </a:pPr>
            <a:r>
              <a:rPr lang="fr-FR" b="1" i="0" dirty="0">
                <a:solidFill>
                  <a:srgbClr val="0866EC"/>
                </a:solidFill>
                <a:effectLst/>
                <a:latin typeface="Arial" panose="020B0604020202020204" pitchFamily="34" charset="0"/>
              </a:rPr>
              <a:t>L'élasticité prix croisée</a:t>
            </a:r>
            <a:r>
              <a:rPr lang="fr-FR" b="0" i="0" dirty="0">
                <a:solidFill>
                  <a:srgbClr val="000000"/>
                </a:solidFill>
                <a:effectLst/>
                <a:latin typeface="Arial" panose="020B0604020202020204" pitchFamily="34" charset="0"/>
              </a:rPr>
              <a:t> mesure la variation relative de la consommation d'un bien à la suite d'une augmentation relative du prix d'un autre bien.</a:t>
            </a:r>
          </a:p>
          <a:p>
            <a:pPr algn="just">
              <a:lnSpc>
                <a:spcPct val="150000"/>
              </a:lnSpc>
              <a:buFont typeface="Arial" panose="020B0604020202020204" pitchFamily="34" charset="0"/>
              <a:buChar char="•"/>
            </a:pPr>
            <a:r>
              <a:rPr lang="fr-FR" b="0" i="0" dirty="0">
                <a:solidFill>
                  <a:srgbClr val="000000"/>
                </a:solidFill>
                <a:effectLst/>
                <a:latin typeface="Arial" panose="020B0604020202020204" pitchFamily="34" charset="0"/>
              </a:rPr>
              <a:t>Exemple : </a:t>
            </a:r>
            <a:r>
              <a:rPr lang="fr-FR" b="1" i="0" dirty="0">
                <a:solidFill>
                  <a:srgbClr val="0866EC"/>
                </a:solidFill>
                <a:effectLst/>
                <a:latin typeface="Arial" panose="020B0604020202020204" pitchFamily="34" charset="0"/>
              </a:rPr>
              <a:t>Répondre à des questions du type :</a:t>
            </a:r>
            <a:endParaRPr lang="fr-FR" b="0" i="0" dirty="0">
              <a:solidFill>
                <a:srgbClr val="000000"/>
              </a:solidFill>
              <a:effectLst/>
              <a:latin typeface="Arial" panose="020B0604020202020204" pitchFamily="34" charset="0"/>
            </a:endParaRPr>
          </a:p>
          <a:p>
            <a:pPr marL="742950" lvl="1" indent="-285750" algn="just">
              <a:lnSpc>
                <a:spcPct val="150000"/>
              </a:lnSpc>
              <a:buFont typeface="Arial" panose="020B0604020202020204" pitchFamily="34" charset="0"/>
              <a:buChar char="•"/>
            </a:pPr>
            <a:r>
              <a:rPr lang="fr-FR" b="0" i="0" dirty="0">
                <a:solidFill>
                  <a:srgbClr val="000000"/>
                </a:solidFill>
                <a:effectLst/>
                <a:latin typeface="Arial" panose="020B0604020202020204" pitchFamily="34" charset="0"/>
              </a:rPr>
              <a:t>Si le prix de l'essence augmente de 1%, quelle sera la variation (en pourcentage) de la consommation de gasoil ?</a:t>
            </a:r>
          </a:p>
          <a:p>
            <a:pPr>
              <a:lnSpc>
                <a:spcPct val="150000"/>
              </a:lnSpc>
            </a:pPr>
            <a:r>
              <a:rPr lang="fr-FR" b="0" i="0" dirty="0">
                <a:solidFill>
                  <a:srgbClr val="000000"/>
                </a:solidFill>
                <a:effectLst/>
                <a:latin typeface="Arial" panose="020B0604020202020204" pitchFamily="34" charset="0"/>
              </a:rPr>
              <a:t/>
            </a:r>
            <a:br>
              <a:rPr lang="fr-FR" b="0" i="0" dirty="0">
                <a:solidFill>
                  <a:srgbClr val="000000"/>
                </a:solidFill>
                <a:effectLst/>
                <a:latin typeface="Arial" panose="020B0604020202020204" pitchFamily="34" charset="0"/>
              </a:rPr>
            </a:br>
            <a:endParaRPr lang="x-none" dirty="0"/>
          </a:p>
        </p:txBody>
      </p:sp>
    </p:spTree>
    <p:extLst>
      <p:ext uri="{BB962C8B-B14F-4D97-AF65-F5344CB8AC3E}">
        <p14:creationId xmlns="" xmlns:p14="http://schemas.microsoft.com/office/powerpoint/2010/main" val="1334941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6F0F8A03-CBD0-4643-A2A4-DD7E64EA00D4}"/>
              </a:ext>
            </a:extLst>
          </p:cNvPr>
          <p:cNvSpPr>
            <a:spLocks noGrp="1" noChangeArrowheads="1"/>
          </p:cNvSpPr>
          <p:nvPr>
            <p:ph type="title"/>
          </p:nvPr>
        </p:nvSpPr>
        <p:spPr/>
        <p:txBody>
          <a:bodyPr/>
          <a:lstStyle/>
          <a:p>
            <a:r>
              <a:rPr lang="x-none" dirty="0"/>
              <a:t>L'élasticité prix croisée</a:t>
            </a:r>
            <a:endParaRPr lang="fr-CA" altLang="x-none" dirty="0"/>
          </a:p>
        </p:txBody>
      </p:sp>
      <p:sp>
        <p:nvSpPr>
          <p:cNvPr id="38915" name="Rectangle 3">
            <a:extLst>
              <a:ext uri="{FF2B5EF4-FFF2-40B4-BE49-F238E27FC236}">
                <a16:creationId xmlns="" xmlns:a16="http://schemas.microsoft.com/office/drawing/2014/main" id="{F27596B0-F4C9-4EC2-80A6-C61D23FD72C9}"/>
              </a:ext>
            </a:extLst>
          </p:cNvPr>
          <p:cNvSpPr>
            <a:spLocks noGrp="1" noChangeArrowheads="1"/>
          </p:cNvSpPr>
          <p:nvPr>
            <p:ph idx="1"/>
          </p:nvPr>
        </p:nvSpPr>
        <p:spPr/>
        <p:txBody>
          <a:bodyPr/>
          <a:lstStyle/>
          <a:p>
            <a:pPr>
              <a:lnSpc>
                <a:spcPct val="150000"/>
              </a:lnSpc>
            </a:pPr>
            <a:r>
              <a:rPr lang="fr-FR" altLang="x-none" dirty="0">
                <a:latin typeface="Times New Roman" panose="02020603050405020304" pitchFamily="18" charset="0"/>
                <a:cs typeface="Times New Roman" panose="02020603050405020304" pitchFamily="18" charset="0"/>
              </a:rPr>
              <a:t>L’élasticité prix croisée de deux biens permet de voir s’ils sont </a:t>
            </a:r>
            <a:r>
              <a:rPr lang="fr-FR" altLang="x-none" b="1" dirty="0">
                <a:latin typeface="Times New Roman" panose="02020603050405020304" pitchFamily="18" charset="0"/>
                <a:cs typeface="Times New Roman" panose="02020603050405020304" pitchFamily="18" charset="0"/>
              </a:rPr>
              <a:t>substituables</a:t>
            </a:r>
            <a:r>
              <a:rPr lang="fr-FR" altLang="x-none" dirty="0">
                <a:latin typeface="Times New Roman" panose="02020603050405020304" pitchFamily="18" charset="0"/>
                <a:cs typeface="Times New Roman" panose="02020603050405020304" pitchFamily="18" charset="0"/>
              </a:rPr>
              <a:t>, </a:t>
            </a:r>
            <a:r>
              <a:rPr lang="fr-FR" altLang="x-none" b="1" dirty="0">
                <a:latin typeface="Times New Roman" panose="02020603050405020304" pitchFamily="18" charset="0"/>
                <a:cs typeface="Times New Roman" panose="02020603050405020304" pitchFamily="18" charset="0"/>
              </a:rPr>
              <a:t>complémentaires</a:t>
            </a:r>
            <a:r>
              <a:rPr lang="fr-FR" altLang="x-none" dirty="0">
                <a:latin typeface="Times New Roman" panose="02020603050405020304" pitchFamily="18" charset="0"/>
                <a:cs typeface="Times New Roman" panose="02020603050405020304" pitchFamily="18" charset="0"/>
              </a:rPr>
              <a:t> ou </a:t>
            </a:r>
            <a:r>
              <a:rPr lang="fr-FR" altLang="x-none" b="1" dirty="0">
                <a:latin typeface="Times New Roman" panose="02020603050405020304" pitchFamily="18" charset="0"/>
                <a:cs typeface="Times New Roman" panose="02020603050405020304" pitchFamily="18" charset="0"/>
              </a:rPr>
              <a:t>indépendants</a:t>
            </a:r>
            <a:r>
              <a:rPr lang="fr-FR" altLang="x-none" dirty="0">
                <a:latin typeface="Times New Roman" panose="02020603050405020304" pitchFamily="18" charset="0"/>
                <a:cs typeface="Times New Roman" panose="02020603050405020304" pitchFamily="18" charset="0"/>
              </a:rPr>
              <a:t>.</a:t>
            </a:r>
            <a:endParaRPr lang="fr-CA" altLang="x-none" dirty="0">
              <a:latin typeface="Times New Roman" panose="02020603050405020304" pitchFamily="18" charset="0"/>
              <a:cs typeface="Times New Roman" panose="02020603050405020304" pitchFamily="18" charset="0"/>
            </a:endParaRPr>
          </a:p>
          <a:p>
            <a:pPr>
              <a:lnSpc>
                <a:spcPct val="150000"/>
              </a:lnSpc>
            </a:pPr>
            <a:r>
              <a:rPr lang="fr-CA" altLang="x-none" dirty="0">
                <a:latin typeface="Times New Roman" panose="02020603050405020304" pitchFamily="18" charset="0"/>
                <a:cs typeface="Times New Roman" panose="02020603050405020304" pitchFamily="18" charset="0"/>
              </a:rPr>
              <a:t>L ’Élasticité-croisée de la demande, E</a:t>
            </a:r>
            <a:r>
              <a:rPr lang="fr-CA" altLang="x-none" baseline="-25000" dirty="0">
                <a:latin typeface="Times New Roman" panose="02020603050405020304" pitchFamily="18" charset="0"/>
                <a:cs typeface="Times New Roman" panose="02020603050405020304" pitchFamily="18" charset="0"/>
              </a:rPr>
              <a:t>CXY</a:t>
            </a:r>
            <a:r>
              <a:rPr lang="fr-CA" altLang="x-none" dirty="0">
                <a:latin typeface="Times New Roman" panose="02020603050405020304" pitchFamily="18" charset="0"/>
                <a:cs typeface="Times New Roman" panose="02020603050405020304" pitchFamily="18" charset="0"/>
              </a:rPr>
              <a:t> exprime le changement en pourcentage de la quantité demandée d ’un bien lorsque le prix d ’un autre bien change de 1%, les autres variables qui peuvent affecter la demande ne changeant pas.</a:t>
            </a:r>
          </a:p>
        </p:txBody>
      </p:sp>
    </p:spTree>
    <p:extLst>
      <p:ext uri="{BB962C8B-B14F-4D97-AF65-F5344CB8AC3E}">
        <p14:creationId xmlns="" xmlns:p14="http://schemas.microsoft.com/office/powerpoint/2010/main" val="773362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E1205999-7B0A-4709-94B8-1B67965D5478}"/>
              </a:ext>
            </a:extLst>
          </p:cNvPr>
          <p:cNvSpPr>
            <a:spLocks noGrp="1"/>
          </p:cNvSpPr>
          <p:nvPr>
            <p:ph type="ctrTitle"/>
          </p:nvPr>
        </p:nvSpPr>
        <p:spPr/>
        <p:txBody>
          <a:bodyPr/>
          <a:lstStyle/>
          <a:p>
            <a:r>
              <a:rPr lang="fr-FR" sz="6000" b="1" dirty="0"/>
              <a:t>L’ELASTICITE</a:t>
            </a:r>
            <a:endParaRPr lang="x-none" dirty="0"/>
          </a:p>
        </p:txBody>
      </p:sp>
      <p:sp>
        <p:nvSpPr>
          <p:cNvPr id="5" name="Sous-titre 4">
            <a:extLst>
              <a:ext uri="{FF2B5EF4-FFF2-40B4-BE49-F238E27FC236}">
                <a16:creationId xmlns="" xmlns:a16="http://schemas.microsoft.com/office/drawing/2014/main" id="{190892B2-6E49-46CB-BA67-B62C4DA713B1}"/>
              </a:ext>
            </a:extLst>
          </p:cNvPr>
          <p:cNvSpPr>
            <a:spLocks noGrp="1"/>
          </p:cNvSpPr>
          <p:nvPr>
            <p:ph type="subTitle" idx="1"/>
          </p:nvPr>
        </p:nvSpPr>
        <p:spPr/>
        <p:txBody>
          <a:bodyPr/>
          <a:lstStyle/>
          <a:p>
            <a:endParaRPr lang="x-none"/>
          </a:p>
        </p:txBody>
      </p:sp>
    </p:spTree>
    <p:extLst>
      <p:ext uri="{BB962C8B-B14F-4D97-AF65-F5344CB8AC3E}">
        <p14:creationId xmlns="" xmlns:p14="http://schemas.microsoft.com/office/powerpoint/2010/main" val="1139174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 xmlns:a16="http://schemas.microsoft.com/office/drawing/2014/main" id="{9390BBC1-ED05-453C-87B2-42ED15235FE1}"/>
              </a:ext>
            </a:extLst>
          </p:cNvPr>
          <p:cNvSpPr>
            <a:spLocks noGrp="1" noChangeArrowheads="1"/>
          </p:cNvSpPr>
          <p:nvPr>
            <p:ph type="title"/>
          </p:nvPr>
        </p:nvSpPr>
        <p:spPr/>
        <p:txBody>
          <a:bodyPr/>
          <a:lstStyle/>
          <a:p>
            <a:r>
              <a:rPr lang="fr-CA" altLang="x-none"/>
              <a:t> </a:t>
            </a:r>
          </a:p>
        </p:txBody>
      </p:sp>
      <p:sp>
        <p:nvSpPr>
          <p:cNvPr id="41987" name="Rectangle 3">
            <a:extLst>
              <a:ext uri="{FF2B5EF4-FFF2-40B4-BE49-F238E27FC236}">
                <a16:creationId xmlns="" xmlns:a16="http://schemas.microsoft.com/office/drawing/2014/main" id="{3BDD23CD-79B1-4055-AE05-9FE607384A78}"/>
              </a:ext>
            </a:extLst>
          </p:cNvPr>
          <p:cNvSpPr>
            <a:spLocks noGrp="1" noChangeArrowheads="1"/>
          </p:cNvSpPr>
          <p:nvPr>
            <p:ph idx="1"/>
          </p:nvPr>
        </p:nvSpPr>
        <p:spPr/>
        <p:txBody>
          <a:bodyPr/>
          <a:lstStyle/>
          <a:p>
            <a:r>
              <a:rPr lang="fr-CA" altLang="x-none"/>
              <a:t>Le signe de l ’élasticité-croisée dépend de la relation entre les deux biens</a:t>
            </a:r>
          </a:p>
          <a:p>
            <a:pPr lvl="1"/>
            <a:r>
              <a:rPr lang="fr-CA" altLang="x-none"/>
              <a:t>si elle est positive, les biens sont des substituts</a:t>
            </a:r>
          </a:p>
          <a:p>
            <a:pPr lvl="1"/>
            <a:r>
              <a:rPr lang="fr-CA" altLang="x-none"/>
              <a:t>si elle est négative, ils sont complémentaires</a:t>
            </a:r>
          </a:p>
          <a:p>
            <a:endParaRPr lang="fr-CA" altLang="x-none"/>
          </a:p>
        </p:txBody>
      </p:sp>
    </p:spTree>
    <p:extLst>
      <p:ext uri="{BB962C8B-B14F-4D97-AF65-F5344CB8AC3E}">
        <p14:creationId xmlns="" xmlns:p14="http://schemas.microsoft.com/office/powerpoint/2010/main" val="3486308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D677E5C-7AE8-4E62-AF41-24B6EFD40CD9}"/>
              </a:ext>
            </a:extLst>
          </p:cNvPr>
          <p:cNvSpPr>
            <a:spLocks noGrp="1"/>
          </p:cNvSpPr>
          <p:nvPr>
            <p:ph type="title"/>
          </p:nvPr>
        </p:nvSpPr>
        <p:spPr/>
        <p:txBody>
          <a:bodyPr/>
          <a:lstStyle/>
          <a:p>
            <a:r>
              <a:rPr lang="fr-CA" altLang="x-none" dirty="0"/>
              <a:t>Calcul des élasticités</a:t>
            </a:r>
            <a:endParaRPr lang="x-none" dirty="0"/>
          </a:p>
        </p:txBody>
      </p:sp>
      <p:sp>
        <p:nvSpPr>
          <p:cNvPr id="3" name="Espace réservé du contenu 2">
            <a:extLst>
              <a:ext uri="{FF2B5EF4-FFF2-40B4-BE49-F238E27FC236}">
                <a16:creationId xmlns="" xmlns:a16="http://schemas.microsoft.com/office/drawing/2014/main" id="{A7DB88E2-F16E-4B2A-A17B-965E229B843D}"/>
              </a:ext>
            </a:extLst>
          </p:cNvPr>
          <p:cNvSpPr>
            <a:spLocks noGrp="1"/>
          </p:cNvSpPr>
          <p:nvPr>
            <p:ph idx="1"/>
          </p:nvPr>
        </p:nvSpPr>
        <p:spPr>
          <a:xfrm>
            <a:off x="619998" y="1825625"/>
            <a:ext cx="10733802" cy="3560021"/>
          </a:xfrm>
        </p:spPr>
        <p:txBody>
          <a:bodyPr>
            <a:normAutofit/>
          </a:bodyPr>
          <a:lstStyle/>
          <a:p>
            <a:r>
              <a:rPr lang="fr-FR" b="0" i="0" dirty="0">
                <a:solidFill>
                  <a:srgbClr val="000000"/>
                </a:solidFill>
                <a:effectLst/>
                <a:latin typeface="Arial" panose="020B0604020202020204" pitchFamily="34" charset="0"/>
              </a:rPr>
              <a:t>On note</a:t>
            </a:r>
            <a:r>
              <a:rPr lang="fr-FR" b="1" i="0" dirty="0">
                <a:solidFill>
                  <a:srgbClr val="0866EC"/>
                </a:solidFill>
                <a:effectLst/>
                <a:latin typeface="Arial" panose="020B0604020202020204" pitchFamily="34" charset="0"/>
              </a:rPr>
              <a:t> </a:t>
            </a:r>
            <a:r>
              <a:rPr lang="fr-FR" b="1" i="0" dirty="0" err="1">
                <a:solidFill>
                  <a:srgbClr val="0866EC"/>
                </a:solidFill>
                <a:effectLst/>
                <a:latin typeface="Arial" panose="020B0604020202020204" pitchFamily="34" charset="0"/>
              </a:rPr>
              <a:t>ε</a:t>
            </a:r>
            <a:r>
              <a:rPr lang="fr-FR" b="1" i="0" baseline="30000" dirty="0" err="1">
                <a:solidFill>
                  <a:srgbClr val="0866EC"/>
                </a:solidFill>
                <a:effectLst/>
                <a:latin typeface="Arial" panose="020B0604020202020204" pitchFamily="34" charset="0"/>
              </a:rPr>
              <a:t>x</a:t>
            </a:r>
            <a:r>
              <a:rPr lang="fr-FR" b="1" i="0" baseline="-25000" dirty="0" err="1">
                <a:solidFill>
                  <a:srgbClr val="0866EC"/>
                </a:solidFill>
                <a:effectLst/>
                <a:latin typeface="Arial" panose="020B0604020202020204" pitchFamily="34" charset="0"/>
              </a:rPr>
              <a:t>Py</a:t>
            </a:r>
            <a:r>
              <a:rPr lang="fr-FR" b="0" i="0" dirty="0">
                <a:solidFill>
                  <a:srgbClr val="000000"/>
                </a:solidFill>
                <a:effectLst/>
                <a:latin typeface="Arial" panose="020B0604020202020204" pitchFamily="34" charset="0"/>
              </a:rPr>
              <a:t> l'élasticité prix croisée du bien x.</a:t>
            </a:r>
          </a:p>
          <a:p>
            <a:r>
              <a:rPr lang="fr-FR" dirty="0"/>
              <a:t>Si le prix du bien y augmente de P0y à P1y, la demande pour le bien x passe de x0 à x1,</a:t>
            </a:r>
          </a:p>
          <a:p>
            <a:endParaRPr lang="fr-FR" dirty="0"/>
          </a:p>
        </p:txBody>
      </p:sp>
      <p:pic>
        <p:nvPicPr>
          <p:cNvPr id="2053" name="Picture 5" descr="Calcul de l'élasticité prix croisée (1)">
            <a:extLst>
              <a:ext uri="{FF2B5EF4-FFF2-40B4-BE49-F238E27FC236}">
                <a16:creationId xmlns="" xmlns:a16="http://schemas.microsoft.com/office/drawing/2014/main" id="{29776FF8-4578-4D59-ACB0-30166ADC2058}"/>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237" y="3086941"/>
            <a:ext cx="9185745" cy="17674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9691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78DC5F1E-0059-460D-9AC0-886F3897E3B6}"/>
              </a:ext>
            </a:extLst>
          </p:cNvPr>
          <p:cNvSpPr>
            <a:spLocks noGrp="1"/>
          </p:cNvSpPr>
          <p:nvPr>
            <p:ph type="title"/>
          </p:nvPr>
        </p:nvSpPr>
        <p:spPr/>
        <p:txBody>
          <a:bodyPr/>
          <a:lstStyle/>
          <a:p>
            <a:r>
              <a:rPr lang="fr-FR" dirty="0"/>
              <a:t>Interpréter les résultats </a:t>
            </a:r>
            <a:endParaRPr lang="x-none" dirty="0"/>
          </a:p>
        </p:txBody>
      </p:sp>
      <p:sp>
        <p:nvSpPr>
          <p:cNvPr id="3" name="Espace réservé du contenu 2">
            <a:extLst>
              <a:ext uri="{FF2B5EF4-FFF2-40B4-BE49-F238E27FC236}">
                <a16:creationId xmlns="" xmlns:a16="http://schemas.microsoft.com/office/drawing/2014/main" id="{3F82E235-8065-4896-845F-DA0C18ACE955}"/>
              </a:ext>
            </a:extLst>
          </p:cNvPr>
          <p:cNvSpPr>
            <a:spLocks noGrp="1"/>
          </p:cNvSpPr>
          <p:nvPr>
            <p:ph idx="1"/>
          </p:nvPr>
        </p:nvSpPr>
        <p:spPr/>
        <p:txBody>
          <a:bodyPr/>
          <a:lstStyle/>
          <a:p>
            <a:r>
              <a:rPr lang="fr-FR" dirty="0"/>
              <a:t> </a:t>
            </a:r>
            <a:r>
              <a:rPr lang="fr-FR" b="1" dirty="0">
                <a:solidFill>
                  <a:srgbClr val="0070C0"/>
                </a:solidFill>
              </a:rPr>
              <a:t>Une élasticité croisée positive </a:t>
            </a:r>
            <a:r>
              <a:rPr lang="fr-FR" dirty="0"/>
              <a:t>: L'augmentation du prix d'un bien entraîne l'augmentation de la demande d'un autre bien. Les deux biens sont donc </a:t>
            </a:r>
            <a:r>
              <a:rPr lang="fr-FR" b="1" dirty="0"/>
              <a:t>substituables</a:t>
            </a:r>
            <a:r>
              <a:rPr lang="fr-FR" dirty="0"/>
              <a:t>.</a:t>
            </a:r>
          </a:p>
          <a:p>
            <a:r>
              <a:rPr lang="fr-FR" b="1" dirty="0">
                <a:solidFill>
                  <a:srgbClr val="0070C0"/>
                </a:solidFill>
              </a:rPr>
              <a:t>Une élasticité croisée négative </a:t>
            </a:r>
            <a:r>
              <a:rPr lang="fr-FR" dirty="0"/>
              <a:t>: L'augmentation du prix d'un bien entraîne la diminution de la demande d'un autre bien. Les deux biens sont alors dits </a:t>
            </a:r>
            <a:r>
              <a:rPr lang="fr-FR" b="1" dirty="0"/>
              <a:t>complémentaires</a:t>
            </a:r>
            <a:r>
              <a:rPr lang="fr-FR" dirty="0"/>
              <a:t> (La baisse des prix des lecteurs DVD entraîne une augmentation de la demande de DVD)</a:t>
            </a:r>
          </a:p>
          <a:p>
            <a:r>
              <a:rPr lang="fr-FR" b="1" dirty="0">
                <a:solidFill>
                  <a:srgbClr val="0070C0"/>
                </a:solidFill>
              </a:rPr>
              <a:t>Une élasticité croisée nulle </a:t>
            </a:r>
            <a:r>
              <a:rPr lang="fr-FR" dirty="0"/>
              <a:t>: Les deux biens sont </a:t>
            </a:r>
            <a:r>
              <a:rPr lang="fr-FR" b="1" dirty="0"/>
              <a:t>indépendants</a:t>
            </a:r>
            <a:endParaRPr lang="x-none" b="1" dirty="0"/>
          </a:p>
        </p:txBody>
      </p:sp>
    </p:spTree>
    <p:extLst>
      <p:ext uri="{BB962C8B-B14F-4D97-AF65-F5344CB8AC3E}">
        <p14:creationId xmlns="" xmlns:p14="http://schemas.microsoft.com/office/powerpoint/2010/main" val="7777418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2A5DBB-8071-47B6-A02F-03E5AFB10211}"/>
              </a:ext>
            </a:extLst>
          </p:cNvPr>
          <p:cNvSpPr>
            <a:spLocks noGrp="1"/>
          </p:cNvSpPr>
          <p:nvPr>
            <p:ph type="title"/>
          </p:nvPr>
        </p:nvSpPr>
        <p:spPr/>
        <p:txBody>
          <a:bodyPr/>
          <a:lstStyle/>
          <a:p>
            <a:r>
              <a:rPr lang="fr-FR" dirty="0"/>
              <a:t>Utilité d'élasticité-prix croisée </a:t>
            </a:r>
            <a:endParaRPr lang="x-none" dirty="0"/>
          </a:p>
        </p:txBody>
      </p:sp>
      <p:sp>
        <p:nvSpPr>
          <p:cNvPr id="3" name="Espace réservé du contenu 2">
            <a:extLst>
              <a:ext uri="{FF2B5EF4-FFF2-40B4-BE49-F238E27FC236}">
                <a16:creationId xmlns="" xmlns:a16="http://schemas.microsoft.com/office/drawing/2014/main" id="{11E7AFA1-5C34-4187-B5C8-7DF3471E2C48}"/>
              </a:ext>
            </a:extLst>
          </p:cNvPr>
          <p:cNvSpPr>
            <a:spLocks noGrp="1"/>
          </p:cNvSpPr>
          <p:nvPr>
            <p:ph idx="1"/>
          </p:nvPr>
        </p:nvSpPr>
        <p:spPr/>
        <p:txBody>
          <a:bodyPr>
            <a:normAutofit fontScale="92500" lnSpcReduction="10000"/>
          </a:bodyPr>
          <a:lstStyle/>
          <a:p>
            <a:pPr>
              <a:lnSpc>
                <a:spcPct val="150000"/>
              </a:lnSpc>
            </a:pPr>
            <a:r>
              <a:rPr lang="fr-FR" dirty="0"/>
              <a:t>Elle est utile en matière de politique de la </a:t>
            </a:r>
            <a:r>
              <a:rPr lang="fr-FR" b="1" dirty="0"/>
              <a:t>concurrence</a:t>
            </a:r>
            <a:r>
              <a:rPr lang="fr-FR" dirty="0"/>
              <a:t>. </a:t>
            </a:r>
          </a:p>
          <a:p>
            <a:pPr>
              <a:lnSpc>
                <a:spcPct val="150000"/>
              </a:lnSpc>
            </a:pPr>
            <a:r>
              <a:rPr lang="fr-FR" dirty="0"/>
              <a:t>Pour déterminer l'étendue d'un marché et déterminer si une entreprise est en situation d'abus de position dominante, il est en effet nécessaire de voir jusqu'à quel point différents produits sont substituables (Coca et Pepsi). </a:t>
            </a:r>
          </a:p>
          <a:p>
            <a:pPr>
              <a:lnSpc>
                <a:spcPct val="150000"/>
              </a:lnSpc>
            </a:pPr>
            <a:r>
              <a:rPr lang="fr-FR" dirty="0"/>
              <a:t>La notion d'élasticité prix croisée est alors utile pour déterminer si deux biens appartiennent au même marché, et si les autorités de la concurrence doivent déclencher une action.</a:t>
            </a:r>
            <a:endParaRPr lang="x-none" dirty="0"/>
          </a:p>
        </p:txBody>
      </p:sp>
    </p:spTree>
    <p:extLst>
      <p:ext uri="{BB962C8B-B14F-4D97-AF65-F5344CB8AC3E}">
        <p14:creationId xmlns="" xmlns:p14="http://schemas.microsoft.com/office/powerpoint/2010/main" val="53987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50148F80-7748-4CA8-B440-BDE67A60080C}"/>
              </a:ext>
            </a:extLst>
          </p:cNvPr>
          <p:cNvSpPr>
            <a:spLocks noGrp="1"/>
          </p:cNvSpPr>
          <p:nvPr>
            <p:ph type="ctrTitle"/>
          </p:nvPr>
        </p:nvSpPr>
        <p:spPr/>
        <p:txBody>
          <a:bodyPr/>
          <a:lstStyle/>
          <a:p>
            <a:r>
              <a:rPr lang="fr-FR" dirty="0"/>
              <a:t>L’élasticité prix de l’offre</a:t>
            </a:r>
            <a:endParaRPr lang="x-none" dirty="0"/>
          </a:p>
        </p:txBody>
      </p:sp>
      <p:sp>
        <p:nvSpPr>
          <p:cNvPr id="5" name="Sous-titre 4">
            <a:extLst>
              <a:ext uri="{FF2B5EF4-FFF2-40B4-BE49-F238E27FC236}">
                <a16:creationId xmlns="" xmlns:a16="http://schemas.microsoft.com/office/drawing/2014/main" id="{0BA59011-EC17-46A6-B9F4-A5909E161908}"/>
              </a:ext>
            </a:extLst>
          </p:cNvPr>
          <p:cNvSpPr>
            <a:spLocks noGrp="1"/>
          </p:cNvSpPr>
          <p:nvPr>
            <p:ph type="subTitle" idx="1"/>
          </p:nvPr>
        </p:nvSpPr>
        <p:spPr/>
        <p:txBody>
          <a:bodyPr/>
          <a:lstStyle/>
          <a:p>
            <a:endParaRPr lang="x-none"/>
          </a:p>
        </p:txBody>
      </p:sp>
    </p:spTree>
    <p:extLst>
      <p:ext uri="{BB962C8B-B14F-4D97-AF65-F5344CB8AC3E}">
        <p14:creationId xmlns="" xmlns:p14="http://schemas.microsoft.com/office/powerpoint/2010/main" val="1481729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81C51B11-565C-42BE-890F-B1E8E065DC17}"/>
              </a:ext>
            </a:extLst>
          </p:cNvPr>
          <p:cNvSpPr>
            <a:spLocks noGrp="1"/>
          </p:cNvSpPr>
          <p:nvPr>
            <p:ph type="title"/>
          </p:nvPr>
        </p:nvSpPr>
        <p:spPr/>
        <p:txBody>
          <a:bodyPr>
            <a:normAutofit fontScale="90000"/>
          </a:bodyPr>
          <a:lstStyle/>
          <a:p>
            <a:r>
              <a:rPr lang="fr-FR" dirty="0"/>
              <a:t>L’élasticité prix de l’offre</a:t>
            </a:r>
            <a:br>
              <a:rPr lang="fr-FR" dirty="0"/>
            </a:br>
            <a:endParaRPr lang="x-none" dirty="0"/>
          </a:p>
        </p:txBody>
      </p:sp>
      <p:sp>
        <p:nvSpPr>
          <p:cNvPr id="7" name="object 7">
            <a:extLst>
              <a:ext uri="{FF2B5EF4-FFF2-40B4-BE49-F238E27FC236}">
                <a16:creationId xmlns="" xmlns:a16="http://schemas.microsoft.com/office/drawing/2014/main" id="{230616E3-9065-432B-9E4D-70618F18C8E4}"/>
              </a:ext>
            </a:extLst>
          </p:cNvPr>
          <p:cNvSpPr txBox="1"/>
          <p:nvPr/>
        </p:nvSpPr>
        <p:spPr>
          <a:xfrm>
            <a:off x="1509079" y="1690688"/>
            <a:ext cx="8872050" cy="1458243"/>
          </a:xfrm>
          <a:prstGeom prst="rect">
            <a:avLst/>
          </a:prstGeom>
        </p:spPr>
        <p:txBody>
          <a:bodyPr vert="horz" wrap="square" lIns="0" tIns="11516" rIns="0" bIns="0" rtlCol="0">
            <a:spAutoFit/>
          </a:bodyPr>
          <a:lstStyle/>
          <a:p>
            <a:pPr marL="11516" marR="6910" lvl="0" indent="0" algn="just" defTabSz="914400" rtl="0" eaLnBrk="1" fontAlgn="auto" latinLnBrk="0" hangingPunct="1">
              <a:lnSpc>
                <a:spcPct val="150000"/>
              </a:lnSpc>
              <a:spcBef>
                <a:spcPts val="544"/>
              </a:spcBef>
              <a:spcAft>
                <a:spcPts val="0"/>
              </a:spcAft>
              <a:buClrTx/>
              <a:buSzTx/>
              <a:buFontTx/>
              <a:buNone/>
              <a:tabLst/>
              <a:defRPr/>
            </a:pPr>
            <a:r>
              <a:rPr kumimoji="0" sz="2176" b="1" i="1" u="none" strike="noStrike" kern="1200" cap="none" spc="-14" normalizeH="0" baseline="0" noProof="0" dirty="0" err="1">
                <a:ln>
                  <a:noFill/>
                </a:ln>
                <a:solidFill>
                  <a:prstClr val="black"/>
                </a:solidFill>
                <a:effectLst/>
                <a:uLnTx/>
                <a:uFillTx/>
                <a:latin typeface="Times New Roman"/>
                <a:ea typeface="+mn-ea"/>
                <a:cs typeface="Times New Roman"/>
              </a:rPr>
              <a:t>L’</a:t>
            </a:r>
            <a:r>
              <a:rPr kumimoji="0" sz="2176" b="1" i="1" u="none" strike="noStrike" kern="1200" cap="none" spc="-14" normalizeH="0" baseline="0" noProof="0" dirty="0" err="1">
                <a:ln>
                  <a:noFill/>
                </a:ln>
                <a:solidFill>
                  <a:srgbClr val="0000FF"/>
                </a:solidFill>
                <a:effectLst/>
                <a:uLnTx/>
                <a:uFillTx/>
                <a:latin typeface="Times New Roman"/>
                <a:ea typeface="+mn-ea"/>
                <a:cs typeface="Times New Roman"/>
              </a:rPr>
              <a:t>élasticité</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-prix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offre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mesure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sensibilité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de l’</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offre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d’un bien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service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à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variation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prix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ce bien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service.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Elle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est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en général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positive</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 car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offre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d’un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bien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service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augmente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lorsque le prix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augmente</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 xmlns:p14="http://schemas.microsoft.com/office/powerpoint/2010/main" val="27365248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06726" y="607684"/>
            <a:ext cx="678314" cy="256480"/>
          </a:xfrm>
          <a:prstGeom prst="rect">
            <a:avLst/>
          </a:prstGeom>
        </p:spPr>
        <p:txBody>
          <a:bodyPr vert="horz" wrap="square" lIns="0" tIns="0" rIns="0" bIns="0" rtlCol="0">
            <a:spAutoFit/>
          </a:bodyPr>
          <a:lstStyle/>
          <a:p>
            <a:pPr marL="0" marR="0" lvl="0" indent="0" algn="l" defTabSz="914400" rtl="0" eaLnBrk="1" fontAlgn="auto" latinLnBrk="0" hangingPunct="1">
              <a:lnSpc>
                <a:spcPts val="1999"/>
              </a:lnSpc>
              <a:spcBef>
                <a:spcPts val="0"/>
              </a:spcBef>
              <a:spcAft>
                <a:spcPts val="0"/>
              </a:spcAft>
              <a:buClrTx/>
              <a:buSzTx/>
              <a:buFontTx/>
              <a:buNone/>
              <a:tabLst/>
              <a:defRPr/>
            </a:pPr>
            <a:r>
              <a:rPr kumimoji="0" sz="1814" b="1" i="0" u="none" strike="noStrike" kern="1200" cap="none" spc="-5" normalizeH="0" baseline="0" noProof="0" dirty="0">
                <a:ln>
                  <a:noFill/>
                </a:ln>
                <a:solidFill>
                  <a:srgbClr val="FFFFFF"/>
                </a:solidFill>
                <a:effectLst/>
                <a:uLnTx/>
                <a:uFillTx/>
                <a:latin typeface="Arial"/>
                <a:ea typeface="+mn-ea"/>
                <a:cs typeface="Arial"/>
              </a:rPr>
              <a:t>LOG</a:t>
            </a:r>
            <a:r>
              <a:rPr kumimoji="0" sz="1814" b="1" i="0" u="none" strike="noStrike" kern="1200" cap="none" spc="-9" normalizeH="0" baseline="0" noProof="0" dirty="0">
                <a:ln>
                  <a:noFill/>
                </a:ln>
                <a:solidFill>
                  <a:srgbClr val="FFFFFF"/>
                </a:solidFill>
                <a:effectLst/>
                <a:uLnTx/>
                <a:uFillTx/>
                <a:latin typeface="Arial"/>
                <a:ea typeface="+mn-ea"/>
                <a:cs typeface="Arial"/>
              </a:rPr>
              <a:t>O</a:t>
            </a:r>
            <a:endParaRPr kumimoji="0" sz="1814"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a:spLocks noGrp="1"/>
          </p:cNvSpPr>
          <p:nvPr>
            <p:ph type="title"/>
          </p:nvPr>
        </p:nvSpPr>
        <p:spPr>
          <a:xfrm>
            <a:off x="2007687" y="588319"/>
            <a:ext cx="9535557" cy="687575"/>
          </a:xfrm>
          <a:prstGeom prst="rect">
            <a:avLst/>
          </a:prstGeom>
        </p:spPr>
        <p:txBody>
          <a:bodyPr vert="horz" wrap="square" lIns="0" tIns="10365" rIns="0" bIns="0" rtlCol="0" anchor="ctr">
            <a:spAutoFit/>
          </a:bodyPr>
          <a:lstStyle/>
          <a:p>
            <a:pPr marL="11516">
              <a:lnSpc>
                <a:spcPct val="100000"/>
              </a:lnSpc>
              <a:spcBef>
                <a:spcPts val="82"/>
              </a:spcBef>
            </a:pPr>
            <a:r>
              <a:rPr lang="x-none" sz="4400" u="heavy" spc="-14" dirty="0">
                <a:uFill>
                  <a:solidFill>
                    <a:srgbClr val="0000FF"/>
                  </a:solidFill>
                </a:uFill>
                <a:latin typeface="Times New Roman"/>
                <a:cs typeface="Times New Roman"/>
              </a:rPr>
              <a:t>L’élasticité-prix </a:t>
            </a:r>
            <a:r>
              <a:rPr lang="x-none" sz="4400" u="heavy" dirty="0">
                <a:uFill>
                  <a:solidFill>
                    <a:srgbClr val="0000FF"/>
                  </a:solidFill>
                </a:uFill>
                <a:latin typeface="Times New Roman"/>
                <a:cs typeface="Times New Roman"/>
              </a:rPr>
              <a:t>de </a:t>
            </a:r>
            <a:r>
              <a:rPr lang="x-none" sz="4400" u="heavy" spc="-14" dirty="0">
                <a:uFill>
                  <a:solidFill>
                    <a:srgbClr val="0000FF"/>
                  </a:solidFill>
                </a:uFill>
                <a:latin typeface="Times New Roman"/>
                <a:cs typeface="Times New Roman"/>
              </a:rPr>
              <a:t>l’offre</a:t>
            </a:r>
            <a:endParaRPr dirty="0"/>
          </a:p>
        </p:txBody>
      </p:sp>
      <p:pic>
        <p:nvPicPr>
          <p:cNvPr id="9" name="Image 8">
            <a:extLst>
              <a:ext uri="{FF2B5EF4-FFF2-40B4-BE49-F238E27FC236}">
                <a16:creationId xmlns="" xmlns:a16="http://schemas.microsoft.com/office/drawing/2014/main" id="{A822C380-32C5-4721-A6A7-7A55E0BEDDE4}"/>
              </a:ext>
            </a:extLst>
          </p:cNvPr>
          <p:cNvPicPr>
            <a:picLocks noChangeAspect="1"/>
          </p:cNvPicPr>
          <p:nvPr/>
        </p:nvPicPr>
        <p:blipFill>
          <a:blip r:embed="rId2" cstate="print"/>
          <a:stretch>
            <a:fillRect/>
          </a:stretch>
        </p:blipFill>
        <p:spPr>
          <a:xfrm>
            <a:off x="2379568" y="3933824"/>
            <a:ext cx="6691669" cy="1431551"/>
          </a:xfrm>
          <a:prstGeom prst="rect">
            <a:avLst/>
          </a:prstGeom>
        </p:spPr>
      </p:pic>
      <p:sp>
        <p:nvSpPr>
          <p:cNvPr id="8" name="ZoneTexte 7">
            <a:extLst>
              <a:ext uri="{FF2B5EF4-FFF2-40B4-BE49-F238E27FC236}">
                <a16:creationId xmlns="" xmlns:a16="http://schemas.microsoft.com/office/drawing/2014/main" id="{3054F022-FF8B-42B3-8A38-C57F0EF490EA}"/>
              </a:ext>
            </a:extLst>
          </p:cNvPr>
          <p:cNvSpPr txBox="1"/>
          <p:nvPr/>
        </p:nvSpPr>
        <p:spPr>
          <a:xfrm>
            <a:off x="2007687" y="2244797"/>
            <a:ext cx="8077353" cy="96795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2000" b="0" i="1" u="none" strike="noStrike" kern="1200" cap="none" spc="0" normalizeH="0" baseline="0" noProof="0" dirty="0">
                <a:ln>
                  <a:noFill/>
                </a:ln>
                <a:solidFill>
                  <a:prstClr val="black"/>
                </a:solidFill>
                <a:effectLst/>
                <a:uLnTx/>
                <a:uFillTx/>
                <a:latin typeface="Calibri" panose="020F0502020204030204"/>
                <a:ea typeface="+mn-ea"/>
                <a:cs typeface="+mn-cs"/>
              </a:rPr>
              <a:t>L’élasticité prix de l’offre est calculée par le rapport entre le pourcentage de variation de la quantité offerte sur le pourcentage de variation du prix.</a:t>
            </a:r>
            <a:endParaRPr kumimoji="0" lang="x-none"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06726" y="607684"/>
            <a:ext cx="678314" cy="256480"/>
          </a:xfrm>
          <a:prstGeom prst="rect">
            <a:avLst/>
          </a:prstGeom>
        </p:spPr>
        <p:txBody>
          <a:bodyPr vert="horz" wrap="square" lIns="0" tIns="0" rIns="0" bIns="0" rtlCol="0">
            <a:spAutoFit/>
          </a:bodyPr>
          <a:lstStyle/>
          <a:p>
            <a:pPr marL="0" marR="0" lvl="0" indent="0" algn="l" defTabSz="914400" rtl="0" eaLnBrk="1" fontAlgn="auto" latinLnBrk="0" hangingPunct="1">
              <a:lnSpc>
                <a:spcPts val="1999"/>
              </a:lnSpc>
              <a:spcBef>
                <a:spcPts val="0"/>
              </a:spcBef>
              <a:spcAft>
                <a:spcPts val="0"/>
              </a:spcAft>
              <a:buClrTx/>
              <a:buSzTx/>
              <a:buFontTx/>
              <a:buNone/>
              <a:tabLst/>
              <a:defRPr/>
            </a:pPr>
            <a:r>
              <a:rPr kumimoji="0" sz="1814" b="1" i="0" u="none" strike="noStrike" kern="1200" cap="none" spc="-5" normalizeH="0" baseline="0" noProof="0" dirty="0">
                <a:ln>
                  <a:noFill/>
                </a:ln>
                <a:solidFill>
                  <a:srgbClr val="FFFFFF"/>
                </a:solidFill>
                <a:effectLst/>
                <a:uLnTx/>
                <a:uFillTx/>
                <a:latin typeface="Arial"/>
                <a:ea typeface="+mn-ea"/>
                <a:cs typeface="Arial"/>
              </a:rPr>
              <a:t>LOG</a:t>
            </a:r>
            <a:r>
              <a:rPr kumimoji="0" sz="1814" b="1" i="0" u="none" strike="noStrike" kern="1200" cap="none" spc="-9" normalizeH="0" baseline="0" noProof="0" dirty="0">
                <a:ln>
                  <a:noFill/>
                </a:ln>
                <a:solidFill>
                  <a:srgbClr val="FFFFFF"/>
                </a:solidFill>
                <a:effectLst/>
                <a:uLnTx/>
                <a:uFillTx/>
                <a:latin typeface="Arial"/>
                <a:ea typeface="+mn-ea"/>
                <a:cs typeface="Arial"/>
              </a:rPr>
              <a:t>O</a:t>
            </a:r>
            <a:endParaRPr kumimoji="0" sz="1814"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a:spLocks noGrp="1"/>
          </p:cNvSpPr>
          <p:nvPr>
            <p:ph type="title"/>
          </p:nvPr>
        </p:nvSpPr>
        <p:spPr>
          <a:xfrm>
            <a:off x="2007687" y="588319"/>
            <a:ext cx="9535557" cy="687575"/>
          </a:xfrm>
          <a:prstGeom prst="rect">
            <a:avLst/>
          </a:prstGeom>
        </p:spPr>
        <p:txBody>
          <a:bodyPr vert="horz" wrap="square" lIns="0" tIns="10365" rIns="0" bIns="0" rtlCol="0" anchor="ctr">
            <a:spAutoFit/>
          </a:bodyPr>
          <a:lstStyle/>
          <a:p>
            <a:pPr marL="11516">
              <a:lnSpc>
                <a:spcPct val="100000"/>
              </a:lnSpc>
              <a:spcBef>
                <a:spcPts val="82"/>
              </a:spcBef>
            </a:pPr>
            <a:r>
              <a:rPr lang="x-none" sz="4400" u="heavy" spc="-14" dirty="0">
                <a:uFill>
                  <a:solidFill>
                    <a:srgbClr val="0000FF"/>
                  </a:solidFill>
                </a:uFill>
                <a:latin typeface="Times New Roman"/>
                <a:cs typeface="Times New Roman"/>
              </a:rPr>
              <a:t>L’élasticité-prix </a:t>
            </a:r>
            <a:r>
              <a:rPr lang="x-none" sz="4400" u="heavy" dirty="0">
                <a:uFill>
                  <a:solidFill>
                    <a:srgbClr val="0000FF"/>
                  </a:solidFill>
                </a:uFill>
                <a:latin typeface="Times New Roman"/>
                <a:cs typeface="Times New Roman"/>
              </a:rPr>
              <a:t>de </a:t>
            </a:r>
            <a:r>
              <a:rPr lang="x-none" sz="4400" u="heavy" spc="-14" dirty="0">
                <a:uFill>
                  <a:solidFill>
                    <a:srgbClr val="0000FF"/>
                  </a:solidFill>
                </a:uFill>
                <a:latin typeface="Times New Roman"/>
                <a:cs typeface="Times New Roman"/>
              </a:rPr>
              <a:t>l’offre</a:t>
            </a:r>
            <a:endParaRPr dirty="0"/>
          </a:p>
        </p:txBody>
      </p:sp>
      <p:sp>
        <p:nvSpPr>
          <p:cNvPr id="7" name="object 7"/>
          <p:cNvSpPr txBox="1"/>
          <p:nvPr/>
        </p:nvSpPr>
        <p:spPr>
          <a:xfrm>
            <a:off x="2098436" y="2495367"/>
            <a:ext cx="8072977" cy="3969545"/>
          </a:xfrm>
          <a:prstGeom prst="rect">
            <a:avLst/>
          </a:prstGeom>
        </p:spPr>
        <p:txBody>
          <a:bodyPr vert="horz" wrap="square" lIns="0" tIns="177352" rIns="0" bIns="0" rtlCol="0">
            <a:spAutoFit/>
          </a:bodyPr>
          <a:lstStyle/>
          <a:p>
            <a:pPr marL="11516" marR="0" lvl="0" indent="0" algn="just" defTabSz="914400" rtl="0" eaLnBrk="1" fontAlgn="auto" latinLnBrk="0" hangingPunct="1">
              <a:lnSpc>
                <a:spcPct val="100000"/>
              </a:lnSpc>
              <a:spcBef>
                <a:spcPts val="1396"/>
              </a:spcBef>
              <a:spcAft>
                <a:spcPts val="0"/>
              </a:spcAft>
              <a:buClrTx/>
              <a:buSzTx/>
              <a:buFontTx/>
              <a:buNone/>
              <a:tabLst/>
              <a:defRPr/>
            </a:pP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Alors</a:t>
            </a:r>
            <a:r>
              <a:rPr kumimoji="0" sz="2176" b="1" i="1" u="none" strike="noStrike" kern="1200" cap="none" spc="-23"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4607" lvl="0" indent="0" algn="just" defTabSz="914400" rtl="0" eaLnBrk="1" fontAlgn="auto" latinLnBrk="0" hangingPunct="1">
              <a:lnSpc>
                <a:spcPct val="150000"/>
              </a:lnSpc>
              <a:spcBef>
                <a:spcPts val="0"/>
              </a:spcBef>
              <a:spcAft>
                <a:spcPts val="0"/>
              </a:spcAft>
              <a:buClr>
                <a:srgbClr val="0000FF"/>
              </a:buClr>
              <a:buSzTx/>
              <a:buFontTx/>
              <a:buChar char="-"/>
              <a:tabLst>
                <a:tab pos="183110" algn="l"/>
              </a:tabLst>
              <a:defRPr/>
            </a:pP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Si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élasticité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est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supérieure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à </a:t>
            </a:r>
            <a:r>
              <a:rPr kumimoji="0" sz="2176" b="1" i="0" u="none" strike="noStrike" kern="1200" cap="none" spc="0" normalizeH="0" baseline="0" noProof="0" dirty="0">
                <a:ln>
                  <a:noFill/>
                </a:ln>
                <a:solidFill>
                  <a:srgbClr val="0000FF"/>
                </a:solidFill>
                <a:effectLst/>
                <a:uLnTx/>
                <a:uFillTx/>
                <a:latin typeface="Times New Roman"/>
                <a:ea typeface="+mn-ea"/>
                <a:cs typeface="Times New Roman"/>
              </a:rPr>
              <a:t>1</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 la </a:t>
            </a:r>
            <a:r>
              <a:rPr kumimoji="0" sz="2176" b="1" i="1" u="none" strike="noStrike" kern="1200" cap="none" spc="-5" normalizeH="0" baseline="0" noProof="0" dirty="0" err="1" smtClean="0">
                <a:ln>
                  <a:noFill/>
                </a:ln>
                <a:solidFill>
                  <a:srgbClr val="0000FF"/>
                </a:solidFill>
                <a:effectLst/>
                <a:uLnTx/>
                <a:uFillTx/>
                <a:latin typeface="Times New Roman"/>
                <a:ea typeface="+mn-ea"/>
                <a:cs typeface="Times New Roman"/>
              </a:rPr>
              <a:t>faible</a:t>
            </a:r>
            <a:r>
              <a:rPr kumimoji="0" sz="2176" b="1" i="1" u="none" strike="noStrike" kern="1200" cap="none" spc="-5" normalizeH="0" baseline="0" noProof="0" dirty="0" smtClean="0">
                <a:ln>
                  <a:noFill/>
                </a:ln>
                <a:solidFill>
                  <a:srgbClr val="0000FF"/>
                </a:solidFill>
                <a:effectLst/>
                <a:uLnTx/>
                <a:uFillTx/>
                <a:latin typeface="Times New Roman"/>
                <a:ea typeface="+mn-ea"/>
                <a:cs typeface="Times New Roman"/>
              </a:rPr>
              <a:t> </a:t>
            </a:r>
            <a:r>
              <a:rPr kumimoji="0" sz="2176" b="1" i="1" u="none" strike="noStrike" kern="1200" cap="none" spc="-9" normalizeH="0" baseline="0" noProof="0" dirty="0" smtClean="0">
                <a:ln>
                  <a:noFill/>
                </a:ln>
                <a:solidFill>
                  <a:srgbClr val="0000FF"/>
                </a:solidFill>
                <a:effectLst/>
                <a:uLnTx/>
                <a:uFillTx/>
                <a:latin typeface="Times New Roman"/>
                <a:ea typeface="+mn-ea"/>
                <a:cs typeface="Times New Roman"/>
              </a:rPr>
              <a:t>variation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prix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d’un bien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entraîne une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forte variation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offre</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Les producteurs sont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donc  </a:t>
            </a:r>
            <a:r>
              <a:rPr kumimoji="0" sz="2176" b="1" i="1" u="none" strike="noStrike" kern="1200" cap="none" spc="-5" normalizeH="0" baseline="0" noProof="0" dirty="0" err="1">
                <a:ln>
                  <a:noFill/>
                </a:ln>
                <a:solidFill>
                  <a:srgbClr val="0000FF"/>
                </a:solidFill>
                <a:effectLst/>
                <a:uLnTx/>
                <a:uFillTx/>
                <a:latin typeface="Times New Roman"/>
                <a:ea typeface="+mn-ea"/>
                <a:cs typeface="Times New Roman"/>
              </a:rPr>
              <a:t>sensibles</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aux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variations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prix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ce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bien. </a:t>
            </a:r>
            <a:r>
              <a:rPr kumimoji="0" sz="2176" b="1" i="1" u="none" strike="noStrike" kern="1200" cap="none" spc="-32"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32" normalizeH="0" baseline="0" noProof="0" dirty="0">
                <a:ln>
                  <a:noFill/>
                </a:ln>
                <a:solidFill>
                  <a:srgbClr val="0000FF"/>
                </a:solidFill>
                <a:effectLst/>
                <a:uLnTx/>
                <a:uFillTx/>
                <a:latin typeface="Times New Roman"/>
                <a:ea typeface="+mn-ea"/>
                <a:cs typeface="Times New Roman"/>
              </a:rPr>
              <a:t>offre </a:t>
            </a:r>
            <a:r>
              <a:rPr kumimoji="0" sz="2176" b="1" i="1" u="none" strike="noStrike" kern="1200" cap="none" spc="-9" normalizeH="0" baseline="0" noProof="0" dirty="0">
                <a:ln>
                  <a:noFill/>
                </a:ln>
                <a:solidFill>
                  <a:prstClr val="black"/>
                </a:solidFill>
                <a:effectLst/>
                <a:uLnTx/>
                <a:uFillTx/>
                <a:latin typeface="Times New Roman"/>
                <a:ea typeface="+mn-ea"/>
                <a:cs typeface="Times New Roman"/>
              </a:rPr>
              <a:t>est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élastique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ou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très élastique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au</a:t>
            </a:r>
            <a:r>
              <a:rPr kumimoji="0" sz="2176" b="1" i="1" u="none" strike="noStrike" kern="1200" cap="none" spc="-23"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prix;</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a:p>
            <a:pPr marL="11516" marR="6334" lvl="0" indent="0" algn="just" defTabSz="914400" rtl="0" eaLnBrk="1" fontAlgn="auto" latinLnBrk="0" hangingPunct="1">
              <a:lnSpc>
                <a:spcPct val="150000"/>
              </a:lnSpc>
              <a:spcBef>
                <a:spcPts val="0"/>
              </a:spcBef>
              <a:spcAft>
                <a:spcPts val="0"/>
              </a:spcAft>
              <a:buClr>
                <a:srgbClr val="0000FF"/>
              </a:buClr>
              <a:buSzTx/>
              <a:buFontTx/>
              <a:buChar char="-"/>
              <a:tabLst>
                <a:tab pos="185988" algn="l"/>
              </a:tabLst>
              <a:defRPr/>
            </a:pP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Si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élasticité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est </a:t>
            </a:r>
            <a:r>
              <a:rPr kumimoji="0" sz="2176" b="1" i="1" u="none" strike="noStrike" kern="1200" cap="none" spc="-9" normalizeH="0" baseline="0" noProof="0" dirty="0">
                <a:ln>
                  <a:noFill/>
                </a:ln>
                <a:solidFill>
                  <a:srgbClr val="0000FF"/>
                </a:solidFill>
                <a:effectLst/>
                <a:uLnTx/>
                <a:uFillTx/>
                <a:latin typeface="Times New Roman"/>
                <a:ea typeface="+mn-ea"/>
                <a:cs typeface="Times New Roman"/>
              </a:rPr>
              <a:t>comprise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entre </a:t>
            </a:r>
            <a:r>
              <a:rPr kumimoji="0" sz="2176" b="1" i="0" u="none" strike="noStrike" kern="1200" cap="none" spc="0" normalizeH="0" baseline="0" noProof="0" dirty="0">
                <a:ln>
                  <a:noFill/>
                </a:ln>
                <a:solidFill>
                  <a:srgbClr val="0000FF"/>
                </a:solidFill>
                <a:effectLst/>
                <a:uLnTx/>
                <a:uFillTx/>
                <a:latin typeface="Times New Roman"/>
                <a:ea typeface="+mn-ea"/>
                <a:cs typeface="Times New Roman"/>
              </a:rPr>
              <a:t>0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et </a:t>
            </a:r>
            <a:r>
              <a:rPr kumimoji="0" sz="2176" b="1" i="0" u="none" strike="noStrike" kern="1200" cap="none" spc="0" normalizeH="0" baseline="0" noProof="0" dirty="0">
                <a:ln>
                  <a:noFill/>
                </a:ln>
                <a:solidFill>
                  <a:srgbClr val="0000FF"/>
                </a:solidFill>
                <a:effectLst/>
                <a:uLnTx/>
                <a:uFillTx/>
                <a:latin typeface="Times New Roman"/>
                <a:ea typeface="+mn-ea"/>
                <a:cs typeface="Times New Roman"/>
              </a:rPr>
              <a:t>1</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 la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faible variation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0" normalizeH="0" baseline="0" noProof="0" dirty="0">
                <a:ln>
                  <a:noFill/>
                </a:ln>
                <a:solidFill>
                  <a:srgbClr val="0000FF"/>
                </a:solidFill>
                <a:effectLst/>
                <a:uLnTx/>
                <a:uFillTx/>
                <a:latin typeface="Times New Roman"/>
                <a:ea typeface="+mn-ea"/>
                <a:cs typeface="Times New Roman"/>
              </a:rPr>
              <a:t>prix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du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bien entraîne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une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faible variation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 </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l’</a:t>
            </a:r>
            <a:r>
              <a:rPr kumimoji="0" sz="2176" b="1" i="1" u="none" strike="noStrike" kern="1200" cap="none" spc="-14" normalizeH="0" baseline="0" noProof="0" dirty="0">
                <a:ln>
                  <a:noFill/>
                </a:ln>
                <a:solidFill>
                  <a:srgbClr val="0000FF"/>
                </a:solidFill>
                <a:effectLst/>
                <a:uLnTx/>
                <a:uFillTx/>
                <a:latin typeface="Times New Roman"/>
                <a:ea typeface="+mn-ea"/>
                <a:cs typeface="Times New Roman"/>
              </a:rPr>
              <a:t>offre</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Les producteurs sont </a:t>
            </a:r>
            <a:r>
              <a:rPr kumimoji="0" sz="2176" b="1" i="1" u="none" strike="noStrike" kern="1200" cap="none" spc="-5" normalizeH="0" baseline="0" noProof="0" dirty="0">
                <a:ln>
                  <a:noFill/>
                </a:ln>
                <a:solidFill>
                  <a:srgbClr val="0000FF"/>
                </a:solidFill>
                <a:effectLst/>
                <a:uLnTx/>
                <a:uFillTx/>
                <a:latin typeface="Times New Roman"/>
                <a:ea typeface="+mn-ea"/>
                <a:cs typeface="Times New Roman"/>
              </a:rPr>
              <a:t>peu  sensibles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aux </a:t>
            </a:r>
            <a:r>
              <a:rPr kumimoji="0" sz="2176" b="1" i="1" u="none" strike="noStrike" kern="1200" cap="none" spc="-5" normalizeH="0" baseline="0" noProof="0" dirty="0">
                <a:ln>
                  <a:noFill/>
                </a:ln>
                <a:solidFill>
                  <a:prstClr val="black"/>
                </a:solidFill>
                <a:effectLst/>
                <a:uLnTx/>
                <a:uFillTx/>
                <a:latin typeface="Times New Roman"/>
                <a:ea typeface="+mn-ea"/>
                <a:cs typeface="Times New Roman"/>
              </a:rPr>
              <a:t>variations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de</a:t>
            </a:r>
            <a:r>
              <a:rPr kumimoji="0" sz="2176" b="1" i="1" u="none" strike="noStrike" kern="1200" cap="none" spc="-14" normalizeH="0" baseline="0" noProof="0" dirty="0">
                <a:ln>
                  <a:noFill/>
                </a:ln>
                <a:solidFill>
                  <a:prstClr val="black"/>
                </a:solidFill>
                <a:effectLst/>
                <a:uLnTx/>
                <a:uFillTx/>
                <a:latin typeface="Times New Roman"/>
                <a:ea typeface="+mn-ea"/>
                <a:cs typeface="Times New Roman"/>
              </a:rPr>
              <a:t> </a:t>
            </a:r>
            <a:r>
              <a:rPr kumimoji="0" sz="2176" b="1" i="1" u="none" strike="noStrike" kern="1200" cap="none" spc="0" normalizeH="0" baseline="0" noProof="0" dirty="0">
                <a:ln>
                  <a:noFill/>
                </a:ln>
                <a:solidFill>
                  <a:prstClr val="black"/>
                </a:solidFill>
                <a:effectLst/>
                <a:uLnTx/>
                <a:uFillTx/>
                <a:latin typeface="Times New Roman"/>
                <a:ea typeface="+mn-ea"/>
                <a:cs typeface="Times New Roman"/>
              </a:rPr>
              <a:t>prix.</a:t>
            </a:r>
            <a:endParaRPr kumimoji="0" sz="2176" b="0" i="0" u="none" strike="noStrike" kern="1200" cap="none" spc="0" normalizeH="0" baseline="0" noProof="0" dirty="0">
              <a:ln>
                <a:noFill/>
              </a:ln>
              <a:solidFill>
                <a:prstClr val="black"/>
              </a:solidFill>
              <a:effectLst/>
              <a:uLnTx/>
              <a:uFillTx/>
              <a:latin typeface="Times New Roman"/>
              <a:ea typeface="+mn-ea"/>
              <a:cs typeface="Times New Roman"/>
            </a:endParaRPr>
          </a:p>
        </p:txBody>
      </p:sp>
      <p:pic>
        <p:nvPicPr>
          <p:cNvPr id="8" name="object 8"/>
          <p:cNvPicPr/>
          <p:nvPr/>
        </p:nvPicPr>
        <p:blipFill>
          <a:blip r:embed="rId2" cstate="print"/>
          <a:stretch>
            <a:fillRect/>
          </a:stretch>
        </p:blipFill>
        <p:spPr>
          <a:xfrm>
            <a:off x="2234244" y="1655162"/>
            <a:ext cx="5914633" cy="672966"/>
          </a:xfrm>
          <a:prstGeom prst="rect">
            <a:avLst/>
          </a:prstGeom>
        </p:spPr>
      </p:pic>
      <p:pic>
        <p:nvPicPr>
          <p:cNvPr id="4" name="Image 3">
            <a:extLst>
              <a:ext uri="{FF2B5EF4-FFF2-40B4-BE49-F238E27FC236}">
                <a16:creationId xmlns="" xmlns:a16="http://schemas.microsoft.com/office/drawing/2014/main" id="{B40E838F-414E-4F98-8570-6963A38BD568}"/>
              </a:ext>
            </a:extLst>
          </p:cNvPr>
          <p:cNvPicPr>
            <a:picLocks noChangeAspect="1"/>
          </p:cNvPicPr>
          <p:nvPr/>
        </p:nvPicPr>
        <p:blipFill>
          <a:blip r:embed="rId3" cstate="print"/>
          <a:stretch>
            <a:fillRect/>
          </a:stretch>
        </p:blipFill>
        <p:spPr>
          <a:xfrm>
            <a:off x="8258735" y="1632803"/>
            <a:ext cx="838200" cy="6953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9B61DB0-7652-4D74-8B94-FE1AC1A6C1A4}"/>
              </a:ext>
            </a:extLst>
          </p:cNvPr>
          <p:cNvSpPr>
            <a:spLocks noGrp="1"/>
          </p:cNvSpPr>
          <p:nvPr>
            <p:ph type="title"/>
          </p:nvPr>
        </p:nvSpPr>
        <p:spPr/>
        <p:txBody>
          <a:bodyPr/>
          <a:lstStyle/>
          <a:p>
            <a:r>
              <a:rPr lang="fr-FR" dirty="0"/>
              <a:t>Interprétation </a:t>
            </a:r>
            <a:endParaRPr lang="x-none" dirty="0"/>
          </a:p>
        </p:txBody>
      </p:sp>
      <p:graphicFrame>
        <p:nvGraphicFramePr>
          <p:cNvPr id="5" name="Tableau 4">
            <a:extLst>
              <a:ext uri="{FF2B5EF4-FFF2-40B4-BE49-F238E27FC236}">
                <a16:creationId xmlns="" xmlns:a16="http://schemas.microsoft.com/office/drawing/2014/main" id="{96BE0F89-6AD5-472A-B4C6-F210F97FEA7E}"/>
              </a:ext>
            </a:extLst>
          </p:cNvPr>
          <p:cNvGraphicFramePr>
            <a:graphicFrameLocks noGrp="1"/>
          </p:cNvGraphicFramePr>
          <p:nvPr/>
        </p:nvGraphicFramePr>
        <p:xfrm>
          <a:off x="1089212" y="2111189"/>
          <a:ext cx="10515601" cy="4020671"/>
        </p:xfrm>
        <a:graphic>
          <a:graphicData uri="http://schemas.openxmlformats.org/drawingml/2006/table">
            <a:tbl>
              <a:tblPr firstRow="1" firstCol="1" lastRow="1" lastCol="1" bandRow="1" bandCol="1"/>
              <a:tblGrid>
                <a:gridCol w="2626415">
                  <a:extLst>
                    <a:ext uri="{9D8B030D-6E8A-4147-A177-3AD203B41FA5}">
                      <a16:colId xmlns="" xmlns:a16="http://schemas.microsoft.com/office/drawing/2014/main" val="2494817899"/>
                    </a:ext>
                  </a:extLst>
                </a:gridCol>
                <a:gridCol w="2630391">
                  <a:extLst>
                    <a:ext uri="{9D8B030D-6E8A-4147-A177-3AD203B41FA5}">
                      <a16:colId xmlns="" xmlns:a16="http://schemas.microsoft.com/office/drawing/2014/main" val="3923713344"/>
                    </a:ext>
                  </a:extLst>
                </a:gridCol>
                <a:gridCol w="2632380">
                  <a:extLst>
                    <a:ext uri="{9D8B030D-6E8A-4147-A177-3AD203B41FA5}">
                      <a16:colId xmlns="" xmlns:a16="http://schemas.microsoft.com/office/drawing/2014/main" val="3364257946"/>
                    </a:ext>
                  </a:extLst>
                </a:gridCol>
                <a:gridCol w="2626415">
                  <a:extLst>
                    <a:ext uri="{9D8B030D-6E8A-4147-A177-3AD203B41FA5}">
                      <a16:colId xmlns="" xmlns:a16="http://schemas.microsoft.com/office/drawing/2014/main" val="568425665"/>
                    </a:ext>
                  </a:extLst>
                </a:gridCol>
              </a:tblGrid>
              <a:tr h="847896">
                <a:tc>
                  <a:txBody>
                    <a:bodyPr/>
                    <a:lstStyle/>
                    <a:p>
                      <a:pPr marL="670560" marR="78740" indent="-578485">
                        <a:spcBef>
                          <a:spcPts val="400"/>
                        </a:spcBef>
                        <a:spcAft>
                          <a:spcPts val="0"/>
                        </a:spcAft>
                      </a:pPr>
                      <a:r>
                        <a:rPr lang="fr-FR" sz="1800" b="1">
                          <a:effectLst/>
                          <a:latin typeface="Calibri" panose="020F0502020204030204" pitchFamily="34" charset="0"/>
                          <a:ea typeface="Verdana" panose="020B0604030504040204" pitchFamily="34" charset="0"/>
                          <a:cs typeface="Verdana" panose="020B0604030504040204" pitchFamily="34" charset="0"/>
                        </a:rPr>
                        <a:t>Valeur de l’élasticité-prix de l’offre</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67640" marR="167640" algn="ctr">
                        <a:spcBef>
                          <a:spcPts val="400"/>
                        </a:spcBef>
                        <a:spcAft>
                          <a:spcPts val="0"/>
                        </a:spcAft>
                      </a:pPr>
                      <a:r>
                        <a:rPr lang="fr-FR" sz="1800" b="1">
                          <a:effectLst/>
                          <a:latin typeface="Calibri" panose="020F0502020204030204" pitchFamily="34" charset="0"/>
                          <a:ea typeface="Verdana" panose="020B0604030504040204" pitchFamily="34" charset="0"/>
                          <a:cs typeface="Verdana" panose="020B0604030504040204" pitchFamily="34" charset="0"/>
                        </a:rPr>
                        <a:t>Degré d’élasticité</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85420">
                        <a:spcBef>
                          <a:spcPts val="400"/>
                        </a:spcBef>
                        <a:spcAft>
                          <a:spcPts val="0"/>
                        </a:spcAft>
                      </a:pPr>
                      <a:r>
                        <a:rPr lang="fr-FR" sz="1800" b="1">
                          <a:effectLst/>
                          <a:latin typeface="Calibri" panose="020F0502020204030204" pitchFamily="34" charset="0"/>
                          <a:ea typeface="Verdana" panose="020B0604030504040204" pitchFamily="34" charset="0"/>
                          <a:cs typeface="Verdana" panose="020B0604030504040204" pitchFamily="34" charset="0"/>
                        </a:rPr>
                        <a:t>Type de biens concernés</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270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96215" marR="196850" algn="ctr">
                        <a:spcBef>
                          <a:spcPts val="400"/>
                        </a:spcBef>
                        <a:spcAft>
                          <a:spcPts val="0"/>
                        </a:spcAft>
                      </a:pPr>
                      <a:r>
                        <a:rPr lang="fr-FR" sz="1800" b="1">
                          <a:effectLst/>
                          <a:latin typeface="Calibri" panose="020F0502020204030204" pitchFamily="34" charset="0"/>
                          <a:ea typeface="Verdana" panose="020B0604030504040204" pitchFamily="34" charset="0"/>
                          <a:cs typeface="Verdana" panose="020B0604030504040204" pitchFamily="34" charset="0"/>
                        </a:rPr>
                        <a:t>Exemples</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2700" cap="flat" cmpd="sng" algn="ctr">
                      <a:solidFill>
                        <a:srgbClr val="EFEFEF"/>
                      </a:solidFill>
                      <a:prstDash val="solid"/>
                      <a:round/>
                      <a:headEnd type="none" w="med" len="med"/>
                      <a:tailEnd type="none" w="med" len="med"/>
                    </a:lnR>
                    <a:lnT w="1270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extLst>
                  <a:ext uri="{0D108BD9-81ED-4DB2-BD59-A6C34878D82A}">
                    <a16:rowId xmlns="" xmlns:a16="http://schemas.microsoft.com/office/drawing/2014/main" val="3813685822"/>
                  </a:ext>
                </a:extLst>
              </a:tr>
              <a:tr h="845292">
                <a:tc>
                  <a:txBody>
                    <a:bodyPr/>
                    <a:lstStyle/>
                    <a:p>
                      <a:pPr marL="28575">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Nulle ou proche de zéro</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67640" marR="167640" algn="ctr">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Offre inélastique</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553085" marR="91440" indent="-448310">
                        <a:spcBef>
                          <a:spcPts val="400"/>
                        </a:spcBef>
                        <a:spcAft>
                          <a:spcPts val="0"/>
                        </a:spcAft>
                      </a:pPr>
                      <a:r>
                        <a:rPr lang="fr-FR" sz="1800" dirty="0">
                          <a:effectLst/>
                          <a:latin typeface="Calibri" panose="020F0502020204030204" pitchFamily="34" charset="0"/>
                          <a:ea typeface="Verdana" panose="020B0604030504040204" pitchFamily="34" charset="0"/>
                          <a:cs typeface="Verdana" panose="020B0604030504040204" pitchFamily="34" charset="0"/>
                        </a:rPr>
                        <a:t>Biens qu’il est impossible de reproduire</a:t>
                      </a:r>
                      <a:endParaRPr lang="x-none"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96850" marR="196850" algn="ctr">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Une œuvre d’art unique</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2700" cap="flat" cmpd="sng" algn="ctr">
                      <a:solidFill>
                        <a:srgbClr val="EFEFE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extLst>
                  <a:ext uri="{0D108BD9-81ED-4DB2-BD59-A6C34878D82A}">
                    <a16:rowId xmlns="" xmlns:a16="http://schemas.microsoft.com/office/drawing/2014/main" val="2655324168"/>
                  </a:ext>
                </a:extLst>
              </a:tr>
              <a:tr h="1482191">
                <a:tc>
                  <a:txBody>
                    <a:bodyPr/>
                    <a:lstStyle/>
                    <a:p>
                      <a:pPr marL="28575">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Comprise entre 0 et 1</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67640" marR="167640" algn="ctr">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Faible élasticité de l’offre</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138430" marR="135890" indent="-2540" algn="ctr">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Biens dont il est difficile d’augmenter à court ou moyen terme les quantités produites à volonté</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tc>
                  <a:txBody>
                    <a:bodyPr/>
                    <a:lstStyle/>
                    <a:p>
                      <a:pPr marL="69850" indent="103505">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Des ressources naturelles épuisables (Le pétrole, l’or …)</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2700" cap="flat" cmpd="sng" algn="ctr">
                      <a:solidFill>
                        <a:srgbClr val="EFEFEF"/>
                      </a:solidFill>
                      <a:prstDash val="solid"/>
                      <a:round/>
                      <a:headEnd type="none" w="med" len="med"/>
                      <a:tailEnd type="none" w="med" len="med"/>
                    </a:lnR>
                    <a:lnT w="19050" cap="flat" cmpd="sng" algn="ctr">
                      <a:solidFill>
                        <a:srgbClr val="9F9F9F"/>
                      </a:solidFill>
                      <a:prstDash val="solid"/>
                      <a:round/>
                      <a:headEnd type="none" w="med" len="med"/>
                      <a:tailEnd type="none" w="med" len="med"/>
                    </a:lnT>
                    <a:lnB w="19050" cap="flat" cmpd="sng" algn="ctr">
                      <a:solidFill>
                        <a:srgbClr val="9F9F9F"/>
                      </a:solidFill>
                      <a:prstDash val="solid"/>
                      <a:round/>
                      <a:headEnd type="none" w="med" len="med"/>
                      <a:tailEnd type="none" w="med" len="med"/>
                    </a:lnB>
                  </a:tcPr>
                </a:tc>
                <a:extLst>
                  <a:ext uri="{0D108BD9-81ED-4DB2-BD59-A6C34878D82A}">
                    <a16:rowId xmlns="" xmlns:a16="http://schemas.microsoft.com/office/drawing/2014/main" val="2234136894"/>
                  </a:ext>
                </a:extLst>
              </a:tr>
              <a:tr h="845292">
                <a:tc>
                  <a:txBody>
                    <a:bodyPr/>
                    <a:lstStyle/>
                    <a:p>
                      <a:pPr marL="28575">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Supérieure à 1</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2700" cap="flat" cmpd="sng" algn="ctr">
                      <a:solidFill>
                        <a:srgbClr val="EFEFEF"/>
                      </a:solidFill>
                      <a:prstDash val="solid"/>
                      <a:round/>
                      <a:headEnd type="none" w="med" len="med"/>
                      <a:tailEnd type="none" w="med" len="med"/>
                    </a:lnB>
                  </a:tcPr>
                </a:tc>
                <a:tc>
                  <a:txBody>
                    <a:bodyPr/>
                    <a:lstStyle/>
                    <a:p>
                      <a:pPr marL="167005" marR="167640" algn="ctr">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Forte élasticité de l’offre</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2700" cap="flat" cmpd="sng" algn="ctr">
                      <a:solidFill>
                        <a:srgbClr val="EFEFEF"/>
                      </a:solidFill>
                      <a:prstDash val="solid"/>
                      <a:round/>
                      <a:headEnd type="none" w="med" len="med"/>
                      <a:tailEnd type="none" w="med" len="med"/>
                    </a:lnB>
                  </a:tcPr>
                </a:tc>
                <a:tc>
                  <a:txBody>
                    <a:bodyPr/>
                    <a:lstStyle/>
                    <a:p>
                      <a:pPr marL="264795" marR="156845" indent="-94615">
                        <a:spcBef>
                          <a:spcPts val="400"/>
                        </a:spcBef>
                        <a:spcAft>
                          <a:spcPts val="0"/>
                        </a:spcAft>
                      </a:pPr>
                      <a:r>
                        <a:rPr lang="fr-FR" sz="1800">
                          <a:effectLst/>
                          <a:latin typeface="Calibri" panose="020F0502020204030204" pitchFamily="34" charset="0"/>
                          <a:ea typeface="Verdana" panose="020B0604030504040204" pitchFamily="34" charset="0"/>
                          <a:cs typeface="Verdana" panose="020B0604030504040204" pitchFamily="34" charset="0"/>
                        </a:rPr>
                        <a:t>Biens qu’il est possible de reproduire facilement</a:t>
                      </a:r>
                      <a:endParaRPr lang="x-none" sz="24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9050" cap="flat" cmpd="sng" algn="ctr">
                      <a:solidFill>
                        <a:srgbClr val="9F9F9F"/>
                      </a:solidFill>
                      <a:prstDash val="solid"/>
                      <a:round/>
                      <a:headEnd type="none" w="med" len="med"/>
                      <a:tailEnd type="none" w="med" len="med"/>
                    </a:lnR>
                    <a:lnT w="19050" cap="flat" cmpd="sng" algn="ctr">
                      <a:solidFill>
                        <a:srgbClr val="9F9F9F"/>
                      </a:solidFill>
                      <a:prstDash val="solid"/>
                      <a:round/>
                      <a:headEnd type="none" w="med" len="med"/>
                      <a:tailEnd type="none" w="med" len="med"/>
                    </a:lnT>
                    <a:lnB w="12700" cap="flat" cmpd="sng" algn="ctr">
                      <a:solidFill>
                        <a:srgbClr val="EFEFEF"/>
                      </a:solidFill>
                      <a:prstDash val="solid"/>
                      <a:round/>
                      <a:headEnd type="none" w="med" len="med"/>
                      <a:tailEnd type="none" w="med" len="med"/>
                    </a:lnB>
                  </a:tcPr>
                </a:tc>
                <a:tc>
                  <a:txBody>
                    <a:bodyPr/>
                    <a:lstStyle/>
                    <a:p>
                      <a:pPr marL="196215" marR="196850" algn="ctr">
                        <a:spcBef>
                          <a:spcPts val="400"/>
                        </a:spcBef>
                        <a:spcAft>
                          <a:spcPts val="0"/>
                        </a:spcAft>
                      </a:pPr>
                      <a:r>
                        <a:rPr lang="fr-FR" sz="1800" dirty="0">
                          <a:effectLst/>
                          <a:latin typeface="Calibri" panose="020F0502020204030204" pitchFamily="34" charset="0"/>
                          <a:ea typeface="Verdana" panose="020B0604030504040204" pitchFamily="34" charset="0"/>
                          <a:cs typeface="Verdana" panose="020B0604030504040204" pitchFamily="34" charset="0"/>
                        </a:rPr>
                        <a:t>Produits de mode</a:t>
                      </a:r>
                      <a:endParaRPr lang="x-none" sz="24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9050" cap="flat" cmpd="sng" algn="ctr">
                      <a:solidFill>
                        <a:srgbClr val="9F9F9F"/>
                      </a:solidFill>
                      <a:prstDash val="solid"/>
                      <a:round/>
                      <a:headEnd type="none" w="med" len="med"/>
                      <a:tailEnd type="none" w="med" len="med"/>
                    </a:lnL>
                    <a:lnR w="12700" cap="flat" cmpd="sng" algn="ctr">
                      <a:solidFill>
                        <a:srgbClr val="EFEFEF"/>
                      </a:solidFill>
                      <a:prstDash val="solid"/>
                      <a:round/>
                      <a:headEnd type="none" w="med" len="med"/>
                      <a:tailEnd type="none" w="med" len="med"/>
                    </a:lnR>
                    <a:lnT w="19050" cap="flat" cmpd="sng" algn="ctr">
                      <a:solidFill>
                        <a:srgbClr val="9F9F9F"/>
                      </a:solidFill>
                      <a:prstDash val="solid"/>
                      <a:round/>
                      <a:headEnd type="none" w="med" len="med"/>
                      <a:tailEnd type="none" w="med" len="med"/>
                    </a:lnT>
                    <a:lnB w="12700" cap="flat" cmpd="sng" algn="ctr">
                      <a:solidFill>
                        <a:srgbClr val="EFEFEF"/>
                      </a:solidFill>
                      <a:prstDash val="solid"/>
                      <a:round/>
                      <a:headEnd type="none" w="med" len="med"/>
                      <a:tailEnd type="none" w="med" len="med"/>
                    </a:lnB>
                  </a:tcPr>
                </a:tc>
                <a:extLst>
                  <a:ext uri="{0D108BD9-81ED-4DB2-BD59-A6C34878D82A}">
                    <a16:rowId xmlns="" xmlns:a16="http://schemas.microsoft.com/office/drawing/2014/main" val="2867050219"/>
                  </a:ext>
                </a:extLst>
              </a:tr>
            </a:tbl>
          </a:graphicData>
        </a:graphic>
      </p:graphicFrame>
    </p:spTree>
    <p:extLst>
      <p:ext uri="{BB962C8B-B14F-4D97-AF65-F5344CB8AC3E}">
        <p14:creationId xmlns="" xmlns:p14="http://schemas.microsoft.com/office/powerpoint/2010/main" val="2880893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BF839E2-968E-42D6-A76A-5C3BA988A830}"/>
              </a:ext>
            </a:extLst>
          </p:cNvPr>
          <p:cNvSpPr>
            <a:spLocks noGrp="1"/>
          </p:cNvSpPr>
          <p:nvPr>
            <p:ph type="title"/>
          </p:nvPr>
        </p:nvSpPr>
        <p:spPr>
          <a:xfrm>
            <a:off x="838200" y="0"/>
            <a:ext cx="10515600" cy="1325563"/>
          </a:xfrm>
        </p:spPr>
        <p:txBody>
          <a:bodyPr/>
          <a:lstStyle/>
          <a:p>
            <a:r>
              <a:rPr lang="fr-FR" dirty="0"/>
              <a:t>Exercice</a:t>
            </a:r>
            <a:endParaRPr lang="x-none" dirty="0"/>
          </a:p>
        </p:txBody>
      </p:sp>
      <p:sp>
        <p:nvSpPr>
          <p:cNvPr id="3" name="Espace réservé du contenu 2">
            <a:extLst>
              <a:ext uri="{FF2B5EF4-FFF2-40B4-BE49-F238E27FC236}">
                <a16:creationId xmlns="" xmlns:a16="http://schemas.microsoft.com/office/drawing/2014/main" id="{8570F13D-5A1E-4863-AFE2-6DC443B5B6BA}"/>
              </a:ext>
            </a:extLst>
          </p:cNvPr>
          <p:cNvSpPr>
            <a:spLocks noGrp="1"/>
          </p:cNvSpPr>
          <p:nvPr>
            <p:ph idx="1"/>
          </p:nvPr>
        </p:nvSpPr>
        <p:spPr>
          <a:xfrm>
            <a:off x="838200" y="1072590"/>
            <a:ext cx="10515600" cy="4351338"/>
          </a:xfrm>
        </p:spPr>
        <p:txBody>
          <a:bodyPr/>
          <a:lstStyle/>
          <a:p>
            <a:r>
              <a:rPr lang="fr-FR" dirty="0" smtClean="0"/>
              <a:t>Supposons qu’une équipe de football demande actuellement 9 DA pour un billet d'un match. À ce prix, l’équipe est en mesure de vendre 150 billets par match. Si le prix des billets augmente à 10 DA, l’équipe peut vendre que 210 billets par match .</a:t>
            </a:r>
          </a:p>
          <a:p>
            <a:r>
              <a:rPr lang="fr-FR" dirty="0" smtClean="0"/>
              <a:t> Quelle est l’élasticité-prix de l’offre?</a:t>
            </a:r>
          </a:p>
          <a:p>
            <a:r>
              <a:rPr lang="fr-FR" dirty="0" smtClean="0"/>
              <a:t> Interprétez votre réponse.</a:t>
            </a:r>
            <a:endParaRPr lang="x-none" dirty="0"/>
          </a:p>
        </p:txBody>
      </p:sp>
      <p:pic>
        <p:nvPicPr>
          <p:cNvPr id="4" name="Image 3">
            <a:extLst>
              <a:ext uri="{FF2B5EF4-FFF2-40B4-BE49-F238E27FC236}">
                <a16:creationId xmlns="" xmlns:a16="http://schemas.microsoft.com/office/drawing/2014/main" id="{269E81CB-1AE7-41BA-B520-F71ECC5F7BC7}"/>
              </a:ext>
            </a:extLst>
          </p:cNvPr>
          <p:cNvPicPr>
            <a:picLocks noChangeAspect="1"/>
          </p:cNvPicPr>
          <p:nvPr/>
        </p:nvPicPr>
        <p:blipFill rotWithShape="1">
          <a:blip r:embed="rId2" cstate="print"/>
          <a:srcRect l="40504"/>
          <a:stretch/>
        </p:blipFill>
        <p:spPr>
          <a:xfrm>
            <a:off x="8592671" y="3429000"/>
            <a:ext cx="3145211" cy="1257300"/>
          </a:xfrm>
          <a:prstGeom prst="rect">
            <a:avLst/>
          </a:prstGeom>
        </p:spPr>
      </p:pic>
      <p:pic>
        <p:nvPicPr>
          <p:cNvPr id="6" name="object 8">
            <a:extLst>
              <a:ext uri="{FF2B5EF4-FFF2-40B4-BE49-F238E27FC236}">
                <a16:creationId xmlns="" xmlns:a16="http://schemas.microsoft.com/office/drawing/2014/main" id="{98BA5A52-58D5-459C-A474-83E3C5B4673A}"/>
              </a:ext>
            </a:extLst>
          </p:cNvPr>
          <p:cNvPicPr/>
          <p:nvPr/>
        </p:nvPicPr>
        <p:blipFill rotWithShape="1">
          <a:blip r:embed="rId3" cstate="print"/>
          <a:srcRect r="89804" b="3043"/>
          <a:stretch/>
        </p:blipFill>
        <p:spPr>
          <a:xfrm>
            <a:off x="7989586" y="3661802"/>
            <a:ext cx="603085" cy="652489"/>
          </a:xfrm>
          <a:prstGeom prst="rect">
            <a:avLst/>
          </a:prstGeom>
        </p:spPr>
      </p:pic>
      <p:grpSp>
        <p:nvGrpSpPr>
          <p:cNvPr id="23" name="Groupe 22">
            <a:extLst>
              <a:ext uri="{FF2B5EF4-FFF2-40B4-BE49-F238E27FC236}">
                <a16:creationId xmlns="" xmlns:a16="http://schemas.microsoft.com/office/drawing/2014/main" id="{AC034389-F1CC-4E57-A409-AB2CA1D68F53}"/>
              </a:ext>
            </a:extLst>
          </p:cNvPr>
          <p:cNvGrpSpPr/>
          <p:nvPr/>
        </p:nvGrpSpPr>
        <p:grpSpPr>
          <a:xfrm>
            <a:off x="1687398" y="4059752"/>
            <a:ext cx="5260251" cy="1878910"/>
            <a:chOff x="1687398" y="4059752"/>
            <a:chExt cx="5260251" cy="1878910"/>
          </a:xfrm>
        </p:grpSpPr>
        <p:pic>
          <p:nvPicPr>
            <p:cNvPr id="7" name="object 8">
              <a:extLst>
                <a:ext uri="{FF2B5EF4-FFF2-40B4-BE49-F238E27FC236}">
                  <a16:creationId xmlns="" xmlns:a16="http://schemas.microsoft.com/office/drawing/2014/main" id="{4693F39D-C1CA-41C0-BE11-D071FD497C51}"/>
                </a:ext>
              </a:extLst>
            </p:cNvPr>
            <p:cNvPicPr/>
            <p:nvPr/>
          </p:nvPicPr>
          <p:blipFill rotWithShape="1">
            <a:blip r:embed="rId3" cstate="print"/>
            <a:srcRect r="89804" b="3043"/>
            <a:stretch/>
          </p:blipFill>
          <p:spPr>
            <a:xfrm>
              <a:off x="1687398" y="4529444"/>
              <a:ext cx="603085" cy="652489"/>
            </a:xfrm>
            <a:prstGeom prst="rect">
              <a:avLst/>
            </a:prstGeom>
          </p:spPr>
        </p:pic>
        <p:cxnSp>
          <p:nvCxnSpPr>
            <p:cNvPr id="9" name="Connecteur droit 8">
              <a:extLst>
                <a:ext uri="{FF2B5EF4-FFF2-40B4-BE49-F238E27FC236}">
                  <a16:creationId xmlns="" xmlns:a16="http://schemas.microsoft.com/office/drawing/2014/main" id="{1255D155-A87B-4BA6-954E-4A4E308FF567}"/>
                </a:ext>
              </a:extLst>
            </p:cNvPr>
            <p:cNvCxnSpPr>
              <a:cxnSpLocks/>
            </p:cNvCxnSpPr>
            <p:nvPr/>
          </p:nvCxnSpPr>
          <p:spPr>
            <a:xfrm>
              <a:off x="2675964" y="4965379"/>
              <a:ext cx="25683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 xmlns:a16="http://schemas.microsoft.com/office/drawing/2014/main" id="{47973070-76B6-4234-9C1B-4F77A93F8D78}"/>
                </a:ext>
              </a:extLst>
            </p:cNvPr>
            <p:cNvCxnSpPr>
              <a:cxnSpLocks/>
            </p:cNvCxnSpPr>
            <p:nvPr/>
          </p:nvCxnSpPr>
          <p:spPr>
            <a:xfrm>
              <a:off x="2980764" y="4529444"/>
              <a:ext cx="1577789"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 xmlns:a16="http://schemas.microsoft.com/office/drawing/2014/main" id="{839DFA0F-D20A-4A1C-B424-946B84A5F59B}"/>
                </a:ext>
              </a:extLst>
            </p:cNvPr>
            <p:cNvSpPr txBox="1"/>
            <p:nvPr/>
          </p:nvSpPr>
          <p:spPr>
            <a:xfrm>
              <a:off x="2980764" y="4059752"/>
              <a:ext cx="1734671" cy="369332"/>
            </a:xfrm>
            <a:prstGeom prst="rect">
              <a:avLst/>
            </a:prstGeom>
            <a:noFill/>
          </p:spPr>
          <p:txBody>
            <a:bodyPr wrap="square" rtlCol="0">
              <a:spAutoFit/>
            </a:bodyPr>
            <a:lstStyle/>
            <a:p>
              <a:pPr lvl="0">
                <a:defRPr/>
              </a:pPr>
              <a:r>
                <a:rPr lang="fr-FR" dirty="0" smtClean="0">
                  <a:solidFill>
                    <a:prstClr val="black"/>
                  </a:solidFill>
                </a:rPr>
                <a:t>210-150</a:t>
              </a:r>
              <a:endParaRPr kumimoji="0" lang="x-non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ZoneTexte 14">
              <a:extLst>
                <a:ext uri="{FF2B5EF4-FFF2-40B4-BE49-F238E27FC236}">
                  <a16:creationId xmlns="" xmlns:a16="http://schemas.microsoft.com/office/drawing/2014/main" id="{A9207048-58D6-4B24-8A33-BD408E628A6A}"/>
                </a:ext>
              </a:extLst>
            </p:cNvPr>
            <p:cNvSpPr txBox="1"/>
            <p:nvPr/>
          </p:nvSpPr>
          <p:spPr>
            <a:xfrm>
              <a:off x="3386417" y="4557538"/>
              <a:ext cx="1172136" cy="369332"/>
            </a:xfrm>
            <a:prstGeom prst="rect">
              <a:avLst/>
            </a:prstGeom>
            <a:noFill/>
          </p:spPr>
          <p:txBody>
            <a:bodyPr wrap="square" rtlCol="0">
              <a:spAutoFit/>
            </a:bodyPr>
            <a:lstStyle/>
            <a:p>
              <a:pPr lvl="0">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150</a:t>
              </a:r>
              <a:endParaRPr kumimoji="0" lang="x-non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ZoneTexte 16">
              <a:extLst>
                <a:ext uri="{FF2B5EF4-FFF2-40B4-BE49-F238E27FC236}">
                  <a16:creationId xmlns="" xmlns:a16="http://schemas.microsoft.com/office/drawing/2014/main" id="{68243091-077A-4BEF-A4BF-FAB507677530}"/>
                </a:ext>
              </a:extLst>
            </p:cNvPr>
            <p:cNvSpPr txBox="1"/>
            <p:nvPr/>
          </p:nvSpPr>
          <p:spPr>
            <a:xfrm>
              <a:off x="3337109" y="5082689"/>
              <a:ext cx="108921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10-9 </a:t>
              </a:r>
              <a:endParaRPr kumimoji="0" lang="x-non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Connecteur droit 17">
              <a:extLst>
                <a:ext uri="{FF2B5EF4-FFF2-40B4-BE49-F238E27FC236}">
                  <a16:creationId xmlns="" xmlns:a16="http://schemas.microsoft.com/office/drawing/2014/main" id="{407806C7-5924-4E6C-90AE-2984A313FB0D}"/>
                </a:ext>
              </a:extLst>
            </p:cNvPr>
            <p:cNvCxnSpPr>
              <a:cxnSpLocks/>
            </p:cNvCxnSpPr>
            <p:nvPr/>
          </p:nvCxnSpPr>
          <p:spPr>
            <a:xfrm>
              <a:off x="3092822" y="5452021"/>
              <a:ext cx="1577789"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 xmlns:a16="http://schemas.microsoft.com/office/drawing/2014/main" id="{7C9F0475-35DD-49C3-92C4-8F407CA0535D}"/>
                </a:ext>
              </a:extLst>
            </p:cNvPr>
            <p:cNvSpPr txBox="1"/>
            <p:nvPr/>
          </p:nvSpPr>
          <p:spPr>
            <a:xfrm>
              <a:off x="3489159" y="5569330"/>
              <a:ext cx="5609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solidFill>
                    <a:prstClr val="black"/>
                  </a:solidFill>
                  <a:latin typeface="Calibri" panose="020F0502020204030204"/>
                </a:rPr>
                <a:t>9</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x-non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ZoneTexte 19">
              <a:extLst>
                <a:ext uri="{FF2B5EF4-FFF2-40B4-BE49-F238E27FC236}">
                  <a16:creationId xmlns="" xmlns:a16="http://schemas.microsoft.com/office/drawing/2014/main" id="{CAE95169-E0AA-4B96-A8DF-784D1148E6F0}"/>
                </a:ext>
              </a:extLst>
            </p:cNvPr>
            <p:cNvSpPr txBox="1"/>
            <p:nvPr/>
          </p:nvSpPr>
          <p:spPr>
            <a:xfrm>
              <a:off x="5471826" y="4780713"/>
              <a:ext cx="14758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fr-FR" sz="1800" b="1" i="0" u="none" strike="noStrike" kern="1200" cap="none" spc="0" normalizeH="0" baseline="0" noProof="0" dirty="0" smtClean="0">
                  <a:ln>
                    <a:noFill/>
                  </a:ln>
                  <a:solidFill>
                    <a:prstClr val="black"/>
                  </a:solidFill>
                  <a:effectLst/>
                  <a:uLnTx/>
                  <a:uFillTx/>
                  <a:latin typeface="Calibri" panose="020F0502020204030204"/>
                  <a:ea typeface="+mn-ea"/>
                  <a:cs typeface="+mn-cs"/>
                </a:rPr>
                <a:t>3,6</a:t>
              </a:r>
              <a:endParaRPr kumimoji="0" lang="x-none"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6" name="Rectangle 15"/>
          <p:cNvSpPr/>
          <p:nvPr/>
        </p:nvSpPr>
        <p:spPr>
          <a:xfrm>
            <a:off x="2826688" y="5703261"/>
            <a:ext cx="8093103" cy="646331"/>
          </a:xfrm>
          <a:prstGeom prst="rect">
            <a:avLst/>
          </a:prstGeom>
        </p:spPr>
        <p:txBody>
          <a:bodyPr wrap="square">
            <a:spAutoFit/>
          </a:bodyPr>
          <a:lstStyle/>
          <a:p>
            <a:r>
              <a:rPr lang="fr-FR" dirty="0" smtClean="0"/>
              <a:t>Pour conclure, on dit que lorsque le prix augmente de 9 da à 10 da, l’élasticité-prix de l’offre est de</a:t>
            </a:r>
            <a:r>
              <a:rPr lang="fr-FR" b="1" dirty="0" smtClean="0"/>
              <a:t> 3.6%.</a:t>
            </a:r>
            <a:endParaRPr lang="fr-FR" dirty="0"/>
          </a:p>
        </p:txBody>
      </p:sp>
    </p:spTree>
    <p:extLst>
      <p:ext uri="{BB962C8B-B14F-4D97-AF65-F5344CB8AC3E}">
        <p14:creationId xmlns="" xmlns:p14="http://schemas.microsoft.com/office/powerpoint/2010/main" val="59339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 xmlns:a16="http://schemas.microsoft.com/office/drawing/2014/main" id="{6F26E3D8-53B1-4375-9193-1177791824F0}"/>
              </a:ext>
            </a:extLst>
          </p:cNvPr>
          <p:cNvSpPr>
            <a:spLocks noGrp="1"/>
          </p:cNvSpPr>
          <p:nvPr>
            <p:ph type="ctrTitle"/>
          </p:nvPr>
        </p:nvSpPr>
        <p:spPr/>
        <p:txBody>
          <a:bodyPr/>
          <a:lstStyle/>
          <a:p>
            <a:r>
              <a:rPr lang="fr-FR" altLang="x-none" dirty="0"/>
              <a:t>L ’élasticité-revenu de la demande</a:t>
            </a:r>
            <a:endParaRPr lang="x-none" dirty="0"/>
          </a:p>
        </p:txBody>
      </p:sp>
      <p:sp>
        <p:nvSpPr>
          <p:cNvPr id="5" name="Sous-titre 4">
            <a:extLst>
              <a:ext uri="{FF2B5EF4-FFF2-40B4-BE49-F238E27FC236}">
                <a16:creationId xmlns="" xmlns:a16="http://schemas.microsoft.com/office/drawing/2014/main" id="{78D033D8-0084-4EE3-948B-53100E0A7E97}"/>
              </a:ext>
            </a:extLst>
          </p:cNvPr>
          <p:cNvSpPr>
            <a:spLocks noGrp="1"/>
          </p:cNvSpPr>
          <p:nvPr>
            <p:ph type="subTitle" idx="1"/>
          </p:nvPr>
        </p:nvSpPr>
        <p:spPr/>
        <p:txBody>
          <a:bodyPr/>
          <a:lstStyle/>
          <a:p>
            <a:endParaRPr lang="x-none"/>
          </a:p>
        </p:txBody>
      </p:sp>
    </p:spTree>
    <p:extLst>
      <p:ext uri="{BB962C8B-B14F-4D97-AF65-F5344CB8AC3E}">
        <p14:creationId xmlns="" xmlns:p14="http://schemas.microsoft.com/office/powerpoint/2010/main" val="2528253113"/>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y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ésentation5" id="{3F6275FE-194C-4DF9-80EA-736218B63424}" vid="{C8F05036-B24B-44C7-B620-C55B40F27B48}"/>
    </a:ext>
  </a:extLst>
</a:theme>
</file>

<file path=ppt/theme/theme3.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979</Words>
  <Application>Microsoft Office PowerPoint</Application>
  <PresentationFormat>Personnalisé</PresentationFormat>
  <Paragraphs>124</Paragraphs>
  <Slides>23</Slides>
  <Notes>4</Notes>
  <HiddenSlides>0</HiddenSlides>
  <MMClips>0</MMClips>
  <ScaleCrop>false</ScaleCrop>
  <HeadingPairs>
    <vt:vector size="4" baseType="variant">
      <vt:variant>
        <vt:lpstr>Thème</vt:lpstr>
      </vt:variant>
      <vt:variant>
        <vt:i4>3</vt:i4>
      </vt:variant>
      <vt:variant>
        <vt:lpstr>Titres des diapositives</vt:lpstr>
      </vt:variant>
      <vt:variant>
        <vt:i4>23</vt:i4>
      </vt:variant>
    </vt:vector>
  </HeadingPairs>
  <TitlesOfParts>
    <vt:vector size="26" baseType="lpstr">
      <vt:lpstr>Thème Office</vt:lpstr>
      <vt:lpstr>MyTheme</vt:lpstr>
      <vt:lpstr>Aspect</vt:lpstr>
      <vt:lpstr>Entrepreneuriat</vt:lpstr>
      <vt:lpstr>L’ELASTICITE</vt:lpstr>
      <vt:lpstr>L’élasticité prix de l’offre</vt:lpstr>
      <vt:lpstr>L’élasticité prix de l’offre </vt:lpstr>
      <vt:lpstr>L’élasticité-prix de l’offre</vt:lpstr>
      <vt:lpstr>L’élasticité-prix de l’offre</vt:lpstr>
      <vt:lpstr>Interprétation </vt:lpstr>
      <vt:lpstr>Exercice</vt:lpstr>
      <vt:lpstr>L ’élasticité-revenu de la demande</vt:lpstr>
      <vt:lpstr>L ’élasticité-revenu de la demande</vt:lpstr>
      <vt:lpstr>Elasticité revenu de la demande </vt:lpstr>
      <vt:lpstr>L’élasticité-revenu de la demande </vt:lpstr>
      <vt:lpstr>Exemple</vt:lpstr>
      <vt:lpstr>L ’élasticité-revenu de la demande</vt:lpstr>
      <vt:lpstr>L’élasticité-revenu de la demande  interprétation </vt:lpstr>
      <vt:lpstr>interprétation</vt:lpstr>
      <vt:lpstr>L'élasticité prix croisée</vt:lpstr>
      <vt:lpstr>L'élasticité prix croisée</vt:lpstr>
      <vt:lpstr>L'élasticité prix croisée</vt:lpstr>
      <vt:lpstr> </vt:lpstr>
      <vt:lpstr>Calcul des élasticités</vt:lpstr>
      <vt:lpstr>Interpréter les résultats </vt:lpstr>
      <vt:lpstr>Utilité d'élasticité-prix croisée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Entreprenariat</dc:title>
  <dc:creator>f_boumahdi@outlook.fr</dc:creator>
  <cp:lastModifiedBy>user</cp:lastModifiedBy>
  <cp:revision>10</cp:revision>
  <dcterms:created xsi:type="dcterms:W3CDTF">2022-04-15T22:06:53Z</dcterms:created>
  <dcterms:modified xsi:type="dcterms:W3CDTF">2024-01-18T12:09:43Z</dcterms:modified>
</cp:coreProperties>
</file>