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5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865A2B3-6845-4319-9FA8-4A3EA4E56DB0}" type="datetimeFigureOut">
              <a:rPr lang="es-NI" smtClean="0"/>
              <a:t>26/9/2022</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222681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65A2B3-6845-4319-9FA8-4A3EA4E56DB0}" type="datetimeFigureOut">
              <a:rPr lang="es-NI" smtClean="0"/>
              <a:t>26/9/2022</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269945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65A2B3-6845-4319-9FA8-4A3EA4E56DB0}" type="datetimeFigureOut">
              <a:rPr lang="es-NI" smtClean="0"/>
              <a:t>26/9/2022</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1881666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65A2B3-6845-4319-9FA8-4A3EA4E56DB0}" type="datetimeFigureOut">
              <a:rPr lang="es-NI" smtClean="0"/>
              <a:t>26/9/2022</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107C25B6-CFA0-4AAA-B771-606579621A10}" type="slidenum">
              <a:rPr lang="es-NI" smtClean="0"/>
              <a:t>‹Nº›</a:t>
            </a:fld>
            <a:endParaRPr lang="es-NI"/>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1698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65A2B3-6845-4319-9FA8-4A3EA4E56DB0}" type="datetimeFigureOut">
              <a:rPr lang="es-NI" smtClean="0"/>
              <a:t>26/9/2022</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455248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865A2B3-6845-4319-9FA8-4A3EA4E56DB0}" type="datetimeFigureOut">
              <a:rPr lang="es-NI" smtClean="0"/>
              <a:t>26/9/2022</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239517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865A2B3-6845-4319-9FA8-4A3EA4E56DB0}" type="datetimeFigureOut">
              <a:rPr lang="es-NI" smtClean="0"/>
              <a:t>26/9/2022</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3475999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65A2B3-6845-4319-9FA8-4A3EA4E56DB0}" type="datetimeFigureOut">
              <a:rPr lang="es-NI" smtClean="0"/>
              <a:t>26/9/2022</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2271487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65A2B3-6845-4319-9FA8-4A3EA4E56DB0}" type="datetimeFigureOut">
              <a:rPr lang="es-NI" smtClean="0"/>
              <a:t>26/9/2022</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278400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65A2B3-6845-4319-9FA8-4A3EA4E56DB0}" type="datetimeFigureOut">
              <a:rPr lang="es-NI" smtClean="0"/>
              <a:t>26/9/2022</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396991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865A2B3-6845-4319-9FA8-4A3EA4E56DB0}" type="datetimeFigureOut">
              <a:rPr lang="es-NI" smtClean="0"/>
              <a:t>26/9/2022</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103534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865A2B3-6845-4319-9FA8-4A3EA4E56DB0}" type="datetimeFigureOut">
              <a:rPr lang="es-NI" smtClean="0"/>
              <a:t>26/9/2022</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276739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865A2B3-6845-4319-9FA8-4A3EA4E56DB0}" type="datetimeFigureOut">
              <a:rPr lang="es-NI" smtClean="0"/>
              <a:t>26/9/2022</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359469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865A2B3-6845-4319-9FA8-4A3EA4E56DB0}" type="datetimeFigureOut">
              <a:rPr lang="es-NI" smtClean="0"/>
              <a:t>26/9/2022</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360244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5A2B3-6845-4319-9FA8-4A3EA4E56DB0}" type="datetimeFigureOut">
              <a:rPr lang="es-NI" smtClean="0"/>
              <a:t>26/9/2022</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342219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65A2B3-6845-4319-9FA8-4A3EA4E56DB0}" type="datetimeFigureOut">
              <a:rPr lang="es-NI" smtClean="0"/>
              <a:t>26/9/2022</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79421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65A2B3-6845-4319-9FA8-4A3EA4E56DB0}" type="datetimeFigureOut">
              <a:rPr lang="es-NI" smtClean="0"/>
              <a:t>26/9/2022</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107C25B6-CFA0-4AAA-B771-606579621A10}" type="slidenum">
              <a:rPr lang="es-NI" smtClean="0"/>
              <a:t>‹Nº›</a:t>
            </a:fld>
            <a:endParaRPr lang="es-NI"/>
          </a:p>
        </p:txBody>
      </p:sp>
    </p:spTree>
    <p:extLst>
      <p:ext uri="{BB962C8B-B14F-4D97-AF65-F5344CB8AC3E}">
        <p14:creationId xmlns:p14="http://schemas.microsoft.com/office/powerpoint/2010/main" val="41740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65A2B3-6845-4319-9FA8-4A3EA4E56DB0}" type="datetimeFigureOut">
              <a:rPr lang="es-NI" smtClean="0"/>
              <a:t>26/9/2022</a:t>
            </a:fld>
            <a:endParaRPr lang="es-NI"/>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07C25B6-CFA0-4AAA-B771-606579621A10}" type="slidenum">
              <a:rPr lang="es-NI" smtClean="0"/>
              <a:t>‹Nº›</a:t>
            </a:fld>
            <a:endParaRPr lang="es-NI"/>
          </a:p>
        </p:txBody>
      </p:sp>
    </p:spTree>
    <p:extLst>
      <p:ext uri="{BB962C8B-B14F-4D97-AF65-F5344CB8AC3E}">
        <p14:creationId xmlns:p14="http://schemas.microsoft.com/office/powerpoint/2010/main" val="2894808140"/>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079B6-3E44-44A3-B973-73E300628208}"/>
              </a:ext>
            </a:extLst>
          </p:cNvPr>
          <p:cNvSpPr>
            <a:spLocks noGrp="1"/>
          </p:cNvSpPr>
          <p:nvPr>
            <p:ph type="ctrTitle"/>
          </p:nvPr>
        </p:nvSpPr>
        <p:spPr>
          <a:xfrm>
            <a:off x="942109" y="1059873"/>
            <a:ext cx="9656619" cy="1939636"/>
          </a:xfrm>
        </p:spPr>
        <p:txBody>
          <a:bodyPr>
            <a:normAutofit/>
          </a:bodyPr>
          <a:lstStyle/>
          <a:p>
            <a:r>
              <a:rPr lang="es-NI" sz="7500" b="1" dirty="0">
                <a:latin typeface="Montserrat" pitchFamily="2" charset="0"/>
                <a:ea typeface="Fira Code" pitchFamily="1" charset="0"/>
                <a:cs typeface="Arial" panose="020B0604020202020204" pitchFamily="34" charset="0"/>
              </a:rPr>
              <a:t>La Recursividad</a:t>
            </a:r>
          </a:p>
        </p:txBody>
      </p:sp>
      <p:pic>
        <p:nvPicPr>
          <p:cNvPr id="5" name="Imagen 4">
            <a:extLst>
              <a:ext uri="{FF2B5EF4-FFF2-40B4-BE49-F238E27FC236}">
                <a16:creationId xmlns:a16="http://schemas.microsoft.com/office/drawing/2014/main" id="{D8CB6DC4-1FA9-4D45-A957-15C92216E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508" y="2999509"/>
            <a:ext cx="4142509" cy="3029656"/>
          </a:xfrm>
          <a:prstGeom prst="rect">
            <a:avLst/>
          </a:prstGeom>
        </p:spPr>
      </p:pic>
    </p:spTree>
    <p:extLst>
      <p:ext uri="{BB962C8B-B14F-4D97-AF65-F5344CB8AC3E}">
        <p14:creationId xmlns:p14="http://schemas.microsoft.com/office/powerpoint/2010/main" val="407815521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413740B4-2B8F-43C4-A5AA-E9F656E0D7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350" y="727363"/>
            <a:ext cx="5129430" cy="5403273"/>
          </a:xfrm>
        </p:spPr>
      </p:pic>
      <p:pic>
        <p:nvPicPr>
          <p:cNvPr id="9" name="Imagen 8">
            <a:extLst>
              <a:ext uri="{FF2B5EF4-FFF2-40B4-BE49-F238E27FC236}">
                <a16:creationId xmlns:a16="http://schemas.microsoft.com/office/drawing/2014/main" id="{482217C0-C13E-4966-AC11-7374DFEE9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96291"/>
            <a:ext cx="5129430" cy="3546764"/>
          </a:xfrm>
          <a:prstGeom prst="rect">
            <a:avLst/>
          </a:prstGeom>
        </p:spPr>
      </p:pic>
    </p:spTree>
    <p:extLst>
      <p:ext uri="{BB962C8B-B14F-4D97-AF65-F5344CB8AC3E}">
        <p14:creationId xmlns:p14="http://schemas.microsoft.com/office/powerpoint/2010/main" val="179988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C055D84-8EF9-4300-B382-A2775C912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1015121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9FC6357-5938-4C94-8869-4A9579493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993" y="1524000"/>
            <a:ext cx="5517573" cy="3532909"/>
          </a:xfrm>
          <a:prstGeom prst="rect">
            <a:avLst/>
          </a:prstGeom>
        </p:spPr>
      </p:pic>
      <p:pic>
        <p:nvPicPr>
          <p:cNvPr id="9" name="Imagen 8">
            <a:extLst>
              <a:ext uri="{FF2B5EF4-FFF2-40B4-BE49-F238E27FC236}">
                <a16:creationId xmlns:a16="http://schemas.microsoft.com/office/drawing/2014/main" id="{56BD88C1-162F-4FBB-9C4B-99479A3C2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34" y="415636"/>
            <a:ext cx="4785930" cy="5950527"/>
          </a:xfrm>
          <a:prstGeom prst="rect">
            <a:avLst/>
          </a:prstGeom>
        </p:spPr>
      </p:pic>
    </p:spTree>
    <p:extLst>
      <p:ext uri="{BB962C8B-B14F-4D97-AF65-F5344CB8AC3E}">
        <p14:creationId xmlns:p14="http://schemas.microsoft.com/office/powerpoint/2010/main" val="262922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93DA9-5E7D-4551-847A-1D627847F8A3}"/>
              </a:ext>
            </a:extLst>
          </p:cNvPr>
          <p:cNvSpPr>
            <a:spLocks noGrp="1"/>
          </p:cNvSpPr>
          <p:nvPr>
            <p:ph type="title"/>
          </p:nvPr>
        </p:nvSpPr>
        <p:spPr>
          <a:xfrm>
            <a:off x="919119" y="374073"/>
            <a:ext cx="10353761" cy="1326321"/>
          </a:xfrm>
        </p:spPr>
        <p:txBody>
          <a:bodyPr/>
          <a:lstStyle/>
          <a:p>
            <a:r>
              <a:rPr lang="es-NI" dirty="0">
                <a:latin typeface="Montserrat" pitchFamily="2" charset="0"/>
              </a:rPr>
              <a:t>¿Qué debemos tener en cuenta al usar la Recursividad?</a:t>
            </a:r>
          </a:p>
        </p:txBody>
      </p:sp>
      <p:sp>
        <p:nvSpPr>
          <p:cNvPr id="3" name="Marcador de contenido 2">
            <a:extLst>
              <a:ext uri="{FF2B5EF4-FFF2-40B4-BE49-F238E27FC236}">
                <a16:creationId xmlns:a16="http://schemas.microsoft.com/office/drawing/2014/main" id="{9CD31BDF-8C49-4127-8419-7A8C1A440CD8}"/>
              </a:ext>
            </a:extLst>
          </p:cNvPr>
          <p:cNvSpPr>
            <a:spLocks noGrp="1"/>
          </p:cNvSpPr>
          <p:nvPr>
            <p:ph idx="1"/>
          </p:nvPr>
        </p:nvSpPr>
        <p:spPr>
          <a:xfrm>
            <a:off x="512618" y="1898073"/>
            <a:ext cx="11139055" cy="4350327"/>
          </a:xfrm>
        </p:spPr>
        <p:txBody>
          <a:bodyPr>
            <a:normAutofit fontScale="92500" lnSpcReduction="10000"/>
          </a:bodyPr>
          <a:lstStyle/>
          <a:p>
            <a:pPr algn="just"/>
            <a:r>
              <a:rPr lang="es-MX" sz="2300" i="0" dirty="0">
                <a:effectLst/>
                <a:latin typeface="Montserrat" pitchFamily="2" charset="0"/>
              </a:rPr>
              <a:t>Una de las ventajas de aprender a programar con técnicas recursivas es que esto permite crear códigos complejos con una sintaxis simple y clara. Esto, al final supone un ahorro para el trabajo de los programadores. No obstante, también hay que tener en cuenta que la recursividad en programación Java puede tener el inconveniente de ralentizar el programa que se está desarrollando.</a:t>
            </a:r>
          </a:p>
          <a:p>
            <a:pPr algn="just"/>
            <a:r>
              <a:rPr lang="es-MX" sz="2300" i="0" dirty="0">
                <a:effectLst/>
                <a:latin typeface="Montserrat" pitchFamily="2" charset="0"/>
              </a:rPr>
              <a:t>Otro detalle importante sobre la recursividad en programación en Java es que, cada vez que se emplea, por ejemplo, para llamar a una función desde otra función, esto genera una entrada en la pilla de llamadas (estructura dinámica de datos) del programa. Si esto se satura, se produce un error, el </a:t>
            </a:r>
            <a:r>
              <a:rPr lang="es-MX" sz="2300" i="0" dirty="0" err="1">
                <a:effectLst/>
                <a:latin typeface="Montserrat" pitchFamily="2" charset="0"/>
              </a:rPr>
              <a:t>stack</a:t>
            </a:r>
            <a:r>
              <a:rPr lang="es-MX" sz="2300" i="0" dirty="0">
                <a:effectLst/>
                <a:latin typeface="Montserrat" pitchFamily="2" charset="0"/>
              </a:rPr>
              <a:t> </a:t>
            </a:r>
            <a:r>
              <a:rPr lang="es-MX" sz="2300" i="0" dirty="0" err="1">
                <a:effectLst/>
                <a:latin typeface="Montserrat" pitchFamily="2" charset="0"/>
              </a:rPr>
              <a:t>overflow</a:t>
            </a:r>
            <a:r>
              <a:rPr lang="es-MX" sz="2300" i="0" dirty="0">
                <a:effectLst/>
                <a:latin typeface="Montserrat" pitchFamily="2" charset="0"/>
              </a:rPr>
              <a:t>, un fallo en el tiempo de ejecución de las aplicaciones.</a:t>
            </a:r>
          </a:p>
          <a:p>
            <a:endParaRPr lang="es-NI" dirty="0"/>
          </a:p>
        </p:txBody>
      </p:sp>
    </p:spTree>
    <p:extLst>
      <p:ext uri="{BB962C8B-B14F-4D97-AF65-F5344CB8AC3E}">
        <p14:creationId xmlns:p14="http://schemas.microsoft.com/office/powerpoint/2010/main" val="157785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9C717-0116-4116-8D01-2BF62461B9ED}"/>
              </a:ext>
            </a:extLst>
          </p:cNvPr>
          <p:cNvSpPr>
            <a:spLocks noGrp="1"/>
          </p:cNvSpPr>
          <p:nvPr>
            <p:ph type="title"/>
          </p:nvPr>
        </p:nvSpPr>
        <p:spPr/>
        <p:txBody>
          <a:bodyPr>
            <a:normAutofit/>
          </a:bodyPr>
          <a:lstStyle/>
          <a:p>
            <a:r>
              <a:rPr lang="es-MX" b="1" i="0" dirty="0">
                <a:effectLst/>
                <a:latin typeface="Montserrat" pitchFamily="2" charset="0"/>
              </a:rPr>
              <a:t>Una condición de parada en recursividad</a:t>
            </a:r>
            <a:endParaRPr lang="es-NI" dirty="0">
              <a:latin typeface="Montserrat" pitchFamily="2" charset="0"/>
            </a:endParaRPr>
          </a:p>
        </p:txBody>
      </p:sp>
      <p:sp>
        <p:nvSpPr>
          <p:cNvPr id="3" name="Marcador de contenido 2">
            <a:extLst>
              <a:ext uri="{FF2B5EF4-FFF2-40B4-BE49-F238E27FC236}">
                <a16:creationId xmlns:a16="http://schemas.microsoft.com/office/drawing/2014/main" id="{21487100-3248-4E19-81B1-0AA75E34851A}"/>
              </a:ext>
            </a:extLst>
          </p:cNvPr>
          <p:cNvSpPr>
            <a:spLocks noGrp="1"/>
          </p:cNvSpPr>
          <p:nvPr>
            <p:ph idx="1"/>
          </p:nvPr>
        </p:nvSpPr>
        <p:spPr>
          <a:xfrm>
            <a:off x="429490" y="2096064"/>
            <a:ext cx="11402291" cy="4346300"/>
          </a:xfrm>
        </p:spPr>
        <p:txBody>
          <a:bodyPr/>
          <a:lstStyle/>
          <a:p>
            <a:pPr marL="0" indent="0" algn="l">
              <a:buNone/>
            </a:pPr>
            <a:r>
              <a:rPr lang="es-MX" sz="2500" i="0" dirty="0">
                <a:effectLst/>
                <a:latin typeface="Montserrat" pitchFamily="2" charset="0"/>
              </a:rPr>
              <a:t>Esto es un problema porque, como decimos, la función nunca deja de llamarse a sí misma, lo que lleva a una sobrecarga en el programa que se está ejecutando y a diversos errores:</a:t>
            </a:r>
          </a:p>
          <a:p>
            <a:pPr algn="l">
              <a:buFont typeface="Arial" panose="020B0604020202020204" pitchFamily="34" charset="0"/>
              <a:buChar char="•"/>
            </a:pPr>
            <a:r>
              <a:rPr lang="es-MX" sz="2500" i="0" dirty="0" err="1">
                <a:effectLst/>
                <a:latin typeface="Montserrat" pitchFamily="2" charset="0"/>
              </a:rPr>
              <a:t>Stackoverflow</a:t>
            </a:r>
            <a:endParaRPr lang="es-MX" sz="2500" i="0" dirty="0">
              <a:effectLst/>
              <a:latin typeface="Montserrat" pitchFamily="2" charset="0"/>
            </a:endParaRPr>
          </a:p>
          <a:p>
            <a:pPr algn="l">
              <a:buFont typeface="Arial" panose="020B0604020202020204" pitchFamily="34" charset="0"/>
              <a:buChar char="•"/>
            </a:pPr>
            <a:r>
              <a:rPr lang="es-MX" sz="2500" i="0" dirty="0">
                <a:effectLst/>
                <a:latin typeface="Montserrat" pitchFamily="2" charset="0"/>
              </a:rPr>
              <a:t>Ocupación de una mayor capacidad de la memoria</a:t>
            </a:r>
          </a:p>
          <a:p>
            <a:pPr algn="l">
              <a:buFont typeface="Arial" panose="020B0604020202020204" pitchFamily="34" charset="0"/>
              <a:buChar char="•"/>
            </a:pPr>
            <a:r>
              <a:rPr lang="es-MX" sz="2500" i="0" dirty="0">
                <a:effectLst/>
                <a:latin typeface="Montserrat" pitchFamily="2" charset="0"/>
              </a:rPr>
              <a:t>Desbordamientos variables por acumulación de llamadas a una misma función</a:t>
            </a:r>
          </a:p>
          <a:p>
            <a:pPr algn="l">
              <a:buFont typeface="Arial" panose="020B0604020202020204" pitchFamily="34" charset="0"/>
              <a:buChar char="•"/>
            </a:pPr>
            <a:r>
              <a:rPr lang="es-MX" sz="2500" i="0" dirty="0">
                <a:effectLst/>
                <a:latin typeface="Montserrat" pitchFamily="2" charset="0"/>
              </a:rPr>
              <a:t>Errores en la ejecución y carga del programa</a:t>
            </a:r>
          </a:p>
          <a:p>
            <a:endParaRPr lang="es-NI" dirty="0"/>
          </a:p>
        </p:txBody>
      </p:sp>
    </p:spTree>
    <p:extLst>
      <p:ext uri="{BB962C8B-B14F-4D97-AF65-F5344CB8AC3E}">
        <p14:creationId xmlns:p14="http://schemas.microsoft.com/office/powerpoint/2010/main" val="161262815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C5DE4C-6AAB-4720-920B-6E7EECC65247}"/>
              </a:ext>
            </a:extLst>
          </p:cNvPr>
          <p:cNvSpPr>
            <a:spLocks noGrp="1"/>
          </p:cNvSpPr>
          <p:nvPr>
            <p:ph type="title"/>
          </p:nvPr>
        </p:nvSpPr>
        <p:spPr>
          <a:xfrm>
            <a:off x="913795" y="609601"/>
            <a:ext cx="10353761" cy="1108364"/>
          </a:xfrm>
        </p:spPr>
        <p:txBody>
          <a:bodyPr/>
          <a:lstStyle/>
          <a:p>
            <a:r>
              <a:rPr lang="es-NI" dirty="0">
                <a:latin typeface="Montserrat" pitchFamily="2" charset="0"/>
              </a:rPr>
              <a:t>Gracias por su atención</a:t>
            </a:r>
          </a:p>
        </p:txBody>
      </p:sp>
      <p:sp>
        <p:nvSpPr>
          <p:cNvPr id="3" name="Marcador de contenido 2">
            <a:extLst>
              <a:ext uri="{FF2B5EF4-FFF2-40B4-BE49-F238E27FC236}">
                <a16:creationId xmlns:a16="http://schemas.microsoft.com/office/drawing/2014/main" id="{9D407D7C-733D-4865-A171-6B8B835F2030}"/>
              </a:ext>
            </a:extLst>
          </p:cNvPr>
          <p:cNvSpPr>
            <a:spLocks noGrp="1"/>
          </p:cNvSpPr>
          <p:nvPr>
            <p:ph idx="1"/>
          </p:nvPr>
        </p:nvSpPr>
        <p:spPr/>
        <p:txBody>
          <a:bodyPr/>
          <a:lstStyle/>
          <a:p>
            <a:endParaRPr lang="es-NI" dirty="0"/>
          </a:p>
          <a:p>
            <a:endParaRPr lang="es-NI" dirty="0"/>
          </a:p>
          <a:p>
            <a:endParaRPr lang="es-NI" dirty="0"/>
          </a:p>
          <a:p>
            <a:endParaRPr lang="es-NI" dirty="0"/>
          </a:p>
          <a:p>
            <a:endParaRPr lang="es-NI" dirty="0"/>
          </a:p>
          <a:p>
            <a:endParaRPr lang="es-NI" dirty="0"/>
          </a:p>
          <a:p>
            <a:r>
              <a:rPr lang="es-NI" sz="2500" dirty="0">
                <a:latin typeface="Montserrat" pitchFamily="2" charset="0"/>
              </a:rPr>
              <a:t>Fernando José Flores Mendoza</a:t>
            </a:r>
          </a:p>
        </p:txBody>
      </p:sp>
      <p:pic>
        <p:nvPicPr>
          <p:cNvPr id="5" name="Imagen 4">
            <a:extLst>
              <a:ext uri="{FF2B5EF4-FFF2-40B4-BE49-F238E27FC236}">
                <a16:creationId xmlns:a16="http://schemas.microsoft.com/office/drawing/2014/main" id="{4906AE06-6D46-45EF-AB36-2FBBDEB62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620" y="1378527"/>
            <a:ext cx="4752109" cy="3429000"/>
          </a:xfrm>
          <a:prstGeom prst="rect">
            <a:avLst/>
          </a:prstGeom>
        </p:spPr>
      </p:pic>
    </p:spTree>
    <p:extLst>
      <p:ext uri="{BB962C8B-B14F-4D97-AF65-F5344CB8AC3E}">
        <p14:creationId xmlns:p14="http://schemas.microsoft.com/office/powerpoint/2010/main" val="254379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7BE75C-47C3-4564-9155-3632C26D5586}"/>
              </a:ext>
            </a:extLst>
          </p:cNvPr>
          <p:cNvSpPr>
            <a:spLocks noGrp="1"/>
          </p:cNvSpPr>
          <p:nvPr>
            <p:ph type="title"/>
          </p:nvPr>
        </p:nvSpPr>
        <p:spPr/>
        <p:txBody>
          <a:bodyPr/>
          <a:lstStyle/>
          <a:p>
            <a:r>
              <a:rPr lang="es-NI" dirty="0">
                <a:latin typeface="Montserrat" pitchFamily="2" charset="0"/>
              </a:rPr>
              <a:t>¿Qué se entiende por recursividad?</a:t>
            </a:r>
          </a:p>
        </p:txBody>
      </p:sp>
      <p:sp>
        <p:nvSpPr>
          <p:cNvPr id="3" name="Marcador de contenido 2">
            <a:extLst>
              <a:ext uri="{FF2B5EF4-FFF2-40B4-BE49-F238E27FC236}">
                <a16:creationId xmlns:a16="http://schemas.microsoft.com/office/drawing/2014/main" id="{C5B47D53-D1B6-4D91-ADFF-7489DBE6D027}"/>
              </a:ext>
            </a:extLst>
          </p:cNvPr>
          <p:cNvSpPr>
            <a:spLocks noGrp="1"/>
          </p:cNvSpPr>
          <p:nvPr>
            <p:ph idx="1"/>
          </p:nvPr>
        </p:nvSpPr>
        <p:spPr/>
        <p:txBody>
          <a:bodyPr>
            <a:normAutofit/>
          </a:bodyPr>
          <a:lstStyle/>
          <a:p>
            <a:pPr algn="just"/>
            <a:r>
              <a:rPr lang="es-MX" sz="3000" i="0" dirty="0">
                <a:effectLst/>
                <a:latin typeface="Montserrat" pitchFamily="2" charset="0"/>
              </a:rPr>
              <a:t>Se llama recursividad a un proceso mediante el cual una función se llama a sí misma de forma repetida, hasta que se satisface alguna determinada condición. El proceso se utiliza para computaciones repetidas en las que cada acción se determina mediante un resultado anterior.</a:t>
            </a:r>
            <a:endParaRPr lang="es-NI" sz="3000" dirty="0">
              <a:latin typeface="Montserrat" pitchFamily="2" charset="0"/>
            </a:endParaRPr>
          </a:p>
        </p:txBody>
      </p:sp>
    </p:spTree>
    <p:extLst>
      <p:ext uri="{BB962C8B-B14F-4D97-AF65-F5344CB8AC3E}">
        <p14:creationId xmlns:p14="http://schemas.microsoft.com/office/powerpoint/2010/main" val="331830423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739E08-DF6E-445F-BECB-D0103B807B5E}"/>
              </a:ext>
            </a:extLst>
          </p:cNvPr>
          <p:cNvSpPr>
            <a:spLocks noGrp="1"/>
          </p:cNvSpPr>
          <p:nvPr>
            <p:ph type="ctrTitle"/>
          </p:nvPr>
        </p:nvSpPr>
        <p:spPr>
          <a:xfrm>
            <a:off x="1124215" y="471055"/>
            <a:ext cx="9001462" cy="1219200"/>
          </a:xfrm>
        </p:spPr>
        <p:txBody>
          <a:bodyPr>
            <a:normAutofit/>
          </a:bodyPr>
          <a:lstStyle/>
          <a:p>
            <a:r>
              <a:rPr lang="es-NI" sz="4000" dirty="0">
                <a:latin typeface="Montserrat" pitchFamily="2" charset="0"/>
              </a:rPr>
              <a:t>¿Qué es la recursividad en java?</a:t>
            </a:r>
          </a:p>
        </p:txBody>
      </p:sp>
      <p:sp>
        <p:nvSpPr>
          <p:cNvPr id="3" name="Subtítulo 2">
            <a:extLst>
              <a:ext uri="{FF2B5EF4-FFF2-40B4-BE49-F238E27FC236}">
                <a16:creationId xmlns:a16="http://schemas.microsoft.com/office/drawing/2014/main" id="{858A1351-7DA5-456D-9EA1-66DEB09DC23B}"/>
              </a:ext>
            </a:extLst>
          </p:cNvPr>
          <p:cNvSpPr>
            <a:spLocks noGrp="1"/>
          </p:cNvSpPr>
          <p:nvPr>
            <p:ph type="subTitle" idx="1"/>
          </p:nvPr>
        </p:nvSpPr>
        <p:spPr>
          <a:xfrm>
            <a:off x="595744" y="2161309"/>
            <a:ext cx="11097491" cy="4225636"/>
          </a:xfrm>
        </p:spPr>
        <p:txBody>
          <a:bodyPr>
            <a:normAutofit fontScale="47500" lnSpcReduction="20000"/>
          </a:bodyPr>
          <a:lstStyle/>
          <a:p>
            <a:pPr algn="just"/>
            <a:r>
              <a:rPr lang="es-MX" sz="5500" b="0" i="0" dirty="0">
                <a:effectLst/>
                <a:latin typeface="Montserrat" pitchFamily="2" charset="0"/>
              </a:rPr>
              <a:t>Primero debemos decir que la recursividad no es una estructura de datos, sino que es una técnica de programación que nos permite que un bloque de instrucciones se ejecute n veces. Remplaza en ocasiones a estructuras repetitivas. La recursividad es un concepto difícil de entender en principio, pero luego de analizar diferentes problemas aparecen puntos comunes.</a:t>
            </a:r>
          </a:p>
          <a:p>
            <a:pPr algn="just"/>
            <a:r>
              <a:rPr lang="es-MX" sz="5500" b="0" i="0" dirty="0">
                <a:effectLst/>
                <a:latin typeface="Montserrat" pitchFamily="2" charset="0"/>
              </a:rPr>
              <a:t>En Java los métodos pueden llamarse a sí mismos. Si dentro de un método existe la llamada a sí mismo decimos que el método es recursivo</a:t>
            </a:r>
          </a:p>
          <a:p>
            <a:endParaRPr lang="es-NI" dirty="0"/>
          </a:p>
        </p:txBody>
      </p:sp>
    </p:spTree>
    <p:extLst>
      <p:ext uri="{BB962C8B-B14F-4D97-AF65-F5344CB8AC3E}">
        <p14:creationId xmlns:p14="http://schemas.microsoft.com/office/powerpoint/2010/main" val="187799479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85066-B12C-4349-B189-48095B73DF29}"/>
              </a:ext>
            </a:extLst>
          </p:cNvPr>
          <p:cNvSpPr>
            <a:spLocks noGrp="1"/>
          </p:cNvSpPr>
          <p:nvPr>
            <p:ph type="title"/>
          </p:nvPr>
        </p:nvSpPr>
        <p:spPr>
          <a:xfrm>
            <a:off x="913795" y="706583"/>
            <a:ext cx="10353761" cy="1326321"/>
          </a:xfrm>
        </p:spPr>
        <p:txBody>
          <a:bodyPr/>
          <a:lstStyle/>
          <a:p>
            <a:r>
              <a:rPr lang="es-NI" dirty="0">
                <a:latin typeface="Montserrat" pitchFamily="2" charset="0"/>
              </a:rPr>
              <a:t>¿Cuándo se debe usar la recursividad?</a:t>
            </a:r>
          </a:p>
        </p:txBody>
      </p:sp>
      <p:sp>
        <p:nvSpPr>
          <p:cNvPr id="3" name="Marcador de contenido 2">
            <a:extLst>
              <a:ext uri="{FF2B5EF4-FFF2-40B4-BE49-F238E27FC236}">
                <a16:creationId xmlns:a16="http://schemas.microsoft.com/office/drawing/2014/main" id="{F1D91939-275C-4537-817E-AD42335BE3A7}"/>
              </a:ext>
            </a:extLst>
          </p:cNvPr>
          <p:cNvSpPr>
            <a:spLocks noGrp="1"/>
          </p:cNvSpPr>
          <p:nvPr>
            <p:ph idx="1"/>
          </p:nvPr>
        </p:nvSpPr>
        <p:spPr>
          <a:xfrm>
            <a:off x="913795" y="2479964"/>
            <a:ext cx="10543914" cy="3671453"/>
          </a:xfrm>
        </p:spPr>
        <p:txBody>
          <a:bodyPr>
            <a:normAutofit/>
          </a:bodyPr>
          <a:lstStyle/>
          <a:p>
            <a:pPr algn="just"/>
            <a:r>
              <a:rPr lang="es-MX" sz="2500" i="0" dirty="0">
                <a:effectLst/>
                <a:latin typeface="Montserrat" pitchFamily="2" charset="0"/>
              </a:rPr>
              <a:t>La Recursividad se debe usar cuando sea realmente necesaria, es decir, cuando no exista una solución iterativa simple, subproblemas más pequeños, generalmente del mismo tamaño, resolver los subproblemas y entonces combinar sus soluciones para obtener la solución del problema original.</a:t>
            </a:r>
            <a:endParaRPr lang="es-NI" sz="2500" dirty="0">
              <a:latin typeface="Montserrat" pitchFamily="2" charset="0"/>
            </a:endParaRPr>
          </a:p>
        </p:txBody>
      </p:sp>
    </p:spTree>
    <p:extLst>
      <p:ext uri="{BB962C8B-B14F-4D97-AF65-F5344CB8AC3E}">
        <p14:creationId xmlns:p14="http://schemas.microsoft.com/office/powerpoint/2010/main" val="28737453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EF2841DA-D853-458F-9E32-0AC6A66D65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330"/>
            <a:ext cx="12192000" cy="6894330"/>
          </a:xfrm>
        </p:spPr>
      </p:pic>
    </p:spTree>
    <p:extLst>
      <p:ext uri="{BB962C8B-B14F-4D97-AF65-F5344CB8AC3E}">
        <p14:creationId xmlns:p14="http://schemas.microsoft.com/office/powerpoint/2010/main" val="25374584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6CF7CC-EEA4-49E3-8523-9553294D0BB6}"/>
              </a:ext>
            </a:extLst>
          </p:cNvPr>
          <p:cNvSpPr>
            <a:spLocks noGrp="1"/>
          </p:cNvSpPr>
          <p:nvPr>
            <p:ph type="title"/>
          </p:nvPr>
        </p:nvSpPr>
        <p:spPr>
          <a:xfrm>
            <a:off x="725155" y="1396097"/>
            <a:ext cx="10353761" cy="1416376"/>
          </a:xfrm>
        </p:spPr>
        <p:txBody>
          <a:bodyPr/>
          <a:lstStyle/>
          <a:p>
            <a:r>
              <a:rPr lang="es-NI" dirty="0">
                <a:latin typeface="Montserrat" pitchFamily="2" charset="0"/>
              </a:rPr>
              <a:t>Ejemplos de recursividad</a:t>
            </a:r>
          </a:p>
        </p:txBody>
      </p:sp>
      <p:pic>
        <p:nvPicPr>
          <p:cNvPr id="5" name="Imagen 4">
            <a:extLst>
              <a:ext uri="{FF2B5EF4-FFF2-40B4-BE49-F238E27FC236}">
                <a16:creationId xmlns:a16="http://schemas.microsoft.com/office/drawing/2014/main" id="{79A19D1D-E293-4C33-B1C6-89CC3A4F6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982" y="2542309"/>
            <a:ext cx="6220691" cy="3429000"/>
          </a:xfrm>
          <a:prstGeom prst="rect">
            <a:avLst/>
          </a:prstGeom>
        </p:spPr>
      </p:pic>
    </p:spTree>
    <p:extLst>
      <p:ext uri="{BB962C8B-B14F-4D97-AF65-F5344CB8AC3E}">
        <p14:creationId xmlns:p14="http://schemas.microsoft.com/office/powerpoint/2010/main" val="59370537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735103E-8CEF-424C-87F4-354F396FE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82" y="0"/>
            <a:ext cx="12593782" cy="6858000"/>
          </a:xfrm>
          <a:prstGeom prst="rect">
            <a:avLst/>
          </a:prstGeom>
        </p:spPr>
      </p:pic>
    </p:spTree>
    <p:extLst>
      <p:ext uri="{BB962C8B-B14F-4D97-AF65-F5344CB8AC3E}">
        <p14:creationId xmlns:p14="http://schemas.microsoft.com/office/powerpoint/2010/main" val="135822147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F09EBDE-F9DB-4EEC-9D2A-923B6B3E5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181" y="3574472"/>
            <a:ext cx="5430982" cy="3061855"/>
          </a:xfrm>
          <a:prstGeom prst="rect">
            <a:avLst/>
          </a:prstGeom>
        </p:spPr>
      </p:pic>
      <p:pic>
        <p:nvPicPr>
          <p:cNvPr id="7" name="Imagen 6">
            <a:extLst>
              <a:ext uri="{FF2B5EF4-FFF2-40B4-BE49-F238E27FC236}">
                <a16:creationId xmlns:a16="http://schemas.microsoft.com/office/drawing/2014/main" id="{441D0BE7-B270-4F49-BF17-EF2A96429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436" y="221673"/>
            <a:ext cx="8908473" cy="3061855"/>
          </a:xfrm>
          <a:prstGeom prst="rect">
            <a:avLst/>
          </a:prstGeom>
        </p:spPr>
      </p:pic>
    </p:spTree>
    <p:extLst>
      <p:ext uri="{BB962C8B-B14F-4D97-AF65-F5344CB8AC3E}">
        <p14:creationId xmlns:p14="http://schemas.microsoft.com/office/powerpoint/2010/main" val="272906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B996FDF-81DD-46ED-B759-338E0A505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104717449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109</TotalTime>
  <Words>439</Words>
  <Application>Microsoft Office PowerPoint</Application>
  <PresentationFormat>Panorámica</PresentationFormat>
  <Paragraphs>26</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Bookman Old Style</vt:lpstr>
      <vt:lpstr>Montserrat</vt:lpstr>
      <vt:lpstr>Rockwell</vt:lpstr>
      <vt:lpstr>Damask</vt:lpstr>
      <vt:lpstr>La Recursividad</vt:lpstr>
      <vt:lpstr>¿Qué se entiende por recursividad?</vt:lpstr>
      <vt:lpstr>¿Qué es la recursividad en java?</vt:lpstr>
      <vt:lpstr>¿Cuándo se debe usar la recursividad?</vt:lpstr>
      <vt:lpstr>Presentación de PowerPoint</vt:lpstr>
      <vt:lpstr>Ejemplos de recursividad</vt:lpstr>
      <vt:lpstr>Presentación de PowerPoint</vt:lpstr>
      <vt:lpstr>Presentación de PowerPoint</vt:lpstr>
      <vt:lpstr>Presentación de PowerPoint</vt:lpstr>
      <vt:lpstr>Presentación de PowerPoint</vt:lpstr>
      <vt:lpstr>Presentación de PowerPoint</vt:lpstr>
      <vt:lpstr>Presentación de PowerPoint</vt:lpstr>
      <vt:lpstr>¿Qué debemos tener en cuenta al usar la Recursividad?</vt:lpstr>
      <vt:lpstr>Una condición de parada en recursividad</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Recursividad en Java</dc:title>
  <dc:creator>Fernando JoséFlores Mendoza</dc:creator>
  <cp:lastModifiedBy>Fernando JoséFlores Mendoza</cp:lastModifiedBy>
  <cp:revision>2</cp:revision>
  <dcterms:created xsi:type="dcterms:W3CDTF">2022-09-26T19:50:59Z</dcterms:created>
  <dcterms:modified xsi:type="dcterms:W3CDTF">2022-09-26T21:40:00Z</dcterms:modified>
</cp:coreProperties>
</file>