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70" r:id="rId3"/>
    <p:sldId id="271" r:id="rId4"/>
    <p:sldId id="275" r:id="rId5"/>
    <p:sldId id="256" r:id="rId6"/>
    <p:sldId id="257" r:id="rId7"/>
    <p:sldId id="258" r:id="rId8"/>
    <p:sldId id="259" r:id="rId9"/>
    <p:sldId id="276" r:id="rId10"/>
    <p:sldId id="277" r:id="rId11"/>
    <p:sldId id="279" r:id="rId12"/>
    <p:sldId id="261" r:id="rId13"/>
    <p:sldId id="272" r:id="rId14"/>
    <p:sldId id="263" r:id="rId15"/>
    <p:sldId id="264" r:id="rId16"/>
    <p:sldId id="265" r:id="rId17"/>
    <p:sldId id="274" r:id="rId18"/>
    <p:sldId id="273" r:id="rId19"/>
    <p:sldId id="268" r:id="rId20"/>
    <p:sldId id="269" r:id="rId21"/>
    <p:sldId id="280" r:id="rId22"/>
    <p:sldId id="281" r:id="rId23"/>
    <p:sldId id="282" r:id="rId24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524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Imagem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0880" y="4097880"/>
            <a:ext cx="2600640" cy="207504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20" y="4097880"/>
            <a:ext cx="2600640" cy="207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5811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48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524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Imagem 7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0880" y="4097880"/>
            <a:ext cx="2600640" cy="207504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20" y="4097880"/>
            <a:ext cx="2600640" cy="207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5811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48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Clique para editar o formato do texto do títuloClick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01/11/14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B6C92FC-E1AC-4AF2-80A0-F15A6D88C04A}" type="slidenum">
              <a:rPr lang="pt-BR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Clique para editar o formato do texto do títuloClick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7.º Nível da estrutura de tópicosClick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01/11/14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513432-BFAF-4158-856E-BB256FA7D4FF}" type="slidenum">
              <a:rPr lang="pt-BR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se.jus.br/partidos/partidos-politicos/democratas" TargetMode="External"/><Relationship Id="rId13" Type="http://schemas.openxmlformats.org/officeDocument/2006/relationships/hyperlink" Target="http://www.tse.jus.br/partidos/partidos-politicos/partido-social-cristao" TargetMode="External"/><Relationship Id="rId18" Type="http://schemas.openxmlformats.org/officeDocument/2006/relationships/hyperlink" Target="http://www.tse.jus.br/partidos/partidos-politicos/partido-trabalhista-do-brasil" TargetMode="External"/><Relationship Id="rId26" Type="http://schemas.openxmlformats.org/officeDocument/2006/relationships/hyperlink" Target="http://www.tse.jus.br/partidos/partidos-politicos/partido-trabalhista-nacional" TargetMode="External"/><Relationship Id="rId3" Type="http://schemas.openxmlformats.org/officeDocument/2006/relationships/image" Target="../media/image3.jpeg"/><Relationship Id="rId21" Type="http://schemas.openxmlformats.org/officeDocument/2006/relationships/hyperlink" Target="http://www.tse.jus.br/partidos/partidos-politicos/partido-comunista-brasileiro" TargetMode="External"/><Relationship Id="rId34" Type="http://schemas.openxmlformats.org/officeDocument/2006/relationships/hyperlink" Target="http://www.tse.jus.br/partidos/partidos-politicos/partido-republicano-da-ordem-social" TargetMode="External"/><Relationship Id="rId7" Type="http://schemas.openxmlformats.org/officeDocument/2006/relationships/hyperlink" Target="http://www.tse.jus.br/partidos/partidos-politicos/partido-dos-trabalhadores" TargetMode="External"/><Relationship Id="rId12" Type="http://schemas.openxmlformats.org/officeDocument/2006/relationships/hyperlink" Target="http://www.tse.jus.br/partidos/partidos-politicos/partido-trabalhista-cristao" TargetMode="External"/><Relationship Id="rId17" Type="http://schemas.openxmlformats.org/officeDocument/2006/relationships/hyperlink" Target="http://www.tse.jus.br/partidos/partidos-politicos/partido-verde" TargetMode="External"/><Relationship Id="rId25" Type="http://schemas.openxmlformats.org/officeDocument/2006/relationships/hyperlink" Target="http://www.tse.jus.br/partidos/partidos-politicos/partido-da-causa-operaria" TargetMode="External"/><Relationship Id="rId33" Type="http://schemas.openxmlformats.org/officeDocument/2006/relationships/hyperlink" Target="http://www.tse.jus.br/partidos/partidos-politicos/partido-ecologico-nacional" TargetMode="External"/><Relationship Id="rId2" Type="http://schemas.openxmlformats.org/officeDocument/2006/relationships/image" Target="../media/image2.jpeg"/><Relationship Id="rId16" Type="http://schemas.openxmlformats.org/officeDocument/2006/relationships/hyperlink" Target="http://www.tse.jus.br/partidos/partidos-politicos/partido-popular-socialista" TargetMode="External"/><Relationship Id="rId20" Type="http://schemas.openxmlformats.org/officeDocument/2006/relationships/hyperlink" Target="http://www.tse.jus.br/partidos/partidos-politicos/partido-socialista-dos-trabalhadores-unificado" TargetMode="External"/><Relationship Id="rId29" Type="http://schemas.openxmlformats.org/officeDocument/2006/relationships/hyperlink" Target="http://www.tse.jus.br/partidos/partidos-politicos/partido-socialismo-e-liberda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se.jus.br/partidos/partidos-politicos/partido-democratico-trabalhista" TargetMode="External"/><Relationship Id="rId11" Type="http://schemas.openxmlformats.org/officeDocument/2006/relationships/hyperlink" Target="http://www.tse.jus.br/partidos/partidos-politicos/partido-da-social-democracia-brasileira" TargetMode="External"/><Relationship Id="rId24" Type="http://schemas.openxmlformats.org/officeDocument/2006/relationships/hyperlink" Target="http://www.tse.jus.br/partidos/partidos-politicos/partido-social-democrata-cristao" TargetMode="External"/><Relationship Id="rId32" Type="http://schemas.openxmlformats.org/officeDocument/2006/relationships/hyperlink" Target="http://www.tse.jus.br/partidos/partidos-politicos/partido-patria-livre-ppl" TargetMode="External"/><Relationship Id="rId5" Type="http://schemas.openxmlformats.org/officeDocument/2006/relationships/hyperlink" Target="http://www.tse.jus.br/partidos/partidos-politicos/partido-trabalhista-brasileiro" TargetMode="External"/><Relationship Id="rId15" Type="http://schemas.openxmlformats.org/officeDocument/2006/relationships/hyperlink" Target="http://www.tse.jus.br/partidos/partidos-politicos/partido-republicano-progressista" TargetMode="External"/><Relationship Id="rId23" Type="http://schemas.openxmlformats.org/officeDocument/2006/relationships/hyperlink" Target="http://www.tse.jus.br/partidos/partidos-politicos/partido-humanista-da-solidariedade" TargetMode="External"/><Relationship Id="rId28" Type="http://schemas.openxmlformats.org/officeDocument/2006/relationships/hyperlink" Target="http://www.tse.jus.br/partidos/partidos-politicos/partido-republicano-brasileiro" TargetMode="External"/><Relationship Id="rId10" Type="http://schemas.openxmlformats.org/officeDocument/2006/relationships/hyperlink" Target="http://www.tse.jus.br/partidos/partidos-politicos/partido-socialista-brasileiro" TargetMode="External"/><Relationship Id="rId19" Type="http://schemas.openxmlformats.org/officeDocument/2006/relationships/hyperlink" Target="http://www.tse.jus.br/partidos/partidos-politicos/partido-progressista" TargetMode="External"/><Relationship Id="rId31" Type="http://schemas.openxmlformats.org/officeDocument/2006/relationships/hyperlink" Target="http://www.tse.jus.br/partidos/partidos-politicos/partido-social-democratico" TargetMode="External"/><Relationship Id="rId4" Type="http://schemas.openxmlformats.org/officeDocument/2006/relationships/hyperlink" Target="http://www.tse.jus.br/partidos/partidos-politicos/partido-do-movimento-democratico-brasileiro" TargetMode="External"/><Relationship Id="rId9" Type="http://schemas.openxmlformats.org/officeDocument/2006/relationships/hyperlink" Target="http://www.tse.jus.br/partidos/partidos-politicos/partido-comunista-do-brasil" TargetMode="External"/><Relationship Id="rId14" Type="http://schemas.openxmlformats.org/officeDocument/2006/relationships/hyperlink" Target="http://www.tse.jus.br/partidos/partidos-politicos/partido-da-mobilizacao-nacional" TargetMode="External"/><Relationship Id="rId22" Type="http://schemas.openxmlformats.org/officeDocument/2006/relationships/hyperlink" Target="http://www.tse.jus.br/partidos/partidos-politicos/partido-renovador-trabalhista-brasileiro" TargetMode="External"/><Relationship Id="rId27" Type="http://schemas.openxmlformats.org/officeDocument/2006/relationships/hyperlink" Target="http://www.tse.jus.br/partidos/partidos-politicos/partido-social-liberal" TargetMode="External"/><Relationship Id="rId30" Type="http://schemas.openxmlformats.org/officeDocument/2006/relationships/hyperlink" Target="http://www.tse.jus.br/partidos/partidos-politicos/partido-da-republica" TargetMode="External"/><Relationship Id="rId35" Type="http://schemas.openxmlformats.org/officeDocument/2006/relationships/hyperlink" Target="http://www.tse.jus.br/partidos/partidos-politicos/solidariedad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/>
          <p:cNvSpPr/>
          <p:nvPr/>
        </p:nvSpPr>
        <p:spPr>
          <a:xfrm>
            <a:off x="1449000" y="2701080"/>
            <a:ext cx="2897640" cy="111096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Eleição</a:t>
            </a:r>
            <a:endParaRPr dirty="0"/>
          </a:p>
        </p:txBody>
      </p:sp>
      <p:sp>
        <p:nvSpPr>
          <p:cNvPr id="7" name="CustomShape 2"/>
          <p:cNvSpPr/>
          <p:nvPr/>
        </p:nvSpPr>
        <p:spPr>
          <a:xfrm>
            <a:off x="6960096" y="2708920"/>
            <a:ext cx="2897640" cy="111096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Plebiscito/Referendo</a:t>
            </a:r>
            <a:endParaRPr dirty="0"/>
          </a:p>
        </p:txBody>
      </p:sp>
      <p:sp>
        <p:nvSpPr>
          <p:cNvPr id="8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dirty="0" smtClean="0">
                <a:solidFill>
                  <a:srgbClr val="000000"/>
                </a:solidFill>
                <a:latin typeface="Calibri Light"/>
              </a:rPr>
              <a:t>URNA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937520" y="2701080"/>
            <a:ext cx="7434720" cy="155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500" dirty="0">
                <a:solidFill>
                  <a:srgbClr val="000000"/>
                </a:solidFill>
                <a:latin typeface="Calibri"/>
              </a:rPr>
              <a:t>O </a:t>
            </a:r>
            <a:r>
              <a:rPr lang="pt-BR" sz="3500" dirty="0" smtClean="0">
                <a:solidFill>
                  <a:srgbClr val="000000"/>
                </a:solidFill>
                <a:latin typeface="Calibri"/>
              </a:rPr>
              <a:t>partido </a:t>
            </a:r>
            <a:r>
              <a:rPr lang="pt-BR" sz="3500" dirty="0" smtClean="0">
                <a:solidFill>
                  <a:srgbClr val="000000"/>
                </a:solidFill>
                <a:latin typeface="Calibri"/>
              </a:rPr>
              <a:t>foi </a:t>
            </a:r>
            <a:r>
              <a:rPr lang="pt-BR" sz="3500" dirty="0" err="1" smtClean="0">
                <a:solidFill>
                  <a:srgbClr val="000000"/>
                </a:solidFill>
                <a:latin typeface="Calibri"/>
              </a:rPr>
              <a:t>excluido</a:t>
            </a:r>
            <a:r>
              <a:rPr lang="pt-BR" sz="35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3500" dirty="0" smtClean="0">
                <a:solidFill>
                  <a:srgbClr val="000000"/>
                </a:solidFill>
                <a:latin typeface="Calibri"/>
              </a:rPr>
              <a:t>com </a:t>
            </a:r>
            <a:r>
              <a:rPr lang="pt-BR" sz="3500" dirty="0">
                <a:solidFill>
                  <a:srgbClr val="000000"/>
                </a:solidFill>
                <a:latin typeface="Calibri"/>
              </a:rPr>
              <a:t>sucesso!</a:t>
            </a:r>
            <a:endParaRPr sz="3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1360" y="3143160"/>
            <a:ext cx="1812240" cy="1812240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839416" y="260648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dirty="0" err="1">
                <a:solidFill>
                  <a:srgbClr val="000000"/>
                </a:solidFill>
                <a:latin typeface="Calibri Light"/>
              </a:rPr>
              <a:t>Cadastro</a:t>
            </a:r>
            <a:r>
              <a:rPr lang="en-US" sz="4400" b="1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b="1" dirty="0" err="1">
                <a:solidFill>
                  <a:srgbClr val="000000"/>
                </a:solidFill>
                <a:latin typeface="Calibri Light"/>
              </a:rPr>
              <a:t>Novos</a:t>
            </a:r>
            <a:r>
              <a:rPr lang="en-US" sz="4400" b="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Calibri Light"/>
              </a:rPr>
              <a:t>Candidatos</a:t>
            </a:r>
            <a:endParaRPr b="1" dirty="0"/>
          </a:p>
        </p:txBody>
      </p:sp>
      <p:pic>
        <p:nvPicPr>
          <p:cNvPr id="110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31320" y="5591160"/>
            <a:ext cx="1055520" cy="1055520"/>
          </a:xfrm>
          <a:prstGeom prst="rect">
            <a:avLst/>
          </a:prstGeom>
          <a:ln>
            <a:noFill/>
          </a:ln>
        </p:spPr>
      </p:pic>
      <p:pic>
        <p:nvPicPr>
          <p:cNvPr id="111" name="Picture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6960" y="5591160"/>
            <a:ext cx="1055160" cy="1055520"/>
          </a:xfrm>
          <a:prstGeom prst="rect">
            <a:avLst/>
          </a:prstGeom>
          <a:ln>
            <a:noFill/>
          </a:ln>
        </p:spPr>
      </p:pic>
      <p:graphicFrame>
        <p:nvGraphicFramePr>
          <p:cNvPr id="112" name="Table 2"/>
          <p:cNvGraphicFramePr/>
          <p:nvPr/>
        </p:nvGraphicFramePr>
        <p:xfrm>
          <a:off x="1660680" y="1969920"/>
          <a:ext cx="2011320" cy="370800"/>
        </p:xfrm>
        <a:graphic>
          <a:graphicData uri="http://schemas.openxmlformats.org/drawingml/2006/table">
            <a:tbl>
              <a:tblPr/>
              <a:tblGrid>
                <a:gridCol w="2011320"/>
              </a:tblGrid>
              <a:tr h="370800">
                <a:tc>
                  <a:txBody>
                    <a:bodyPr/>
                    <a:lstStyle/>
                    <a:p>
                      <a:r>
                        <a:rPr lang="pt-BR"/>
                        <a:t>Escolha o ano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3"/>
          <p:cNvGraphicFramePr/>
          <p:nvPr/>
        </p:nvGraphicFramePr>
        <p:xfrm>
          <a:off x="225000" y="2618640"/>
          <a:ext cx="8795160" cy="2224800"/>
        </p:xfrm>
        <a:graphic>
          <a:graphicData uri="http://schemas.openxmlformats.org/drawingml/2006/table">
            <a:tbl>
              <a:tblPr/>
              <a:tblGrid>
                <a:gridCol w="2363040"/>
                <a:gridCol w="64321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Partido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Partido dos Trabalhadores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Número do Partido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Nome do Candidato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Dilma Vera Rousseff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CPF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xxx.xxx.xxx-xx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Nome do Vice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Michel Temer 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CPF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yyy.yyy.yyy-yy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4" name="CustomShape 4"/>
          <p:cNvSpPr/>
          <p:nvPr/>
        </p:nvSpPr>
        <p:spPr>
          <a:xfrm>
            <a:off x="4536000" y="1263240"/>
            <a:ext cx="2419200" cy="104076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Calibri"/>
              </a:rPr>
              <a:t>Colocar no Lugar uma dropdown list com cargos do Setup</a:t>
            </a:r>
            <a:endParaRPr/>
          </a:p>
        </p:txBody>
      </p:sp>
      <p:pic>
        <p:nvPicPr>
          <p:cNvPr id="116" name="Picture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7800" y="3162240"/>
            <a:ext cx="611640" cy="61164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8501400" y="2341800"/>
            <a:ext cx="2419200" cy="104076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Calibri"/>
              </a:rPr>
              <a:t>Abre janela para carregar foto do candidato </a:t>
            </a:r>
            <a:endParaRPr/>
          </a:p>
        </p:txBody>
      </p:sp>
      <p:pic>
        <p:nvPicPr>
          <p:cNvPr id="118" name="Picture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16280" y="3807360"/>
            <a:ext cx="611640" cy="611640"/>
          </a:xfrm>
          <a:prstGeom prst="rect">
            <a:avLst/>
          </a:prstGeom>
          <a:ln>
            <a:noFill/>
          </a:ln>
        </p:spPr>
      </p:pic>
      <p:sp>
        <p:nvSpPr>
          <p:cNvPr id="13" name="Shape 34"/>
          <p:cNvSpPr/>
          <p:nvPr/>
        </p:nvSpPr>
        <p:spPr>
          <a:xfrm>
            <a:off x="479376" y="6093296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b="1" dirty="0" smtClean="0"/>
              <a:t>Salvar e Criar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124640" y="439920"/>
            <a:ext cx="9143640" cy="81180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1" dirty="0" err="1">
                <a:solidFill>
                  <a:srgbClr val="000000"/>
                </a:solidFill>
                <a:latin typeface="Calibri Light"/>
              </a:rPr>
              <a:t>Gestão</a:t>
            </a:r>
            <a:r>
              <a:rPr lang="en-US" sz="6000" b="1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6000" b="1" dirty="0" err="1" smtClean="0">
                <a:solidFill>
                  <a:srgbClr val="000000"/>
                </a:solidFill>
                <a:latin typeface="Calibri Light"/>
              </a:rPr>
              <a:t>Candidatos</a:t>
            </a:r>
            <a:endParaRPr b="1" dirty="0"/>
          </a:p>
        </p:txBody>
      </p:sp>
      <p:pic>
        <p:nvPicPr>
          <p:cNvPr id="79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1320" y="5591160"/>
            <a:ext cx="1055520" cy="1055520"/>
          </a:xfrm>
          <a:prstGeom prst="rect">
            <a:avLst/>
          </a:prstGeom>
          <a:ln>
            <a:noFill/>
          </a:ln>
        </p:spPr>
      </p:pic>
      <p:pic>
        <p:nvPicPr>
          <p:cNvPr id="80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6960" y="5591160"/>
            <a:ext cx="1055160" cy="105552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1991544" y="3068960"/>
            <a:ext cx="2897640" cy="111096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Cadastrar Novo Candidato</a:t>
            </a:r>
            <a:endParaRPr dirty="0"/>
          </a:p>
        </p:txBody>
      </p:sp>
      <p:sp>
        <p:nvSpPr>
          <p:cNvPr id="8" name="CustomShape 2"/>
          <p:cNvSpPr/>
          <p:nvPr/>
        </p:nvSpPr>
        <p:spPr>
          <a:xfrm>
            <a:off x="6600056" y="3068960"/>
            <a:ext cx="2897640" cy="111096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Alteração de Candidato Existente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1360" y="3143160"/>
            <a:ext cx="1812240" cy="181224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dirty="0" err="1">
                <a:solidFill>
                  <a:srgbClr val="000000"/>
                </a:solidFill>
                <a:latin typeface="Calibri Light"/>
              </a:rPr>
              <a:t>Cadastro</a:t>
            </a:r>
            <a:r>
              <a:rPr lang="en-US" sz="4400" b="1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b="1" dirty="0" err="1">
                <a:solidFill>
                  <a:srgbClr val="000000"/>
                </a:solidFill>
                <a:latin typeface="Calibri Light"/>
              </a:rPr>
              <a:t>Novos</a:t>
            </a:r>
            <a:r>
              <a:rPr lang="en-US" sz="4400" b="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Calibri Light"/>
              </a:rPr>
              <a:t>Candidatos</a:t>
            </a:r>
            <a:endParaRPr b="1" dirty="0"/>
          </a:p>
        </p:txBody>
      </p:sp>
      <p:pic>
        <p:nvPicPr>
          <p:cNvPr id="126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31320" y="5591160"/>
            <a:ext cx="1055520" cy="1055520"/>
          </a:xfrm>
          <a:prstGeom prst="rect">
            <a:avLst/>
          </a:prstGeom>
          <a:ln>
            <a:noFill/>
          </a:ln>
        </p:spPr>
      </p:pic>
      <p:pic>
        <p:nvPicPr>
          <p:cNvPr id="127" name="Picture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6960" y="5591160"/>
            <a:ext cx="1055160" cy="1055520"/>
          </a:xfrm>
          <a:prstGeom prst="rect">
            <a:avLst/>
          </a:prstGeom>
          <a:ln>
            <a:noFill/>
          </a:ln>
        </p:spPr>
      </p:pic>
      <p:graphicFrame>
        <p:nvGraphicFramePr>
          <p:cNvPr id="128" name="Table 2"/>
          <p:cNvGraphicFramePr/>
          <p:nvPr/>
        </p:nvGraphicFramePr>
        <p:xfrm>
          <a:off x="1764720" y="1549800"/>
          <a:ext cx="8127720" cy="37080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Presidente/Governador/Prefeito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9" name="Table 3"/>
          <p:cNvGraphicFramePr/>
          <p:nvPr/>
        </p:nvGraphicFramePr>
        <p:xfrm>
          <a:off x="225000" y="2618640"/>
          <a:ext cx="8795160" cy="2224800"/>
        </p:xfrm>
        <a:graphic>
          <a:graphicData uri="http://schemas.openxmlformats.org/drawingml/2006/table">
            <a:tbl>
              <a:tblPr/>
              <a:tblGrid>
                <a:gridCol w="2363040"/>
                <a:gridCol w="64321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Partido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Partido dos Trabalhadores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Número do Partido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Nome do Candidato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Dilma Vera Rousseff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CPF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xxx.xxx.xxx-xx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Nome do Vice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Michel Temer 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CPF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yyy.yyy.yyy-yy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0" name="CustomShape 4"/>
          <p:cNvSpPr/>
          <p:nvPr/>
        </p:nvSpPr>
        <p:spPr>
          <a:xfrm>
            <a:off x="9066240" y="703440"/>
            <a:ext cx="2419200" cy="104076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Calibri"/>
              </a:rPr>
              <a:t>Colocar no Lugar uma dropdown list com cargos do Setup</a:t>
            </a:r>
            <a:endParaRPr/>
          </a:p>
        </p:txBody>
      </p:sp>
      <p:pic>
        <p:nvPicPr>
          <p:cNvPr id="132" name="Picture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7800" y="3162240"/>
            <a:ext cx="611640" cy="611640"/>
          </a:xfrm>
          <a:prstGeom prst="rect">
            <a:avLst/>
          </a:prstGeom>
          <a:ln>
            <a:noFill/>
          </a:ln>
        </p:spPr>
      </p:pic>
      <p:sp>
        <p:nvSpPr>
          <p:cNvPr id="133" name="CustomShape 6"/>
          <p:cNvSpPr/>
          <p:nvPr/>
        </p:nvSpPr>
        <p:spPr>
          <a:xfrm>
            <a:off x="8501400" y="2341800"/>
            <a:ext cx="2419200" cy="104076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Calibri"/>
              </a:rPr>
              <a:t>Abre janela para carregar foto do candidato </a:t>
            </a:r>
            <a:endParaRPr/>
          </a:p>
        </p:txBody>
      </p:sp>
      <p:pic>
        <p:nvPicPr>
          <p:cNvPr id="134" name="Picture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16280" y="3807360"/>
            <a:ext cx="611640" cy="611640"/>
          </a:xfrm>
          <a:prstGeom prst="rect">
            <a:avLst/>
          </a:prstGeom>
          <a:ln>
            <a:noFill/>
          </a:ln>
        </p:spPr>
      </p:pic>
      <p:sp>
        <p:nvSpPr>
          <p:cNvPr id="13" name="Shape 34"/>
          <p:cNvSpPr/>
          <p:nvPr/>
        </p:nvSpPr>
        <p:spPr>
          <a:xfrm>
            <a:off x="335360" y="6093296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b="1" dirty="0" smtClean="0"/>
              <a:t>Salvar e Criar</a:t>
            </a:r>
            <a:endParaRPr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dirty="0" err="1">
                <a:solidFill>
                  <a:srgbClr val="000000"/>
                </a:solidFill>
                <a:latin typeface="Calibri Light"/>
              </a:rPr>
              <a:t>Cadastro</a:t>
            </a:r>
            <a:r>
              <a:rPr lang="en-US" sz="4400" b="1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b="1" dirty="0" err="1">
                <a:solidFill>
                  <a:srgbClr val="000000"/>
                </a:solidFill>
                <a:latin typeface="Calibri Light"/>
              </a:rPr>
              <a:t>Candidatos</a:t>
            </a:r>
            <a:endParaRPr b="1" dirty="0"/>
          </a:p>
        </p:txBody>
      </p:sp>
      <p:pic>
        <p:nvPicPr>
          <p:cNvPr id="136" name="Picture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1320" y="5591160"/>
            <a:ext cx="1055520" cy="1055520"/>
          </a:xfrm>
          <a:prstGeom prst="rect">
            <a:avLst/>
          </a:prstGeom>
          <a:ln>
            <a:noFill/>
          </a:ln>
        </p:spPr>
      </p:pic>
      <p:pic>
        <p:nvPicPr>
          <p:cNvPr id="137" name="Picture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6960" y="5591160"/>
            <a:ext cx="1055160" cy="1055520"/>
          </a:xfrm>
          <a:prstGeom prst="rect">
            <a:avLst/>
          </a:prstGeom>
          <a:ln>
            <a:noFill/>
          </a:ln>
        </p:spPr>
      </p:pic>
      <p:graphicFrame>
        <p:nvGraphicFramePr>
          <p:cNvPr id="138" name="Table 2"/>
          <p:cNvGraphicFramePr/>
          <p:nvPr/>
        </p:nvGraphicFramePr>
        <p:xfrm>
          <a:off x="1764720" y="1549800"/>
          <a:ext cx="8127720" cy="37080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Deputado Federal/Deputado Estadual/Vereador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9" name="Table 3"/>
          <p:cNvGraphicFramePr/>
          <p:nvPr/>
        </p:nvGraphicFramePr>
        <p:xfrm>
          <a:off x="225000" y="2618640"/>
          <a:ext cx="8795160" cy="1854000"/>
        </p:xfrm>
        <a:graphic>
          <a:graphicData uri="http://schemas.openxmlformats.org/drawingml/2006/table">
            <a:tbl>
              <a:tblPr/>
              <a:tblGrid>
                <a:gridCol w="2363040"/>
                <a:gridCol w="64321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 dirty="0">
                          <a:solidFill>
                            <a:srgbClr val="000000"/>
                          </a:solidFill>
                          <a:latin typeface="Calibri"/>
                        </a:rPr>
                        <a:t>Partido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Partido da UFABC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Número do Partido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 dirty="0">
                          <a:solidFill>
                            <a:srgbClr val="000000"/>
                          </a:solidFill>
                          <a:latin typeface="Calibri"/>
                        </a:rPr>
                        <a:t>Número do Candidato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99.123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Nome do Candidato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Isis Polido Santos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CPF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xxx.xxx.xxx-xx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0" name="CustomShape 4"/>
          <p:cNvSpPr/>
          <p:nvPr/>
        </p:nvSpPr>
        <p:spPr>
          <a:xfrm>
            <a:off x="9066240" y="703440"/>
            <a:ext cx="2419200" cy="104076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Calibri"/>
              </a:rPr>
              <a:t>Colocar no Lugar uma dropdown list com cargos do Setup</a:t>
            </a:r>
            <a:endParaRPr/>
          </a:p>
        </p:txBody>
      </p:sp>
      <p:pic>
        <p:nvPicPr>
          <p:cNvPr id="142" name="Picture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7800" y="3442680"/>
            <a:ext cx="611640" cy="611640"/>
          </a:xfrm>
          <a:prstGeom prst="rect">
            <a:avLst/>
          </a:prstGeom>
          <a:ln>
            <a:noFill/>
          </a:ln>
        </p:spPr>
      </p:pic>
      <p:pic>
        <p:nvPicPr>
          <p:cNvPr id="143" name="Picture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80600" y="3076920"/>
            <a:ext cx="1942200" cy="1366200"/>
          </a:xfrm>
          <a:prstGeom prst="rect">
            <a:avLst/>
          </a:prstGeom>
          <a:ln>
            <a:noFill/>
          </a:ln>
        </p:spPr>
      </p:pic>
      <p:sp>
        <p:nvSpPr>
          <p:cNvPr id="11" name="Shape 34"/>
          <p:cNvSpPr/>
          <p:nvPr/>
        </p:nvSpPr>
        <p:spPr>
          <a:xfrm>
            <a:off x="479376" y="6093296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b="1" dirty="0" smtClean="0"/>
              <a:t>Salvar e Criar</a:t>
            </a:r>
            <a:endParaRPr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Cadastro de Candidatos</a:t>
            </a:r>
            <a:endParaRPr/>
          </a:p>
        </p:txBody>
      </p:sp>
      <p:pic>
        <p:nvPicPr>
          <p:cNvPr id="145" name="Picture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1320" y="5591160"/>
            <a:ext cx="1055520" cy="1055520"/>
          </a:xfrm>
          <a:prstGeom prst="rect">
            <a:avLst/>
          </a:prstGeom>
          <a:ln>
            <a:noFill/>
          </a:ln>
        </p:spPr>
      </p:pic>
      <p:pic>
        <p:nvPicPr>
          <p:cNvPr id="146" name="Picture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6960" y="5591160"/>
            <a:ext cx="1055160" cy="1055520"/>
          </a:xfrm>
          <a:prstGeom prst="rect">
            <a:avLst/>
          </a:prstGeom>
          <a:ln>
            <a:noFill/>
          </a:ln>
        </p:spPr>
      </p:pic>
      <p:graphicFrame>
        <p:nvGraphicFramePr>
          <p:cNvPr id="147" name="Table 2"/>
          <p:cNvGraphicFramePr/>
          <p:nvPr/>
        </p:nvGraphicFramePr>
        <p:xfrm>
          <a:off x="1764720" y="1549800"/>
          <a:ext cx="8127720" cy="37080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Senador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8" name="Table 3"/>
          <p:cNvGraphicFramePr/>
          <p:nvPr/>
        </p:nvGraphicFramePr>
        <p:xfrm>
          <a:off x="225000" y="2618640"/>
          <a:ext cx="8795160" cy="1854000"/>
        </p:xfrm>
        <a:graphic>
          <a:graphicData uri="http://schemas.openxmlformats.org/drawingml/2006/table">
            <a:tbl>
              <a:tblPr/>
              <a:tblGrid>
                <a:gridCol w="2363040"/>
                <a:gridCol w="64321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Partido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Partido da UFABC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Número do Partido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Número do Candidato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991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Nome do Candidato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Pericles Augusto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CPF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>
                          <a:solidFill>
                            <a:srgbClr val="000000"/>
                          </a:solidFill>
                          <a:latin typeface="Arial"/>
                        </a:rPr>
                        <a:t>xxx.xxx.</a:t>
                      </a:r>
                      <a:r>
                        <a:rPr lang="pt-BR" dirty="0" err="1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  <a:r>
                        <a:rPr lang="pt-BR" dirty="0">
                          <a:solidFill>
                            <a:srgbClr val="000000"/>
                          </a:solidFill>
                          <a:latin typeface="Arial"/>
                        </a:rPr>
                        <a:t>-xx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9" name="CustomShape 4"/>
          <p:cNvSpPr/>
          <p:nvPr/>
        </p:nvSpPr>
        <p:spPr>
          <a:xfrm>
            <a:off x="9066240" y="703440"/>
            <a:ext cx="2419200" cy="104076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Calibri"/>
              </a:rPr>
              <a:t>Colocar no Lugar uma dropdown list com cargos do Setup</a:t>
            </a:r>
            <a:endParaRPr/>
          </a:p>
        </p:txBody>
      </p:sp>
      <p:pic>
        <p:nvPicPr>
          <p:cNvPr id="151" name="Picture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7800" y="3421800"/>
            <a:ext cx="611640" cy="611640"/>
          </a:xfrm>
          <a:prstGeom prst="rect">
            <a:avLst/>
          </a:prstGeom>
          <a:ln>
            <a:noFill/>
          </a:ln>
        </p:spPr>
      </p:pic>
      <p:pic>
        <p:nvPicPr>
          <p:cNvPr id="152" name="Picture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80600" y="3087360"/>
            <a:ext cx="1942200" cy="1366200"/>
          </a:xfrm>
          <a:prstGeom prst="rect">
            <a:avLst/>
          </a:prstGeom>
          <a:ln>
            <a:noFill/>
          </a:ln>
        </p:spPr>
      </p:pic>
      <p:sp>
        <p:nvSpPr>
          <p:cNvPr id="11" name="Shape 34"/>
          <p:cNvSpPr/>
          <p:nvPr/>
        </p:nvSpPr>
        <p:spPr>
          <a:xfrm>
            <a:off x="407368" y="6165304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b="1" dirty="0" smtClean="0"/>
              <a:t>Salvar e Criar</a:t>
            </a:r>
            <a:endParaRPr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937520" y="2701080"/>
            <a:ext cx="7434720" cy="155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500" dirty="0">
                <a:solidFill>
                  <a:srgbClr val="000000"/>
                </a:solidFill>
                <a:latin typeface="Calibri"/>
              </a:rPr>
              <a:t>O cadastro </a:t>
            </a:r>
            <a:r>
              <a:rPr lang="pt-BR" sz="3500" dirty="0" smtClean="0">
                <a:solidFill>
                  <a:srgbClr val="000000"/>
                </a:solidFill>
                <a:latin typeface="Calibri"/>
              </a:rPr>
              <a:t>foi criado com </a:t>
            </a:r>
            <a:r>
              <a:rPr lang="pt-BR" sz="3500" dirty="0">
                <a:solidFill>
                  <a:srgbClr val="000000"/>
                </a:solidFill>
                <a:latin typeface="Calibri"/>
              </a:rPr>
              <a:t>sucesso!</a:t>
            </a:r>
            <a:endParaRPr sz="3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124640" y="439920"/>
            <a:ext cx="9143640" cy="81180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1" dirty="0" err="1">
                <a:solidFill>
                  <a:srgbClr val="000000"/>
                </a:solidFill>
                <a:latin typeface="Calibri Light"/>
              </a:rPr>
              <a:t>Gestão</a:t>
            </a:r>
            <a:r>
              <a:rPr lang="en-US" sz="6000" b="1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6000" b="1" dirty="0" err="1" smtClean="0">
                <a:solidFill>
                  <a:srgbClr val="000000"/>
                </a:solidFill>
                <a:latin typeface="Calibri Light"/>
              </a:rPr>
              <a:t>Candidatos</a:t>
            </a:r>
            <a:endParaRPr b="1" dirty="0"/>
          </a:p>
        </p:txBody>
      </p:sp>
      <p:pic>
        <p:nvPicPr>
          <p:cNvPr id="79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1320" y="5591160"/>
            <a:ext cx="1055520" cy="1055520"/>
          </a:xfrm>
          <a:prstGeom prst="rect">
            <a:avLst/>
          </a:prstGeom>
          <a:ln>
            <a:noFill/>
          </a:ln>
        </p:spPr>
      </p:pic>
      <p:pic>
        <p:nvPicPr>
          <p:cNvPr id="80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6960" y="5591160"/>
            <a:ext cx="1055160" cy="105552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1991544" y="3068960"/>
            <a:ext cx="2897640" cy="111096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Cadastrar Novo Candidato</a:t>
            </a:r>
            <a:endParaRPr dirty="0"/>
          </a:p>
        </p:txBody>
      </p:sp>
      <p:sp>
        <p:nvSpPr>
          <p:cNvPr id="8" name="CustomShape 2"/>
          <p:cNvSpPr/>
          <p:nvPr/>
        </p:nvSpPr>
        <p:spPr>
          <a:xfrm>
            <a:off x="6600056" y="3068960"/>
            <a:ext cx="2897640" cy="111096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Alteração de Candidato Existente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1360" y="3434040"/>
            <a:ext cx="1812240" cy="1812240"/>
          </a:xfrm>
          <a:prstGeom prst="rect">
            <a:avLst/>
          </a:prstGeom>
          <a:ln>
            <a:noFill/>
          </a:ln>
        </p:spPr>
      </p:pic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Alterações de Candidatos Existentes</a:t>
            </a:r>
            <a:endParaRPr/>
          </a:p>
        </p:txBody>
      </p:sp>
      <p:pic>
        <p:nvPicPr>
          <p:cNvPr id="161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31320" y="5591160"/>
            <a:ext cx="1055520" cy="1055520"/>
          </a:xfrm>
          <a:prstGeom prst="rect">
            <a:avLst/>
          </a:prstGeom>
          <a:ln>
            <a:noFill/>
          </a:ln>
        </p:spPr>
      </p:pic>
      <p:pic>
        <p:nvPicPr>
          <p:cNvPr id="162" name="Picture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6960" y="5591160"/>
            <a:ext cx="1055160" cy="1055520"/>
          </a:xfrm>
          <a:prstGeom prst="rect">
            <a:avLst/>
          </a:prstGeom>
          <a:ln>
            <a:noFill/>
          </a:ln>
        </p:spPr>
      </p:pic>
      <p:graphicFrame>
        <p:nvGraphicFramePr>
          <p:cNvPr id="163" name="Table 2"/>
          <p:cNvGraphicFramePr/>
          <p:nvPr/>
        </p:nvGraphicFramePr>
        <p:xfrm>
          <a:off x="1764720" y="1549800"/>
          <a:ext cx="8127720" cy="37080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Dropdown com cargos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4" name="Table 3"/>
          <p:cNvGraphicFramePr/>
          <p:nvPr/>
        </p:nvGraphicFramePr>
        <p:xfrm>
          <a:off x="270720" y="3366360"/>
          <a:ext cx="8795160" cy="2224800"/>
        </p:xfrm>
        <a:graphic>
          <a:graphicData uri="http://schemas.openxmlformats.org/drawingml/2006/table">
            <a:tbl>
              <a:tblPr/>
              <a:tblGrid>
                <a:gridCol w="2363040"/>
                <a:gridCol w="64321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 dirty="0">
                          <a:solidFill>
                            <a:srgbClr val="000000"/>
                          </a:solidFill>
                          <a:latin typeface="Calibri"/>
                        </a:rPr>
                        <a:t>Partido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Partido dos Trabalhadores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Número do Partido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Nome do Candidato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Dilma Vera Rousseff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CPF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xxx.xxx.xxx-xx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Nome do Vice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Michel Temer 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 dirty="0">
                          <a:solidFill>
                            <a:srgbClr val="000000"/>
                          </a:solidFill>
                          <a:latin typeface="Calibri"/>
                        </a:rPr>
                        <a:t>CPF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yyy.yyy.yyy-yy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CustomShape 4"/>
          <p:cNvSpPr/>
          <p:nvPr/>
        </p:nvSpPr>
        <p:spPr>
          <a:xfrm>
            <a:off x="9066240" y="703440"/>
            <a:ext cx="2419200" cy="104076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Calibri"/>
              </a:rPr>
              <a:t>Colocar no Lugar uma dropdown list com cargos do Setup/Cadastrados</a:t>
            </a:r>
            <a:endParaRPr/>
          </a:p>
        </p:txBody>
      </p:sp>
      <p:pic>
        <p:nvPicPr>
          <p:cNvPr id="167" name="Picture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7800" y="3899880"/>
            <a:ext cx="611640" cy="611640"/>
          </a:xfrm>
          <a:prstGeom prst="rect">
            <a:avLst/>
          </a:prstGeom>
          <a:ln>
            <a:noFill/>
          </a:ln>
        </p:spPr>
      </p:pic>
      <p:pic>
        <p:nvPicPr>
          <p:cNvPr id="168" name="Picture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16280" y="4545000"/>
            <a:ext cx="611640" cy="611640"/>
          </a:xfrm>
          <a:prstGeom prst="rect">
            <a:avLst/>
          </a:prstGeom>
          <a:ln>
            <a:noFill/>
          </a:ln>
        </p:spPr>
      </p:pic>
      <p:graphicFrame>
        <p:nvGraphicFramePr>
          <p:cNvPr id="169" name="Table 6"/>
          <p:cNvGraphicFramePr/>
          <p:nvPr/>
        </p:nvGraphicFramePr>
        <p:xfrm>
          <a:off x="1750680" y="2315160"/>
          <a:ext cx="8127720" cy="37080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CPF do Candidato Principal (espaço para inserir e procurar)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0" name="Picture 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27040" y="3345840"/>
            <a:ext cx="291240" cy="369720"/>
          </a:xfrm>
          <a:prstGeom prst="rect">
            <a:avLst/>
          </a:prstGeom>
          <a:ln>
            <a:noFill/>
          </a:ln>
        </p:spPr>
      </p:pic>
      <p:pic>
        <p:nvPicPr>
          <p:cNvPr id="171" name="Picture 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27040" y="3747600"/>
            <a:ext cx="291240" cy="369720"/>
          </a:xfrm>
          <a:prstGeom prst="rect">
            <a:avLst/>
          </a:prstGeom>
          <a:ln>
            <a:noFill/>
          </a:ln>
        </p:spPr>
      </p:pic>
      <p:pic>
        <p:nvPicPr>
          <p:cNvPr id="172" name="Picture 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27040" y="4101120"/>
            <a:ext cx="291240" cy="369720"/>
          </a:xfrm>
          <a:prstGeom prst="rect">
            <a:avLst/>
          </a:prstGeom>
          <a:ln>
            <a:noFill/>
          </a:ln>
        </p:spPr>
      </p:pic>
      <p:pic>
        <p:nvPicPr>
          <p:cNvPr id="173" name="Picture 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27040" y="4838760"/>
            <a:ext cx="291240" cy="369720"/>
          </a:xfrm>
          <a:prstGeom prst="rect">
            <a:avLst/>
          </a:prstGeom>
          <a:ln>
            <a:noFill/>
          </a:ln>
        </p:spPr>
      </p:pic>
      <p:pic>
        <p:nvPicPr>
          <p:cNvPr id="174" name="Picture 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27040" y="5244120"/>
            <a:ext cx="291240" cy="369720"/>
          </a:xfrm>
          <a:prstGeom prst="rect">
            <a:avLst/>
          </a:prstGeom>
          <a:ln>
            <a:noFill/>
          </a:ln>
        </p:spPr>
      </p:pic>
      <p:pic>
        <p:nvPicPr>
          <p:cNvPr id="175" name="Picture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22000" y="2299320"/>
            <a:ext cx="378720" cy="378720"/>
          </a:xfrm>
          <a:prstGeom prst="rect">
            <a:avLst/>
          </a:prstGeom>
          <a:ln>
            <a:noFill/>
          </a:ln>
        </p:spPr>
      </p:pic>
      <p:sp>
        <p:nvSpPr>
          <p:cNvPr id="176" name="CustomShape 7"/>
          <p:cNvSpPr/>
          <p:nvPr/>
        </p:nvSpPr>
        <p:spPr>
          <a:xfrm>
            <a:off x="239040" y="3345840"/>
            <a:ext cx="11388240" cy="22680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800" b="1">
                <a:solidFill>
                  <a:srgbClr val="000000"/>
                </a:solidFill>
                <a:latin typeface="Calibri"/>
              </a:rPr>
              <a:t>                Abre a Caixa de diálogo do Cadastro de candidatos</a:t>
            </a:r>
            <a:endParaRPr/>
          </a:p>
        </p:txBody>
      </p:sp>
      <p:sp>
        <p:nvSpPr>
          <p:cNvPr id="20" name="Shape 34"/>
          <p:cNvSpPr/>
          <p:nvPr/>
        </p:nvSpPr>
        <p:spPr>
          <a:xfrm>
            <a:off x="407368" y="6165304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b="1" dirty="0" smtClean="0"/>
              <a:t>Atualizar</a:t>
            </a:r>
            <a:endParaRPr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937520" y="2701080"/>
            <a:ext cx="7434720" cy="155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500" dirty="0">
                <a:solidFill>
                  <a:srgbClr val="000000"/>
                </a:solidFill>
                <a:latin typeface="Calibri"/>
              </a:rPr>
              <a:t>O cadastro </a:t>
            </a:r>
            <a:r>
              <a:rPr lang="pt-BR" sz="3500" dirty="0" smtClean="0">
                <a:solidFill>
                  <a:srgbClr val="000000"/>
                </a:solidFill>
                <a:latin typeface="Calibri"/>
              </a:rPr>
              <a:t>foi </a:t>
            </a:r>
            <a:r>
              <a:rPr lang="pt-BR" sz="3500" dirty="0">
                <a:solidFill>
                  <a:srgbClr val="000000"/>
                </a:solidFill>
                <a:latin typeface="Calibri"/>
              </a:rPr>
              <a:t>alterado com sucesso!</a:t>
            </a:r>
            <a:endParaRPr sz="3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/>
          <p:cNvSpPr txBox="1">
            <a:spLocks noGrp="1"/>
          </p:cNvSpPr>
          <p:nvPr>
            <p:ph type="title"/>
          </p:nvPr>
        </p:nvSpPr>
        <p:spPr>
          <a:xfrm>
            <a:off x="695400" y="188640"/>
            <a:ext cx="10515240" cy="13255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dirty="0" smtClean="0">
                <a:solidFill>
                  <a:srgbClr val="000000"/>
                </a:solidFill>
                <a:latin typeface="Calibri Light"/>
              </a:rPr>
              <a:t>SETUP ELEIÇÃO</a:t>
            </a:r>
            <a:endParaRPr dirty="0"/>
          </a:p>
        </p:txBody>
      </p:sp>
      <p:sp>
        <p:nvSpPr>
          <p:cNvPr id="5" name="Shape 34"/>
          <p:cNvSpPr/>
          <p:nvPr/>
        </p:nvSpPr>
        <p:spPr>
          <a:xfrm>
            <a:off x="2351584" y="2132857"/>
            <a:ext cx="936104" cy="360040"/>
          </a:xfrm>
          <a:prstGeom prst="rect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dirty="0" smtClean="0"/>
              <a:t>AAAA</a:t>
            </a:r>
            <a:endParaRPr dirty="0"/>
          </a:p>
        </p:txBody>
      </p:sp>
      <p:sp>
        <p:nvSpPr>
          <p:cNvPr id="9" name="Retângulo 8"/>
          <p:cNvSpPr/>
          <p:nvPr/>
        </p:nvSpPr>
        <p:spPr>
          <a:xfrm>
            <a:off x="1199456" y="213285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b="1" dirty="0" smtClean="0"/>
              <a:t>Ano:</a:t>
            </a:r>
            <a:endParaRPr lang="pt-PT" b="1" dirty="0"/>
          </a:p>
        </p:txBody>
      </p:sp>
      <p:sp>
        <p:nvSpPr>
          <p:cNvPr id="10" name="Retângulo 9"/>
          <p:cNvSpPr/>
          <p:nvPr/>
        </p:nvSpPr>
        <p:spPr>
          <a:xfrm>
            <a:off x="6816080" y="1988840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b="1" dirty="0" smtClean="0"/>
              <a:t>Turno: </a:t>
            </a:r>
            <a:endParaRPr lang="pt-PT" b="1" dirty="0"/>
          </a:p>
        </p:txBody>
      </p:sp>
      <p:sp>
        <p:nvSpPr>
          <p:cNvPr id="11" name="Elipse 10"/>
          <p:cNvSpPr/>
          <p:nvPr/>
        </p:nvSpPr>
        <p:spPr>
          <a:xfrm>
            <a:off x="7824192" y="2132856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824192" y="2492896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8112224" y="198884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dirty="0" smtClean="0"/>
              <a:t>Primeiro</a:t>
            </a:r>
            <a:endParaRPr lang="pt-PT" dirty="0"/>
          </a:p>
        </p:txBody>
      </p:sp>
      <p:sp>
        <p:nvSpPr>
          <p:cNvPr id="15" name="Retângulo 14"/>
          <p:cNvSpPr/>
          <p:nvPr/>
        </p:nvSpPr>
        <p:spPr>
          <a:xfrm>
            <a:off x="8112224" y="23488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dirty="0" smtClean="0"/>
              <a:t>Segundo</a:t>
            </a:r>
            <a:endParaRPr lang="pt-PT" dirty="0"/>
          </a:p>
        </p:txBody>
      </p:sp>
      <p:sp>
        <p:nvSpPr>
          <p:cNvPr id="16" name="Retângulo 15"/>
          <p:cNvSpPr/>
          <p:nvPr/>
        </p:nvSpPr>
        <p:spPr>
          <a:xfrm>
            <a:off x="1199456" y="270892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b="1" dirty="0" smtClean="0"/>
              <a:t>Estado:</a:t>
            </a:r>
            <a:endParaRPr lang="pt-PT" b="1" dirty="0"/>
          </a:p>
        </p:txBody>
      </p:sp>
      <p:sp>
        <p:nvSpPr>
          <p:cNvPr id="17" name="Shape 34"/>
          <p:cNvSpPr/>
          <p:nvPr/>
        </p:nvSpPr>
        <p:spPr>
          <a:xfrm>
            <a:off x="2351584" y="2708921"/>
            <a:ext cx="1728192" cy="360040"/>
          </a:xfrm>
          <a:prstGeom prst="rect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" name="Retângulo 17"/>
          <p:cNvSpPr/>
          <p:nvPr/>
        </p:nvSpPr>
        <p:spPr>
          <a:xfrm>
            <a:off x="4079776" y="2708920"/>
            <a:ext cx="21602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0800000">
            <a:off x="4151784" y="2852936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199456" y="335699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b="1" dirty="0" smtClean="0"/>
              <a:t>Cidade:</a:t>
            </a:r>
            <a:endParaRPr lang="pt-PT" b="1" dirty="0"/>
          </a:p>
        </p:txBody>
      </p:sp>
      <p:sp>
        <p:nvSpPr>
          <p:cNvPr id="23" name="Shape 34"/>
          <p:cNvSpPr/>
          <p:nvPr/>
        </p:nvSpPr>
        <p:spPr>
          <a:xfrm>
            <a:off x="2351584" y="3356992"/>
            <a:ext cx="1728192" cy="360040"/>
          </a:xfrm>
          <a:prstGeom prst="rect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" name="Retângulo 23"/>
          <p:cNvSpPr/>
          <p:nvPr/>
        </p:nvSpPr>
        <p:spPr>
          <a:xfrm>
            <a:off x="4079776" y="3356991"/>
            <a:ext cx="21602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0800000">
            <a:off x="4151784" y="3501007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1199456" y="4365104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b="1" dirty="0" smtClean="0"/>
              <a:t>Cargos:</a:t>
            </a:r>
            <a:endParaRPr lang="pt-PT" b="1" dirty="0"/>
          </a:p>
        </p:txBody>
      </p:sp>
      <p:sp>
        <p:nvSpPr>
          <p:cNvPr id="27" name="Retângulo 26"/>
          <p:cNvSpPr/>
          <p:nvPr/>
        </p:nvSpPr>
        <p:spPr>
          <a:xfrm>
            <a:off x="1343472" y="5013176"/>
            <a:ext cx="144016" cy="144016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631504" y="486916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dirty="0" smtClean="0"/>
              <a:t>Presidente</a:t>
            </a:r>
            <a:endParaRPr lang="pt-PT" dirty="0"/>
          </a:p>
        </p:txBody>
      </p:sp>
      <p:sp>
        <p:nvSpPr>
          <p:cNvPr id="29" name="Retângulo 28"/>
          <p:cNvSpPr/>
          <p:nvPr/>
        </p:nvSpPr>
        <p:spPr>
          <a:xfrm>
            <a:off x="1343472" y="5517232"/>
            <a:ext cx="144016" cy="144016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503712" y="4941168"/>
            <a:ext cx="144016" cy="144016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3503712" y="5517232"/>
            <a:ext cx="144016" cy="144016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312024" y="4869160"/>
            <a:ext cx="144016" cy="144016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312024" y="5517232"/>
            <a:ext cx="144016" cy="144016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9336360" y="5517232"/>
            <a:ext cx="144016" cy="144016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1703512" y="537321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dirty="0" smtClean="0"/>
              <a:t>Senador</a:t>
            </a:r>
            <a:endParaRPr lang="pt-PT" dirty="0"/>
          </a:p>
        </p:txBody>
      </p:sp>
      <p:sp>
        <p:nvSpPr>
          <p:cNvPr id="37" name="Retângulo 36"/>
          <p:cNvSpPr/>
          <p:nvPr/>
        </p:nvSpPr>
        <p:spPr>
          <a:xfrm>
            <a:off x="3719736" y="479715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dirty="0" smtClean="0"/>
              <a:t>Governador</a:t>
            </a:r>
            <a:endParaRPr lang="pt-PT" dirty="0"/>
          </a:p>
        </p:txBody>
      </p:sp>
      <p:sp>
        <p:nvSpPr>
          <p:cNvPr id="38" name="Retângulo 37"/>
          <p:cNvSpPr/>
          <p:nvPr/>
        </p:nvSpPr>
        <p:spPr>
          <a:xfrm>
            <a:off x="3719736" y="537321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dirty="0" smtClean="0"/>
              <a:t>Deputado Federal</a:t>
            </a:r>
            <a:endParaRPr lang="pt-PT" dirty="0"/>
          </a:p>
        </p:txBody>
      </p:sp>
      <p:sp>
        <p:nvSpPr>
          <p:cNvPr id="39" name="Retângulo 38"/>
          <p:cNvSpPr/>
          <p:nvPr/>
        </p:nvSpPr>
        <p:spPr>
          <a:xfrm>
            <a:off x="6672064" y="537321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dirty="0" smtClean="0"/>
              <a:t>Deputado Estadual</a:t>
            </a:r>
            <a:endParaRPr lang="pt-PT" dirty="0"/>
          </a:p>
        </p:txBody>
      </p:sp>
      <p:sp>
        <p:nvSpPr>
          <p:cNvPr id="40" name="Retângulo 39"/>
          <p:cNvSpPr/>
          <p:nvPr/>
        </p:nvSpPr>
        <p:spPr>
          <a:xfrm>
            <a:off x="6744072" y="472514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dirty="0" smtClean="0"/>
              <a:t>Prefeito</a:t>
            </a:r>
            <a:endParaRPr lang="pt-PT" dirty="0"/>
          </a:p>
        </p:txBody>
      </p:sp>
      <p:sp>
        <p:nvSpPr>
          <p:cNvPr id="41" name="Retângulo 40"/>
          <p:cNvSpPr/>
          <p:nvPr/>
        </p:nvSpPr>
        <p:spPr>
          <a:xfrm>
            <a:off x="9696400" y="5373216"/>
            <a:ext cx="1120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dirty="0" smtClean="0"/>
              <a:t>Vereador</a:t>
            </a:r>
            <a:endParaRPr lang="pt-PT" dirty="0"/>
          </a:p>
        </p:txBody>
      </p:sp>
      <p:sp>
        <p:nvSpPr>
          <p:cNvPr id="42" name="Retângulo 41"/>
          <p:cNvSpPr/>
          <p:nvPr/>
        </p:nvSpPr>
        <p:spPr>
          <a:xfrm>
            <a:off x="6744072" y="328498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b="1" dirty="0" smtClean="0"/>
              <a:t>Data da Eleição: </a:t>
            </a:r>
            <a:endParaRPr lang="pt-PT" b="1" dirty="0"/>
          </a:p>
        </p:txBody>
      </p:sp>
      <p:sp>
        <p:nvSpPr>
          <p:cNvPr id="43" name="Shape 34"/>
          <p:cNvSpPr/>
          <p:nvPr/>
        </p:nvSpPr>
        <p:spPr>
          <a:xfrm>
            <a:off x="8688288" y="3284984"/>
            <a:ext cx="1656184" cy="360040"/>
          </a:xfrm>
          <a:prstGeom prst="rect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dirty="0" smtClean="0"/>
              <a:t>DD/MM/AAAA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2384" y="2564904"/>
            <a:ext cx="1812240" cy="181224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dirty="0" err="1" smtClean="0">
                <a:solidFill>
                  <a:srgbClr val="000000"/>
                </a:solidFill>
                <a:latin typeface="Calibri Light"/>
              </a:rPr>
              <a:t>Excluir</a:t>
            </a:r>
            <a:r>
              <a:rPr lang="en-US" sz="4400" b="1" dirty="0" smtClean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b="1" dirty="0" err="1" smtClean="0">
                <a:solidFill>
                  <a:srgbClr val="000000"/>
                </a:solidFill>
                <a:latin typeface="Calibri Light"/>
              </a:rPr>
              <a:t>Candidato</a:t>
            </a:r>
            <a:endParaRPr b="1" dirty="0"/>
          </a:p>
        </p:txBody>
      </p:sp>
      <p:pic>
        <p:nvPicPr>
          <p:cNvPr id="126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31320" y="5591160"/>
            <a:ext cx="1055520" cy="1055520"/>
          </a:xfrm>
          <a:prstGeom prst="rect">
            <a:avLst/>
          </a:prstGeom>
          <a:ln>
            <a:noFill/>
          </a:ln>
        </p:spPr>
      </p:pic>
      <p:pic>
        <p:nvPicPr>
          <p:cNvPr id="127" name="Picture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6960" y="5591160"/>
            <a:ext cx="1055160" cy="1055520"/>
          </a:xfrm>
          <a:prstGeom prst="rect">
            <a:avLst/>
          </a:prstGeom>
          <a:ln>
            <a:noFill/>
          </a:ln>
        </p:spPr>
      </p:pic>
      <p:sp>
        <p:nvSpPr>
          <p:cNvPr id="13" name="Shape 34"/>
          <p:cNvSpPr/>
          <p:nvPr/>
        </p:nvSpPr>
        <p:spPr>
          <a:xfrm>
            <a:off x="335360" y="6093296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b="1" dirty="0" smtClean="0"/>
              <a:t>Excluir</a:t>
            </a:r>
            <a:endParaRPr b="1" dirty="0"/>
          </a:p>
        </p:txBody>
      </p:sp>
      <p:sp>
        <p:nvSpPr>
          <p:cNvPr id="14" name="Shape 34"/>
          <p:cNvSpPr/>
          <p:nvPr/>
        </p:nvSpPr>
        <p:spPr>
          <a:xfrm>
            <a:off x="2783632" y="1556792"/>
            <a:ext cx="7920880" cy="360040"/>
          </a:xfrm>
          <a:prstGeom prst="rect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" name="Retângulo 14"/>
          <p:cNvSpPr/>
          <p:nvPr/>
        </p:nvSpPr>
        <p:spPr>
          <a:xfrm>
            <a:off x="10560496" y="1556792"/>
            <a:ext cx="21602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 rot="10800000">
            <a:off x="10632504" y="1772816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91344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Selecionar Candidato:</a:t>
            </a:r>
            <a:endParaRPr lang="pt-BR" b="1" dirty="0"/>
          </a:p>
        </p:txBody>
      </p:sp>
      <p:graphicFrame>
        <p:nvGraphicFramePr>
          <p:cNvPr id="18" name="Table 3"/>
          <p:cNvGraphicFramePr/>
          <p:nvPr/>
        </p:nvGraphicFramePr>
        <p:xfrm>
          <a:off x="335360" y="2852936"/>
          <a:ext cx="8967344" cy="1854000"/>
        </p:xfrm>
        <a:graphic>
          <a:graphicData uri="http://schemas.openxmlformats.org/drawingml/2006/table">
            <a:tbl>
              <a:tblPr/>
              <a:tblGrid>
                <a:gridCol w="2409302"/>
                <a:gridCol w="6558042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 dirty="0">
                          <a:solidFill>
                            <a:srgbClr val="000000"/>
                          </a:solidFill>
                          <a:latin typeface="Calibri"/>
                        </a:rPr>
                        <a:t>Partido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Partido da UFABC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Número do Partido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Número do Candidato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>
                          <a:solidFill>
                            <a:srgbClr val="000000"/>
                          </a:solidFill>
                          <a:latin typeface="Arial"/>
                        </a:rPr>
                        <a:t>991</a:t>
                      </a:r>
                      <a:endParaRPr dirty="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Nome do Candidato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Pericles Augusto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CPF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>
                          <a:solidFill>
                            <a:srgbClr val="000000"/>
                          </a:solidFill>
                          <a:latin typeface="Arial"/>
                        </a:rPr>
                        <a:t>xxx.xxx.</a:t>
                      </a:r>
                      <a:r>
                        <a:rPr lang="pt-BR" dirty="0" err="1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  <a:r>
                        <a:rPr lang="pt-BR" dirty="0">
                          <a:solidFill>
                            <a:srgbClr val="000000"/>
                          </a:solidFill>
                          <a:latin typeface="Arial"/>
                        </a:rPr>
                        <a:t>-xx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>
            <a:spLocks noGrp="1"/>
          </p:cNvSpPr>
          <p:nvPr>
            <p:ph type="subTitle"/>
          </p:nvPr>
        </p:nvSpPr>
        <p:spPr>
          <a:xfrm>
            <a:off x="3575720" y="2276872"/>
            <a:ext cx="5400600" cy="252028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Deseja Excluir Candidato “........”?</a:t>
            </a:r>
          </a:p>
          <a:p>
            <a:pPr algn="ctr">
              <a:lnSpc>
                <a:spcPct val="100000"/>
              </a:lnSpc>
            </a:pPr>
            <a:endParaRPr lang="pt-BR" sz="2400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6" name="Retângulo 5"/>
          <p:cNvSpPr/>
          <p:nvPr/>
        </p:nvSpPr>
        <p:spPr>
          <a:xfrm>
            <a:off x="4007768" y="3933056"/>
            <a:ext cx="115212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519936" y="3933056"/>
            <a:ext cx="115212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104112" y="3933056"/>
            <a:ext cx="12241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Cancelar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616280" y="2276872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X</a:t>
            </a:r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937520" y="2701080"/>
            <a:ext cx="7434720" cy="155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500" dirty="0">
                <a:solidFill>
                  <a:srgbClr val="000000"/>
                </a:solidFill>
                <a:latin typeface="Calibri"/>
              </a:rPr>
              <a:t>O </a:t>
            </a:r>
            <a:r>
              <a:rPr lang="pt-BR" sz="3500" dirty="0" smtClean="0">
                <a:solidFill>
                  <a:srgbClr val="000000"/>
                </a:solidFill>
                <a:latin typeface="Calibri"/>
              </a:rPr>
              <a:t>candidato </a:t>
            </a:r>
            <a:r>
              <a:rPr lang="pt-BR" sz="3500" dirty="0" smtClean="0">
                <a:solidFill>
                  <a:srgbClr val="000000"/>
                </a:solidFill>
                <a:latin typeface="Calibri"/>
              </a:rPr>
              <a:t>foi </a:t>
            </a:r>
            <a:r>
              <a:rPr lang="pt-BR" sz="3500" dirty="0" err="1" smtClean="0">
                <a:solidFill>
                  <a:srgbClr val="000000"/>
                </a:solidFill>
                <a:latin typeface="Calibri"/>
              </a:rPr>
              <a:t>excluido</a:t>
            </a:r>
            <a:r>
              <a:rPr lang="pt-BR" sz="35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3500" dirty="0">
                <a:solidFill>
                  <a:srgbClr val="000000"/>
                </a:solidFill>
                <a:latin typeface="Calibri"/>
              </a:rPr>
              <a:t>com sucesso!</a:t>
            </a:r>
            <a:endParaRPr sz="3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/>
          <p:cNvSpPr txBox="1">
            <a:spLocks noGrp="1"/>
          </p:cNvSpPr>
          <p:nvPr>
            <p:ph type="title"/>
          </p:nvPr>
        </p:nvSpPr>
        <p:spPr>
          <a:xfrm>
            <a:off x="695400" y="188640"/>
            <a:ext cx="10515240" cy="13255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1" dirty="0" err="1" smtClean="0">
                <a:solidFill>
                  <a:srgbClr val="000000"/>
                </a:solidFill>
                <a:latin typeface="Calibri Light"/>
              </a:rPr>
              <a:t>Seção</a:t>
            </a:r>
            <a:r>
              <a:rPr lang="en-US" sz="6000" b="1" dirty="0" smtClean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6000" b="1" dirty="0" err="1" smtClean="0">
                <a:solidFill>
                  <a:srgbClr val="000000"/>
                </a:solidFill>
                <a:latin typeface="Calibri Light"/>
              </a:rPr>
              <a:t>Eleitoral</a:t>
            </a:r>
            <a:endParaRPr b="1" dirty="0"/>
          </a:p>
        </p:txBody>
      </p:sp>
      <p:sp>
        <p:nvSpPr>
          <p:cNvPr id="5" name="Shape 34"/>
          <p:cNvSpPr/>
          <p:nvPr/>
        </p:nvSpPr>
        <p:spPr>
          <a:xfrm>
            <a:off x="2927648" y="2780928"/>
            <a:ext cx="1728192" cy="360040"/>
          </a:xfrm>
          <a:prstGeom prst="rect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Retângulo 8"/>
          <p:cNvSpPr/>
          <p:nvPr/>
        </p:nvSpPr>
        <p:spPr>
          <a:xfrm>
            <a:off x="1775520" y="278092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b="1" dirty="0" smtClean="0"/>
              <a:t>Estado:</a:t>
            </a:r>
            <a:endParaRPr lang="pt-PT" b="1" dirty="0"/>
          </a:p>
        </p:txBody>
      </p:sp>
      <p:sp>
        <p:nvSpPr>
          <p:cNvPr id="16" name="Retângulo 15"/>
          <p:cNvSpPr/>
          <p:nvPr/>
        </p:nvSpPr>
        <p:spPr>
          <a:xfrm>
            <a:off x="1775520" y="3428999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b="1" dirty="0" smtClean="0"/>
              <a:t>Cidade:</a:t>
            </a:r>
            <a:endParaRPr lang="pt-PT" b="1" dirty="0"/>
          </a:p>
        </p:txBody>
      </p:sp>
      <p:sp>
        <p:nvSpPr>
          <p:cNvPr id="17" name="Shape 34"/>
          <p:cNvSpPr/>
          <p:nvPr/>
        </p:nvSpPr>
        <p:spPr>
          <a:xfrm>
            <a:off x="2927648" y="3429000"/>
            <a:ext cx="1728192" cy="360040"/>
          </a:xfrm>
          <a:prstGeom prst="rect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" name="Retângulo 17"/>
          <p:cNvSpPr/>
          <p:nvPr/>
        </p:nvSpPr>
        <p:spPr>
          <a:xfrm>
            <a:off x="4655840" y="3428999"/>
            <a:ext cx="21602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rot="10800000">
            <a:off x="4727848" y="3573015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456040" y="270892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b="1" dirty="0" smtClean="0"/>
              <a:t>Zona:</a:t>
            </a:r>
            <a:endParaRPr lang="pt-PT" b="1" dirty="0"/>
          </a:p>
        </p:txBody>
      </p:sp>
      <p:sp>
        <p:nvSpPr>
          <p:cNvPr id="23" name="Shape 34"/>
          <p:cNvSpPr/>
          <p:nvPr/>
        </p:nvSpPr>
        <p:spPr>
          <a:xfrm>
            <a:off x="7608168" y="2708920"/>
            <a:ext cx="1728192" cy="360040"/>
          </a:xfrm>
          <a:prstGeom prst="rect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" name="Retângulo 23"/>
          <p:cNvSpPr/>
          <p:nvPr/>
        </p:nvSpPr>
        <p:spPr>
          <a:xfrm>
            <a:off x="9336360" y="2708919"/>
            <a:ext cx="21602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/>
          <p:cNvSpPr/>
          <p:nvPr/>
        </p:nvSpPr>
        <p:spPr>
          <a:xfrm rot="10800000">
            <a:off x="9408368" y="2852935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456040" y="3429000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PT" b="1" dirty="0" smtClean="0"/>
              <a:t>Partido:</a:t>
            </a:r>
            <a:endParaRPr lang="pt-PT" b="1" dirty="0"/>
          </a:p>
        </p:txBody>
      </p:sp>
      <p:sp>
        <p:nvSpPr>
          <p:cNvPr id="44" name="Retângulo 43"/>
          <p:cNvSpPr/>
          <p:nvPr/>
        </p:nvSpPr>
        <p:spPr>
          <a:xfrm>
            <a:off x="4655840" y="2780927"/>
            <a:ext cx="21602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 rot="10800000">
            <a:off x="4727848" y="2924943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hape 34"/>
          <p:cNvSpPr/>
          <p:nvPr/>
        </p:nvSpPr>
        <p:spPr>
          <a:xfrm>
            <a:off x="7608168" y="3356992"/>
            <a:ext cx="1728192" cy="360040"/>
          </a:xfrm>
          <a:prstGeom prst="rect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Retângulo 46"/>
          <p:cNvSpPr/>
          <p:nvPr/>
        </p:nvSpPr>
        <p:spPr>
          <a:xfrm>
            <a:off x="9336360" y="3356991"/>
            <a:ext cx="21602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 rot="10800000">
            <a:off x="9408368" y="3501007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199456" y="548680"/>
            <a:ext cx="9143640" cy="81180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1" dirty="0" err="1">
                <a:solidFill>
                  <a:srgbClr val="000000"/>
                </a:solidFill>
                <a:latin typeface="Calibri Light"/>
              </a:rPr>
              <a:t>Gestão</a:t>
            </a:r>
            <a:r>
              <a:rPr lang="en-US" sz="6000" b="1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6000" b="1" dirty="0" err="1">
                <a:solidFill>
                  <a:srgbClr val="000000"/>
                </a:solidFill>
                <a:latin typeface="Calibri Light"/>
              </a:rPr>
              <a:t>Partidos</a:t>
            </a:r>
            <a:endParaRPr b="1" dirty="0"/>
          </a:p>
        </p:txBody>
      </p:sp>
      <p:pic>
        <p:nvPicPr>
          <p:cNvPr id="79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1320" y="5591160"/>
            <a:ext cx="1055520" cy="1055520"/>
          </a:xfrm>
          <a:prstGeom prst="rect">
            <a:avLst/>
          </a:prstGeom>
          <a:ln>
            <a:noFill/>
          </a:ln>
        </p:spPr>
      </p:pic>
      <p:pic>
        <p:nvPicPr>
          <p:cNvPr id="80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6960" y="5591160"/>
            <a:ext cx="1055160" cy="105552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839416" y="2996952"/>
            <a:ext cx="2897640" cy="111096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Cadastrar Novo Partido</a:t>
            </a:r>
            <a:endParaRPr dirty="0"/>
          </a:p>
        </p:txBody>
      </p:sp>
      <p:sp>
        <p:nvSpPr>
          <p:cNvPr id="8" name="CustomShape 2"/>
          <p:cNvSpPr/>
          <p:nvPr/>
        </p:nvSpPr>
        <p:spPr>
          <a:xfrm>
            <a:off x="4655840" y="2996952"/>
            <a:ext cx="2897640" cy="111096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Alteração de Partidos Existentes</a:t>
            </a:r>
            <a:endParaRPr dirty="0"/>
          </a:p>
        </p:txBody>
      </p:sp>
      <p:sp>
        <p:nvSpPr>
          <p:cNvPr id="9" name="CustomShape 2"/>
          <p:cNvSpPr/>
          <p:nvPr/>
        </p:nvSpPr>
        <p:spPr>
          <a:xfrm>
            <a:off x="8400256" y="2996952"/>
            <a:ext cx="2897640" cy="111096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Excluir Partido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124640" y="439920"/>
            <a:ext cx="9143640" cy="81180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1" dirty="0" err="1">
                <a:solidFill>
                  <a:srgbClr val="000000"/>
                </a:solidFill>
                <a:latin typeface="Calibri Light"/>
              </a:rPr>
              <a:t>Cadastro</a:t>
            </a:r>
            <a:r>
              <a:rPr lang="en-US" sz="6000" b="1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6000" b="1" dirty="0" err="1">
                <a:solidFill>
                  <a:srgbClr val="000000"/>
                </a:solidFill>
                <a:latin typeface="Calibri Light"/>
              </a:rPr>
              <a:t>Novos</a:t>
            </a:r>
            <a:r>
              <a:rPr lang="en-US" sz="6000" b="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6000" b="1" dirty="0" err="1">
                <a:solidFill>
                  <a:srgbClr val="000000"/>
                </a:solidFill>
                <a:latin typeface="Calibri Light"/>
              </a:rPr>
              <a:t>Partidos</a:t>
            </a:r>
            <a:endParaRPr b="1" dirty="0"/>
          </a:p>
        </p:txBody>
      </p:sp>
      <p:pic>
        <p:nvPicPr>
          <p:cNvPr id="8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1320" y="5591160"/>
            <a:ext cx="1055520" cy="1055520"/>
          </a:xfrm>
          <a:prstGeom prst="rect">
            <a:avLst/>
          </a:prstGeom>
          <a:ln>
            <a:noFill/>
          </a:ln>
        </p:spPr>
      </p:pic>
      <p:pic>
        <p:nvPicPr>
          <p:cNvPr id="85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6960" y="5591160"/>
            <a:ext cx="1055160" cy="1055520"/>
          </a:xfrm>
          <a:prstGeom prst="rect">
            <a:avLst/>
          </a:prstGeom>
          <a:ln>
            <a:noFill/>
          </a:ln>
        </p:spPr>
      </p:pic>
      <p:graphicFrame>
        <p:nvGraphicFramePr>
          <p:cNvPr id="86" name="Table 2"/>
          <p:cNvGraphicFramePr/>
          <p:nvPr/>
        </p:nvGraphicFramePr>
        <p:xfrm>
          <a:off x="1764720" y="1549800"/>
          <a:ext cx="8127720" cy="37080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Partido da UFABC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3"/>
          <p:cNvGraphicFramePr/>
          <p:nvPr/>
        </p:nvGraphicFramePr>
        <p:xfrm>
          <a:off x="225000" y="2618640"/>
          <a:ext cx="8795160" cy="1483200"/>
        </p:xfrm>
        <a:graphic>
          <a:graphicData uri="http://schemas.openxmlformats.org/drawingml/2006/table">
            <a:tbl>
              <a:tblPr/>
              <a:tblGrid>
                <a:gridCol w="2363040"/>
                <a:gridCol w="64321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 dirty="0">
                          <a:solidFill>
                            <a:srgbClr val="000000"/>
                          </a:solidFill>
                          <a:latin typeface="Calibri"/>
                        </a:rPr>
                        <a:t>Nome do Partido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Partido da UFABC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Sigla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PUFABC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Número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Presidente Nacional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>
                          <a:solidFill>
                            <a:srgbClr val="000000"/>
                          </a:solidFill>
                          <a:latin typeface="Arial"/>
                        </a:rPr>
                        <a:t>Klaus </a:t>
                      </a:r>
                      <a:r>
                        <a:rPr lang="pt-BR" dirty="0" err="1">
                          <a:solidFill>
                            <a:srgbClr val="000000"/>
                          </a:solidFill>
                          <a:latin typeface="Arial"/>
                        </a:rPr>
                        <a:t>Capelle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9" name="Picture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80600" y="2619720"/>
            <a:ext cx="1942200" cy="1366200"/>
          </a:xfrm>
          <a:prstGeom prst="rect">
            <a:avLst/>
          </a:prstGeom>
          <a:ln>
            <a:noFill/>
          </a:ln>
        </p:spPr>
      </p:pic>
      <p:sp>
        <p:nvSpPr>
          <p:cNvPr id="10" name="Shape 34"/>
          <p:cNvSpPr/>
          <p:nvPr/>
        </p:nvSpPr>
        <p:spPr>
          <a:xfrm>
            <a:off x="9624392" y="4221088"/>
            <a:ext cx="1728192" cy="360040"/>
          </a:xfrm>
          <a:prstGeom prst="rect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dirty="0" smtClean="0"/>
              <a:t>Inserir Imagem</a:t>
            </a:r>
            <a:endParaRPr dirty="0"/>
          </a:p>
        </p:txBody>
      </p:sp>
      <p:sp>
        <p:nvSpPr>
          <p:cNvPr id="11" name="Retângulo 10"/>
          <p:cNvSpPr/>
          <p:nvPr/>
        </p:nvSpPr>
        <p:spPr>
          <a:xfrm>
            <a:off x="11352584" y="4221088"/>
            <a:ext cx="21602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 rot="10800000">
            <a:off x="11424592" y="4365104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hape 34"/>
          <p:cNvSpPr/>
          <p:nvPr/>
        </p:nvSpPr>
        <p:spPr>
          <a:xfrm>
            <a:off x="335360" y="6093296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b="1" dirty="0" smtClean="0"/>
              <a:t>Salvar e Criar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199456" y="332656"/>
            <a:ext cx="9143640" cy="81180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500" b="1" dirty="0" err="1">
                <a:solidFill>
                  <a:srgbClr val="000000"/>
                </a:solidFill>
                <a:latin typeface="Calibri Light"/>
              </a:rPr>
              <a:t>Alteração</a:t>
            </a:r>
            <a:r>
              <a:rPr lang="en-US" sz="5500" b="1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5500" b="1" dirty="0" err="1">
                <a:solidFill>
                  <a:srgbClr val="000000"/>
                </a:solidFill>
                <a:latin typeface="Calibri Light"/>
              </a:rPr>
              <a:t>Partidos</a:t>
            </a:r>
            <a:r>
              <a:rPr lang="en-US" sz="5500" b="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5500" b="1" dirty="0" err="1">
                <a:solidFill>
                  <a:srgbClr val="000000"/>
                </a:solidFill>
                <a:latin typeface="Calibri Light"/>
              </a:rPr>
              <a:t>Existentes</a:t>
            </a:r>
            <a:endParaRPr sz="5500" b="1" dirty="0"/>
          </a:p>
        </p:txBody>
      </p:sp>
      <p:pic>
        <p:nvPicPr>
          <p:cNvPr id="92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1320" y="5591160"/>
            <a:ext cx="1055520" cy="1055520"/>
          </a:xfrm>
          <a:prstGeom prst="rect">
            <a:avLst/>
          </a:prstGeom>
          <a:ln>
            <a:noFill/>
          </a:ln>
        </p:spPr>
      </p:pic>
      <p:pic>
        <p:nvPicPr>
          <p:cNvPr id="93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6960" y="5591160"/>
            <a:ext cx="1055160" cy="1055520"/>
          </a:xfrm>
          <a:prstGeom prst="rect">
            <a:avLst/>
          </a:prstGeom>
          <a:ln>
            <a:noFill/>
          </a:ln>
        </p:spPr>
      </p:pic>
      <p:graphicFrame>
        <p:nvGraphicFramePr>
          <p:cNvPr id="94" name="Table 2"/>
          <p:cNvGraphicFramePr/>
          <p:nvPr/>
        </p:nvGraphicFramePr>
        <p:xfrm>
          <a:off x="839416" y="1412776"/>
          <a:ext cx="3252240" cy="4494720"/>
        </p:xfrm>
        <a:graphic>
          <a:graphicData uri="http://schemas.openxmlformats.org/drawingml/2006/table">
            <a:tbl>
              <a:tblPr/>
              <a:tblGrid>
                <a:gridCol w="557640"/>
                <a:gridCol w="2694600"/>
              </a:tblGrid>
              <a:tr h="43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4"/>
                        </a:rPr>
                        <a:t>PMDB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DO MOVIMENTO DEMOCRÁTICO BRASILEIRO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5"/>
                        </a:rPr>
                        <a:t>PTB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TRABALHISTA BRASILEIRO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6"/>
                        </a:rPr>
                        <a:t>PDT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DEMOCRÁTICO TRABALHISTA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7"/>
                        </a:rPr>
                        <a:t>PT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DOS TRABALHADORES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8"/>
                        </a:rPr>
                        <a:t>DEM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DEMOCRATAS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9"/>
                        </a:rPr>
                        <a:t>PCdoB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COMUNISTA DO BRASIL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10"/>
                        </a:rPr>
                        <a:t>PSB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SOCIALISTA BRASILEIRO</a:t>
                      </a:r>
                      <a:endParaRPr/>
                    </a:p>
                  </a:txBody>
                  <a:tcPr/>
                </a:tc>
              </a:tr>
              <a:tr h="43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11"/>
                        </a:rPr>
                        <a:t>PSDB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DA SOCIAL DEMOCRACIA BRASILEIRA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12"/>
                        </a:rPr>
                        <a:t>PTC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TRABALHISTA CRISTÃO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13"/>
                        </a:rPr>
                        <a:t>PSC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SOCIAL CRISTÃO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14"/>
                        </a:rPr>
                        <a:t>PMN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DA MOBILIZAÇÃO NACIONAL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15"/>
                        </a:rPr>
                        <a:t>PRP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REPUBLICANO PROGRESSISTA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16"/>
                        </a:rPr>
                        <a:t>PPS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POPULAR SOCIALISTA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17"/>
                        </a:rPr>
                        <a:t>PV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VERDE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18"/>
                        </a:rPr>
                        <a:t>PTdoB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TRABALHISTA DO BRASIL</a:t>
                      </a:r>
                      <a:endParaRPr/>
                    </a:p>
                  </a:txBody>
                  <a:tcPr/>
                </a:tc>
              </a:tr>
              <a:tr h="24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19"/>
                        </a:rPr>
                        <a:t>PP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 dirty="0">
                          <a:solidFill>
                            <a:srgbClr val="000000"/>
                          </a:solidFill>
                          <a:latin typeface="Calibri"/>
                        </a:rPr>
                        <a:t>PARTIDO PROGRESSISTA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5" name="Table 3"/>
          <p:cNvGraphicFramePr/>
          <p:nvPr/>
        </p:nvGraphicFramePr>
        <p:xfrm>
          <a:off x="5015880" y="1484784"/>
          <a:ext cx="3614040" cy="4496160"/>
        </p:xfrm>
        <a:graphic>
          <a:graphicData uri="http://schemas.openxmlformats.org/drawingml/2006/table">
            <a:tbl>
              <a:tblPr/>
              <a:tblGrid>
                <a:gridCol w="619920"/>
                <a:gridCol w="2994120"/>
              </a:tblGrid>
              <a:tr h="43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 dirty="0">
                          <a:solidFill>
                            <a:srgbClr val="0563C1"/>
                          </a:solidFill>
                          <a:latin typeface="Calibri"/>
                          <a:hlinkClick r:id="rId20"/>
                        </a:rPr>
                        <a:t>PSTU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 dirty="0">
                          <a:solidFill>
                            <a:srgbClr val="000000"/>
                          </a:solidFill>
                          <a:latin typeface="Calibri"/>
                        </a:rPr>
                        <a:t>PARTIDO SOCIALISTA DOS TRABALHADORES UNIFICADO</a:t>
                      </a:r>
                      <a:endParaRPr dirty="0"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21"/>
                        </a:rPr>
                        <a:t>PCB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COMUNISTA BRASILEIRO</a:t>
                      </a:r>
                      <a:endParaRPr/>
                    </a:p>
                  </a:txBody>
                  <a:tcPr/>
                </a:tc>
              </a:tr>
              <a:tr h="43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22"/>
                        </a:rPr>
                        <a:t>PRTB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RENOVADOR TRABALHISTA BRASILEIRO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23"/>
                        </a:rPr>
                        <a:t>PHS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HUMANISTA DA SOLIDARIEDADE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24"/>
                        </a:rPr>
                        <a:t>PSDC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SOCIAL DEMOCRATA CRISTÃO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25"/>
                        </a:rPr>
                        <a:t>PCO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DA CAUSA OPERÁRIA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26"/>
                        </a:rPr>
                        <a:t>PTN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TRABALHISTA NACIONAL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27"/>
                        </a:rPr>
                        <a:t>PSL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SOCIAL LIBERAL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28"/>
                        </a:rPr>
                        <a:t>PRB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REPUBLICANO BRASILEIRO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29"/>
                        </a:rPr>
                        <a:t>PSOL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SOCIALISMO E LIBERDADE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30"/>
                        </a:rPr>
                        <a:t>PR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DA REPÚBLICA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31"/>
                        </a:rPr>
                        <a:t>PSD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SOCIAL DEMOCRÁTICO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32"/>
                        </a:rPr>
                        <a:t>PPL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PÁTRIA LIVRE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33"/>
                        </a:rPr>
                        <a:t>PEN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ECOLÓGICO NACIONAL</a:t>
                      </a:r>
                      <a:endParaRPr/>
                    </a:p>
                  </a:txBody>
                  <a:tcPr/>
                </a:tc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34"/>
                        </a:rPr>
                        <a:t> PROS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>
                          <a:solidFill>
                            <a:srgbClr val="000000"/>
                          </a:solidFill>
                          <a:latin typeface="Calibri"/>
                        </a:rPr>
                        <a:t>PARTIDO REPUBLICANO DA ORDEM SOCIAL</a:t>
                      </a:r>
                      <a:endParaRPr/>
                    </a:p>
                  </a:txBody>
                  <a:tcPr/>
                </a:tc>
              </a:tr>
              <a:tr h="25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100" u="sng">
                          <a:solidFill>
                            <a:srgbClr val="0563C1"/>
                          </a:solidFill>
                          <a:latin typeface="Calibri"/>
                          <a:hlinkClick r:id="rId35"/>
                        </a:rPr>
                        <a:t>SD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30" dirty="0">
                          <a:solidFill>
                            <a:srgbClr val="000000"/>
                          </a:solidFill>
                          <a:latin typeface="Calibri"/>
                        </a:rPr>
                        <a:t>SOLIDARIEDADE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CustomShape 4"/>
          <p:cNvSpPr/>
          <p:nvPr/>
        </p:nvSpPr>
        <p:spPr>
          <a:xfrm>
            <a:off x="8806320" y="1224000"/>
            <a:ext cx="2419200" cy="104076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Colocar no Lugar uma dropdown listc</a:t>
            </a:r>
            <a:endParaRPr/>
          </a:p>
        </p:txBody>
      </p:sp>
      <p:sp>
        <p:nvSpPr>
          <p:cNvPr id="9" name="Shape 34"/>
          <p:cNvSpPr/>
          <p:nvPr/>
        </p:nvSpPr>
        <p:spPr>
          <a:xfrm>
            <a:off x="551384" y="6237312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b="1" dirty="0" smtClean="0"/>
              <a:t>Editar Partido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99456" y="1268760"/>
            <a:ext cx="9143640" cy="81180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1" dirty="0" err="1">
                <a:solidFill>
                  <a:srgbClr val="000000"/>
                </a:solidFill>
                <a:latin typeface="Calibri Light"/>
              </a:rPr>
              <a:t>Alteração</a:t>
            </a:r>
            <a:r>
              <a:rPr lang="en-US" sz="6000" b="1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6000" b="1" dirty="0" err="1">
                <a:solidFill>
                  <a:srgbClr val="000000"/>
                </a:solidFill>
                <a:latin typeface="Calibri Light"/>
              </a:rPr>
              <a:t>Partidos</a:t>
            </a:r>
            <a:r>
              <a:rPr lang="en-US" sz="6000" b="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6000" b="1" dirty="0" err="1">
                <a:solidFill>
                  <a:srgbClr val="000000"/>
                </a:solidFill>
                <a:latin typeface="Calibri Light"/>
              </a:rPr>
              <a:t>Existentes</a:t>
            </a:r>
            <a:endParaRPr b="1" dirty="0"/>
          </a:p>
        </p:txBody>
      </p:sp>
      <p:pic>
        <p:nvPicPr>
          <p:cNvPr id="99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1320" y="5591160"/>
            <a:ext cx="1055520" cy="1055520"/>
          </a:xfrm>
          <a:prstGeom prst="rect">
            <a:avLst/>
          </a:prstGeom>
          <a:ln>
            <a:noFill/>
          </a:ln>
        </p:spPr>
      </p:pic>
      <p:pic>
        <p:nvPicPr>
          <p:cNvPr id="100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6960" y="5591160"/>
            <a:ext cx="1055160" cy="1055520"/>
          </a:xfrm>
          <a:prstGeom prst="rect">
            <a:avLst/>
          </a:prstGeom>
          <a:ln>
            <a:noFill/>
          </a:ln>
        </p:spPr>
      </p:pic>
      <p:graphicFrame>
        <p:nvGraphicFramePr>
          <p:cNvPr id="101" name="Table 2"/>
          <p:cNvGraphicFramePr/>
          <p:nvPr/>
        </p:nvGraphicFramePr>
        <p:xfrm>
          <a:off x="1703512" y="2204864"/>
          <a:ext cx="8127720" cy="37080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 dirty="0">
                          <a:solidFill>
                            <a:srgbClr val="000000"/>
                          </a:solidFill>
                          <a:latin typeface="Calibri"/>
                        </a:rPr>
                        <a:t>Partido dos Trabalhadores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" name="Table 3"/>
          <p:cNvGraphicFramePr/>
          <p:nvPr/>
        </p:nvGraphicFramePr>
        <p:xfrm>
          <a:off x="623392" y="3140968"/>
          <a:ext cx="8795160" cy="1483200"/>
        </p:xfrm>
        <a:graphic>
          <a:graphicData uri="http://schemas.openxmlformats.org/drawingml/2006/table">
            <a:tbl>
              <a:tblPr/>
              <a:tblGrid>
                <a:gridCol w="2363040"/>
                <a:gridCol w="64321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Nome do Partido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Partido dos Trabalhadores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Sigla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PT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Número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Presidente Nacional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>
                          <a:solidFill>
                            <a:srgbClr val="000000"/>
                          </a:solidFill>
                          <a:latin typeface="Arial"/>
                        </a:rPr>
                        <a:t>Rui Falcão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" name="Picture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6960" y="2322360"/>
            <a:ext cx="1812240" cy="181224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9606960" y="4262400"/>
            <a:ext cx="19422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Inserir Imagem</a:t>
            </a:r>
            <a:endParaRPr/>
          </a:p>
        </p:txBody>
      </p:sp>
      <p:sp>
        <p:nvSpPr>
          <p:cNvPr id="10" name="Shape 34"/>
          <p:cNvSpPr/>
          <p:nvPr/>
        </p:nvSpPr>
        <p:spPr>
          <a:xfrm>
            <a:off x="551384" y="6237312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b="1" dirty="0" smtClean="0"/>
              <a:t>Editar Partido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124640" y="439920"/>
            <a:ext cx="9143640" cy="81180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1" dirty="0" err="1" smtClean="0">
                <a:solidFill>
                  <a:srgbClr val="000000"/>
                </a:solidFill>
                <a:latin typeface="Calibri Light"/>
              </a:rPr>
              <a:t>Excluir</a:t>
            </a:r>
            <a:r>
              <a:rPr lang="en-US" sz="6000" b="1" dirty="0" smtClean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6000" b="1" dirty="0" err="1" smtClean="0">
                <a:solidFill>
                  <a:srgbClr val="000000"/>
                </a:solidFill>
                <a:latin typeface="Calibri Light"/>
              </a:rPr>
              <a:t>Partidos</a:t>
            </a:r>
            <a:endParaRPr b="1" dirty="0"/>
          </a:p>
        </p:txBody>
      </p:sp>
      <p:pic>
        <p:nvPicPr>
          <p:cNvPr id="8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1320" y="5591160"/>
            <a:ext cx="1055520" cy="1055520"/>
          </a:xfrm>
          <a:prstGeom prst="rect">
            <a:avLst/>
          </a:prstGeom>
          <a:ln>
            <a:noFill/>
          </a:ln>
        </p:spPr>
      </p:pic>
      <p:pic>
        <p:nvPicPr>
          <p:cNvPr id="85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6960" y="5591160"/>
            <a:ext cx="1055160" cy="1055520"/>
          </a:xfrm>
          <a:prstGeom prst="rect">
            <a:avLst/>
          </a:prstGeom>
          <a:ln>
            <a:noFill/>
          </a:ln>
        </p:spPr>
      </p:pic>
      <p:graphicFrame>
        <p:nvGraphicFramePr>
          <p:cNvPr id="87" name="Table 3"/>
          <p:cNvGraphicFramePr/>
          <p:nvPr/>
        </p:nvGraphicFramePr>
        <p:xfrm>
          <a:off x="225000" y="2618640"/>
          <a:ext cx="8795160" cy="1483200"/>
        </p:xfrm>
        <a:graphic>
          <a:graphicData uri="http://schemas.openxmlformats.org/drawingml/2006/table">
            <a:tbl>
              <a:tblPr/>
              <a:tblGrid>
                <a:gridCol w="2363040"/>
                <a:gridCol w="64321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 dirty="0">
                          <a:solidFill>
                            <a:srgbClr val="000000"/>
                          </a:solidFill>
                          <a:latin typeface="Calibri"/>
                        </a:rPr>
                        <a:t>Nome do Partido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Partido da UFABC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Sigla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PUFABC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Número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1">
                          <a:solidFill>
                            <a:srgbClr val="000000"/>
                          </a:solidFill>
                          <a:latin typeface="Calibri"/>
                        </a:rPr>
                        <a:t>Presidente Nacional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>
                          <a:solidFill>
                            <a:srgbClr val="000000"/>
                          </a:solidFill>
                          <a:latin typeface="Arial"/>
                        </a:rPr>
                        <a:t>Klaus </a:t>
                      </a:r>
                      <a:r>
                        <a:rPr lang="pt-BR" dirty="0" err="1">
                          <a:solidFill>
                            <a:srgbClr val="000000"/>
                          </a:solidFill>
                          <a:latin typeface="Arial"/>
                        </a:rPr>
                        <a:t>Capelle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9" name="Picture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80600" y="2619720"/>
            <a:ext cx="1942200" cy="1366200"/>
          </a:xfrm>
          <a:prstGeom prst="rect">
            <a:avLst/>
          </a:prstGeom>
          <a:ln>
            <a:noFill/>
          </a:ln>
        </p:spPr>
      </p:pic>
      <p:sp>
        <p:nvSpPr>
          <p:cNvPr id="13" name="Shape 34"/>
          <p:cNvSpPr/>
          <p:nvPr/>
        </p:nvSpPr>
        <p:spPr>
          <a:xfrm>
            <a:off x="335360" y="6093296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b="1" dirty="0" smtClean="0"/>
              <a:t>Excluir</a:t>
            </a:r>
            <a:endParaRPr b="1" dirty="0"/>
          </a:p>
        </p:txBody>
      </p:sp>
      <p:sp>
        <p:nvSpPr>
          <p:cNvPr id="14" name="Shape 34"/>
          <p:cNvSpPr/>
          <p:nvPr/>
        </p:nvSpPr>
        <p:spPr>
          <a:xfrm>
            <a:off x="2423592" y="1412776"/>
            <a:ext cx="7920880" cy="360040"/>
          </a:xfrm>
          <a:prstGeom prst="rect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" name="Retângulo 14"/>
          <p:cNvSpPr/>
          <p:nvPr/>
        </p:nvSpPr>
        <p:spPr>
          <a:xfrm>
            <a:off x="10344472" y="1412776"/>
            <a:ext cx="21602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 rot="10800000">
            <a:off x="10416480" y="1628800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91344" y="14127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Selecionar Partido:</a:t>
            </a:r>
            <a:endParaRPr lang="pt-BR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>
            <a:spLocks noGrp="1"/>
          </p:cNvSpPr>
          <p:nvPr>
            <p:ph type="subTitle"/>
          </p:nvPr>
        </p:nvSpPr>
        <p:spPr>
          <a:xfrm>
            <a:off x="3575720" y="2276872"/>
            <a:ext cx="5400600" cy="252028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Deseja Excluir Partido “........”?</a:t>
            </a:r>
          </a:p>
          <a:p>
            <a:pPr algn="ctr">
              <a:lnSpc>
                <a:spcPct val="100000"/>
              </a:lnSpc>
            </a:pPr>
            <a:endParaRPr lang="pt-BR" sz="2400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6" name="Retângulo 5"/>
          <p:cNvSpPr/>
          <p:nvPr/>
        </p:nvSpPr>
        <p:spPr>
          <a:xfrm>
            <a:off x="4007768" y="3933056"/>
            <a:ext cx="115212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519936" y="3933056"/>
            <a:ext cx="115212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104112" y="3933056"/>
            <a:ext cx="12241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Cancelar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616280" y="2276872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X</a:t>
            </a:r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598</Words>
  <Application>Microsoft Office PowerPoint</Application>
  <PresentationFormat>Personalizar</PresentationFormat>
  <Paragraphs>245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24" baseType="lpstr">
      <vt:lpstr>Office Theme</vt:lpstr>
      <vt:lpstr>Office Theme</vt:lpstr>
      <vt:lpstr>URNA</vt:lpstr>
      <vt:lpstr>SETUP ELEIÇÃO</vt:lpstr>
      <vt:lpstr>Seção Eleitoral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URNA</dc:title>
  <cp:lastModifiedBy>Gabriela</cp:lastModifiedBy>
  <cp:revision>17</cp:revision>
  <dcterms:modified xsi:type="dcterms:W3CDTF">2014-11-02T13:20:04Z</dcterms:modified>
</cp:coreProperties>
</file>