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6" r:id="rId15"/>
    <p:sldId id="258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9" r:id="rId28"/>
    <p:sldId id="300" r:id="rId29"/>
    <p:sldId id="297" r:id="rId30"/>
    <p:sldId id="298" r:id="rId31"/>
    <p:sldId id="275" r:id="rId3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261F6-98F1-52C6-3959-A272B7A7A3BA}" v="678" dt="2024-04-10T11:32:2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s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html/html_form_input_typ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Document_Object_Model/Introdu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home.cern/science/computing/birth-we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alidator.w3.org/nu/#textare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Learn/Getting_started_with_the_web/HTML_bas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Learn/Getting_started_with_the_web/HTML_bas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55;p13"/>
          <p:cNvPicPr/>
          <p:nvPr/>
        </p:nvPicPr>
        <p:blipFill>
          <a:blip r:embed="rId3"/>
          <a:srcRect r="21291"/>
          <a:stretch/>
        </p:blipFill>
        <p:spPr>
          <a:xfrm>
            <a:off x="3234600" y="0"/>
            <a:ext cx="5908320" cy="5142600"/>
          </a:xfrm>
          <a:prstGeom prst="rect">
            <a:avLst/>
          </a:prstGeom>
          <a:ln>
            <a:noFill/>
          </a:ln>
        </p:spPr>
      </p:pic>
      <p:pic>
        <p:nvPicPr>
          <p:cNvPr id="77" name="Google Shape;56;p13"/>
          <p:cNvPicPr/>
          <p:nvPr/>
        </p:nvPicPr>
        <p:blipFill>
          <a:blip r:embed="rId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380880" y="1766160"/>
            <a:ext cx="393912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100000"/>
              </a:lnSpc>
            </a:pPr>
            <a:r>
              <a:rPr lang="pt-BR" sz="46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Aula 2</a:t>
            </a:r>
            <a:br>
              <a:rPr dirty="0"/>
            </a:br>
            <a:br>
              <a:rPr dirty="0"/>
            </a:br>
            <a:r>
              <a:rPr lang="pt-BR" sz="46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HTML &amp; CSS</a:t>
            </a:r>
          </a:p>
          <a:p>
            <a:r>
              <a:rPr lang="pt-BR" sz="800" spc="-1" dirty="0">
                <a:solidFill>
                  <a:srgbClr val="0000CC"/>
                </a:solidFill>
                <a:latin typeface="Open Sans Light"/>
                <a:ea typeface="Open Sans Light"/>
              </a:rPr>
              <a:t>+spoilers</a:t>
            </a:r>
          </a:p>
        </p:txBody>
      </p:sp>
      <p:pic>
        <p:nvPicPr>
          <p:cNvPr id="79" name="Google Shape;59;p13"/>
          <p:cNvPicPr/>
          <p:nvPr/>
        </p:nvPicPr>
        <p:blipFill>
          <a:blip r:embed="rId5"/>
          <a:stretch/>
        </p:blipFill>
        <p:spPr>
          <a:xfrm>
            <a:off x="361800" y="4502160"/>
            <a:ext cx="1087920" cy="3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Tabelas: Propriedade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dirty="0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border</a:t>
            </a: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propriedade de elemento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  <a:endParaRPr lang="pt-BR" b="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Se igual a algum valor a tabela fica com bordas cada vez mais destacadas.</a:t>
            </a:r>
            <a:endParaRPr lang="pt-BR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th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Cabeçalho da tabela, aplicado dentro de elemento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tr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colspan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Tem a propriedade de mesclar células, propriedade de elemento tipo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td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49679B-130F-A236-EB0D-15BAEE1B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86" y="3247756"/>
            <a:ext cx="6856921" cy="12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34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Elementos do Texto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&lt;i&gt;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Texto em Itálico (é usado para transmitir um significado tradicionalmente transmitido por itálico: palavras estrangeiras, designação taxonômica, termos técnicos, um pensamento…)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&lt;b&gt;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Texto em negrito (é usado para transmitir um significado tradicionalmente transmitido por negrito: palavras-chave, nomes de produtos, sentença principal…)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&lt;u&gt;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sublinhado (é usado para transmitir um significado tradicionalmente transmitido pelo sublinhado: nome próprio, erro de ortografia…)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strong</a:t>
            </a: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tem aparência de negrito mas além disso, leitores de sites falam em uma entonação diferente.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310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Links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Em um link queremos que ao se clicar em um elemento (um texto, uma imagem, ou outro elemento HTML) o Browser seja direcionado a outra URL;</a:t>
            </a:r>
            <a:endParaRPr lang="pt-BR" sz="1600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Logo, links são sempre aninhados a outros elementos HTML;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Esta URL pode ser uma página ou um arquivo no servidor;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Utiliza-se a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tag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&lt;a 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href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=”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xxx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” &gt;</a:t>
            </a:r>
            <a:endParaRPr lang="pt-BR" dirty="0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Courier New"/>
              <a:ea typeface="Open Sans"/>
              <a:cs typeface="Arial"/>
            </a:endParaRPr>
          </a:p>
          <a:p>
            <a:r>
              <a:rPr lang="pt-BR" sz="1100" spc="-1" dirty="0">
                <a:solidFill>
                  <a:srgbClr val="D4D4D4"/>
                </a:solidFill>
                <a:latin typeface="Courier New"/>
                <a:ea typeface="Open Sans"/>
                <a:cs typeface="Courier New"/>
              </a:rPr>
              <a:t>   </a:t>
            </a:r>
            <a:r>
              <a:rPr lang="pt-BR" sz="1100" spc="-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&lt;p&gt;</a:t>
            </a:r>
            <a:endParaRPr lang="pt-BR">
              <a:solidFill>
                <a:srgbClr val="000000"/>
              </a:solidFill>
              <a:latin typeface="Arial"/>
              <a:ea typeface="Open Sans"/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Estou criando um link para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&lt;a 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="https://www.cnn.com"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="Uma fonte de informações!"&gt;a CNN USA&lt;/a&gt;.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&lt;/p&gt;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&lt;p&gt;</a:t>
            </a:r>
            <a:b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</a:b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Estou criando um link para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&lt;a 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="./em_branco.pdf"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="Uma fonte de informações!"&gt;um arquivo no meu servidor&lt;/a&gt;.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&lt;/p&gt;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54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Exercício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Vamos criar uma página HTML que seria o seu currículo;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Ela deve conter: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Título identificando que é um currículo ( cabeçalho h1);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Nome completo, idade (parágrafos)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Endereço</a:t>
            </a:r>
            <a:endParaRPr lang="pt-BR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Lista não-ordenada de itens contendo experiência.</a:t>
            </a:r>
            <a:endParaRPr lang="pt-BR" dirty="0">
              <a:latin typeface="Open Sans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611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4;p14"/>
          <p:cNvPicPr/>
          <p:nvPr/>
        </p:nvPicPr>
        <p:blipFill>
          <a:blip r:embed="rId3"/>
          <a:srcRect l="19953" t="12607"/>
          <a:stretch/>
        </p:blipFill>
        <p:spPr>
          <a:xfrm>
            <a:off x="0" y="0"/>
            <a:ext cx="5803920" cy="42246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65;p14"/>
          <p:cNvPicPr/>
          <p:nvPr/>
        </p:nvPicPr>
        <p:blipFill>
          <a:blip r:embed="rId4"/>
          <a:stretch/>
        </p:blipFill>
        <p:spPr>
          <a:xfrm>
            <a:off x="3240" y="-684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5438520" y="1743480"/>
            <a:ext cx="465660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pt-BR" sz="45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br/>
            <a:endParaRPr lang="pt-BR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67;p14"/>
          <p:cNvPicPr/>
          <p:nvPr/>
        </p:nvPicPr>
        <p:blipFill>
          <a:blip r:embed="rId5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5600880" y="5676840"/>
            <a:ext cx="333252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Cascading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Style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Sheets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(CSS)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Útil para separar da </a:t>
            </a:r>
            <a:r>
              <a:rPr lang="pt-BR" sz="1600" spc="-1" dirty="0">
                <a:solidFill>
                  <a:srgbClr val="0000CC"/>
                </a:solidFill>
                <a:ea typeface="+mn-lt"/>
                <a:cs typeface="+mn-lt"/>
              </a:rPr>
              <a:t>página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 o negócio e o estilo;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Podemos controlar o layout da página todo em um só lugar e não espalhado pelo elemento.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Boa fonte</a:t>
            </a:r>
          </a:p>
          <a:p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Poderíamos fazer: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&lt;h1 </a:t>
            </a:r>
            <a:r>
              <a:rPr lang="pt-BR" sz="1600" spc="-1" dirty="0" err="1">
                <a:latin typeface="Courier New"/>
                <a:ea typeface="+mn-lt"/>
                <a:cs typeface="+mn-lt"/>
              </a:rPr>
              <a:t>style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="color: </a:t>
            </a:r>
            <a:r>
              <a:rPr lang="pt-BR" sz="1600" spc="-1" dirty="0" err="1">
                <a:latin typeface="Courier New"/>
                <a:ea typeface="+mn-lt"/>
                <a:cs typeface="+mn-lt"/>
              </a:rPr>
              <a:t>red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"&gt; Um Cabeçalho &lt;/h1&gt;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Ou criar um espaço para estilo dentro do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head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:</a:t>
            </a:r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A5B88B-CCC5-18D6-017B-941E4717321C}"/>
              </a:ext>
            </a:extLst>
          </p:cNvPr>
          <p:cNvSpPr txBox="1"/>
          <p:nvPr/>
        </p:nvSpPr>
        <p:spPr>
          <a:xfrm>
            <a:off x="5303896" y="3250056"/>
            <a:ext cx="37724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head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200" dirty="0">
              <a:solidFill>
                <a:srgbClr val="0000CD"/>
              </a:solidFill>
              <a:ea typeface="+mn-lt"/>
              <a:cs typeface="+mn-lt"/>
            </a:endParaRPr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    &lt;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style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body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background-color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</a:t>
            </a:r>
            <a:r>
              <a:rPr lang="pt-BR" sz="1200" dirty="0" err="1">
                <a:solidFill>
                  <a:srgbClr val="0000CD"/>
                </a:solidFill>
                <a:ea typeface="+mn-lt"/>
                <a:cs typeface="+mn-lt"/>
              </a:rPr>
              <a:t>red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h1  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blue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p   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</a:t>
            </a:r>
            <a:r>
              <a:rPr lang="pt-BR" sz="1200" dirty="0" err="1">
                <a:solidFill>
                  <a:srgbClr val="0000CD"/>
                </a:solidFill>
                <a:ea typeface="+mn-lt"/>
                <a:cs typeface="+mn-lt"/>
              </a:rPr>
              <a:t>green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    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style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200" dirty="0">
              <a:solidFill>
                <a:srgbClr val="0000CD"/>
              </a:solidFill>
              <a:ea typeface="+mn-lt"/>
              <a:cs typeface="+mn-lt"/>
            </a:endParaRPr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head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45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 arquivo CSS ainda pode ser externo</a:t>
            </a:r>
            <a:endParaRPr lang="pt-BR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&lt;!DOCTYPE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head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&gt;Externo&lt;/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&lt;link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rel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stylesheet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"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="externo.css"&gt;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head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&lt;body&gt;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&lt;h1&gt;Um Cabeçalho&lt;/h1&gt;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&lt;/body&gt;</a:t>
            </a:r>
            <a:endParaRPr lang="pt-BR" sz="1600" dirty="0">
              <a:solidFill>
                <a:srgbClr val="000000"/>
              </a:solidFill>
              <a:latin typeface="Arial"/>
              <a:ea typeface="Open Sans"/>
              <a:cs typeface="Courier New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089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Podemos ainda definir uma classe de estilo no arquivo CSS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.</a:t>
            </a:r>
            <a:r>
              <a:rPr lang="pt-BR" sz="1600" spc="-1" dirty="0" err="1">
                <a:latin typeface="Courier New"/>
                <a:ea typeface="Open Sans"/>
                <a:cs typeface="Courier New"/>
              </a:rPr>
              <a:t>minhaClasse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 {</a:t>
            </a:r>
            <a:endParaRPr lang="pt-BR" sz="1600" dirty="0"/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   color: </a:t>
            </a:r>
            <a:r>
              <a:rPr lang="pt-BR" sz="1600" spc="-1" dirty="0" err="1">
                <a:latin typeface="Courier New"/>
                <a:ea typeface="Open Sans"/>
                <a:cs typeface="Courier New"/>
              </a:rPr>
              <a:t>red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;</a:t>
            </a:r>
            <a:endParaRPr lang="pt-BR" sz="1600" dirty="0"/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}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57321F7-0796-DA5F-2B11-419B1565CDCF}"/>
              </a:ext>
            </a:extLst>
          </p:cNvPr>
          <p:cNvSpPr txBox="1"/>
          <p:nvPr/>
        </p:nvSpPr>
        <p:spPr>
          <a:xfrm>
            <a:off x="276120" y="250276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ea typeface="+mn-lt"/>
                <a:cs typeface="+mn-lt"/>
              </a:rPr>
              <a:t>E no elemento que queremos aplicar a classe de estilo colocamos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&lt;h1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class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minhaClasse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"&gt;Um Cabeçalho&lt;/h1&gt;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29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 elemento formulário é utilizado para entrada de dados em combinação com outros elementos de entrada dentro dele.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094C65-03B5-F3DA-B023-AE4BBBCC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5" y="1834731"/>
            <a:ext cx="2158041" cy="1819095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2B39369E-A6E1-47EF-C098-D0D0B3A986CD}"/>
              </a:ext>
            </a:extLst>
          </p:cNvPr>
          <p:cNvSpPr txBox="1"/>
          <p:nvPr/>
        </p:nvSpPr>
        <p:spPr>
          <a:xfrm>
            <a:off x="631959" y="3915336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4"/>
              </a:rPr>
              <a:t>Fonte boa</a:t>
            </a:r>
            <a:endParaRPr lang="pt-BR" sz="1600" spc="-1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284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&lt;input&gt;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label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select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textarea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button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8B8D98-CDA4-7913-A00A-2497BA22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02" y="1509802"/>
            <a:ext cx="1495425" cy="2476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EDCA06-6DC6-4063-2B6C-D132918E1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49" y="2369928"/>
            <a:ext cx="933450" cy="209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B6CAC-FDC6-663B-4111-1A0619DA1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260" y="3020683"/>
            <a:ext cx="1828800" cy="26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1B3C7C-4353-42EF-B5C4-F8ACC0F22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277" y="3494506"/>
            <a:ext cx="2905125" cy="828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43580D-D5E3-E076-AFC2-3812A7508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584221"/>
            <a:ext cx="782128" cy="3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11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Vamos ver</a:t>
            </a:r>
            <a:br>
              <a:rPr/>
            </a:b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+mn-lt"/>
              </a:rPr>
              <a:t>Vamos ver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HTML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Definição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Elementos básicos</a:t>
            </a:r>
            <a:endParaRPr lang="pt-BR" dirty="0"/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Entrada de Dados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CSS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Necessidade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DOM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UX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Exercício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Javascript (Spoiler)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V8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Node</a:t>
            </a: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8382552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id="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loginForm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"&gt;</a:t>
            </a:r>
            <a:endParaRPr lang="pt-BR" sz="1400" dirty="0">
              <a:latin typeface="Courier New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for="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"&gt;Nome:&lt;/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id="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="João"&gt;&lt;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for="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"&gt;Sobrenome:&lt;/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endParaRPr lang="pt-BR" sz="1400" spc="-1" dirty="0">
              <a:latin typeface="Courier New"/>
              <a:cs typeface="Arial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id="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="Silva"&gt;&lt;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submit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="Enviar"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onclick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="alerta()"&gt;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dirty="0">
              <a:latin typeface="Courier New"/>
            </a:endParaRPr>
          </a:p>
          <a:p>
            <a:endParaRPr lang="pt-BR" sz="1400" spc="-1" dirty="0">
              <a:latin typeface="Courier New"/>
              <a:cs typeface="Arial"/>
            </a:endParaRPr>
          </a:p>
          <a:p>
            <a:r>
              <a:rPr lang="pt-BR" sz="1100" b="1" spc="-1">
                <a:solidFill>
                  <a:srgbClr val="808080"/>
                </a:solidFill>
                <a:ea typeface="+mn-lt"/>
                <a:cs typeface="+mn-lt"/>
              </a:rPr>
              <a:t>&lt;</a:t>
            </a:r>
            <a:r>
              <a:rPr lang="pt-BR" sz="1100" b="1" spc="-1">
                <a:solidFill>
                  <a:srgbClr val="569CD6"/>
                </a:solidFill>
                <a:ea typeface="+mn-lt"/>
                <a:cs typeface="+mn-lt"/>
              </a:rPr>
              <a:t>script</a:t>
            </a:r>
            <a:r>
              <a:rPr lang="pt-BR" sz="1100" b="1" spc="-1">
                <a:solidFill>
                  <a:srgbClr val="808080"/>
                </a:solidFill>
                <a:ea typeface="+mn-lt"/>
                <a:cs typeface="+mn-lt"/>
              </a:rPr>
              <a:t>&gt;</a:t>
            </a:r>
            <a:endParaRPr lang="pt-BR" b="1"/>
          </a:p>
          <a:p>
            <a:r>
              <a:rPr lang="pt-BR" sz="1100" b="1" spc="-1" err="1">
                <a:solidFill>
                  <a:srgbClr val="569CD6"/>
                </a:solidFill>
                <a:ea typeface="+mn-lt"/>
                <a:cs typeface="+mn-lt"/>
              </a:rPr>
              <a:t>function</a:t>
            </a:r>
            <a:r>
              <a:rPr lang="pt-BR" sz="1100" b="1" spc="-1" dirty="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pt-BR" sz="1100" b="1" spc="-1">
                <a:solidFill>
                  <a:srgbClr val="DCDCAA"/>
                </a:solidFill>
                <a:ea typeface="+mn-lt"/>
                <a:cs typeface="+mn-lt"/>
              </a:rPr>
              <a:t>alerta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() {</a:t>
            </a:r>
            <a:endParaRPr lang="pt-BR" b="1"/>
          </a:p>
          <a:p>
            <a:r>
              <a:rPr lang="pt-BR" sz="1100" b="1" spc="-1" err="1">
                <a:solidFill>
                  <a:srgbClr val="9CDCFE"/>
                </a:solidFill>
                <a:ea typeface="+mn-lt"/>
                <a:cs typeface="+mn-lt"/>
              </a:rPr>
              <a:t>loginForm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 = </a:t>
            </a:r>
            <a:r>
              <a:rPr lang="pt-BR" sz="1100" b="1" spc="-1" err="1">
                <a:solidFill>
                  <a:srgbClr val="9CDCFE"/>
                </a:solidFill>
                <a:ea typeface="+mn-lt"/>
                <a:cs typeface="+mn-lt"/>
              </a:rPr>
              <a:t>document</a:t>
            </a:r>
            <a:r>
              <a:rPr lang="pt-BR" sz="1100" b="1" spc="-1" err="1">
                <a:solidFill>
                  <a:srgbClr val="D4D4D4"/>
                </a:solidFill>
                <a:ea typeface="+mn-lt"/>
                <a:cs typeface="+mn-lt"/>
              </a:rPr>
              <a:t>.</a:t>
            </a:r>
            <a:r>
              <a:rPr lang="pt-BR" sz="1100" b="1" spc="-1" err="1">
                <a:solidFill>
                  <a:srgbClr val="DCDCAA"/>
                </a:solidFill>
                <a:ea typeface="+mn-lt"/>
                <a:cs typeface="+mn-lt"/>
              </a:rPr>
              <a:t>getElementById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(</a:t>
            </a:r>
            <a:r>
              <a:rPr lang="pt-BR" sz="1100" b="1" spc="-1">
                <a:solidFill>
                  <a:srgbClr val="CE9178"/>
                </a:solidFill>
                <a:ea typeface="+mn-lt"/>
                <a:cs typeface="+mn-lt"/>
              </a:rPr>
              <a:t>"</a:t>
            </a:r>
            <a:r>
              <a:rPr lang="pt-BR" sz="1100" b="1" spc="-1" err="1">
                <a:solidFill>
                  <a:srgbClr val="CE9178"/>
                </a:solidFill>
                <a:ea typeface="+mn-lt"/>
                <a:cs typeface="+mn-lt"/>
              </a:rPr>
              <a:t>loginForm</a:t>
            </a:r>
            <a:r>
              <a:rPr lang="pt-BR" sz="1100" b="1" spc="-1">
                <a:solidFill>
                  <a:srgbClr val="CE9178"/>
                </a:solidFill>
                <a:ea typeface="+mn-lt"/>
                <a:cs typeface="+mn-lt"/>
              </a:rPr>
              <a:t>"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);</a:t>
            </a:r>
            <a:endParaRPr lang="pt-BR" b="1"/>
          </a:p>
          <a:p>
            <a:r>
              <a:rPr lang="pt-BR" sz="1100" b="1" spc="-1" err="1">
                <a:solidFill>
                  <a:srgbClr val="DCDCAA"/>
                </a:solidFill>
                <a:ea typeface="+mn-lt"/>
                <a:cs typeface="+mn-lt"/>
              </a:rPr>
              <a:t>alert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(</a:t>
            </a:r>
            <a:r>
              <a:rPr lang="pt-BR" sz="1100" b="1" spc="-1" err="1">
                <a:solidFill>
                  <a:srgbClr val="9CDCFE"/>
                </a:solidFill>
                <a:ea typeface="+mn-lt"/>
                <a:cs typeface="+mn-lt"/>
              </a:rPr>
              <a:t>loginForm</a:t>
            </a:r>
            <a:r>
              <a:rPr lang="pt-BR" sz="1100" b="1" spc="-1" err="1">
                <a:solidFill>
                  <a:srgbClr val="D4D4D4"/>
                </a:solidFill>
                <a:ea typeface="+mn-lt"/>
                <a:cs typeface="+mn-lt"/>
              </a:rPr>
              <a:t>.</a:t>
            </a:r>
            <a:r>
              <a:rPr lang="pt-BR" sz="1100" b="1" spc="-1" err="1">
                <a:solidFill>
                  <a:srgbClr val="9CDCFE"/>
                </a:solidFill>
                <a:ea typeface="+mn-lt"/>
                <a:cs typeface="+mn-lt"/>
              </a:rPr>
              <a:t>outerHTML</a:t>
            </a:r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)</a:t>
            </a:r>
            <a:endParaRPr lang="pt-BR" b="1"/>
          </a:p>
          <a:p>
            <a:r>
              <a:rPr lang="pt-BR" sz="1100" b="1" spc="-1">
                <a:solidFill>
                  <a:srgbClr val="D4D4D4"/>
                </a:solidFill>
                <a:ea typeface="+mn-lt"/>
                <a:cs typeface="+mn-lt"/>
              </a:rPr>
              <a:t>}</a:t>
            </a:r>
            <a:endParaRPr lang="pt-BR" b="1"/>
          </a:p>
          <a:p>
            <a:r>
              <a:rPr lang="pt-BR" sz="1100" b="1" spc="-1">
                <a:solidFill>
                  <a:srgbClr val="808080"/>
                </a:solidFill>
                <a:ea typeface="+mn-lt"/>
                <a:cs typeface="+mn-lt"/>
              </a:rPr>
              <a:t>&lt;/</a:t>
            </a:r>
            <a:r>
              <a:rPr lang="pt-BR" sz="1100" b="1" spc="-1">
                <a:solidFill>
                  <a:srgbClr val="569CD6"/>
                </a:solidFill>
                <a:ea typeface="+mn-lt"/>
                <a:cs typeface="+mn-lt"/>
              </a:rPr>
              <a:t>script</a:t>
            </a:r>
            <a:r>
              <a:rPr lang="pt-BR" sz="1100" b="1" spc="-1">
                <a:solidFill>
                  <a:srgbClr val="808080"/>
                </a:solidFill>
                <a:ea typeface="+mn-lt"/>
                <a:cs typeface="+mn-lt"/>
              </a:rPr>
              <a:t>&gt;</a:t>
            </a:r>
            <a:endParaRPr lang="pt-BR" b="1"/>
          </a:p>
          <a:p>
            <a:endParaRPr lang="pt-BR" sz="1400" spc="-1" dirty="0">
              <a:latin typeface="Courier New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3FD1427-1950-806E-CB7F-ED6B036A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16" y="3211632"/>
            <a:ext cx="2914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01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Ações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onclick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=””: 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Executa uma ação após o elemento ser clicado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No exemplo anterior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&lt;input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type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submit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"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value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="Enviar"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onclick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="alerta</a:t>
            </a:r>
            <a:r>
              <a:rPr lang="pt-BR" sz="1600" spc="-1" dirty="0">
                <a:latin typeface="Courier New"/>
                <a:cs typeface="Courier New"/>
              </a:rPr>
              <a:t>()"&gt;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57321F7-0796-DA5F-2B11-419B1565CDCF}"/>
              </a:ext>
            </a:extLst>
          </p:cNvPr>
          <p:cNvSpPr txBox="1"/>
          <p:nvPr/>
        </p:nvSpPr>
        <p:spPr>
          <a:xfrm>
            <a:off x="276120" y="250276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ea typeface="+mn-lt"/>
                <a:cs typeface="+mn-lt"/>
              </a:rPr>
              <a:t>Criar então área de Script Javascript</a:t>
            </a: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endParaRPr lang="pt-BR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r>
              <a:rPr lang="pt-BR" sz="1100" spc="-1" dirty="0">
                <a:latin typeface="Courier New"/>
                <a:ea typeface="+mn-lt"/>
                <a:cs typeface="+mn-lt"/>
              </a:rPr>
              <a:t>&lt;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script&gt;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</a:t>
            </a:r>
            <a:r>
              <a:rPr lang="pt-BR" sz="1600" spc="-1" err="1">
                <a:latin typeface="Courier New"/>
                <a:ea typeface="+mn-lt"/>
                <a:cs typeface="+mn-lt"/>
              </a:rPr>
              <a:t>function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 alerta(){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  </a:t>
            </a:r>
            <a:r>
              <a:rPr lang="pt-BR" sz="1600" spc="-1" err="1">
                <a:latin typeface="Courier New"/>
                <a:ea typeface="+mn-lt"/>
                <a:cs typeface="+mn-lt"/>
              </a:rPr>
              <a:t>alert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('Cliquei em Enviar')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}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&lt;/script&gt;</a:t>
            </a:r>
            <a:endParaRPr lang="pt-BR" sz="1600">
              <a:latin typeface="Courier New"/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349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Ações (Dinâmicas + DOM)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Agora estamos chegando em um outro ponto, onde a página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Estática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tem também comportamento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Dinâmico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Esta parte dinâmica é feita utilizando </a:t>
            </a:r>
            <a:r>
              <a:rPr lang="pt-BR" sz="1600" u="sng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Javascript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acessando o DOM.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DOM: Document Object Model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Quando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é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carregada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, o Browser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constrói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representação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interna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hierárquica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daquela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.</a:t>
            </a:r>
          </a:p>
          <a:p>
            <a:pPr marL="7429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Aperte F12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em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e observe 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primeira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Aba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carregada</a:t>
            </a: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1FB6A9-AADD-99BA-B377-053709D6F572}"/>
              </a:ext>
            </a:extLst>
          </p:cNvPr>
          <p:cNvSpPr txBox="1"/>
          <p:nvPr/>
        </p:nvSpPr>
        <p:spPr>
          <a:xfrm>
            <a:off x="1109746" y="3906915"/>
            <a:ext cx="4770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Javascript será nossa próxima aula!!</a:t>
            </a:r>
          </a:p>
        </p:txBody>
      </p:sp>
    </p:spTree>
    <p:extLst>
      <p:ext uri="{BB962C8B-B14F-4D97-AF65-F5344CB8AC3E}">
        <p14:creationId xmlns:p14="http://schemas.microsoft.com/office/powerpoint/2010/main" val="315929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 (por baixo dos panos)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38EE7A4A-806C-1D0B-38C1-D4A8AA61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36" y="787340"/>
            <a:ext cx="6397565" cy="35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9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pode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manipular o DOM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Criar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pt-BR"/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Alterar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Deletar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en-US"/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&lt;body&gt;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&lt;h1&gt;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Evento</a:t>
            </a:r>
            <a:r>
              <a:rPr lang="en-US" sz="1400" dirty="0">
                <a:latin typeface="Courier New"/>
                <a:ea typeface="+mn-lt"/>
                <a:cs typeface="+mn-lt"/>
              </a:rPr>
              <a:t> onclick &lt;/h1&gt;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&lt;p&gt;Clique no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botão</a:t>
            </a:r>
            <a:r>
              <a:rPr lang="en-US" sz="1400" dirty="0">
                <a:latin typeface="Courier New"/>
                <a:ea typeface="+mn-lt"/>
                <a:cs typeface="+mn-lt"/>
              </a:rPr>
              <a:t> para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ver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Javascript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alterar</a:t>
            </a:r>
            <a:r>
              <a:rPr lang="en-US" sz="1400" dirty="0">
                <a:latin typeface="Courier New"/>
                <a:ea typeface="+mn-lt"/>
                <a:cs typeface="+mn-lt"/>
              </a:rPr>
              <a:t> o DOM e a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página</a:t>
            </a:r>
            <a:r>
              <a:rPr lang="en-US" sz="1400" dirty="0">
                <a:latin typeface="Courier New"/>
                <a:ea typeface="+mn-lt"/>
                <a:cs typeface="+mn-lt"/>
              </a:rPr>
              <a:t>&lt;/p&gt;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&lt;button onclick="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myFunction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US" sz="1400" dirty="0">
                <a:latin typeface="Courier New"/>
                <a:ea typeface="+mn-lt"/>
                <a:cs typeface="+mn-lt"/>
              </a:rPr>
              <a:t>"&gt;Click me&lt;/button&gt;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&lt;p id="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+mn-lt"/>
                <a:cs typeface="+mn-lt"/>
              </a:rPr>
              <a:t>demo</a:t>
            </a:r>
            <a:r>
              <a:rPr lang="en-US" sz="1400" dirty="0">
                <a:latin typeface="Courier New"/>
                <a:ea typeface="+mn-lt"/>
                <a:cs typeface="+mn-lt"/>
              </a:rPr>
              <a:t>"&gt;&lt;/p&gt;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&lt;script&gt;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function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myFunction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() {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  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document.</a:t>
            </a:r>
            <a:r>
              <a:rPr lang="en-US" sz="1400" dirty="0" err="1">
                <a:solidFill>
                  <a:srgbClr val="38761D"/>
                </a:solidFill>
                <a:latin typeface="Courier New"/>
                <a:ea typeface="+mn-lt"/>
                <a:cs typeface="+mn-lt"/>
              </a:rPr>
              <a:t>getElementById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("</a:t>
            </a:r>
            <a:r>
              <a:rPr lang="en-US" sz="1400" dirty="0">
                <a:solidFill>
                  <a:srgbClr val="4A86E8"/>
                </a:solidFill>
                <a:latin typeface="Courier New"/>
                <a:ea typeface="+mn-lt"/>
                <a:cs typeface="+mn-lt"/>
              </a:rPr>
              <a:t>demo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").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innerHTML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"Hello World";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}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&lt;/script&gt;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&lt;/body&gt;</a:t>
            </a:r>
            <a:endParaRPr lang="en-US" sz="1400" dirty="0">
              <a:latin typeface="Courier New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796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Observe que o JAVASCRIPT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utiliza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o id da tag para saber qual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vai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Id: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getElementById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nome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classe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getElementsByClassName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tipo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 tag HTML: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getElementsByTagName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 boa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fonte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sobre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o 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</a:t>
            </a:r>
            <a:endParaRPr lang="en-US" sz="1600" spc="-1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Open Sans"/>
                <a:cs typeface="Arial"/>
              </a:rPr>
              <a:t>Manipulando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 o DOM de forma </a:t>
            </a:r>
            <a:r>
              <a:rPr lang="en-US" sz="1600" b="1" spc="-1" err="1">
                <a:solidFill>
                  <a:srgbClr val="0000CC"/>
                </a:solidFill>
                <a:latin typeface="Open Sans"/>
                <a:cs typeface="Arial"/>
              </a:rPr>
              <a:t>dinâmica</a:t>
            </a:r>
            <a:r>
              <a:rPr lang="en-US" sz="1600" b="1" spc="-1" dirty="0">
                <a:solidFill>
                  <a:srgbClr val="0000CC"/>
                </a:solidFill>
                <a:latin typeface="Open Sans"/>
                <a:cs typeface="Arial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cs typeface="Arial"/>
              </a:rPr>
              <a:t>podemos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cs typeface="Arial"/>
              </a:rPr>
              <a:t>melhorar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 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cs typeface="Arial"/>
              </a:rPr>
              <a:t>qualidade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 do site </a:t>
            </a:r>
            <a:r>
              <a:rPr lang="en-US" sz="1600" spc="-1" err="1">
                <a:solidFill>
                  <a:srgbClr val="0000CC"/>
                </a:solidFill>
                <a:latin typeface="Open Sans"/>
                <a:cs typeface="Arial"/>
              </a:rPr>
              <a:t>melhorando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 a </a:t>
            </a:r>
            <a:r>
              <a:rPr lang="en-US" sz="1600" b="1" spc="-1" err="1">
                <a:solidFill>
                  <a:srgbClr val="FF0000"/>
                </a:solidFill>
                <a:latin typeface="Open Sans"/>
                <a:cs typeface="Arial"/>
              </a:rPr>
              <a:t>experiência</a:t>
            </a:r>
            <a:r>
              <a:rPr lang="en-US" sz="1600" b="1" spc="-1" dirty="0">
                <a:solidFill>
                  <a:srgbClr val="FF0000"/>
                </a:solidFill>
                <a:latin typeface="Open Sans"/>
                <a:cs typeface="Arial"/>
              </a:rPr>
              <a:t> do </a:t>
            </a:r>
            <a:r>
              <a:rPr lang="en-US" sz="1600" b="1" spc="-1" err="1">
                <a:solidFill>
                  <a:srgbClr val="FF0000"/>
                </a:solidFill>
                <a:latin typeface="Open Sans"/>
                <a:cs typeface="Arial"/>
              </a:rPr>
              <a:t>usuário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cs typeface="Arial"/>
              </a:rPr>
              <a:t>;</a:t>
            </a: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54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UX = </a:t>
            </a:r>
            <a:r>
              <a:rPr lang="pt-BR" sz="3000" spc="-1" dirty="0" err="1">
                <a:solidFill>
                  <a:srgbClr val="0000CC"/>
                </a:solidFill>
                <a:latin typeface="Open Sans Light"/>
                <a:ea typeface="Open Sans Light"/>
              </a:rPr>
              <a:t>User</a:t>
            </a: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 Experience</a:t>
            </a:r>
            <a:endParaRPr lang="pt-BR" dirty="0" err="1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Chegamos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a um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onde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a WEB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deixaria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de ser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usada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não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apenas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cientistas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mas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também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pelo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público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geral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sistemas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não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poderiam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continuar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"</a:t>
            </a:r>
            <a:r>
              <a:rPr lang="en-US" sz="1600" spc="-1" err="1">
                <a:solidFill>
                  <a:schemeClr val="accent4"/>
                </a:solidFill>
                <a:latin typeface="Open Sans"/>
                <a:ea typeface="+mn-lt"/>
                <a:cs typeface="+mn-lt"/>
              </a:rPr>
              <a:t>pobres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", "</a:t>
            </a:r>
            <a:r>
              <a:rPr lang="en-US" sz="1600" spc="-1" err="1">
                <a:solidFill>
                  <a:srgbClr val="FF0000"/>
                </a:solidFill>
                <a:latin typeface="Open Sans"/>
                <a:ea typeface="+mn-lt"/>
                <a:cs typeface="+mn-lt"/>
              </a:rPr>
              <a:t>estáticos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" e "</a:t>
            </a:r>
            <a:r>
              <a:rPr lang="en-US" sz="1600" spc="-1" err="1">
                <a:solidFill>
                  <a:schemeClr val="accent3">
                    <a:lumMod val="75000"/>
                  </a:schemeClr>
                </a:solidFill>
                <a:latin typeface="Open Sans"/>
                <a:ea typeface="+mn-lt"/>
                <a:cs typeface="+mn-lt"/>
              </a:rPr>
              <a:t>poluídos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";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Pop-ups;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Flash Player;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Applets...</a:t>
            </a: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UX  = o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processo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que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times de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desenvolvimento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tem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para prover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aos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usuários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experiências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relevantes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significativas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aos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usuários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.</a:t>
            </a:r>
            <a:endParaRPr lang="en-US" sz="1600" spc="-1" dirty="0">
              <a:solidFill>
                <a:srgbClr val="0000CC"/>
              </a:solidFill>
              <a:latin typeface="Courier New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Aquisição</a:t>
            </a:r>
            <a:endParaRPr lang="en-US" sz="1600" spc="-1" dirty="0" err="1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Integração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do </a:t>
            </a: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produto</a:t>
            </a:r>
            <a:endParaRPr lang="en-US" sz="1600" spc="-1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Branding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Design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Usabilidade</a:t>
            </a:r>
            <a:endParaRPr lang="en-US" sz="1600" spc="-1" dirty="0" err="1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Funcionalidade</a:t>
            </a:r>
            <a:endParaRPr lang="en-US" sz="1600" spc="-1" dirty="0" err="1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cs typeface="Arial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E3DE312-A99A-294F-BDB2-90E0BB6E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703" y="3218012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UX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Muitas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vezes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o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terno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UX é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utilizado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para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substituir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termos</a:t>
            </a:r>
            <a:endParaRPr lang="en-US" sz="1600" spc="-1" dirty="0" err="1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ea typeface="+mn-lt"/>
                <a:cs typeface="+mn-lt"/>
              </a:rPr>
              <a:t>UI Design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Usabilidade</a:t>
            </a:r>
            <a:endParaRPr lang="en-US" sz="1600" spc="-1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Contudo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estes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são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 apenas uma parte da UX;</a:t>
            </a:r>
            <a:endParaRPr lang="en-US" sz="1600" spc="-1" dirty="0">
              <a:solidFill>
                <a:srgbClr val="0000CC"/>
              </a:solidFill>
              <a:ea typeface="+mn-lt"/>
              <a:cs typeface="+mn-lt"/>
            </a:endParaRPr>
          </a:p>
          <a:p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"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Nenhum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produto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 é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uma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ilha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. Um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produto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 é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maior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 que o </a:t>
            </a:r>
            <a:r>
              <a:rPr lang="en-US" sz="1600" i="1" spc="-1" err="1">
                <a:solidFill>
                  <a:srgbClr val="FF0000"/>
                </a:solidFill>
                <a:ea typeface="+mn-lt"/>
                <a:cs typeface="+mn-lt"/>
              </a:rPr>
              <a:t>produto</a:t>
            </a:r>
            <a:r>
              <a:rPr lang="en-US" sz="1600" i="1" spc="-1" dirty="0">
                <a:solidFill>
                  <a:srgbClr val="FF0000"/>
                </a:solidFill>
                <a:ea typeface="+mn-lt"/>
                <a:cs typeface="+mn-lt"/>
              </a:rPr>
              <a:t>”</a:t>
            </a:r>
            <a:r>
              <a:rPr lang="en-US" sz="1600" spc="-1" dirty="0">
                <a:solidFill>
                  <a:srgbClr val="FF0000"/>
                </a:solidFill>
                <a:ea typeface="+mn-lt"/>
                <a:cs typeface="+mn-lt"/>
              </a:rPr>
              <a:t> - Don Norman inventor do </a:t>
            </a:r>
            <a:r>
              <a:rPr lang="en-US" sz="1600" spc="-1" err="1">
                <a:solidFill>
                  <a:srgbClr val="FF0000"/>
                </a:solidFill>
                <a:ea typeface="+mn-lt"/>
                <a:cs typeface="+mn-lt"/>
              </a:rPr>
              <a:t>termo</a:t>
            </a:r>
            <a:r>
              <a:rPr lang="en-US" sz="1600" spc="-1" dirty="0">
                <a:solidFill>
                  <a:srgbClr val="FF0000"/>
                </a:solidFill>
                <a:ea typeface="+mn-lt"/>
                <a:cs typeface="+mn-lt"/>
              </a:rPr>
              <a:t> user experience</a:t>
            </a:r>
          </a:p>
          <a:p>
            <a:endParaRPr lang="en-US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Um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produto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 é um conjunto </a:t>
            </a:r>
            <a:r>
              <a:rPr lang="en-US" sz="1600" u="sng" spc="-1">
                <a:solidFill>
                  <a:srgbClr val="FF0000"/>
                </a:solidFill>
                <a:ea typeface="+mn-lt"/>
                <a:cs typeface="+mn-lt"/>
              </a:rPr>
              <a:t>coeso e integrado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 de experiências.</a:t>
            </a:r>
            <a:endParaRPr lang="en-US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Designers de UX não se concentram </a:t>
            </a:r>
            <a:r>
              <a:rPr lang="en-US" sz="1600" b="1" spc="-1">
                <a:solidFill>
                  <a:srgbClr val="0000CC"/>
                </a:solidFill>
                <a:ea typeface="+mn-lt"/>
                <a:cs typeface="+mn-lt"/>
              </a:rPr>
              <a:t>apenas </a:t>
            </a:r>
            <a:r>
              <a:rPr lang="en-US" sz="1600" spc="-1">
                <a:solidFill>
                  <a:srgbClr val="0000CC"/>
                </a:solidFill>
                <a:ea typeface="+mn-lt"/>
                <a:cs typeface="+mn-lt"/>
              </a:rPr>
              <a:t>em produtos usáveis.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Focam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em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outros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aspectos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Prazer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latin typeface="Arial"/>
                <a:cs typeface="Arial"/>
              </a:rPr>
              <a:t>Eficiência</a:t>
            </a:r>
            <a:endParaRPr lang="en-US" sz="1600" spc="-1" dirty="0" err="1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Diversão</a:t>
            </a:r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>
              <a:solidFill>
                <a:srgbClr val="0000CC"/>
              </a:solidFill>
              <a:latin typeface="Courier New"/>
              <a:cs typeface="Arial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3B8F6D-4A79-90E5-5F99-CC7C9F60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13" y="3461259"/>
            <a:ext cx="5112049" cy="1596066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90C2755-B6E9-FCFD-E6DC-36ED0C09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36" y="841525"/>
            <a:ext cx="1323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6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Javascript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: A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Lógica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que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permite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atualizar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o </a:t>
            </a:r>
            <a:b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</a:b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conteúdo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de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b="1" spc="-1" dirty="0" err="1">
                <a:solidFill>
                  <a:srgbClr val="0000CC"/>
                </a:solidFill>
                <a:ea typeface="+mn-lt"/>
                <a:cs typeface="+mn-lt"/>
              </a:rPr>
              <a:t>dinânicamente</a:t>
            </a:r>
            <a:r>
              <a:rPr lang="en-US" sz="1600" b="1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(DOM)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Quem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sabe JAVA,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não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irá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estranhar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Arial"/>
              <a:ea typeface="+mn-lt"/>
              <a:cs typeface="+mn-lt"/>
            </a:endParaRPr>
          </a:p>
          <a:p>
            <a:r>
              <a:rPr lang="en-US" sz="1600" b="1" spc="-1" dirty="0">
                <a:solidFill>
                  <a:srgbClr val="0000CC"/>
                </a:solidFill>
                <a:ea typeface="+mn-lt"/>
                <a:cs typeface="+mn-lt"/>
              </a:rPr>
              <a:t>HTML &lt; </a:t>
            </a:r>
            <a:r>
              <a:rPr lang="en-US" sz="1600" b="1" spc="-1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r>
              <a:rPr lang="en-US" sz="1600" b="1" spc="-1" dirty="0">
                <a:solidFill>
                  <a:srgbClr val="0000CC"/>
                </a:solidFill>
                <a:ea typeface="+mn-lt"/>
                <a:cs typeface="+mn-lt"/>
              </a:rPr>
              <a:t> &lt; Node &lt; Angular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V8 (Engine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usado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no Chrome)</a:t>
            </a:r>
            <a:endParaRPr lang="en-US" sz="1600" b="1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Escrito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em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C++;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Utilizado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no Chrome (e clones);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MS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passou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a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utilizar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o V8 no Edge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em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2020 (Chakra deprecated);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Firefox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utiliza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 o </a:t>
            </a:r>
            <a:r>
              <a:rPr lang="en-US" sz="1600" spc="-1" dirty="0" err="1">
                <a:solidFill>
                  <a:srgbClr val="0000CC"/>
                </a:solidFill>
                <a:latin typeface="Arial"/>
                <a:cs typeface="Arial"/>
              </a:rPr>
              <a:t>SpiderMonkey</a:t>
            </a:r>
            <a:r>
              <a:rPr lang="en-US" sz="1600" spc="-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5256611-7181-2D00-3879-9AA2F1BC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44" y="502489"/>
            <a:ext cx="2705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1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Javascript + Node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buFont typeface="Arial"/>
              <a:buChar char="•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Antigamente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era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muito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comum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a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separação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clara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entre Frontend e Backend</a:t>
            </a:r>
            <a:endParaRPr lang="pt-BR" dirty="0"/>
          </a:p>
          <a:p>
            <a:pPr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No Frontend era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utilizado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: HTML + CSS +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endParaRPr lang="en-US" err="1"/>
          </a:p>
          <a:p>
            <a:pPr marL="742950" lvl="1" indent="-285750">
              <a:buFont typeface="Courier New"/>
              <a:buChar char="o"/>
            </a:pP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No Backend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usava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-se JAVA, Python, C++, C#...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Assim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os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devs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Front e Backend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não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se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misturavam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…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até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que…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Arial"/>
              <a:ea typeface="+mn-lt"/>
              <a:cs typeface="+mn-lt"/>
            </a:endParaRPr>
          </a:p>
          <a:p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Vamos </a:t>
            </a:r>
            <a:r>
              <a:rPr lang="en-US" spc="-1" err="1">
                <a:solidFill>
                  <a:srgbClr val="FF0000"/>
                </a:solidFill>
                <a:latin typeface="Arial"/>
                <a:cs typeface="Arial"/>
              </a:rPr>
              <a:t>arranjar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" err="1">
                <a:solidFill>
                  <a:srgbClr val="FF0000"/>
                </a:solidFill>
                <a:latin typeface="Arial"/>
                <a:cs typeface="Arial"/>
              </a:rPr>
              <a:t>uma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 forma de </a:t>
            </a:r>
            <a:r>
              <a:rPr lang="en-US" spc="-1" err="1">
                <a:solidFill>
                  <a:srgbClr val="FF0000"/>
                </a:solidFill>
                <a:latin typeface="Arial"/>
                <a:cs typeface="Arial"/>
              </a:rPr>
              <a:t>rodar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" err="1">
                <a:solidFill>
                  <a:srgbClr val="FF0000"/>
                </a:solidFill>
                <a:latin typeface="Arial"/>
                <a:cs typeface="Arial"/>
              </a:rPr>
              <a:t>Javascript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 TAMBÉM no</a:t>
            </a:r>
            <a:b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pc="-1" err="1">
                <a:solidFill>
                  <a:srgbClr val="FF0000"/>
                </a:solidFill>
                <a:latin typeface="Arial"/>
                <a:cs typeface="Arial"/>
              </a:rPr>
              <a:t>servidor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! …………………... 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</a:t>
            </a:r>
            <a:r>
              <a:rPr lang="en-US" spc="-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Arrancaram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o V8 do Chrome 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permitiram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que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ele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rodasse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FORA de um Browser.</a:t>
            </a:r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11F5E6-933F-EFB2-EC9A-B51BF40C5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813" y="3527845"/>
            <a:ext cx="1990724" cy="10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6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4;p14"/>
          <p:cNvPicPr/>
          <p:nvPr/>
        </p:nvPicPr>
        <p:blipFill>
          <a:blip r:embed="rId3"/>
          <a:srcRect l="19953" t="12607"/>
          <a:stretch/>
        </p:blipFill>
        <p:spPr>
          <a:xfrm>
            <a:off x="0" y="0"/>
            <a:ext cx="5803920" cy="4224600"/>
          </a:xfrm>
          <a:prstGeom prst="rect">
            <a:avLst/>
          </a:prstGeom>
          <a:ln>
            <a:noFill/>
          </a:ln>
        </p:spPr>
      </p:pic>
      <p:pic>
        <p:nvPicPr>
          <p:cNvPr id="81" name="Google Shape;65;p14"/>
          <p:cNvPicPr/>
          <p:nvPr/>
        </p:nvPicPr>
        <p:blipFill>
          <a:blip r:embed="rId4"/>
          <a:stretch/>
        </p:blipFill>
        <p:spPr>
          <a:xfrm>
            <a:off x="3240" y="-684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438520" y="1743480"/>
            <a:ext cx="465660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pt-BR" sz="45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br/>
            <a:endParaRPr lang="pt-BR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7;p14"/>
          <p:cNvPicPr/>
          <p:nvPr/>
        </p:nvPicPr>
        <p:blipFill>
          <a:blip r:embed="rId5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600880" y="5676840"/>
            <a:ext cx="333252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53;p31"/>
          <p:cNvPicPr/>
          <p:nvPr/>
        </p:nvPicPr>
        <p:blipFill>
          <a:blip r:embed="rId3"/>
          <a:srcRect r="21291"/>
          <a:stretch/>
        </p:blipFill>
        <p:spPr>
          <a:xfrm>
            <a:off x="3234600" y="0"/>
            <a:ext cx="5908320" cy="5142600"/>
          </a:xfrm>
          <a:prstGeom prst="rect">
            <a:avLst/>
          </a:prstGeom>
          <a:ln>
            <a:noFill/>
          </a:ln>
        </p:spPr>
      </p:pic>
      <p:pic>
        <p:nvPicPr>
          <p:cNvPr id="306" name="Google Shape;354;p31"/>
          <p:cNvPicPr/>
          <p:nvPr/>
        </p:nvPicPr>
        <p:blipFill>
          <a:blip r:embed="rId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356;p31"/>
          <p:cNvPicPr/>
          <p:nvPr/>
        </p:nvPicPr>
        <p:blipFill>
          <a:blip r:embed="rId5"/>
          <a:stretch/>
        </p:blipFill>
        <p:spPr>
          <a:xfrm>
            <a:off x="10182600" y="0"/>
            <a:ext cx="9140040" cy="514260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361800" y="1177560"/>
            <a:ext cx="673560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5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Obrigado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38120" y="2427120"/>
            <a:ext cx="464796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pt-BR" sz="2200" spc="-1" dirty="0">
                <a:solidFill>
                  <a:srgbClr val="0000CC"/>
                </a:solidFill>
                <a:latin typeface="Open Sans SemiBold"/>
                <a:ea typeface="Open Sans SemiBold"/>
              </a:rPr>
              <a:t>Fernando Raposo</a:t>
            </a:r>
            <a:endParaRPr lang="pt-BR" sz="2200" b="0" strike="noStrike" spc="-1" dirty="0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38120" y="2732040"/>
            <a:ext cx="464796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pt-BR" sz="1700" spc="-1" dirty="0">
                <a:solidFill>
                  <a:srgbClr val="0000CC"/>
                </a:solidFill>
                <a:latin typeface="Open Sans Light"/>
                <a:ea typeface="Open Sans Light"/>
              </a:rPr>
              <a:t>Analista - SERPRO</a:t>
            </a:r>
            <a:endParaRPr lang="pt-BR" sz="1700" b="0" strike="noStrike" spc="-1" dirty="0">
              <a:latin typeface="Arial"/>
            </a:endParaRPr>
          </a:p>
        </p:txBody>
      </p:sp>
      <p:pic>
        <p:nvPicPr>
          <p:cNvPr id="312" name="Google Shape;360;p31"/>
          <p:cNvPicPr/>
          <p:nvPr/>
        </p:nvPicPr>
        <p:blipFill>
          <a:blip r:embed="rId6"/>
          <a:stretch/>
        </p:blipFill>
        <p:spPr>
          <a:xfrm>
            <a:off x="361800" y="4502160"/>
            <a:ext cx="1087920" cy="3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endParaRPr lang="pt-BR" sz="3000" spc="-1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Hyper Text Markup Language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(HTML);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Feita inicialmente para cientistas (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era simples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) [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4"/>
              </a:rPr>
              <a:t>CERN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de Genebra]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Linguagem de Marcação (descritora);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Descreve a estrutura de uma página através de elementos, ou 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tags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Originalmente feita para ser estática;</a:t>
            </a:r>
            <a:endParaRPr lang="pt-BR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Mãos à Obra</a:t>
            </a: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Abrir um arquivo de texto em branco</a:t>
            </a:r>
            <a:endParaRPr lang="pt-BR" dirty="0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Salvar como index.html</a:t>
            </a:r>
            <a:endParaRPr lang="pt-BR" dirty="0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Abrir no 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VSCode</a:t>
            </a:r>
            <a:endParaRPr lang="pt-BR" dirty="0" err="1">
              <a:latin typeface="Open Sans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E7DB04EA-E2AE-0621-9115-B15D572BC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305" y="251379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1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Primeira Página</a:t>
            </a:r>
            <a:endParaRPr lang="pt-BR" sz="3000" spc="-1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4265837" y="939223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&lt;!DOCTYPE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html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&gt; - Indica tipo do documento</a:t>
            </a:r>
            <a:br>
              <a:rPr lang="pt-BR" spc="-1" dirty="0">
                <a:latin typeface="Arial"/>
                <a:ea typeface="+mn-lt"/>
                <a:cs typeface="Arial"/>
              </a:rPr>
            </a:br>
            <a:br>
              <a:rPr lang="pt-BR" spc="-1" dirty="0">
                <a:latin typeface="Courier New"/>
                <a:ea typeface="+mn-lt"/>
                <a:cs typeface="Courier New"/>
              </a:rPr>
            </a:br>
            <a:r>
              <a:rPr lang="pt-BR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html</a:t>
            </a:r>
            <a:r>
              <a:rPr lang="pt-BR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-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tag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de início de uma página</a:t>
            </a:r>
            <a:endParaRPr lang="pt-BR" dirty="0">
              <a:solidFill>
                <a:srgbClr val="000000"/>
              </a:solidFill>
              <a:latin typeface="Arial"/>
            </a:endParaRPr>
          </a:p>
          <a:p>
            <a:r>
              <a:rPr lang="pt-BR" b="1" spc="-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*</a:t>
            </a:r>
            <a:r>
              <a:rPr lang="pt-BR" spc="-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Lembrar que </a:t>
            </a:r>
            <a:r>
              <a:rPr lang="pt-BR" spc="-1" dirty="0" err="1">
                <a:solidFill>
                  <a:srgbClr val="FF0000"/>
                </a:solidFill>
                <a:latin typeface="Arial"/>
                <a:ea typeface="+mn-lt"/>
                <a:cs typeface="+mn-lt"/>
              </a:rPr>
              <a:t>tags</a:t>
            </a:r>
            <a:r>
              <a:rPr lang="pt-BR" spc="-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devem ser fechadas</a:t>
            </a:r>
            <a:endParaRPr lang="pt-BR" dirty="0"/>
          </a:p>
          <a:p>
            <a:br>
              <a:rPr lang="pt-BR" b="1" spc="-1" dirty="0">
                <a:latin typeface="Courier New"/>
                <a:ea typeface="+mn-lt"/>
                <a:cs typeface="Courier New"/>
              </a:rPr>
            </a:b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b="1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head</a:t>
            </a: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Para alterar o nome da aba</a:t>
            </a:r>
            <a:endParaRPr lang="pt-BR" dirty="0"/>
          </a:p>
          <a:p>
            <a:br>
              <a:rPr lang="pt-BR" b="1" spc="-1" dirty="0">
                <a:latin typeface="Courier New"/>
                <a:ea typeface="+mn-lt"/>
                <a:cs typeface="Courier New"/>
              </a:rPr>
            </a:b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b="1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title</a:t>
            </a: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Observe o nome da Aba</a:t>
            </a:r>
            <a:endParaRPr lang="pt-BR" dirty="0"/>
          </a:p>
          <a:p>
            <a:br>
              <a:rPr lang="pt-BR" b="1" spc="-1" dirty="0">
                <a:latin typeface="Courier New"/>
                <a:ea typeface="+mn-lt"/>
                <a:cs typeface="Courier New"/>
              </a:rPr>
            </a:b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&lt;body&gt;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O que estará no corpo da página</a:t>
            </a:r>
            <a:endParaRPr lang="pt-BR" dirty="0"/>
          </a:p>
          <a:p>
            <a:br>
              <a:rPr lang="pt-BR" b="1" spc="-1" dirty="0">
                <a:latin typeface="Courier New"/>
                <a:ea typeface="+mn-lt"/>
                <a:cs typeface="Courier New"/>
              </a:rPr>
            </a:b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&lt;h1&gt;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Cabeçalho </a:t>
            </a:r>
            <a:br>
              <a:rPr lang="pt-BR" spc="-1" dirty="0">
                <a:latin typeface="Arial"/>
                <a:ea typeface="+mn-lt"/>
                <a:cs typeface="Arial"/>
              </a:rPr>
            </a:br>
            <a:br>
              <a:rPr lang="pt-BR" spc="-1" dirty="0">
                <a:latin typeface="Arial"/>
                <a:ea typeface="+mn-lt"/>
                <a:cs typeface="Arial"/>
              </a:rPr>
            </a:br>
            <a:r>
              <a:rPr lang="pt-BR" b="1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&lt;p&gt;</a:t>
            </a:r>
            <a:r>
              <a:rPr lang="pt-BR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Parágrafo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800100" lvl="1" indent="-342900">
              <a:buFontTx/>
              <a:buAutoNum type="arabicPeriod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9B7F71F-86C2-309C-B471-9A553D12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35" y="1041909"/>
            <a:ext cx="3609975" cy="27146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4334BD8-4E28-B002-7985-B51A5109CED6}"/>
              </a:ext>
            </a:extLst>
          </p:cNvPr>
          <p:cNvSpPr txBox="1"/>
          <p:nvPr/>
        </p:nvSpPr>
        <p:spPr>
          <a:xfrm>
            <a:off x="608080" y="44237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hlinkClick r:id="rId4"/>
              </a:rPr>
              <a:t>Validador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654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Análise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Vá em qualquer site;</a:t>
            </a:r>
            <a:endParaRPr lang="pt-BR" sz="1600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Clique com o botão direito do Mouse;</a:t>
            </a:r>
            <a:endParaRPr lang="pt-BR" dirty="0">
              <a:latin typeface="Open Sans"/>
            </a:endParaRPr>
          </a:p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Selecione a opção: Exibir código fonte</a:t>
            </a:r>
            <a:endParaRPr lang="pt-BR" dirty="0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Observe que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todas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as páginas têm a mesma estrutura</a:t>
            </a:r>
            <a:endParaRPr lang="pt-BR" dirty="0">
              <a:latin typeface="Open Sans"/>
              <a:ea typeface="+mn-lt"/>
              <a:cs typeface="+mn-lt"/>
            </a:endParaRPr>
          </a:p>
          <a:p>
            <a:pPr marL="285750" indent="-285750">
              <a:buAutoNum type="arabicPeriod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A47B88E-A47D-76C4-9909-3CD6D420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3" y="2131803"/>
            <a:ext cx="7721719" cy="25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3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Agora é só uma questão de aprender os elementos e o colocar na ordem de interesse.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Bom ponto inicial</a:t>
            </a:r>
            <a:endParaRPr lang="pt-BR" dirty="0">
              <a:latin typeface="Open Sans"/>
            </a:endParaRPr>
          </a:p>
          <a:p>
            <a:pPr marL="342900" indent="-34290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Cabeçalhos &lt;h*&gt;</a:t>
            </a:r>
            <a:endParaRPr lang="pt-BR" b="1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h1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título principal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h1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h2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título de alto nível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h2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h3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subtítulo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h3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h4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segundo subtítulo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h4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dirty="0">
              <a:latin typeface="Courier New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29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Parágrafos e Listas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Parágrafo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ea typeface="+mn-lt"/>
                <a:cs typeface="+mn-lt"/>
              </a:rPr>
              <a:t>p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ea typeface="+mn-lt"/>
                <a:cs typeface="+mn-lt"/>
              </a:rPr>
              <a:t>Este é um parágrafo simples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ea typeface="+mn-lt"/>
                <a:cs typeface="+mn-lt"/>
              </a:rPr>
              <a:t>p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100" spc="-1" dirty="0">
              <a:solidFill>
                <a:srgbClr val="999999"/>
              </a:solidFill>
              <a:latin typeface="Arial"/>
              <a:ea typeface="+mn-lt"/>
              <a:cs typeface="+mn-lt"/>
            </a:endParaRPr>
          </a:p>
          <a:p>
            <a:endParaRPr lang="pt-BR" sz="1100" spc="-1" dirty="0">
              <a:solidFill>
                <a:srgbClr val="999999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Listas</a:t>
            </a:r>
            <a:endParaRPr lang="pt-BR" dirty="0">
              <a:latin typeface="Ope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cs typeface="Arial"/>
              </a:rPr>
              <a:t>Ordenadas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ol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 &lt;/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ol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 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cs typeface="Arial"/>
              </a:rPr>
              <a:t>                    Não-ordenadas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ul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&gt;&lt;/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ul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+mn-lt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ol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&lt;li&gt;banana&lt;/li&gt;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&lt;li&gt;maçã&lt;/li&gt;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&lt;li&gt;uva&lt;/li&gt;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&lt;/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ol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161BCA-55FB-0C55-6D05-8E660A3125BC}"/>
              </a:ext>
            </a:extLst>
          </p:cNvPr>
          <p:cNvSpPr txBox="1"/>
          <p:nvPr/>
        </p:nvSpPr>
        <p:spPr>
          <a:xfrm>
            <a:off x="4499793" y="3177219"/>
            <a:ext cx="2743200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>
                <a:latin typeface="Courier New"/>
                <a:cs typeface="Courier New"/>
              </a:rPr>
              <a:t> &lt;</a:t>
            </a:r>
            <a:r>
              <a:rPr lang="pt-BR" sz="1100" dirty="0" err="1">
                <a:latin typeface="Courier New"/>
                <a:cs typeface="Courier New"/>
              </a:rPr>
              <a:t>ul</a:t>
            </a:r>
            <a:r>
              <a:rPr lang="pt-BR" sz="1100" dirty="0">
                <a:latin typeface="Courier New"/>
                <a:cs typeface="Courier New"/>
              </a:rPr>
              <a:t>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&lt;li&gt;banana&lt;/li&gt;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&lt;li&gt;maçã&lt;/li&gt;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&lt;li&gt;uva&lt;/li&gt;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&lt;/</a:t>
            </a:r>
            <a:r>
              <a:rPr lang="pt-BR" sz="1100" dirty="0" err="1">
                <a:latin typeface="Courier New"/>
                <a:cs typeface="Courier New"/>
              </a:rPr>
              <a:t>ul</a:t>
            </a:r>
            <a:r>
              <a:rPr lang="pt-BR" sz="1100" dirty="0">
                <a:latin typeface="Courier New"/>
                <a:cs typeface="Courier New"/>
              </a:rPr>
              <a:t>&gt;</a:t>
            </a:r>
            <a:endParaRPr lang="pt-BR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7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Tabelas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 tabela é um conjunto estruturado de dados constituído por linhas e colunas;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Usamos quando queremos apresentar conjuntos de dados correlatos de forma estruturada;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Quando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não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usar tabelas:</a:t>
            </a:r>
            <a:endParaRPr lang="pt-BR" dirty="0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Para formatar o layout de uma página;</a:t>
            </a:r>
            <a:endParaRPr lang="pt-BR" dirty="0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Dentro de uma tabela tem linhas e dentro das linhas temos células;</a:t>
            </a:r>
            <a:endParaRPr lang="pt-BR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&gt;&lt;/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Marcação de tabela</a:t>
            </a:r>
            <a:endParaRPr lang="pt-BR" dirty="0">
              <a:latin typeface="Open Sans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tr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Linha (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row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)</a:t>
            </a:r>
            <a:endParaRPr lang="pt-BR" dirty="0">
              <a:latin typeface="Open Sans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td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Célula (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data)</a:t>
            </a:r>
            <a:endParaRPr lang="pt-BR" dirty="0">
              <a:latin typeface="Open Sans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04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30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subject/>
  <dc:creator>Edilene Almeida</dc:creator>
  <dc:description/>
  <cp:revision>598</cp:revision>
  <dcterms:modified xsi:type="dcterms:W3CDTF">2024-04-10T11:35:16Z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