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54C67D4-D15A-4744-899E-1836C5EC3520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do texto da estrutura de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estrutura de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estrutura de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nível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estru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tura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tópic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º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í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l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ó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º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í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ó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89064DA-9768-4B47-ADFC-04A55CD7F4B3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html_css.asp" TargetMode="External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html_form_input_types.asp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pt-BR/docs/Web/API/Document_Object_Model/Introduction" TargetMode="External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w3schools.com/html/default.asp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pt-BR/docs/Learn/Getting_started_with_the_web/HTML_basics" TargetMode="External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  <a:ea typeface="Arial"/>
              </a:rPr>
              <a:t>HTML &amp; CSS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Fernando Raposo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036960" y="4695120"/>
            <a:ext cx="73321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fernando.camara@serpro.gov.br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Elementos do Texto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&lt;i&gt;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= Texto em Itálico (é usado para transmitir um significado tradicionalmente transmitido por itálico: palavras estrangeiras, designação taxonômica, termos técnicos, um pensamento…)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&lt;b&gt;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= Texto em negrito (é usado para transmitir um significado tradicionalmente transmitido por negrito: palavras-chave, nomes de produtos, sentença principal…)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&lt;u&gt;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= sublinhado (é usado para transmitir um significado tradicionalmente transmitido pelo sublinhado: nome próprio, erro de ortografia…)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&lt;strong&gt;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= tem aparência de negrito mas além disso, leitores de sites falam em uma entonação diferente.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Links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Em um link queremos que ao se clicar em um elemento (um texto, uma imagem, ou outro elemento HTML) o Browser seja direcionado a outra URL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Logo, links são sempre aninhados a outros elementos HTML;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Esta URL pode ser uma página ou um arquivo no servidor;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Utiliza-se a tag </a:t>
            </a:r>
            <a:r>
              <a:rPr b="0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&lt;a href=”xxx” 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spcBef>
                <a:spcPts val="1599"/>
              </a:spcBef>
            </a:pPr>
            <a:r>
              <a:rPr b="0" lang="pt-BR" sz="1050" spc="-1" strike="noStrike">
                <a:solidFill>
                  <a:srgbClr val="d4d4d4"/>
                </a:solidFill>
                <a:latin typeface="Courier New"/>
                <a:ea typeface="Courier New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&lt;p&gt;Estou criando um link para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&lt;a href="https://www.cnn.com"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title="Uma fonte de informações!"&gt;a CNN USA&lt;/a&gt;.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&lt;/p&gt;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&lt;p&gt;Estou criando um link para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&lt;a href="./em_branco.pdf"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title="Uma fonte de informações!"&gt;um arquivo no meu servidor&lt;/a&gt;.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&lt;/p&gt;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Exercício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Vamos criar uma página HTML que seria o seu currículo;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Ela deve conter: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Título identificando que é um currículo ( cabeçalho h1);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Nome completo, idade (parágrafos)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Endereço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Lista não-ordenada de itens contendo experiência.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Cascading Style Sheets (CSS)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Podemos controlar o layout da página todo em um só lugar e não espalhado pelo elemento.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Boa fonte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Podemos fazer: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spcBef>
                <a:spcPts val="1599"/>
              </a:spcBef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&lt;h1 style="color: red"&gt;Um Cabeçalho&lt;/h1&gt;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Ou criar um espaço para estilo dentro do head: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634000" y="3027240"/>
            <a:ext cx="326520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150" spc="-1" strike="noStrike">
                <a:solidFill>
                  <a:srgbClr val="0000cd"/>
                </a:solidFill>
                <a:latin typeface="Consolas"/>
                <a:ea typeface="Consolas"/>
              </a:rPr>
              <a:t>&lt;</a:t>
            </a:r>
            <a:r>
              <a:rPr b="0" lang="pt-BR" sz="1150" spc="-1" strike="noStrike">
                <a:solidFill>
                  <a:srgbClr val="a52a2a"/>
                </a:solidFill>
                <a:latin typeface="Consolas"/>
                <a:ea typeface="Consolas"/>
              </a:rPr>
              <a:t>style</a:t>
            </a:r>
            <a:r>
              <a:rPr b="0" lang="pt-BR" sz="1150" spc="-1" strike="noStrike">
                <a:solidFill>
                  <a:srgbClr val="0000cd"/>
                </a:solidFill>
                <a:latin typeface="Consolas"/>
                <a:ea typeface="Consolas"/>
              </a:rPr>
              <a:t>&gt;</a:t>
            </a:r>
            <a:endParaRPr b="0" lang="pt-BR" sz="11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150" spc="-1" strike="noStrike">
                <a:solidFill>
                  <a:srgbClr val="a52a2a"/>
                </a:solidFill>
                <a:latin typeface="Consolas"/>
                <a:ea typeface="Consolas"/>
              </a:rPr>
              <a:t>body </a:t>
            </a:r>
            <a:r>
              <a:rPr b="0" lang="pt-BR" sz="115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r>
              <a:rPr b="0" lang="pt-BR" sz="1150" spc="-1" strike="noStrike">
                <a:solidFill>
                  <a:srgbClr val="ff0000"/>
                </a:solidFill>
                <a:latin typeface="Consolas"/>
                <a:ea typeface="Consolas"/>
              </a:rPr>
              <a:t>background-color</a:t>
            </a:r>
            <a:r>
              <a:rPr b="0" lang="pt-BR" sz="1150" spc="-1" strike="noStrike">
                <a:solidFill>
                  <a:srgbClr val="000000"/>
                </a:solidFill>
                <a:latin typeface="Consolas"/>
                <a:ea typeface="Consolas"/>
              </a:rPr>
              <a:t>:</a:t>
            </a:r>
            <a:r>
              <a:rPr b="0" lang="pt-BR" sz="1150" spc="-1" strike="noStrike">
                <a:solidFill>
                  <a:srgbClr val="0000cd"/>
                </a:solidFill>
                <a:latin typeface="Consolas"/>
                <a:ea typeface="Consolas"/>
              </a:rPr>
              <a:t> powderblue</a:t>
            </a:r>
            <a:r>
              <a:rPr b="0" lang="pt-BR" sz="1150" spc="-1" strike="noStrike">
                <a:solidFill>
                  <a:srgbClr val="000000"/>
                </a:solidFill>
                <a:latin typeface="Consolas"/>
                <a:ea typeface="Consolas"/>
              </a:rPr>
              <a:t>;}</a:t>
            </a:r>
            <a:endParaRPr b="0" lang="pt-BR" sz="11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150" spc="-1" strike="noStrike">
                <a:solidFill>
                  <a:srgbClr val="a52a2a"/>
                </a:solidFill>
                <a:latin typeface="Consolas"/>
                <a:ea typeface="Consolas"/>
              </a:rPr>
              <a:t>h1   </a:t>
            </a:r>
            <a:r>
              <a:rPr b="0" lang="pt-BR" sz="115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r>
              <a:rPr b="0" lang="pt-BR" sz="1150" spc="-1" strike="noStrike">
                <a:solidFill>
                  <a:srgbClr val="ff0000"/>
                </a:solidFill>
                <a:latin typeface="Consolas"/>
                <a:ea typeface="Consolas"/>
              </a:rPr>
              <a:t>color</a:t>
            </a:r>
            <a:r>
              <a:rPr b="0" lang="pt-BR" sz="1150" spc="-1" strike="noStrike">
                <a:solidFill>
                  <a:srgbClr val="000000"/>
                </a:solidFill>
                <a:latin typeface="Consolas"/>
                <a:ea typeface="Consolas"/>
              </a:rPr>
              <a:t>:</a:t>
            </a:r>
            <a:r>
              <a:rPr b="0" lang="pt-BR" sz="1150" spc="-1" strike="noStrike">
                <a:solidFill>
                  <a:srgbClr val="0000cd"/>
                </a:solidFill>
                <a:latin typeface="Consolas"/>
                <a:ea typeface="Consolas"/>
              </a:rPr>
              <a:t> red</a:t>
            </a:r>
            <a:r>
              <a:rPr b="0" lang="pt-BR" sz="1150" spc="-1" strike="noStrike">
                <a:solidFill>
                  <a:srgbClr val="000000"/>
                </a:solidFill>
                <a:latin typeface="Consolas"/>
                <a:ea typeface="Consolas"/>
              </a:rPr>
              <a:t>;}</a:t>
            </a:r>
            <a:endParaRPr b="0" lang="pt-BR" sz="11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150" spc="-1" strike="noStrike">
                <a:solidFill>
                  <a:srgbClr val="a52a2a"/>
                </a:solidFill>
                <a:latin typeface="Consolas"/>
                <a:ea typeface="Consolas"/>
              </a:rPr>
              <a:t>p    </a:t>
            </a:r>
            <a:r>
              <a:rPr b="0" lang="pt-BR" sz="115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r>
              <a:rPr b="0" lang="pt-BR" sz="1150" spc="-1" strike="noStrike">
                <a:solidFill>
                  <a:srgbClr val="ff0000"/>
                </a:solidFill>
                <a:latin typeface="Consolas"/>
                <a:ea typeface="Consolas"/>
              </a:rPr>
              <a:t>color</a:t>
            </a:r>
            <a:r>
              <a:rPr b="0" lang="pt-BR" sz="1150" spc="-1" strike="noStrike">
                <a:solidFill>
                  <a:srgbClr val="000000"/>
                </a:solidFill>
                <a:latin typeface="Consolas"/>
                <a:ea typeface="Consolas"/>
              </a:rPr>
              <a:t>:</a:t>
            </a:r>
            <a:r>
              <a:rPr b="0" lang="pt-BR" sz="1150" spc="-1" strike="noStrike">
                <a:solidFill>
                  <a:srgbClr val="0000cd"/>
                </a:solidFill>
                <a:latin typeface="Consolas"/>
                <a:ea typeface="Consolas"/>
              </a:rPr>
              <a:t> red</a:t>
            </a:r>
            <a:r>
              <a:rPr b="0" lang="pt-BR" sz="1150" spc="-1" strike="noStrike">
                <a:solidFill>
                  <a:srgbClr val="000000"/>
                </a:solidFill>
                <a:latin typeface="Consolas"/>
                <a:ea typeface="Consolas"/>
              </a:rPr>
              <a:t>;}</a:t>
            </a:r>
            <a:endParaRPr b="0" lang="pt-BR" sz="11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150" spc="-1" strike="noStrike">
                <a:solidFill>
                  <a:srgbClr val="0000cd"/>
                </a:solidFill>
                <a:latin typeface="Consolas"/>
                <a:ea typeface="Consolas"/>
              </a:rPr>
              <a:t>&lt;</a:t>
            </a:r>
            <a:r>
              <a:rPr b="0" lang="pt-BR" sz="1150" spc="-1" strike="noStrike">
                <a:solidFill>
                  <a:srgbClr val="a52a2a"/>
                </a:solidFill>
                <a:latin typeface="Consolas"/>
                <a:ea typeface="Consolas"/>
              </a:rPr>
              <a:t>/style</a:t>
            </a:r>
            <a:r>
              <a:rPr b="0" lang="pt-BR" sz="1150" spc="-1" strike="noStrike">
                <a:solidFill>
                  <a:srgbClr val="0000cd"/>
                </a:solidFill>
                <a:latin typeface="Consolas"/>
                <a:ea typeface="Consolas"/>
              </a:rPr>
              <a:t>&gt;</a:t>
            </a:r>
            <a:endParaRPr b="0" lang="pt-BR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50" spc="-1" strike="noStrike">
                <a:solidFill>
                  <a:srgbClr val="0000cd"/>
                </a:solidFill>
                <a:latin typeface="Consolas"/>
                <a:ea typeface="Consolas"/>
              </a:rPr>
              <a:t>&lt;</a:t>
            </a:r>
            <a:r>
              <a:rPr b="0" lang="pt-BR" sz="1150" spc="-1" strike="noStrike">
                <a:solidFill>
                  <a:srgbClr val="a52a2a"/>
                </a:solidFill>
                <a:latin typeface="Consolas"/>
                <a:ea typeface="Consolas"/>
              </a:rPr>
              <a:t>/head</a:t>
            </a:r>
            <a:r>
              <a:rPr b="0" lang="pt-BR" sz="1150" spc="-1" strike="noStrike">
                <a:solidFill>
                  <a:srgbClr val="0000cd"/>
                </a:solidFill>
                <a:latin typeface="Consolas"/>
                <a:ea typeface="Consolas"/>
              </a:rPr>
              <a:t>&gt;</a:t>
            </a:r>
            <a:endParaRPr b="0" lang="pt-BR" sz="115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O arquivo CSS ainda pode ser externo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spcBef>
                <a:spcPts val="1599"/>
              </a:spcBef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&lt;!DOCTYPE html&gt;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&lt;html&gt;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&lt;head&gt;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&lt;title&gt;Externo&lt;/title&gt;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&lt;link rel="stylesheet" href="externo.css"&gt;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&lt;/head&gt;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&lt;body&gt;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&lt;h1&gt;Um Cabeçalho&lt;/h1&gt;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&lt;/body&gt;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&lt;/html&gt;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Podemos ainda definir uma classe de estilo no arquivo CSS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spcBef>
                <a:spcPts val="1599"/>
              </a:spcBef>
            </a:pPr>
            <a:r>
              <a:rPr b="0" lang="pt-BR" sz="1250" spc="-1" strike="noStrike">
                <a:solidFill>
                  <a:srgbClr val="000000"/>
                </a:solidFill>
                <a:latin typeface="Courier New"/>
                <a:ea typeface="Courier New"/>
              </a:rPr>
              <a:t>.minhaClasse {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25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pt-BR" sz="1250" spc="-1" strike="noStrike">
                <a:solidFill>
                  <a:srgbClr val="000000"/>
                </a:solidFill>
                <a:latin typeface="Courier New"/>
                <a:ea typeface="Courier New"/>
              </a:rPr>
              <a:t>color: red;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25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E no elemento que queremos aplicar a classe de estilo colocamos: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spcBef>
                <a:spcPts val="1599"/>
              </a:spcBef>
            </a:pPr>
            <a:r>
              <a:rPr b="0" lang="pt-BR" sz="12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&lt;h1 class="minhaClasse"&gt;Um Cabeçalho&lt;/h1&gt;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Entrada de Dados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O elemento formulário é utilizado para entrada de dados em combinação com outros elementos de entrada dentro dele.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Fonte de estudo boa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52;p27" descr=""/>
          <p:cNvPicPr/>
          <p:nvPr/>
        </p:nvPicPr>
        <p:blipFill>
          <a:blip r:embed="rId2"/>
          <a:stretch/>
        </p:blipFill>
        <p:spPr>
          <a:xfrm>
            <a:off x="379800" y="2028960"/>
            <a:ext cx="1294920" cy="108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Entrada de Dados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0132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Font typeface="Verdana"/>
              <a:buChar char="●"/>
            </a:pPr>
            <a:r>
              <a:rPr b="0" lang="pt-BR" sz="1200" spc="-1" strike="noStrike">
                <a:solidFill>
                  <a:srgbClr val="dc143c"/>
                </a:solidFill>
                <a:latin typeface="Consolas"/>
                <a:ea typeface="Consolas"/>
              </a:rPr>
              <a:t>&lt;input&gt;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132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Font typeface="Verdana"/>
              <a:buChar char="●"/>
            </a:pPr>
            <a:r>
              <a:rPr b="0" lang="pt-BR" sz="1200" spc="-1" strike="noStrike">
                <a:solidFill>
                  <a:srgbClr val="dc143c"/>
                </a:solidFill>
                <a:latin typeface="Consolas"/>
                <a:ea typeface="Consolas"/>
              </a:rPr>
              <a:t>&lt;label&gt;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132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Font typeface="Verdana"/>
              <a:buChar char="●"/>
            </a:pPr>
            <a:r>
              <a:rPr b="0" lang="pt-BR" sz="1200" spc="-1" strike="noStrike">
                <a:solidFill>
                  <a:srgbClr val="dc143c"/>
                </a:solidFill>
                <a:latin typeface="Consolas"/>
                <a:ea typeface="Consolas"/>
              </a:rPr>
              <a:t>&lt;select&gt;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132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Font typeface="Verdana"/>
              <a:buChar char="●"/>
            </a:pPr>
            <a:r>
              <a:rPr b="0" lang="pt-BR" sz="1200" spc="-1" strike="noStrike">
                <a:solidFill>
                  <a:srgbClr val="dc143c"/>
                </a:solidFill>
                <a:latin typeface="Consolas"/>
                <a:ea typeface="Consolas"/>
              </a:rPr>
              <a:t>&lt;textarea&gt;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spcBef>
                <a:spcPts val="1100"/>
              </a:spcBef>
              <a:buClr>
                <a:srgbClr val="dc143c"/>
              </a:buClr>
              <a:buFont typeface="Consolas"/>
              <a:buChar char="●"/>
            </a:pPr>
            <a:r>
              <a:rPr b="0" lang="pt-BR" sz="1200" spc="-1" strike="noStrike">
                <a:solidFill>
                  <a:srgbClr val="dc143c"/>
                </a:solidFill>
                <a:latin typeface="Consolas"/>
                <a:ea typeface="Consolas"/>
              </a:rPr>
              <a:t>&lt;button&gt;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00"/>
              </a:spcBef>
              <a:spcAft>
                <a:spcPts val="1599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59;p28" descr=""/>
          <p:cNvPicPr/>
          <p:nvPr/>
        </p:nvPicPr>
        <p:blipFill>
          <a:blip r:embed="rId1"/>
          <a:stretch/>
        </p:blipFill>
        <p:spPr>
          <a:xfrm>
            <a:off x="515160" y="1677240"/>
            <a:ext cx="1495080" cy="24732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160;p28" descr=""/>
          <p:cNvPicPr/>
          <p:nvPr/>
        </p:nvPicPr>
        <p:blipFill>
          <a:blip r:embed="rId2"/>
          <a:stretch/>
        </p:blipFill>
        <p:spPr>
          <a:xfrm>
            <a:off x="712800" y="2362320"/>
            <a:ext cx="933120" cy="20916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161;p28" descr=""/>
          <p:cNvPicPr/>
          <p:nvPr/>
        </p:nvPicPr>
        <p:blipFill>
          <a:blip r:embed="rId3"/>
          <a:stretch/>
        </p:blipFill>
        <p:spPr>
          <a:xfrm>
            <a:off x="347760" y="3009240"/>
            <a:ext cx="1830240" cy="26964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162;p28" descr=""/>
          <p:cNvPicPr/>
          <p:nvPr/>
        </p:nvPicPr>
        <p:blipFill>
          <a:blip r:embed="rId4"/>
          <a:stretch/>
        </p:blipFill>
        <p:spPr>
          <a:xfrm>
            <a:off x="1862280" y="3455280"/>
            <a:ext cx="2904840" cy="82836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63;p28" descr=""/>
          <p:cNvPicPr/>
          <p:nvPr/>
        </p:nvPicPr>
        <p:blipFill>
          <a:blip r:embed="rId5"/>
          <a:stretch/>
        </p:blipFill>
        <p:spPr>
          <a:xfrm>
            <a:off x="956520" y="4568760"/>
            <a:ext cx="612360" cy="2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Entrada de Dados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&lt;form&gt;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&lt;label for="fname"&gt;Nome:&lt;/label&gt;&lt;br&gt;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&lt;input type="text" id="fname" name="fname" value="João"&gt;&lt;br&gt;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&lt;label for="lname"&gt;Sobrenome:&lt;/label&gt;&lt;br&gt;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&lt;input type="text" id="lname" name="lname" value="Silva"&gt;&lt;br&gt;&lt;br&gt;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&lt;input type="submit" value="Enviar" onclick="alerta()"&gt;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&lt;/form&gt;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170;p29" descr=""/>
          <p:cNvPicPr/>
          <p:nvPr/>
        </p:nvPicPr>
        <p:blipFill>
          <a:blip r:embed="rId1"/>
          <a:stretch/>
        </p:blipFill>
        <p:spPr>
          <a:xfrm>
            <a:off x="5391720" y="2768040"/>
            <a:ext cx="2914200" cy="193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Ações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Consolas"/>
              </a:rPr>
              <a:t>onclick=””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:  Executa uma ação após o elemento ser clicado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No exemplo anterior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spcBef>
                <a:spcPts val="1599"/>
              </a:spcBef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&lt;input type="submit" value="Enviar" onclick="alerta()"&gt;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Criar então área de Script Javascript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spcBef>
                <a:spcPts val="1599"/>
              </a:spcBef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&lt;script&gt;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function alerta(){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alert('Cliquei em Enviar')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&lt;/script&gt;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Vamos ver...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Começando do Começo...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Elementos básicos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Entrada de dados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DOM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Exercício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Ações (Dinânicas + DOM)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Agora estamos chegando em um outro ponto, onde a página </a:t>
            </a:r>
            <a:r>
              <a:rPr b="1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Estática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tem também comportamento </a:t>
            </a:r>
            <a:r>
              <a:rPr b="0" lang="pt-BR" sz="1800" spc="-1" strike="noStrike">
                <a:solidFill>
                  <a:srgbClr val="0000ff"/>
                </a:solidFill>
                <a:latin typeface="Arial"/>
                <a:ea typeface="Arial"/>
              </a:rPr>
              <a:t>Dinâmico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Esta parte dinâmica é feita utilizando </a:t>
            </a:r>
            <a:r>
              <a:rPr b="1" lang="pt-BR" sz="1800" spc="-1" strike="noStrike" u="sng">
                <a:solidFill>
                  <a:srgbClr val="38761d"/>
                </a:solidFill>
                <a:uFillTx/>
                <a:latin typeface="Arial"/>
                <a:ea typeface="Arial"/>
              </a:rPr>
              <a:t>JAVASCRIPT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acessando o DOM.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ff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ff"/>
                </a:solidFill>
                <a:latin typeface="Arial"/>
                <a:ea typeface="Arial"/>
              </a:rPr>
              <a:t>DOM: </a:t>
            </a:r>
            <a:r>
              <a:rPr b="0" i="1" lang="pt-BR" sz="1800" spc="-1" strike="noStrike">
                <a:solidFill>
                  <a:srgbClr val="0000ff"/>
                </a:solidFill>
                <a:latin typeface="Arial"/>
                <a:ea typeface="Arial"/>
              </a:rPr>
              <a:t>Document Object Model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Quando uma página é carregada, o Browser constrói uma representação interna hierárquica daquela página.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Aperte F12 em uma página e observe a primeira Aba carregada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DOM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189;p32" descr=""/>
          <p:cNvPicPr/>
          <p:nvPr/>
        </p:nvPicPr>
        <p:blipFill>
          <a:blip r:embed="rId1"/>
          <a:stretch/>
        </p:blipFill>
        <p:spPr>
          <a:xfrm>
            <a:off x="2153520" y="1460160"/>
            <a:ext cx="4628880" cy="253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DOM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Javascript pode manipular o DOM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Criar elementos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Alterar Elementos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Deletar Elementos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spcBef>
                <a:spcPts val="1599"/>
              </a:spcBef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&lt;body&gt;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&lt;h1&gt;Evento onclick &lt;/h1&gt;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&lt;p&gt;Clique no botão para ver Javascript alterar o DOM e a página&lt;/p&gt;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&lt;button onclick="</a:t>
            </a:r>
            <a:r>
              <a:rPr b="0" lang="pt-BR" sz="1050" spc="-1" strike="noStrike">
                <a:solidFill>
                  <a:srgbClr val="ff0000"/>
                </a:solidFill>
                <a:latin typeface="Consolas"/>
                <a:ea typeface="Consolas"/>
              </a:rPr>
              <a:t>myFunction()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"&gt;Click me&lt;/button&gt;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&lt;p id="</a:t>
            </a:r>
            <a:r>
              <a:rPr b="0" lang="pt-BR" sz="1050" spc="-1" strike="noStrike">
                <a:solidFill>
                  <a:srgbClr val="0000ff"/>
                </a:solidFill>
                <a:latin typeface="Consolas"/>
                <a:ea typeface="Consolas"/>
              </a:rPr>
              <a:t>demo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"&gt;&lt;/p&gt;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&lt;script&gt;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Consolas"/>
                <a:ea typeface="Consolas"/>
              </a:rPr>
              <a:t>   </a:t>
            </a:r>
            <a:r>
              <a:rPr b="0" lang="pt-BR" sz="1050" spc="-1" strike="noStrike">
                <a:solidFill>
                  <a:srgbClr val="ff0000"/>
                </a:solidFill>
                <a:latin typeface="Consolas"/>
                <a:ea typeface="Consolas"/>
              </a:rPr>
              <a:t>function myFunction() {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Consolas"/>
                <a:ea typeface="Consolas"/>
              </a:rPr>
              <a:t>     </a:t>
            </a:r>
            <a:r>
              <a:rPr b="0" lang="pt-BR" sz="1050" spc="-1" strike="noStrike">
                <a:solidFill>
                  <a:srgbClr val="ff0000"/>
                </a:solidFill>
                <a:latin typeface="Consolas"/>
                <a:ea typeface="Consolas"/>
              </a:rPr>
              <a:t>document.</a:t>
            </a:r>
            <a:r>
              <a:rPr b="0" lang="pt-BR" sz="1050" spc="-1" strike="noStrike">
                <a:solidFill>
                  <a:srgbClr val="38761d"/>
                </a:solidFill>
                <a:latin typeface="Consolas"/>
                <a:ea typeface="Consolas"/>
              </a:rPr>
              <a:t>getElementById</a:t>
            </a:r>
            <a:r>
              <a:rPr b="0" lang="pt-BR" sz="1050" spc="-1" strike="noStrike">
                <a:solidFill>
                  <a:srgbClr val="ff0000"/>
                </a:solidFill>
                <a:latin typeface="Consolas"/>
                <a:ea typeface="Consolas"/>
              </a:rPr>
              <a:t>("</a:t>
            </a:r>
            <a:r>
              <a:rPr b="0" lang="pt-BR" sz="1050" spc="-1" strike="noStrike">
                <a:solidFill>
                  <a:srgbClr val="4a86e8"/>
                </a:solidFill>
                <a:latin typeface="Consolas"/>
                <a:ea typeface="Consolas"/>
              </a:rPr>
              <a:t>demo</a:t>
            </a:r>
            <a:r>
              <a:rPr b="0" lang="pt-BR" sz="1050" spc="-1" strike="noStrike">
                <a:solidFill>
                  <a:srgbClr val="ff0000"/>
                </a:solidFill>
                <a:latin typeface="Consolas"/>
                <a:ea typeface="Consolas"/>
              </a:rPr>
              <a:t>").innerHTML = "Hello World";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Consolas"/>
                <a:ea typeface="Consolas"/>
              </a:rPr>
              <a:t>   </a:t>
            </a:r>
            <a:r>
              <a:rPr b="0" lang="pt-BR" sz="1050" spc="-1" strike="noStrike">
                <a:solidFill>
                  <a:srgbClr val="ff0000"/>
                </a:solidFill>
                <a:latin typeface="Consolas"/>
                <a:ea typeface="Consolas"/>
              </a:rPr>
              <a:t>}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&lt;/script&gt;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nsolas"/>
                <a:ea typeface="Consolas"/>
              </a:rPr>
              <a:t>&lt;/body&gt;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DOM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Observe que o JAVASCRIPT utiliza o id da tag para saber qual elemento vai recuperar;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Recuperar elemento por Id: </a:t>
            </a:r>
            <a:r>
              <a:rPr b="0" lang="pt-BR" sz="1400" spc="-1" strike="noStrike">
                <a:solidFill>
                  <a:srgbClr val="000000"/>
                </a:solidFill>
                <a:latin typeface="Consolas"/>
                <a:ea typeface="Consolas"/>
              </a:rPr>
              <a:t>getElementById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Recuperar elemento por nome da classe: </a:t>
            </a:r>
            <a:r>
              <a:rPr b="0" lang="pt-BR" sz="1400" spc="-1" strike="noStrike">
                <a:solidFill>
                  <a:srgbClr val="000000"/>
                </a:solidFill>
                <a:latin typeface="Consolas"/>
                <a:ea typeface="Consolas"/>
              </a:rPr>
              <a:t>getElementsByClassName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Recuperar elemento por tipo da tag HTML: </a:t>
            </a:r>
            <a:r>
              <a:rPr b="0" lang="pt-BR" sz="1400" spc="-1" strike="noStrike">
                <a:solidFill>
                  <a:srgbClr val="000000"/>
                </a:solidFill>
                <a:latin typeface="Consolas"/>
                <a:ea typeface="Consolas"/>
              </a:rPr>
              <a:t>getElementsByTagName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Uma boa fonte sobre o </a:t>
            </a:r>
            <a:r>
              <a:rPr b="0" lang="pt-BR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DOM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Exercício DOM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Utilizando a API do DOM e HTML fazer: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Criar uma página HTML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Criar um formulário de entrada de dados de cadastro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Usuário pode Inserir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Nome (campo input)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Endereço (campo input)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Telefone (campo input)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Profissão (select com opções: Professor, Médico, Advogado)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Email (com máscara de email)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Ao clicar no em um botão “Enviar” os dados dos campos de entrada vão para uma tabela que será criada dinamicamente.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13;p36" descr=""/>
          <p:cNvPicPr/>
          <p:nvPr/>
        </p:nvPicPr>
        <p:blipFill>
          <a:blip r:embed="rId1"/>
          <a:stretch/>
        </p:blipFill>
        <p:spPr>
          <a:xfrm>
            <a:off x="1662480" y="613440"/>
            <a:ext cx="5537520" cy="429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Referências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219;p37" descr=""/>
          <p:cNvPicPr/>
          <p:nvPr/>
        </p:nvPicPr>
        <p:blipFill>
          <a:blip r:embed="rId1"/>
          <a:stretch/>
        </p:blipFill>
        <p:spPr>
          <a:xfrm>
            <a:off x="766800" y="1776240"/>
            <a:ext cx="7610040" cy="159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HTML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Hyper Text Markup Language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(HTML);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Linguagem de Marcação (descritora);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Descreve a estrutura de uma página através de elementos, ou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tags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Originalmente feita para ser estática;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Mãos à Obra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Abrir um arquivo de texto em branco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Salvar como index.html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Abrir no VSCode.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5" descr=""/>
          <p:cNvPicPr/>
          <p:nvPr/>
        </p:nvPicPr>
        <p:blipFill>
          <a:blip r:embed="rId2"/>
          <a:stretch/>
        </p:blipFill>
        <p:spPr>
          <a:xfrm>
            <a:off x="6689160" y="2571840"/>
            <a:ext cx="2142720" cy="21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Primeira Página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&lt;!DOCTYPE html&gt; - Indica tipo do documento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&lt;html&gt;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- tag de início de uma página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                                                         </a:t>
            </a:r>
            <a:r>
              <a:rPr b="1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*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Lembrar que tags devem ser fechadas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</a:t>
            </a: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&lt;head&gt;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- Para alterar o nome da aba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</a:t>
            </a: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&lt;title&gt;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- Observe o nome da Aba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</a:t>
            </a: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&lt;body&gt;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- O que estará no corpo da página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</a:t>
            </a: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&lt;h1&gt;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- Cabeçalho </a:t>
            </a:r>
            <a:r>
              <a:rPr b="0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&lt;p&gt;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- Parágrafo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    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81;p16" descr=""/>
          <p:cNvPicPr/>
          <p:nvPr/>
        </p:nvPicPr>
        <p:blipFill>
          <a:blip r:embed="rId1"/>
          <a:stretch/>
        </p:blipFill>
        <p:spPr>
          <a:xfrm>
            <a:off x="105120" y="1103400"/>
            <a:ext cx="3609720" cy="27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Análise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Vá em qualquer site;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Clique com o botão direito do Mouse;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Selecione a opção: Exibir código fonte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AutoNum type="alphaLcPeriod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Observe que todas as páginas têm a mesma estrutura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88;p17" descr=""/>
          <p:cNvPicPr/>
          <p:nvPr/>
        </p:nvPicPr>
        <p:blipFill>
          <a:blip r:embed="rId1"/>
          <a:stretch/>
        </p:blipFill>
        <p:spPr>
          <a:xfrm>
            <a:off x="496800" y="2571840"/>
            <a:ext cx="554328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HTML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Agora é só uma questão de aprender os elementos e o colocar na ordem de interesse.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Bom ponto inicial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Cabeçalhos </a:t>
            </a: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&lt;h*&gt;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pt-BR" sz="1100" spc="-1" strike="noStrike">
                <a:solidFill>
                  <a:srgbClr val="990055"/>
                </a:solidFill>
                <a:latin typeface="Consolas"/>
                <a:ea typeface="Consolas"/>
              </a:rPr>
              <a:t>h1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r>
              <a:rPr b="0" lang="pt-BR" sz="1100" spc="-1" strike="noStrike">
                <a:solidFill>
                  <a:srgbClr val="212121"/>
                </a:solidFill>
                <a:latin typeface="Consolas"/>
                <a:ea typeface="Consolas"/>
              </a:rPr>
              <a:t>Meu título principal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b="0" lang="pt-BR" sz="1100" spc="-1" strike="noStrike">
                <a:solidFill>
                  <a:srgbClr val="990055"/>
                </a:solidFill>
                <a:latin typeface="Consolas"/>
                <a:ea typeface="Consolas"/>
              </a:rPr>
              <a:t>h1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pt-BR" sz="1100" spc="-1" strike="noStrike">
                <a:solidFill>
                  <a:srgbClr val="990055"/>
                </a:solidFill>
                <a:latin typeface="Consolas"/>
                <a:ea typeface="Consolas"/>
              </a:rPr>
              <a:t>h2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r>
              <a:rPr b="0" lang="pt-BR" sz="1100" spc="-1" strike="noStrike">
                <a:solidFill>
                  <a:srgbClr val="212121"/>
                </a:solidFill>
                <a:latin typeface="Consolas"/>
                <a:ea typeface="Consolas"/>
              </a:rPr>
              <a:t>Meu título de alto nível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b="0" lang="pt-BR" sz="1100" spc="-1" strike="noStrike">
                <a:solidFill>
                  <a:srgbClr val="990055"/>
                </a:solidFill>
                <a:latin typeface="Consolas"/>
                <a:ea typeface="Consolas"/>
              </a:rPr>
              <a:t>h2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pt-BR" sz="1100" spc="-1" strike="noStrike">
                <a:solidFill>
                  <a:srgbClr val="990055"/>
                </a:solidFill>
                <a:latin typeface="Consolas"/>
                <a:ea typeface="Consolas"/>
              </a:rPr>
              <a:t>h3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r>
              <a:rPr b="0" lang="pt-BR" sz="1100" spc="-1" strike="noStrike">
                <a:solidFill>
                  <a:srgbClr val="212121"/>
                </a:solidFill>
                <a:latin typeface="Consolas"/>
                <a:ea typeface="Consolas"/>
              </a:rPr>
              <a:t>Meu subtítulo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b="0" lang="pt-BR" sz="1100" spc="-1" strike="noStrike">
                <a:solidFill>
                  <a:srgbClr val="990055"/>
                </a:solidFill>
                <a:latin typeface="Consolas"/>
                <a:ea typeface="Consolas"/>
              </a:rPr>
              <a:t>h3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pt-BR" sz="1100" spc="-1" strike="noStrike">
                <a:solidFill>
                  <a:srgbClr val="990055"/>
                </a:solidFill>
                <a:latin typeface="Consolas"/>
                <a:ea typeface="Consolas"/>
              </a:rPr>
              <a:t>h4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r>
              <a:rPr b="0" lang="pt-BR" sz="1100" spc="-1" strike="noStrike">
                <a:solidFill>
                  <a:srgbClr val="212121"/>
                </a:solidFill>
                <a:latin typeface="Consolas"/>
                <a:ea typeface="Consolas"/>
              </a:rPr>
              <a:t>Meu segundo subtítulo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b="0" lang="pt-BR" sz="1100" spc="-1" strike="noStrike">
                <a:solidFill>
                  <a:srgbClr val="990055"/>
                </a:solidFill>
                <a:latin typeface="Consolas"/>
                <a:ea typeface="Consolas"/>
              </a:rPr>
              <a:t>h4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599"/>
              </a:spcAf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Parágrafos e Listas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Parágrafo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40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b="0" lang="pt-BR" sz="1100" spc="-1" strike="noStrike">
                <a:solidFill>
                  <a:srgbClr val="990055"/>
                </a:solidFill>
                <a:latin typeface="Consolas"/>
                <a:ea typeface="Consolas"/>
              </a:rPr>
              <a:t>p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r>
              <a:rPr b="0" lang="pt-BR" sz="1100" spc="-1" strike="noStrike">
                <a:solidFill>
                  <a:srgbClr val="212121"/>
                </a:solidFill>
                <a:latin typeface="Consolas"/>
                <a:ea typeface="Consolas"/>
              </a:rPr>
              <a:t>Este é um parágrafo simples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b="0" lang="pt-BR" sz="1100" spc="-1" strike="noStrike">
                <a:solidFill>
                  <a:srgbClr val="990055"/>
                </a:solidFill>
                <a:latin typeface="Consolas"/>
                <a:ea typeface="Consolas"/>
              </a:rPr>
              <a:t>p</a:t>
            </a:r>
            <a:r>
              <a:rPr b="0" lang="pt-BR" sz="1100" spc="-1" strike="noStrike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Listas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Ordenadas </a:t>
            </a:r>
            <a:r>
              <a:rPr b="1" lang="pt-BR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&lt;ol&gt; &lt;/ol&gt;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spcBef>
                <a:spcPts val="1599"/>
              </a:spcBef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&lt;ol&gt;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&lt;li&gt;banana&lt;/li&gt;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&lt;li&gt;maçã&lt;/li&gt;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&lt;li&gt;uva&lt;/li&gt;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&lt;/ol&gt;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087520" y="2270520"/>
            <a:ext cx="7332120" cy="21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Não Ordenadas &lt;ul&gt; &lt;/ul&gt;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d4d4d4"/>
                </a:solidFill>
                <a:latin typeface="Courier New"/>
                <a:ea typeface="Courier New"/>
              </a:rPr>
              <a:t>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&lt;ul&gt;</a:t>
            </a:r>
            <a:endParaRPr b="0" lang="pt-BR" sz="105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&lt;li&gt;banana&lt;/li&gt;</a:t>
            </a:r>
            <a:endParaRPr b="0" lang="pt-BR" sz="105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&lt;li&gt;maçã&lt;/li&gt;</a:t>
            </a:r>
            <a:endParaRPr b="0" lang="pt-BR" sz="105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&lt;li&gt;uva&lt;/li&gt;</a:t>
            </a:r>
            <a:endParaRPr b="0" lang="pt-BR" sz="105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pt-BR" sz="105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&lt;/ul&gt;</a:t>
            </a:r>
            <a:endParaRPr b="0" lang="pt-BR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5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Uma tabela é um conjunto estruturado de dados constituído por linhas e colunas;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Usamos quando queremos apresentar conjuntos de dados correlatos de forma estruturada;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Quando </a:t>
            </a:r>
            <a:r>
              <a:rPr b="1" lang="pt-BR" sz="1800" spc="-1" strike="noStrike">
                <a:solidFill>
                  <a:srgbClr val="ff0000"/>
                </a:solidFill>
                <a:latin typeface="Arial"/>
                <a:ea typeface="Arial"/>
              </a:rPr>
              <a:t>não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usar tabelas: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Para formatar o layout de uma página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Dentro de uma tabela tem linhas e dentro das linhas temos células;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&lt;table&gt;&lt;/table&gt;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= Marcação de tabela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&lt;tr&gt;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= Linha (table row)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&lt;td&gt;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= Célula (table data)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Tabelas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Tabelas: Propriedade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Courier New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border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= propriedade de elemento &lt;table&gt;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Se igual a algum valor a tabela fica com bordas cada vez mais destacadas.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&lt;th&gt;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= Cabeçalho da tabela, aplicado dentro de elemento &lt;tr&gt;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colspan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= Tem a propriedade de mesclar células, propriedade de elemento tipo </a:t>
            </a: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&lt;td&gt;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14;p21" descr=""/>
          <p:cNvPicPr/>
          <p:nvPr/>
        </p:nvPicPr>
        <p:blipFill>
          <a:blip r:embed="rId1"/>
          <a:stretch/>
        </p:blipFill>
        <p:spPr>
          <a:xfrm>
            <a:off x="1990080" y="3044880"/>
            <a:ext cx="4743000" cy="84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2024-03-29T17:48:10Z</dcterms:modified>
  <cp:revision>2</cp:revision>
  <dc:subject/>
  <dc:title/>
</cp:coreProperties>
</file>