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  <p:sldMasterId id="2147483756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C2897-132E-4DCA-8CCC-17A676DA0333}">
          <p14:sldIdLst>
            <p14:sldId id="256"/>
          </p14:sldIdLst>
        </p14:section>
        <p14:section name="main" id="{A10F6E85-ECE3-4C9C-B3FB-1ABD0C439452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1CF33-8D5D-5748-8769-7F94CB3F8779}" v="32" dt="2021-11-04T22:46:54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40" y="176"/>
      </p:cViewPr>
      <p:guideLst>
        <p:guide orient="horz" pos="204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yima1" userId="364ae37e-4ace-499b-9e5f-1a0fd5f34c8b" providerId="ADAL" clId="{0971CF33-8D5D-5748-8769-7F94CB3F8779}"/>
    <pc:docChg chg="modSld">
      <pc:chgData name="shuyima1" userId="364ae37e-4ace-499b-9e5f-1a0fd5f34c8b" providerId="ADAL" clId="{0971CF33-8D5D-5748-8769-7F94CB3F8779}" dt="2021-11-04T22:46:54.317" v="2"/>
      <pc:docMkLst>
        <pc:docMk/>
      </pc:docMkLst>
      <pc:sldChg chg="modSp mod">
        <pc:chgData name="shuyima1" userId="364ae37e-4ace-499b-9e5f-1a0fd5f34c8b" providerId="ADAL" clId="{0971CF33-8D5D-5748-8769-7F94CB3F8779}" dt="2021-11-04T22:46:54.317" v="2"/>
        <pc:sldMkLst>
          <pc:docMk/>
          <pc:sldMk cId="1809636796" sldId="260"/>
        </pc:sldMkLst>
        <pc:spChg chg="mod">
          <ac:chgData name="shuyima1" userId="364ae37e-4ace-499b-9e5f-1a0fd5f34c8b" providerId="ADAL" clId="{0971CF33-8D5D-5748-8769-7F94CB3F8779}" dt="2021-11-04T22:46:54.317" v="2"/>
          <ac:spMkLst>
            <pc:docMk/>
            <pc:sldMk cId="1809636796" sldId="260"/>
            <ac:spMk id="3" creationId="{EB8B3F6F-138A-434E-A745-297767FCE6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98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4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7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2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3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7CB-0ABD-4F1E-9227-28B105B9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E2C1F-32DF-4C17-966C-D27F2CCA3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97B8-6313-4709-AAEC-E0F89848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BC47-4484-4BDE-9579-2FB8D487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820A-12D5-4A03-B5B5-46B5A3A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134C-FE6A-4619-AB88-AD5114D8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4B27-834C-4A03-9087-0B2618A1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E00C-98AB-4467-8303-1FF69AF5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9228-B647-47AA-A425-C255EFB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B6E3-83F4-477D-9936-3354E87D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5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2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D775-326D-4276-B5FA-77BC5712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506BC-04AF-460A-A115-99C1D0C6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A428-6607-46EC-B042-A375C8DB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0C14-92EE-487B-BB01-C2249B0D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7EB9-8B11-4BBC-8A47-6D9401D5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0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45E3-BECC-4D7B-946A-1AB6D2DB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1250-D0AF-41B6-9B39-5D0D123E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64F80-E1E6-43E8-B632-2CCE4E4A1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82FC-072F-46D2-9126-481245E9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63BC-33FC-42CD-B1DB-E3561D7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59DD-F4AD-4789-857E-0AAA0585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8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73A9-77A9-4E81-897F-3DEEB888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954C-FB83-4AB4-AE8B-F848CA78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19BC-45F3-497D-B7AB-C4EE5DC5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B13D-A2A0-4C26-9047-DBC99EEB6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28FB-36AF-4F84-AE51-CAE56357C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B0022-5FA6-4B4E-9A83-2529CCC5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0543E-4178-4513-B6FB-B99A4171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9F447-EFF5-49CD-AF7B-724CB136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3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DAAB-FB9B-4E9D-B5A7-85CCF37C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18D0C-6FFE-44EA-A8FF-2DECB06C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2AD0B-EAE9-4329-AA86-FF8119EC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F785C-F010-4023-9198-75C320BD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7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5A84E-119B-407E-885C-88938C2E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A8254-289F-41B4-A479-E51F81A5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D90A-7ADD-4ABB-A685-AE579041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5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FE14-FD37-4DD6-B071-010D90CE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6FC4-D36E-4CAA-9931-A1F356D9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33663-8DC4-4A5C-A7C3-0BC300B45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25FB2-358B-4678-8383-1F3FE0AC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38485-1528-4A82-91A4-DEC95737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71380-A92E-4114-86E4-CA1FC8F3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8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1AAA-E602-4639-9292-78326BF1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7EDA2-CBCC-4021-974C-F8D9DE9E3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EF087-A1B5-458F-ACFD-895997E9F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1B09F-8E9C-4D3A-A338-519E863C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92DF4-DE36-4940-89C0-CF0FE4FE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40720-E7FD-493B-8D4F-4D814FA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5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33F2-EA6D-4C15-9C27-564E9B77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98818-D939-45B8-8CBF-7B0A8C614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3BDB-07FD-4939-A288-5FE02F15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1E6D-0EEE-4D96-9974-083A6CE5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6790-0A2A-4042-9C83-CDAEF9F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13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27AD8-3A66-4163-880C-373E987F6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519E6-63D7-42A4-9805-B5FB0D73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630A-7DF0-45BA-A14B-2B9F930F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6787-77FF-4695-9D3E-63CA74A8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77E1-12C7-43C7-9C96-AE6B9CC9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6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0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C7B5E-9910-4518-AAF2-B1807859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E1E6-8C0F-4F2B-BF08-493E496F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25D1-E530-4B66-BCD6-C1972CB5E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6A86-9BB5-4088-A643-B3A23B2DE7FB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F90F-4B93-4770-B752-9103CEB44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6922-0282-4808-AA86-90284FAC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FE65-C074-423B-AA9E-DBAD79354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lvin.edu/~rpruim/courses/s341/S17/from-class/MathinRmd.html" TargetMode="External"/><Relationship Id="rId3" Type="http://schemas.openxmlformats.org/officeDocument/2006/relationships/hyperlink" Target="http://www.cookbook-r.com/Graphs/" TargetMode="External"/><Relationship Id="rId7" Type="http://schemas.openxmlformats.org/officeDocument/2006/relationships/hyperlink" Target="https://colorbrewer2.org/#type=sequential&amp;scheme=BuGn&amp;n=3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sape.inf.usi.ch/quick-reference/ggplot2/shape" TargetMode="External"/><Relationship Id="rId5" Type="http://schemas.openxmlformats.org/officeDocument/2006/relationships/hyperlink" Target="https://www.r-graph-gallery.com/ggplot2-package.html" TargetMode="External"/><Relationship Id="rId4" Type="http://schemas.openxmlformats.org/officeDocument/2006/relationships/hyperlink" Target="http://www.sthda.com/english/wiki/ggplot2-essentials" TargetMode="External"/><Relationship Id="rId9" Type="http://schemas.openxmlformats.org/officeDocument/2006/relationships/hyperlink" Target="http://csrgxtu.github.io/2015/03/20/Writing-Mathematic-Fomulars-in-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2879-54F4-433A-9AB1-96749A4B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 with </a:t>
            </a:r>
            <a:r>
              <a:rPr lang="en-US" dirty="0" err="1"/>
              <a:t>ggplot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CCEB9-A75C-4C03-B9E0-FE4C14082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i4Tb didactic session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11-9-21</a:t>
            </a:r>
          </a:p>
        </p:txBody>
      </p:sp>
    </p:spTree>
    <p:extLst>
      <p:ext uri="{BB962C8B-B14F-4D97-AF65-F5344CB8AC3E}">
        <p14:creationId xmlns:p14="http://schemas.microsoft.com/office/powerpoint/2010/main" val="12019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B993-CDA0-48C1-A0F7-C2F23548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E075-4CEF-4549-A9C5-B31499CF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217638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Focus on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US" sz="2800" dirty="0"/>
              <a:t> library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Prepare a plot-friendly </a:t>
            </a:r>
            <a:r>
              <a:rPr lang="en-US" sz="2800" b="1" u="sng" dirty="0"/>
              <a:t>input data frame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Plotting distributions: boxplots, histograms, density plots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Modify appearance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Overlaying multiple plot types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89342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45D3-FD5D-44AA-BF5A-B0622EBE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plot-friendly frame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513B1-6BED-4AAD-9E24-8C06997D2625}"/>
              </a:ext>
            </a:extLst>
          </p:cNvPr>
          <p:cNvSpPr/>
          <p:nvPr/>
        </p:nvSpPr>
        <p:spPr>
          <a:xfrm>
            <a:off x="2286000" y="2018490"/>
            <a:ext cx="4649002" cy="3003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925E9-B13A-43A9-AAF9-E3E2077388D0}"/>
              </a:ext>
            </a:extLst>
          </p:cNvPr>
          <p:cNvSpPr/>
          <p:nvPr/>
        </p:nvSpPr>
        <p:spPr>
          <a:xfrm>
            <a:off x="4032985" y="2018490"/>
            <a:ext cx="2902017" cy="30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B82F0-48D7-495B-B954-4763707A3BFA}"/>
              </a:ext>
            </a:extLst>
          </p:cNvPr>
          <p:cNvSpPr txBox="1"/>
          <p:nvPr/>
        </p:nvSpPr>
        <p:spPr>
          <a:xfrm>
            <a:off x="5008572" y="1577312"/>
            <a:ext cx="130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to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5C19E-F20A-42FB-8A56-34AAE435944E}"/>
              </a:ext>
            </a:extLst>
          </p:cNvPr>
          <p:cNvSpPr txBox="1"/>
          <p:nvPr/>
        </p:nvSpPr>
        <p:spPr>
          <a:xfrm>
            <a:off x="2743015" y="1577312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34F55-DDB7-4D0C-BF8C-37141B0466FF}"/>
              </a:ext>
            </a:extLst>
          </p:cNvPr>
          <p:cNvSpPr txBox="1"/>
          <p:nvPr/>
        </p:nvSpPr>
        <p:spPr>
          <a:xfrm>
            <a:off x="979016" y="340274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A055C-DE1D-4719-BA0C-D4E1981C5F37}"/>
              </a:ext>
            </a:extLst>
          </p:cNvPr>
          <p:cNvSpPr txBox="1"/>
          <p:nvPr/>
        </p:nvSpPr>
        <p:spPr>
          <a:xfrm rot="5400000">
            <a:off x="6429736" y="3335365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observations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14891-92A7-4BBF-A9FB-E2528B5A4F1D}"/>
              </a:ext>
            </a:extLst>
          </p:cNvPr>
          <p:cNvSpPr txBox="1"/>
          <p:nvPr/>
        </p:nvSpPr>
        <p:spPr>
          <a:xfrm>
            <a:off x="2575053" y="5067065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grouping </a:t>
            </a:r>
          </a:p>
          <a:p>
            <a:pPr algn="ctr"/>
            <a:r>
              <a:rPr lang="en-US" i="1" dirty="0"/>
              <a:t>Properties</a:t>
            </a:r>
          </a:p>
          <a:p>
            <a:pPr algn="ctr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CondCol</a:t>
            </a:r>
            <a:endParaRPr lang="en-U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E8F8A-75B1-445D-B715-490B644C9217}"/>
              </a:ext>
            </a:extLst>
          </p:cNvPr>
          <p:cNvSpPr/>
          <p:nvPr/>
        </p:nvSpPr>
        <p:spPr>
          <a:xfrm>
            <a:off x="4533900" y="2018490"/>
            <a:ext cx="312321" cy="3003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5E28B-D8D0-487E-BF95-09584E00EC15}"/>
              </a:ext>
            </a:extLst>
          </p:cNvPr>
          <p:cNvSpPr txBox="1"/>
          <p:nvPr/>
        </p:nvSpPr>
        <p:spPr>
          <a:xfrm>
            <a:off x="4103521" y="5205564"/>
            <a:ext cx="1192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x-axis data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XCol</a:t>
            </a:r>
            <a:endParaRPr lang="en-US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3EF0E-9D8F-42D2-8585-CA95C1AF3140}"/>
              </a:ext>
            </a:extLst>
          </p:cNvPr>
          <p:cNvSpPr/>
          <p:nvPr/>
        </p:nvSpPr>
        <p:spPr>
          <a:xfrm>
            <a:off x="5503296" y="2018490"/>
            <a:ext cx="312321" cy="3003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C2D5A-A921-40A4-9099-3AA2AA001E0F}"/>
              </a:ext>
            </a:extLst>
          </p:cNvPr>
          <p:cNvSpPr txBox="1"/>
          <p:nvPr/>
        </p:nvSpPr>
        <p:spPr>
          <a:xfrm>
            <a:off x="5374059" y="5205564"/>
            <a:ext cx="1201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y-axis data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YCol</a:t>
            </a:r>
            <a:endParaRPr lang="en-US" i="1" dirty="0"/>
          </a:p>
          <a:p>
            <a:endParaRPr lang="en-US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84626B-F440-4D08-9B05-05925D924D61}"/>
              </a:ext>
            </a:extLst>
          </p:cNvPr>
          <p:cNvCxnSpPr>
            <a:cxnSpLocks/>
          </p:cNvCxnSpPr>
          <p:nvPr/>
        </p:nvCxnSpPr>
        <p:spPr>
          <a:xfrm flipV="1">
            <a:off x="5659456" y="4906100"/>
            <a:ext cx="0" cy="250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1F99DE-A963-4FCE-8AD7-002BE96D2C4A}"/>
              </a:ext>
            </a:extLst>
          </p:cNvPr>
          <p:cNvCxnSpPr>
            <a:cxnSpLocks/>
          </p:cNvCxnSpPr>
          <p:nvPr/>
        </p:nvCxnSpPr>
        <p:spPr>
          <a:xfrm flipV="1">
            <a:off x="4690060" y="4906100"/>
            <a:ext cx="0" cy="250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8A61037-66F7-4C33-9A76-6EBBBE60341A}"/>
              </a:ext>
            </a:extLst>
          </p:cNvPr>
          <p:cNvSpPr/>
          <p:nvPr/>
        </p:nvSpPr>
        <p:spPr>
          <a:xfrm>
            <a:off x="2946034" y="2018490"/>
            <a:ext cx="618471" cy="3003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2" grpId="0"/>
      <p:bldP spid="13" grpId="0" animBg="1"/>
      <p:bldP spid="14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C9C7-8097-4509-B50A-0BB371A2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syntax of ggplot2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72E1-B256-46C0-B79F-ADEA1B66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5154"/>
            <a:ext cx="839022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df,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XCol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YCol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&lt;condition =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CondCol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1D1588-AB34-4B6F-A0E8-368BD7CCFBCE}"/>
              </a:ext>
            </a:extLst>
          </p:cNvPr>
          <p:cNvSpPr/>
          <p:nvPr/>
        </p:nvSpPr>
        <p:spPr>
          <a:xfrm>
            <a:off x="5842535" y="1655222"/>
            <a:ext cx="1289785" cy="375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263C89-AB4D-4EF0-A2D4-3B6EB2BF15EF}"/>
              </a:ext>
            </a:extLst>
          </p:cNvPr>
          <p:cNvSpPr/>
          <p:nvPr/>
        </p:nvSpPr>
        <p:spPr>
          <a:xfrm>
            <a:off x="1372351" y="2037916"/>
            <a:ext cx="1293846" cy="375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type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944420-A283-4DB2-AF3F-D62D96762042}"/>
              </a:ext>
            </a:extLst>
          </p:cNvPr>
          <p:cNvSpPr/>
          <p:nvPr/>
        </p:nvSpPr>
        <p:spPr>
          <a:xfrm>
            <a:off x="1372350" y="2487122"/>
            <a:ext cx="1376413" cy="5049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appearance modifiers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D0F75-A1D0-42F5-A35B-BD76A3FFE5EF}"/>
              </a:ext>
            </a:extLst>
          </p:cNvPr>
          <p:cNvSpPr txBox="1"/>
          <p:nvPr/>
        </p:nvSpPr>
        <p:spPr>
          <a:xfrm>
            <a:off x="2642886" y="3272366"/>
            <a:ext cx="41966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</a:t>
            </a:r>
            <a:r>
              <a:rPr lang="en-US" dirty="0"/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/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shape =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group =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CB6F5F-62A4-4879-999F-A3AABB3DD1E3}"/>
              </a:ext>
            </a:extLst>
          </p:cNvPr>
          <p:cNvSpPr/>
          <p:nvPr/>
        </p:nvSpPr>
        <p:spPr>
          <a:xfrm>
            <a:off x="1351071" y="3339255"/>
            <a:ext cx="1289785" cy="375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FE6D6-6A32-4557-88A5-59CFE260ED1F}"/>
              </a:ext>
            </a:extLst>
          </p:cNvPr>
          <p:cNvSpPr txBox="1"/>
          <p:nvPr/>
        </p:nvSpPr>
        <p:spPr>
          <a:xfrm>
            <a:off x="4404933" y="328073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 the plot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B5135-D08B-43BE-A417-827D9B5BC4AD}"/>
              </a:ext>
            </a:extLst>
          </p:cNvPr>
          <p:cNvSpPr txBox="1"/>
          <p:nvPr/>
        </p:nvSpPr>
        <p:spPr>
          <a:xfrm>
            <a:off x="2642886" y="4412448"/>
            <a:ext cx="41966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e.g.: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CD2A9-56AE-474C-945E-594DE77164D5}"/>
              </a:ext>
            </a:extLst>
          </p:cNvPr>
          <p:cNvSpPr/>
          <p:nvPr/>
        </p:nvSpPr>
        <p:spPr>
          <a:xfrm>
            <a:off x="1349041" y="4441905"/>
            <a:ext cx="1293846" cy="375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2898E3-4E42-4D1A-9494-875864A95D59}"/>
              </a:ext>
            </a:extLst>
          </p:cNvPr>
          <p:cNvSpPr/>
          <p:nvPr/>
        </p:nvSpPr>
        <p:spPr>
          <a:xfrm>
            <a:off x="1287228" y="5609451"/>
            <a:ext cx="1378969" cy="5969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appearance modifiers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7EDEFD-B179-4933-8549-A7C496E025EC}"/>
              </a:ext>
            </a:extLst>
          </p:cNvPr>
          <p:cNvSpPr txBox="1"/>
          <p:nvPr/>
        </p:nvSpPr>
        <p:spPr>
          <a:xfrm>
            <a:off x="2666197" y="5511683"/>
            <a:ext cx="41966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e.g.: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(‘x label’)</a:t>
            </a:r>
            <a:r>
              <a:rPr lang="en-US" sz="1600" dirty="0"/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D7DFD-E2DF-427F-B80A-4A144C528ABC}"/>
              </a:ext>
            </a:extLst>
          </p:cNvPr>
          <p:cNvSpPr txBox="1"/>
          <p:nvPr/>
        </p:nvSpPr>
        <p:spPr>
          <a:xfrm>
            <a:off x="5553777" y="4889634"/>
            <a:ext cx="346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NOTE: Each term adds another “layer” onto the plot area, so can have multiple graphs on same plot</a:t>
            </a:r>
          </a:p>
        </p:txBody>
      </p:sp>
    </p:spTree>
    <p:extLst>
      <p:ext uri="{BB962C8B-B14F-4D97-AF65-F5344CB8AC3E}">
        <p14:creationId xmlns:p14="http://schemas.microsoft.com/office/powerpoint/2010/main" val="4871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4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66A3-7F21-438E-B939-68D42DAF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3F6F-138A-434E-A745-297767FC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>
                <a:hlinkClick r:id="rId2" tooltip="https://ggplot2.tidyverse.org/"/>
              </a:rPr>
              <a:t>https://ggplot2.tidyverse.org/</a:t>
            </a:r>
            <a:endParaRPr lang="en-US"/>
          </a:p>
          <a:p>
            <a:r>
              <a:rPr lang="en-US">
                <a:hlinkClick r:id="rId3"/>
              </a:rPr>
              <a:t>http</a:t>
            </a:r>
            <a:r>
              <a:rPr lang="en-US" dirty="0">
                <a:hlinkClick r:id="rId3"/>
              </a:rPr>
              <a:t>://www.cookbook-r.com/Graphs/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http://www.sthda.com/english/wiki/ggplot2-essentials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https://www.r-graph-gallery.com/ggplot2-package.html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http://sape.inf.usi.ch/quick-reference/ggplot2/shape</a:t>
            </a:r>
            <a:endParaRPr lang="en-US" dirty="0"/>
          </a:p>
          <a:p>
            <a:r>
              <a:rPr lang="en-US" dirty="0">
                <a:hlinkClick r:id="rId7"/>
              </a:rPr>
              <a:t>https://colorbrewer2.org/#type=sequential&amp;scheme=BuGn&amp;n=3</a:t>
            </a:r>
            <a:endParaRPr lang="en-US" dirty="0"/>
          </a:p>
          <a:p>
            <a:r>
              <a:rPr lang="en-US" dirty="0">
                <a:hlinkClick r:id="rId8"/>
              </a:rPr>
              <a:t>https://www.calvin.edu/~rpruim/courses/s341/S17/from-class/MathinRmd.html</a:t>
            </a:r>
            <a:endParaRPr lang="en-US" dirty="0"/>
          </a:p>
          <a:p>
            <a:r>
              <a:rPr lang="en-US" dirty="0">
                <a:hlinkClick r:id="rId9"/>
              </a:rPr>
              <a:t>http://csrgxtu.github.io/2015/03/20/Writing-Mathematic-Fomulars-in-Markdown/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963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ADD3C9C41DC747B918526E64F0B274" ma:contentTypeVersion="4" ma:contentTypeDescription="Create a new document." ma:contentTypeScope="" ma:versionID="be287552c16034277b9db15b1b00a151">
  <xsd:schema xmlns:xsd="http://www.w3.org/2001/XMLSchema" xmlns:xs="http://www.w3.org/2001/XMLSchema" xmlns:p="http://schemas.microsoft.com/office/2006/metadata/properties" xmlns:ns2="e370d90d-c5a4-4724-bd86-0798c4f48546" targetNamespace="http://schemas.microsoft.com/office/2006/metadata/properties" ma:root="true" ma:fieldsID="67626e5a94cb48d2d93f7f610badefa0" ns2:_="">
    <xsd:import namespace="e370d90d-c5a4-4724-bd86-0798c4f48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0d90d-c5a4-4724-bd86-0798c4f48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E4C350-0C2E-4353-BA13-B5EBCAE8815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e370d90d-c5a4-4724-bd86-0798c4f4854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EECC1F-8271-4090-B22C-AFBA1CDA5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0d90d-c5a4-4724-bd86-0798c4f48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23FDB8-49B8-48A6-8FE8-9CAD0899DC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282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Tw Cen MT</vt:lpstr>
      <vt:lpstr>Circuit</vt:lpstr>
      <vt:lpstr>Office Theme</vt:lpstr>
      <vt:lpstr>Plotting with ggplot </vt:lpstr>
      <vt:lpstr>Key Takeaways</vt:lpstr>
      <vt:lpstr>Data plot-friendly frame format</vt:lpstr>
      <vt:lpstr>General syntax of ggplot2 commands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Shuyi Ma</dc:creator>
  <cp:lastModifiedBy>shuyima1</cp:lastModifiedBy>
  <cp:revision>46</cp:revision>
  <dcterms:created xsi:type="dcterms:W3CDTF">2018-02-26T19:07:58Z</dcterms:created>
  <dcterms:modified xsi:type="dcterms:W3CDTF">2021-11-04T22:47:09Z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0x0101002AADD3C9C41DC747B918526E64F0B274</vt:lpwstr>
  </property>
</Properties>
</file>