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E9066B-BBB6-4EC1-9BC6-72374D4A612B}">
  <a:tblStyle styleId="{53E9066B-BBB6-4EC1-9BC6-72374D4A61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1536682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1415366828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15366828_0_107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1415366828_0_107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15366828_0_108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1415366828_0_108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415366828_0_10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1415366828_0_108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415366828_0_109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415366828_0_109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415366828_0_109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415366828_0_109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415366828_0_110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1415366828_0_110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415366828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415366828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15366828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15366828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15366828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15366828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15366828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15366828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15366828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15366828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415366828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415366828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415366828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415366828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15366828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1415366828_0_7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15366828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415366828_0_8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15366828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1415366828_0_9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1536682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1415366828_0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41536682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415366828_0_4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1536682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1415366828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15366828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1415366828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instintobinario.com/category/hardware/" TargetMode="External"/><Relationship Id="rId5" Type="http://schemas.openxmlformats.org/officeDocument/2006/relationships/hyperlink" Target="https://www.knorr.com/ar/productos/sopas/sopas-quick.html" TargetMode="External"/><Relationship Id="rId6" Type="http://schemas.openxmlformats.org/officeDocument/2006/relationships/hyperlink" Target="https://blog.ida.cl/estrategia-digital/diferencias-aplicacion-web-sitio-web/" TargetMode="External"/><Relationship Id="rId7" Type="http://schemas.openxmlformats.org/officeDocument/2006/relationships/hyperlink" Target="http://arngren.ne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forwindows.org/" TargetMode="External"/><Relationship Id="rId4" Type="http://schemas.openxmlformats.org/officeDocument/2006/relationships/hyperlink" Target="https://sourceforge.net/projects/git-osx-installer/files/" TargetMode="External"/><Relationship Id="rId5" Type="http://schemas.openxmlformats.org/officeDocument/2006/relationships/hyperlink" Target="https://www.atlassian.com/es/git/tutorials/install-git#linux" TargetMode="External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ignup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nkedin.com/learning/fundamentos-del-desarrollo-web-full-stack-o-front-end/siguientes-pasos-en-full-st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ublimetext.com/3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://brackets.io" TargetMode="External"/><Relationship Id="rId6" Type="http://schemas.openxmlformats.org/officeDocument/2006/relationships/hyperlink" Target="https://repl.it" TargetMode="External"/><Relationship Id="rId7" Type="http://schemas.openxmlformats.org/officeDocument/2006/relationships/hyperlink" Target="https://jsbin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1030458" y="1841096"/>
            <a:ext cx="7083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b="1" lang="es" sz="4500">
                <a:latin typeface="Arial"/>
                <a:ea typeface="Arial"/>
                <a:cs typeface="Arial"/>
                <a:sym typeface="Arial"/>
              </a:rPr>
              <a:t>Curso</a:t>
            </a:r>
            <a:r>
              <a:rPr b="1" lang="es" sz="3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4500">
                <a:latin typeface="Arial"/>
                <a:ea typeface="Arial"/>
                <a:cs typeface="Arial"/>
                <a:sym typeface="Arial"/>
              </a:rPr>
              <a:t>Java FullStack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6119697" y="2421709"/>
            <a:ext cx="179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Codo a Codo 4.0</a:t>
            </a:r>
            <a:endParaRPr sz="11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175" y="4050450"/>
            <a:ext cx="44387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5231880" y="1000440"/>
            <a:ext cx="36861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Aplicación web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/>
          <p:nvPr/>
        </p:nvSpPr>
        <p:spPr>
          <a:xfrm>
            <a:off x="4826160" y="1755000"/>
            <a:ext cx="39759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aquella que está instalada en un servidor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ejecución requiere que el usuario disponga de: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dispositivo con conexión a internet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navegador (Google Chrome, Internet Explorer, Mozilla Firefox, etc)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/>
          <p:nvPr/>
        </p:nvSpPr>
        <p:spPr>
          <a:xfrm>
            <a:off x="278640" y="1000440"/>
            <a:ext cx="49503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Aplicación Escritorio    </a:t>
            </a:r>
            <a:r>
              <a:rPr b="1" i="0" lang="es" sz="3000" u="none" cap="none" strike="noStrike">
                <a:solidFill>
                  <a:srgbClr val="0099E8"/>
                </a:solidFill>
                <a:latin typeface="Raleway"/>
                <a:ea typeface="Raleway"/>
                <a:cs typeface="Raleway"/>
                <a:sym typeface="Raleway"/>
              </a:rPr>
              <a:t>vs.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139680" y="1755000"/>
            <a:ext cx="42099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aquella que está instalada en el ordenador del Usuario.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ejecutada directamente por el sistema operativo, ya sea Microsoft Windows, Mac OS X, Linux, etc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rendimiento depende de diversas configuraciones de hardware como memoria RAM, disco duro, memoria de video, etc.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/>
          <p:nvPr/>
        </p:nvSpPr>
        <p:spPr>
          <a:xfrm>
            <a:off x="2390400" y="2310840"/>
            <a:ext cx="63291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6"/>
          <p:cNvSpPr/>
          <p:nvPr/>
        </p:nvSpPr>
        <p:spPr>
          <a:xfrm>
            <a:off x="292680" y="1152720"/>
            <a:ext cx="8657400" cy="18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carga la aplicación.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aplicación se conecta a la base de datos y recupera la información del usuario del servidor.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aplicación muestra al usuario la información solicitada.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202680" y="847800"/>
            <a:ext cx="821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Aplicación Escritorio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600" y="2690640"/>
            <a:ext cx="5513039" cy="216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/>
          <p:nvPr/>
        </p:nvSpPr>
        <p:spPr>
          <a:xfrm>
            <a:off x="2390400" y="2310840"/>
            <a:ext cx="63291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4455360" y="1152720"/>
            <a:ext cx="4606200" cy="3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usuario ingresa la URL (dirección) en el navegador.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servidor web recibe la solicitud y envía la respuesta en html al navegador.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navegador se ingresa la información de usuario y contraseña.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Dicha información se traduce a html.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verifica que el usuario y la contraseña sean válidos.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estos datos son válidos el usuario es redireccionado a la página que desea ingresar.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/>
          <p:nvPr/>
        </p:nvSpPr>
        <p:spPr>
          <a:xfrm>
            <a:off x="202680" y="847800"/>
            <a:ext cx="821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Aplicación web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60" y="1652400"/>
            <a:ext cx="4172041" cy="284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202680" y="1602360"/>
            <a:ext cx="88590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3405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páginas web mantienen estructuras similares que permiten al usuario facilitar la experiencia en el uso de las diferentes aplicaciones.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ejecutar desde cualquier ordenador-dispositivo que cuente con navegador y con conexión a internet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necesario instalarlas en el dispositivo, basta con el navegador.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fáciles de actualizar y mantener ya que están centralizadas en el servidor.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funcionalidad es independiente al Sistema Operativo instalado en PC del usuario.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que las aplicaciones sean multiusuarios.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0559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separar los datos almacenados en el servidor de base datos, del front end, donde se muestran al usuario.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202680" y="847800"/>
            <a:ext cx="821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Ventajas de una Aplicación web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2390400" y="2310840"/>
            <a:ext cx="63291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507240" y="1000440"/>
            <a:ext cx="821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Estructura Gral de Página Web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645480" y="1480320"/>
            <a:ext cx="71316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750" y="1685800"/>
            <a:ext cx="5360709" cy="27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/>
          <p:nvPr/>
        </p:nvSpPr>
        <p:spPr>
          <a:xfrm>
            <a:off x="2390400" y="2310840"/>
            <a:ext cx="63291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507240" y="1000440"/>
            <a:ext cx="8211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Ejemplos de Página Web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645480" y="1480320"/>
            <a:ext cx="71316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páginas web: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https://instintobinario.com/category/hardware/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https://www.knorr.com/ar/productos/sopas/sopas-quick.html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https://blog.ida.cl/estrategia-digital/diferencias-aplicacion-web-sitio-web/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no hay que hacer….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277BD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http://arngren.net/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2500"/>
              <a:t>	Introducción a GIT &amp; GITHUB</a:t>
            </a:r>
            <a:endParaRPr b="1" sz="2500"/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175" y="2010649"/>
            <a:ext cx="4247400" cy="22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993925" y="698649"/>
            <a:ext cx="6735900" cy="84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DA243D"/>
                </a:solidFill>
                <a:highlight>
                  <a:srgbClr val="FFFFFF"/>
                </a:highlight>
              </a:rPr>
              <a:t>¿</a:t>
            </a:r>
            <a:r>
              <a:rPr b="1" lang="es" sz="2500">
                <a:solidFill>
                  <a:srgbClr val="DA243D"/>
                </a:solidFill>
                <a:highlight>
                  <a:srgbClr val="FFFFFF"/>
                </a:highlight>
              </a:rPr>
              <a:t>QUÉ ES GIT?</a:t>
            </a:r>
            <a:r>
              <a:rPr b="1" lang="es" sz="2100">
                <a:solidFill>
                  <a:srgbClr val="DA243D"/>
                </a:solidFill>
                <a:highlight>
                  <a:srgbClr val="FFFFFF"/>
                </a:highlight>
              </a:rPr>
              <a:t>	</a:t>
            </a:r>
            <a:endParaRPr sz="3700"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628650" y="1694549"/>
            <a:ext cx="7886700" cy="284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rgbClr val="DA243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b="1" lang="es" sz="3707">
                <a:solidFill>
                  <a:srgbClr val="3D3D3C"/>
                </a:solidFill>
                <a:highlight>
                  <a:srgbClr val="FFFFFF"/>
                </a:highlight>
              </a:rPr>
              <a:t>Git es una herramienta de software libre</a:t>
            </a: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 creada por Linus Torvalds, ingeniero de software internacionalmente conocido por ser el creador y desarrollador del núcleo del sistema operativo Linux.</a:t>
            </a:r>
            <a:endParaRPr sz="3707">
              <a:solidFill>
                <a:srgbClr val="3D3D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Git </a:t>
            </a:r>
            <a:r>
              <a:rPr b="1" lang="es" sz="3707">
                <a:solidFill>
                  <a:srgbClr val="3D3D3C"/>
                </a:solidFill>
                <a:highlight>
                  <a:srgbClr val="FFFFFF"/>
                </a:highlight>
              </a:rPr>
              <a:t>es un software de control de versiones</a:t>
            </a: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. Los controladores de versiones son </a:t>
            </a:r>
            <a:r>
              <a:rPr b="1" lang="es" sz="3707">
                <a:solidFill>
                  <a:srgbClr val="3D3D3C"/>
                </a:solidFill>
                <a:highlight>
                  <a:srgbClr val="FFFFFF"/>
                </a:highlight>
              </a:rPr>
              <a:t>aplicaciones que tienen como objetivo facilitar el proceso de desarrollo de software</a:t>
            </a: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, particularmente en entornos donde intervienen múltiples programadores sobre proyectos relativamente complejos.</a:t>
            </a:r>
            <a:endParaRPr sz="3707">
              <a:solidFill>
                <a:srgbClr val="3D3D3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9668"/>
              <a:buFont typeface="Arial"/>
              <a:buNone/>
            </a:pP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Para ello, estas herramientas </a:t>
            </a:r>
            <a:r>
              <a:rPr b="1" lang="es" sz="3707">
                <a:solidFill>
                  <a:srgbClr val="3D3D3C"/>
                </a:solidFill>
                <a:highlight>
                  <a:srgbClr val="FFFFFF"/>
                </a:highlight>
              </a:rPr>
              <a:t>realizan un seguimiento de todos los cambios realizados sobre los archivos de código fuente</a:t>
            </a:r>
            <a:r>
              <a:rPr lang="es" sz="3707">
                <a:solidFill>
                  <a:srgbClr val="3D3D3C"/>
                </a:solidFill>
                <a:highlight>
                  <a:srgbClr val="FFFFFF"/>
                </a:highlight>
              </a:rPr>
              <a:t> a lo largo del tiempo. Gracias a ello, cuando surgen errores, es mucho más sencillo comparar las diferentes versiones del software y volver a una versión anterior si es necesario</a:t>
            </a:r>
            <a:endParaRPr sz="3707">
              <a:solidFill>
                <a:srgbClr val="3D3D3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100" y="550238"/>
            <a:ext cx="1144325" cy="11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628650" y="6182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DA243D"/>
                </a:solidFill>
              </a:rPr>
              <a:t>¿Qué es Github?</a:t>
            </a:r>
            <a:endParaRPr sz="3000">
              <a:solidFill>
                <a:srgbClr val="DA243D"/>
              </a:solidFill>
            </a:endParaRPr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533375" y="1720874"/>
            <a:ext cx="7886700" cy="270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rgbClr val="36344D"/>
                </a:solidFill>
              </a:rPr>
              <a:t>GitHub</a:t>
            </a:r>
            <a:r>
              <a:rPr lang="es" sz="1400">
                <a:solidFill>
                  <a:srgbClr val="36344D"/>
                </a:solidFill>
              </a:rPr>
              <a:t> es una plataforma de </a:t>
            </a:r>
            <a:r>
              <a:rPr b="1" lang="es" sz="1400">
                <a:solidFill>
                  <a:srgbClr val="36344D"/>
                </a:solidFill>
              </a:rPr>
              <a:t>gestión y organización de proyectos</a:t>
            </a:r>
            <a:r>
              <a:rPr lang="es" sz="1400">
                <a:solidFill>
                  <a:srgbClr val="36344D"/>
                </a:solidFill>
              </a:rPr>
              <a:t> basada en la </a:t>
            </a:r>
            <a:r>
              <a:rPr b="1" lang="es" sz="1400">
                <a:solidFill>
                  <a:srgbClr val="36344D"/>
                </a:solidFill>
              </a:rPr>
              <a:t>nube</a:t>
            </a:r>
            <a:r>
              <a:rPr lang="es" sz="1400">
                <a:solidFill>
                  <a:srgbClr val="36344D"/>
                </a:solidFill>
              </a:rPr>
              <a:t> que incorpora las funciones de </a:t>
            </a:r>
            <a:r>
              <a:rPr b="1" lang="es" sz="1400">
                <a:solidFill>
                  <a:srgbClr val="36344D"/>
                </a:solidFill>
              </a:rPr>
              <a:t>control de versiones de Git.</a:t>
            </a:r>
            <a:r>
              <a:rPr lang="es" sz="1400">
                <a:solidFill>
                  <a:srgbClr val="36344D"/>
                </a:solidFill>
              </a:rPr>
              <a:t> Es decir que todos los usuarios de GitHub pueden rastrear y gestionar los cambios que se realizan en el código fuente en tiempo real, a la vez que tienen acceso a todas las demás funciones de Git disponibles en el mismo lugar.</a:t>
            </a:r>
            <a:endParaRPr sz="1400">
              <a:solidFill>
                <a:srgbClr val="36344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6344D"/>
                </a:solidFill>
              </a:rPr>
              <a:t>Además, la </a:t>
            </a:r>
            <a:r>
              <a:rPr b="1" lang="es" sz="1400">
                <a:solidFill>
                  <a:srgbClr val="36344D"/>
                </a:solidFill>
              </a:rPr>
              <a:t>interfaz de usuario</a:t>
            </a:r>
            <a:r>
              <a:rPr lang="es" sz="1400">
                <a:solidFill>
                  <a:srgbClr val="36344D"/>
                </a:solidFill>
              </a:rPr>
              <a:t> de GitHub es </a:t>
            </a:r>
            <a:r>
              <a:rPr b="1" lang="es" sz="1400">
                <a:solidFill>
                  <a:srgbClr val="36344D"/>
                </a:solidFill>
              </a:rPr>
              <a:t>más fácil de usar</a:t>
            </a:r>
            <a:r>
              <a:rPr lang="es" sz="1400">
                <a:solidFill>
                  <a:srgbClr val="36344D"/>
                </a:solidFill>
              </a:rPr>
              <a:t> que la de Git, lo que la hace accesible para personas con pocos o ningún conocimiento técnico. Esto significa que se puede incluir a más miembros del equipo en el progreso y la gestión de un proyecto, haciendo que el proceso de desarrollo sea más fluido.</a:t>
            </a:r>
            <a:endParaRPr sz="2000"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376" y="4025225"/>
            <a:ext cx="1047811" cy="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628650" y="8619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INSTALACIÓN GIT</a:t>
            </a:r>
            <a:endParaRPr b="1" sz="2800"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227825" y="2044300"/>
            <a:ext cx="7072200" cy="279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Descarga instalador para Windows: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Git for Windows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Descarga instalador para MAC: </a:t>
            </a:r>
            <a:r>
              <a:rPr lang="es" u="sng">
                <a:solidFill>
                  <a:schemeClr val="hlink"/>
                </a:solidFill>
                <a:hlinkClick r:id="rId4"/>
              </a:rPr>
              <a:t>git-osx-installer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En Linux, por línea de comandos: </a:t>
            </a:r>
            <a:r>
              <a:rPr lang="es" u="sng">
                <a:solidFill>
                  <a:schemeClr val="hlink"/>
                </a:solidFill>
                <a:hlinkClick r:id="rId5"/>
              </a:rPr>
              <a:t>Instalación de Git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0850" y="3298275"/>
            <a:ext cx="1536925" cy="15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67200" y="1014975"/>
            <a:ext cx="6233100" cy="760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2700">
                <a:highlight>
                  <a:srgbClr val="EEFF41"/>
                </a:highlight>
              </a:rPr>
              <a:t>Profesor: Cristian Gadea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45850" y="2674949"/>
            <a:ext cx="4491900" cy="167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000">
                <a:highlight>
                  <a:srgbClr val="FFFF00"/>
                </a:highlight>
              </a:rPr>
              <a:t>Martes y Jueves de 19 a 20:30 hs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000">
                <a:highlight>
                  <a:srgbClr val="FFFF00"/>
                </a:highlight>
              </a:rPr>
              <a:t>Comisión 22030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Duración del curso de 22 semanas.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739" y="2530541"/>
            <a:ext cx="2190133" cy="141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503" y="3690768"/>
            <a:ext cx="1999133" cy="51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0418" y="2737318"/>
            <a:ext cx="760534" cy="7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5485" y="2852467"/>
            <a:ext cx="801174" cy="149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69503" y="1352603"/>
            <a:ext cx="2662365" cy="155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628650" y="1383900"/>
            <a:ext cx="7886700" cy="65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CREAR CUENTA EN GITHUB</a:t>
            </a:r>
            <a:endParaRPr b="1" sz="2800"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628650" y="2202698"/>
            <a:ext cx="7886700" cy="198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Registrarse en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https://github.com/signup</a:t>
            </a:r>
            <a:r>
              <a:rPr lang="e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Seguir los pasos y completar los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Validar email.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"/>
              <a:t>Iniciar Sesión.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225" y="3283500"/>
            <a:ext cx="1422051" cy="134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628650" y="131176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CURSO FUNDAMENTOS WEB</a:t>
            </a:r>
            <a:endParaRPr b="1" sz="2800"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893875" y="2305975"/>
            <a:ext cx="7075200" cy="186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Microsoft junto a LinkedIn lanzaron un video imperdible: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“Fundamentos de Desarrollo Web”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 Certificación, de 1 hora de duración.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Fundamentos del desarrollo web: Full Stack o Front-end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6345913" y="2972366"/>
            <a:ext cx="2008912" cy="51635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64416" y="1045506"/>
            <a:ext cx="3043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3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Temario del curso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 amt="20000"/>
          </a:blip>
          <a:srcRect b="0" l="0" r="0" t="0"/>
          <a:stretch/>
        </p:blipFill>
        <p:spPr>
          <a:xfrm>
            <a:off x="7529186" y="3613808"/>
            <a:ext cx="646823" cy="81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5">
            <a:alphaModFix amt="20000"/>
          </a:blip>
          <a:srcRect b="0" l="0" r="0" t="0"/>
          <a:stretch/>
        </p:blipFill>
        <p:spPr>
          <a:xfrm>
            <a:off x="2220997" y="4220058"/>
            <a:ext cx="898258" cy="9234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8"/>
          <p:cNvGraphicFramePr/>
          <p:nvPr/>
        </p:nvGraphicFramePr>
        <p:xfrm>
          <a:off x="2901461" y="1835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{53E9066B-BBB6-4EC1-9BC6-72374D4A612B}</a:tableStyleId>
              </a:tblPr>
              <a:tblGrid>
                <a:gridCol w="2041575"/>
                <a:gridCol w="2041575"/>
              </a:tblGrid>
              <a:tr h="50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FRONTEND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BACKEND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HTML5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 de Datos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CSS3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Bootstrap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Spring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0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JavaScript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509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</a:rPr>
                        <a:t>Git/Scrum</a:t>
                      </a:r>
                      <a:endParaRPr sz="13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 hMerge="1"/>
              </a:tr>
            </a:tbl>
          </a:graphicData>
        </a:graphic>
      </p:graphicFrame>
      <p:pic>
        <p:nvPicPr>
          <p:cNvPr id="158" name="Google Shape;158;p28"/>
          <p:cNvPicPr preferRelativeResize="0"/>
          <p:nvPr/>
        </p:nvPicPr>
        <p:blipFill rotWithShape="1">
          <a:blip r:embed="rId6">
            <a:alphaModFix amt="20000"/>
          </a:blip>
          <a:srcRect b="28470" l="18829" r="16286" t="28825"/>
          <a:stretch/>
        </p:blipFill>
        <p:spPr>
          <a:xfrm>
            <a:off x="4792152" y="3903785"/>
            <a:ext cx="1413803" cy="71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1741694" y="3401344"/>
            <a:ext cx="1588010" cy="92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6503510" y="3230543"/>
            <a:ext cx="846860" cy="15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2681650" y="981800"/>
            <a:ext cx="467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/>
              <a:t>TEMARIO GENERAL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53224" y="1055075"/>
            <a:ext cx="75792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Comunicación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 Slack:</a:t>
            </a:r>
            <a:r>
              <a:rPr b="1" lang="es" sz="24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rPr b="1" lang="es" sz="24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Canal para consultas e intercambio de material entre todos.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5B5"/>
              </a:buClr>
              <a:buSzPts val="2400"/>
              <a:buNone/>
            </a:pPr>
            <a:r>
              <a:t/>
            </a:r>
            <a:endParaRPr sz="1500"/>
          </a:p>
          <a:p>
            <a:pPr indent="-1968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Noto Sans Symbols"/>
              <a:buChar char="✔"/>
            </a:pPr>
            <a:r>
              <a:rPr b="1" lang="es" sz="2700"/>
              <a:t> Aula Virtual:</a:t>
            </a:r>
            <a:r>
              <a:rPr b="1" lang="es" sz="2700" u="sng">
                <a:solidFill>
                  <a:srgbClr val="2E75B5"/>
                </a:solidFill>
              </a:rPr>
              <a:t> 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700">
                <a:solidFill>
                  <a:srgbClr val="2E75B5"/>
                </a:solidFill>
              </a:rPr>
              <a:t>   </a:t>
            </a:r>
            <a:r>
              <a:rPr lang="es" sz="1500"/>
              <a:t>Material de estudio, espacio de consultas, ejercitación obligatoria, cartelera de novedades y acceso a redes de comunicación y a las clases.</a:t>
            </a:r>
            <a:endParaRPr sz="1500"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6915206" y="1668367"/>
            <a:ext cx="974644" cy="97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6481225" y="2780000"/>
            <a:ext cx="1842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</a:t>
            </a:r>
            <a:r>
              <a:rPr lang="es" sz="18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" sz="18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ps://slack.com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180902" y="4456013"/>
            <a:ext cx="38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https://aulasvirtuales.bue.edu.ar</a:t>
            </a:r>
            <a:endParaRPr sz="18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6500730" y="4051509"/>
            <a:ext cx="1803595" cy="9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253219" y="1023425"/>
            <a:ext cx="8262300" cy="3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Herramientas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✔"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 Editores de Texto: </a:t>
            </a:r>
            <a:endParaRPr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Sublime Text: </a:t>
            </a:r>
            <a:r>
              <a:rPr lang="es" sz="1500" u="sng">
                <a:solidFill>
                  <a:schemeClr val="hlink"/>
                </a:solidFill>
                <a:hlinkClick r:id="rId3"/>
              </a:rPr>
              <a:t>Download - Sublime Text</a:t>
            </a:r>
            <a:r>
              <a:rPr lang="es" sz="15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s" sz="1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Visual Studio Code: </a:t>
            </a:r>
            <a:r>
              <a:rPr lang="es" sz="1500" u="sng">
                <a:solidFill>
                  <a:schemeClr val="hlink"/>
                </a:solidFill>
                <a:highlight>
                  <a:srgbClr val="EEFF41"/>
                </a:highlight>
                <a:hlinkClick r:id="rId4"/>
              </a:rPr>
              <a:t>Download Visual Studio Code</a:t>
            </a:r>
            <a:endParaRPr sz="1500" u="sng">
              <a:solidFill>
                <a:srgbClr val="2E75B5"/>
              </a:solidFill>
              <a:highlight>
                <a:srgbClr val="EEFF4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Brackets: 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Brackets</a:t>
            </a:r>
            <a:r>
              <a:rPr lang="es" sz="15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 u="sng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Repl.it (Online): </a:t>
            </a:r>
            <a:r>
              <a:rPr lang="es" sz="1500" u="sng">
                <a:solidFill>
                  <a:schemeClr val="hlink"/>
                </a:solidFill>
                <a:hlinkClick r:id="rId6"/>
              </a:rPr>
              <a:t>Replit</a:t>
            </a:r>
            <a:r>
              <a:rPr lang="es" sz="15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5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JS Bin (Online): </a:t>
            </a:r>
            <a:r>
              <a:rPr lang="es" sz="1500" u="sng">
                <a:solidFill>
                  <a:schemeClr val="hlink"/>
                </a:solidFill>
                <a:hlinkClick r:id="rId7"/>
              </a:rPr>
              <a:t>JS Bin</a:t>
            </a:r>
            <a:r>
              <a:rPr lang="es" sz="1500" u="sng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" sz="2100"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29800" y="1526695"/>
            <a:ext cx="86844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s" sz="82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 funciona con la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arquitectura cliente - servidor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.</a:t>
            </a:r>
            <a:endParaRPr sz="8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rPr lang="es" sz="8200">
                <a:latin typeface="Arial"/>
                <a:ea typeface="Arial"/>
                <a:cs typeface="Arial"/>
                <a:sym typeface="Arial"/>
              </a:rPr>
              <a:t>El cliente y el servidor son dos computadoras: el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 es quien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solicita la información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 es quien se la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suministra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. El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 cuando el cliente pide información se lo llama </a:t>
            </a:r>
            <a:r>
              <a:rPr lang="es" sz="82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petición</a:t>
            </a:r>
            <a:r>
              <a:rPr lang="es" sz="8200">
                <a:latin typeface="Arial"/>
                <a:ea typeface="Arial"/>
                <a:cs typeface="Arial"/>
                <a:sym typeface="Arial"/>
              </a:rPr>
              <a:t>.</a:t>
            </a:r>
            <a:endParaRPr sz="8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2100"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1990060" y="1137308"/>
            <a:ext cx="516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5"/>
              <a:buFont typeface="Arial"/>
              <a:buNone/>
            </a:pPr>
            <a:r>
              <a:rPr b="1" lang="e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Frontend, Backend y Full Stack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77"/>
              <a:buFont typeface="Arial"/>
              <a:buNone/>
            </a:pPr>
            <a:r>
              <a:t/>
            </a:r>
            <a:endParaRPr b="1" sz="8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3425" y="2754475"/>
            <a:ext cx="4243825" cy="233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126610" y="1581297"/>
            <a:ext cx="58662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5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" sz="590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 es el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 y es el que se encarga de toda la lógica de este cuando desea realizar alguna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petición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" sz="5900"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 está del lado del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 y se encarga de la lógica, de todas las </a:t>
            </a:r>
            <a:r>
              <a:rPr lang="es" sz="59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funciones</a:t>
            </a:r>
            <a:r>
              <a:rPr lang="es" sz="5900">
                <a:latin typeface="Arial"/>
                <a:ea typeface="Arial"/>
                <a:cs typeface="Arial"/>
                <a:sym typeface="Arial"/>
              </a:rPr>
              <a:t> de requiere el cliente.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2100"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 rotWithShape="1">
          <a:blip r:embed="rId3">
            <a:alphaModFix/>
          </a:blip>
          <a:srcRect b="0" l="13949" r="17435" t="0"/>
          <a:stretch/>
        </p:blipFill>
        <p:spPr>
          <a:xfrm>
            <a:off x="6215804" y="1581297"/>
            <a:ext cx="2674978" cy="292388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256810" y="1122699"/>
            <a:ext cx="516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Frontend, Backend y Full Stack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126611" y="1799565"/>
            <a:ext cx="52647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s" sz="25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" sz="2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 es un conjunto de tecnologías que se utiliza para </a:t>
            </a:r>
            <a:r>
              <a:rPr lang="es" sz="2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desarrollar una aplicación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, son todas las </a:t>
            </a:r>
            <a:r>
              <a:rPr lang="es" sz="2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tecnologías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 que usa el </a:t>
            </a:r>
            <a:r>
              <a:rPr lang="es" sz="2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Frontend y el Backend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, por lo tanto un </a:t>
            </a:r>
            <a:r>
              <a:rPr lang="es" sz="25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desarrollador full stack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 puede manejar tanto el </a:t>
            </a:r>
            <a:r>
              <a:rPr lang="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frontend 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como el </a:t>
            </a:r>
            <a:r>
              <a:rPr lang="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backend </a:t>
            </a:r>
            <a:r>
              <a:rPr lang="es" sz="2500">
                <a:latin typeface="Arial"/>
                <a:ea typeface="Arial"/>
                <a:cs typeface="Arial"/>
                <a:sym typeface="Arial"/>
              </a:rPr>
              <a:t>de una app.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" sz="2100"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1625835" y="1065049"/>
            <a:ext cx="516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Frontend, Backend y Full Stack</a:t>
            </a:r>
            <a:endParaRPr sz="23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12979" r="12035" t="0"/>
          <a:stretch/>
        </p:blipFill>
        <p:spPr>
          <a:xfrm>
            <a:off x="5271868" y="1725710"/>
            <a:ext cx="3872133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126610" y="1799565"/>
            <a:ext cx="88098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-18176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Programador con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perfil técnico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 muy completo.</a:t>
            </a:r>
            <a:endParaRPr/>
          </a:p>
          <a:p>
            <a:pPr indent="-18176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Encargado de manejar cada uno de los aspectos relacionados con la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creación y el mantenimiento de una aplicación web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" sz="3300"/>
              <a:t>  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programador multiusos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 y dentro del desarrollo del proyecto es</a:t>
            </a:r>
            <a:r>
              <a:rPr lang="es" sz="3300"/>
              <a:t> 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responsable del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montaje de los servidores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, hasta el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diseño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 con hojas de estilos.</a:t>
            </a:r>
            <a:endParaRPr/>
          </a:p>
          <a:p>
            <a:pPr indent="-18176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Es fundamental que tenga conocimientos en desarrollo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Frontend y Backend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81768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Frontend: parte de un sitio web que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interactúa con los usuarios</a:t>
            </a:r>
            <a:r>
              <a:rPr lang="es" sz="33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81768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s" sz="3300">
                <a:latin typeface="Arial"/>
                <a:ea typeface="Arial"/>
                <a:cs typeface="Arial"/>
                <a:sym typeface="Arial"/>
              </a:rPr>
              <a:t>Backend: parte del sitio web que se </a:t>
            </a:r>
            <a:r>
              <a:rPr lang="es" sz="3300">
                <a:highlight>
                  <a:srgbClr val="EEFF41"/>
                </a:highlight>
                <a:latin typeface="Arial"/>
                <a:ea typeface="Arial"/>
                <a:cs typeface="Arial"/>
                <a:sym typeface="Arial"/>
              </a:rPr>
              <a:t>conecta con la base de datos.</a:t>
            </a:r>
            <a:endParaRPr>
              <a:highlight>
                <a:srgbClr val="EEFF4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s" sz="2100"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1990060" y="1203449"/>
            <a:ext cx="516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5"/>
              <a:buFont typeface="Arial"/>
              <a:buNone/>
            </a:pPr>
            <a:r>
              <a:rPr b="1" lang="es" sz="234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Desarrollador Full Stack</a:t>
            </a:r>
            <a:endParaRPr b="1" sz="1857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77"/>
              <a:buFont typeface="Arial"/>
              <a:buNone/>
            </a:pPr>
            <a:r>
              <a:t/>
            </a:r>
            <a:endParaRPr b="1" sz="8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