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B8249B-8CD3-4A52-A4EB-249B2FDE33C5}">
  <a:tblStyle styleId="{2DB8249B-8CD3-4A52-A4EB-249B2FDE33C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4E6"/>
          </a:solidFill>
        </a:fill>
      </a:tcStyle>
    </a:wholeTbl>
    <a:band1H>
      <a:tcTxStyle/>
      <a:tcStyle>
        <a:fill>
          <a:solidFill>
            <a:srgbClr val="FFE8CA"/>
          </a:solidFill>
        </a:fill>
      </a:tcStyle>
    </a:band1H>
    <a:band2H>
      <a:tcTxStyle/>
    </a:band2H>
    <a:band1V>
      <a:tcTxStyle/>
      <a:tcStyle>
        <a:fill>
          <a:solidFill>
            <a:srgbClr val="FFE8CA"/>
          </a:solidFill>
        </a:fill>
      </a:tcStyle>
    </a:band1V>
    <a:band2V>
      <a:tcTxStyle/>
    </a:band2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1bd9f7aad_0_3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121bd9f7aad_0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1bd9f7aad_0_4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21bd9f7aad_0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1bd9f7aad_0_4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21bd9f7aad_0_4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1bd9f7aad_0_4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21bd9f7aad_0_4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1bd9f7aad_0_4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21bd9f7aad_0_4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1bd9f7aad_0_4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21bd9f7aad_0_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1bd9f7aad_0_4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21bd9f7aad_0_4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1bd9f7aad_0_4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21bd9f7aad_0_4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1bd9f7aad_0_4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21bd9f7aad_0_4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1bd9f7aad_0_4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21bd9f7aad_0_4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1bd9f7aad_0_4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21bd9f7aad_0_4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1bd9f7aad_0_3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121bd9f7aad_0_3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1bd9f7aad_0_4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21bd9f7aad_0_4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1bd9f7aad_0_4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21bd9f7aad_0_4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1bd9f7aad_0_3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21bd9f7aad_0_3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1bd9f7aad_0_3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21bd9f7aad_0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1bd9f7aad_0_3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21bd9f7aad_0_3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1bd9f7aad_0_3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21bd9f7aad_0_3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1bd9f7aad_0_4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21bd9f7aad_0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1bd9f7aad_0_4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21bd9f7aad_0_4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1bd9f7aad_0_4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21bd9f7aad_0_4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2" name="Shape 62"/>
        <p:cNvGrpSpPr/>
        <p:nvPr/>
      </p:nvGrpSpPr>
      <p:grpSpPr>
        <a:xfrm>
          <a:off x="0" y="0"/>
          <a:ext cx="0" cy="0"/>
          <a:chOff x="0" y="0"/>
          <a:chExt cx="0" cy="0"/>
        </a:xfrm>
      </p:grpSpPr>
      <p:sp>
        <p:nvSpPr>
          <p:cNvPr id="63" name="Google Shape;63;p15"/>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65" name="Google Shape;65;p15"/>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6" name="Google Shape;66;p15"/>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67" name="Google Shape;67;p15"/>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8" name="Google Shape;68;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9" name="Google Shape;69;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71" name="Shape 71"/>
        <p:cNvGrpSpPr/>
        <p:nvPr/>
      </p:nvGrpSpPr>
      <p:grpSpPr>
        <a:xfrm>
          <a:off x="0" y="0"/>
          <a:ext cx="0" cy="0"/>
          <a:chOff x="0" y="0"/>
          <a:chExt cx="0" cy="0"/>
        </a:xfrm>
      </p:grpSpPr>
      <p:sp>
        <p:nvSpPr>
          <p:cNvPr id="72" name="Google Shape;72;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4" name="Google Shape;74;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5" name="Google Shape;75;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6" name="Shape 76"/>
        <p:cNvGrpSpPr/>
        <p:nvPr/>
      </p:nvGrpSpPr>
      <p:grpSpPr>
        <a:xfrm>
          <a:off x="0" y="0"/>
          <a:ext cx="0" cy="0"/>
          <a:chOff x="0" y="0"/>
          <a:chExt cx="0" cy="0"/>
        </a:xfrm>
      </p:grpSpPr>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0" name="Shape 80"/>
        <p:cNvGrpSpPr/>
        <p:nvPr/>
      </p:nvGrpSpPr>
      <p:grpSpPr>
        <a:xfrm>
          <a:off x="0" y="0"/>
          <a:ext cx="0" cy="0"/>
          <a:chOff x="0" y="0"/>
          <a:chExt cx="0" cy="0"/>
        </a:xfrm>
      </p:grpSpPr>
      <p:sp>
        <p:nvSpPr>
          <p:cNvPr id="81" name="Google Shape;81;p18"/>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2" name="Google Shape;82;p18"/>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83" name="Google Shape;83;p18"/>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9"/>
          <p:cNvSpPr/>
          <p:nvPr>
            <p:ph idx="2" type="pic"/>
          </p:nvPr>
        </p:nvSpPr>
        <p:spPr>
          <a:xfrm>
            <a:off x="3887391" y="740569"/>
            <a:ext cx="4629300" cy="3655200"/>
          </a:xfrm>
          <a:prstGeom prst="rect">
            <a:avLst/>
          </a:prstGeom>
          <a:noFill/>
          <a:ln>
            <a:noFill/>
          </a:ln>
        </p:spPr>
      </p:sp>
      <p:sp>
        <p:nvSpPr>
          <p:cNvPr id="90" name="Google Shape;90;p19"/>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6" name="Google Shape;96;p20"/>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7" name="Google Shape;97;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9" name="Google Shape;99;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00" name="Shape 100"/>
        <p:cNvGrpSpPr/>
        <p:nvPr/>
      </p:nvGrpSpPr>
      <p:grpSpPr>
        <a:xfrm>
          <a:off x="0" y="0"/>
          <a:ext cx="0" cy="0"/>
          <a:chOff x="0" y="0"/>
          <a:chExt cx="0" cy="0"/>
        </a:xfrm>
      </p:grpSpPr>
      <p:sp>
        <p:nvSpPr>
          <p:cNvPr id="101" name="Google Shape;101;p21"/>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2" name="Google Shape;102;p21"/>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0"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developer.mozilla.org/en-US/docs/Web/JavaScript/Reference/Lexical_grammar#Keyword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1" y="1090582"/>
            <a:ext cx="91440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rPr b="1" lang="es" sz="4500">
                <a:latin typeface="Arial"/>
                <a:ea typeface="Arial"/>
                <a:cs typeface="Arial"/>
                <a:sym typeface="Arial"/>
              </a:rPr>
              <a:t>Clase 10</a:t>
            </a:r>
            <a:endParaRPr/>
          </a:p>
        </p:txBody>
      </p:sp>
      <p:sp>
        <p:nvSpPr>
          <p:cNvPr id="111" name="Google Shape;111;p22"/>
          <p:cNvSpPr txBox="1"/>
          <p:nvPr/>
        </p:nvSpPr>
        <p:spPr>
          <a:xfrm>
            <a:off x="0" y="2179335"/>
            <a:ext cx="91440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Calibri"/>
                <a:ea typeface="Calibri"/>
                <a:cs typeface="Calibri"/>
                <a:sym typeface="Calibri"/>
              </a:rPr>
              <a:t>JavaScript</a:t>
            </a:r>
            <a:endParaRPr b="0" i="0" sz="1100" u="none" cap="none" strike="noStrike">
              <a:solidFill>
                <a:srgbClr val="000000"/>
              </a:solidFill>
              <a:latin typeface="Arial"/>
              <a:ea typeface="Arial"/>
              <a:cs typeface="Arial"/>
              <a:sym typeface="Arial"/>
            </a:endParaRPr>
          </a:p>
        </p:txBody>
      </p:sp>
      <p:pic>
        <p:nvPicPr>
          <p:cNvPr id="112" name="Google Shape;112;p22"/>
          <p:cNvPicPr preferRelativeResize="0"/>
          <p:nvPr/>
        </p:nvPicPr>
        <p:blipFill rotWithShape="1">
          <a:blip r:embed="rId3">
            <a:alphaModFix/>
          </a:blip>
          <a:srcRect b="24698" l="34218" r="34218" t="0"/>
          <a:stretch/>
        </p:blipFill>
        <p:spPr>
          <a:xfrm>
            <a:off x="3962282" y="2571750"/>
            <a:ext cx="1219434" cy="1702077"/>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Variables</a:t>
            </a:r>
            <a:endParaRPr b="1" i="0" sz="1100" u="none" cap="none" strike="noStrike">
              <a:solidFill>
                <a:srgbClr val="000000"/>
              </a:solidFill>
              <a:latin typeface="Arial"/>
              <a:ea typeface="Arial"/>
              <a:cs typeface="Arial"/>
              <a:sym typeface="Arial"/>
            </a:endParaRPr>
          </a:p>
        </p:txBody>
      </p:sp>
      <p:sp>
        <p:nvSpPr>
          <p:cNvPr id="168" name="Google Shape;168;p31"/>
          <p:cNvSpPr txBox="1"/>
          <p:nvPr/>
        </p:nvSpPr>
        <p:spPr>
          <a:xfrm>
            <a:off x="168965" y="1093781"/>
            <a:ext cx="8826000" cy="5287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700" u="none" cap="none" strike="noStrike">
                <a:solidFill>
                  <a:schemeClr val="dk1"/>
                </a:solidFill>
                <a:latin typeface="Arial"/>
                <a:ea typeface="Arial"/>
                <a:cs typeface="Arial"/>
                <a:sym typeface="Arial"/>
              </a:rPr>
              <a:t>Para asignarle un nombre a las variables o constantes (llamados también identificadores), deben cumplir las siguientes reglas:</a:t>
            </a:r>
            <a:endParaRPr sz="1100"/>
          </a:p>
          <a:p>
            <a:pPr indent="-336550" lvl="0" marL="342900" marR="0" rtl="0" algn="l">
              <a:lnSpc>
                <a:spcPct val="100000"/>
              </a:lnSpc>
              <a:spcBef>
                <a:spcPts val="0"/>
              </a:spcBef>
              <a:spcAft>
                <a:spcPts val="0"/>
              </a:spcAft>
              <a:buClr>
                <a:srgbClr val="000000"/>
              </a:buClr>
              <a:buSzPts val="2700"/>
              <a:buFont typeface="Noto Sans Symbols"/>
              <a:buChar char="✔"/>
            </a:pPr>
            <a:r>
              <a:rPr b="0" i="0" lang="es" sz="2700" u="none" cap="none" strike="noStrike">
                <a:solidFill>
                  <a:schemeClr val="dk1"/>
                </a:solidFill>
                <a:latin typeface="Arial"/>
                <a:ea typeface="Arial"/>
                <a:cs typeface="Arial"/>
                <a:sym typeface="Arial"/>
              </a:rPr>
              <a:t>El nombre debe contener solo letras, dígitos o los símbolos $y _.</a:t>
            </a:r>
            <a:endParaRPr sz="1100"/>
          </a:p>
          <a:p>
            <a:pPr indent="-336550" lvl="0" marL="342900" marR="0" rtl="0" algn="l">
              <a:lnSpc>
                <a:spcPct val="100000"/>
              </a:lnSpc>
              <a:spcBef>
                <a:spcPts val="0"/>
              </a:spcBef>
              <a:spcAft>
                <a:spcPts val="0"/>
              </a:spcAft>
              <a:buClr>
                <a:srgbClr val="000000"/>
              </a:buClr>
              <a:buSzPts val="2700"/>
              <a:buFont typeface="Noto Sans Symbols"/>
              <a:buChar char="✔"/>
            </a:pPr>
            <a:r>
              <a:rPr b="0" i="0" lang="es" sz="2700" u="none" cap="none" strike="noStrike">
                <a:solidFill>
                  <a:schemeClr val="dk1"/>
                </a:solidFill>
                <a:latin typeface="Arial"/>
                <a:ea typeface="Arial"/>
                <a:cs typeface="Arial"/>
                <a:sym typeface="Arial"/>
              </a:rPr>
              <a:t>El primer carácter no debe ser un número.</a:t>
            </a:r>
            <a:endParaRPr sz="1100"/>
          </a:p>
          <a:p>
            <a:pPr indent="0" lvl="0" marL="0" marR="0" rtl="0" algn="l">
              <a:lnSpc>
                <a:spcPct val="100000"/>
              </a:lnSpc>
              <a:spcBef>
                <a:spcPts val="0"/>
              </a:spcBef>
              <a:spcAft>
                <a:spcPts val="0"/>
              </a:spcAft>
              <a:buNone/>
            </a:pPr>
            <a:r>
              <a:t/>
            </a:r>
            <a:endParaRPr b="0" i="0" sz="2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 sz="2700" u="none" cap="none" strike="noStrike">
                <a:solidFill>
                  <a:schemeClr val="dk1"/>
                </a:solidFill>
                <a:latin typeface="Arial"/>
                <a:ea typeface="Arial"/>
                <a:cs typeface="Arial"/>
                <a:sym typeface="Arial"/>
              </a:rPr>
              <a:t>Nombres reservados:</a:t>
            </a:r>
            <a:endParaRPr sz="1100"/>
          </a:p>
          <a:p>
            <a:pPr indent="-336550" lvl="0" marL="342900" marR="0" rtl="0" algn="l">
              <a:lnSpc>
                <a:spcPct val="100000"/>
              </a:lnSpc>
              <a:spcBef>
                <a:spcPts val="0"/>
              </a:spcBef>
              <a:spcAft>
                <a:spcPts val="0"/>
              </a:spcAft>
              <a:buClr>
                <a:srgbClr val="000000"/>
              </a:buClr>
              <a:buSzPts val="2700"/>
              <a:buFont typeface="Noto Sans Symbols"/>
              <a:buChar char="✔"/>
            </a:pPr>
            <a:r>
              <a:rPr b="0" i="0" lang="es" sz="2700" u="none" cap="none" strike="noStrike">
                <a:solidFill>
                  <a:schemeClr val="dk1"/>
                </a:solidFill>
                <a:latin typeface="Arial"/>
                <a:ea typeface="Arial"/>
                <a:cs typeface="Arial"/>
                <a:sym typeface="Arial"/>
              </a:rPr>
              <a:t>ver </a:t>
            </a:r>
            <a:r>
              <a:rPr b="0" i="0" lang="es" sz="2700" u="sng" cap="none" strike="noStrike">
                <a:solidFill>
                  <a:schemeClr val="dk1"/>
                </a:solidFill>
                <a:latin typeface="Arial"/>
                <a:ea typeface="Arial"/>
                <a:cs typeface="Arial"/>
                <a:sym typeface="Arial"/>
                <a:hlinkClick r:id="rId3">
                  <a:extLst>
                    <a:ext uri="{A12FA001-AC4F-418D-AE19-62706E023703}">
                      <ahyp:hlinkClr val="tx"/>
                    </a:ext>
                  </a:extLst>
                </a:hlinkClick>
              </a:rPr>
              <a:t>acá</a:t>
            </a:r>
            <a:endParaRPr b="0" i="0" sz="2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Variables</a:t>
            </a:r>
            <a:endParaRPr b="1" i="0" sz="1100" u="none" cap="none" strike="noStrike">
              <a:solidFill>
                <a:srgbClr val="000000"/>
              </a:solidFill>
              <a:latin typeface="Arial"/>
              <a:ea typeface="Arial"/>
              <a:cs typeface="Arial"/>
              <a:sym typeface="Arial"/>
            </a:endParaRPr>
          </a:p>
        </p:txBody>
      </p:sp>
      <p:sp>
        <p:nvSpPr>
          <p:cNvPr id="174" name="Google Shape;174;p32"/>
          <p:cNvSpPr txBox="1"/>
          <p:nvPr/>
        </p:nvSpPr>
        <p:spPr>
          <a:xfrm>
            <a:off x="168965" y="1093781"/>
            <a:ext cx="8826000" cy="5918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600" u="none" cap="none" strike="noStrike">
                <a:solidFill>
                  <a:schemeClr val="dk1"/>
                </a:solidFill>
                <a:latin typeface="Arial"/>
                <a:ea typeface="Arial"/>
                <a:cs typeface="Arial"/>
                <a:sym typeface="Arial"/>
              </a:rPr>
              <a:t>Hay 3 tipos de variables en JavaScript: </a:t>
            </a:r>
            <a:endParaRPr sz="1100"/>
          </a:p>
          <a:p>
            <a:pPr indent="-342900" lvl="0" marL="3429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highlight>
                  <a:srgbClr val="FFFF00"/>
                </a:highlight>
                <a:latin typeface="Arial"/>
                <a:ea typeface="Arial"/>
                <a:cs typeface="Arial"/>
                <a:sym typeface="Arial"/>
              </a:rPr>
              <a:t>var:</a:t>
            </a:r>
            <a:r>
              <a:rPr b="0" i="0" lang="es" sz="2600" u="none" cap="none" strike="noStrike">
                <a:solidFill>
                  <a:schemeClr val="dk1"/>
                </a:solidFill>
                <a:latin typeface="Arial"/>
                <a:ea typeface="Arial"/>
                <a:cs typeface="Arial"/>
                <a:sym typeface="Arial"/>
              </a:rPr>
              <a:t> declara una variable, iniciándola opcionalmente a un valor. Podrá cambiar el mismo y su scope es global o de función.</a:t>
            </a:r>
            <a:endParaRPr sz="1100"/>
          </a:p>
          <a:p>
            <a:pPr indent="-342900" lvl="0" marL="3429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highlight>
                  <a:srgbClr val="FFFF00"/>
                </a:highlight>
                <a:latin typeface="Arial"/>
                <a:ea typeface="Arial"/>
                <a:cs typeface="Arial"/>
                <a:sym typeface="Arial"/>
              </a:rPr>
              <a:t>let:</a:t>
            </a:r>
            <a:r>
              <a:rPr b="0" i="0" lang="es" sz="2600" u="none" cap="none" strike="noStrike">
                <a:solidFill>
                  <a:schemeClr val="dk1"/>
                </a:solidFill>
                <a:latin typeface="Arial"/>
                <a:ea typeface="Arial"/>
                <a:cs typeface="Arial"/>
                <a:sym typeface="Arial"/>
              </a:rPr>
              <a:t> declara una variable en un bloque de ámbito, iniciándola opcionalmente a un valor. Podrá cambiar su valor.</a:t>
            </a:r>
            <a:endParaRPr sz="1100"/>
          </a:p>
          <a:p>
            <a:pPr indent="-342900" lvl="0" marL="3429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highlight>
                  <a:srgbClr val="FFFF00"/>
                </a:highlight>
                <a:latin typeface="Arial"/>
                <a:ea typeface="Arial"/>
                <a:cs typeface="Arial"/>
                <a:sym typeface="Arial"/>
              </a:rPr>
              <a:t>const:</a:t>
            </a:r>
            <a:r>
              <a:rPr b="0" i="0" lang="es" sz="2600" u="none" cap="none" strike="noStrike">
                <a:solidFill>
                  <a:schemeClr val="dk1"/>
                </a:solidFill>
                <a:latin typeface="Arial"/>
                <a:ea typeface="Arial"/>
                <a:cs typeface="Arial"/>
                <a:sym typeface="Arial"/>
              </a:rPr>
              <a:t> declara una constante de sólo lectura en un bloque de ámbito. No será posible cambiar su valor mediante la asignación.</a:t>
            </a:r>
            <a:endParaRPr sz="1100"/>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Var</a:t>
            </a:r>
            <a:endParaRPr b="1" i="0" sz="1100" u="none" cap="none" strike="noStrike">
              <a:solidFill>
                <a:srgbClr val="000000"/>
              </a:solidFill>
              <a:latin typeface="Arial"/>
              <a:ea typeface="Arial"/>
              <a:cs typeface="Arial"/>
              <a:sym typeface="Arial"/>
            </a:endParaRPr>
          </a:p>
        </p:txBody>
      </p:sp>
      <p:sp>
        <p:nvSpPr>
          <p:cNvPr id="180" name="Google Shape;180;p33"/>
          <p:cNvSpPr txBox="1"/>
          <p:nvPr/>
        </p:nvSpPr>
        <p:spPr>
          <a:xfrm>
            <a:off x="168965" y="1093781"/>
            <a:ext cx="8826000" cy="24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2100" u="none" cap="none" strike="noStrike">
                <a:solidFill>
                  <a:schemeClr val="dk1"/>
                </a:solidFill>
                <a:latin typeface="Arial"/>
                <a:ea typeface="Arial"/>
                <a:cs typeface="Arial"/>
                <a:sym typeface="Arial"/>
              </a:rPr>
              <a:t>var</a:t>
            </a:r>
            <a:r>
              <a:rPr b="0" i="0" lang="es" sz="2100" u="none" cap="none" strike="noStrike">
                <a:solidFill>
                  <a:schemeClr val="dk1"/>
                </a:solidFill>
                <a:latin typeface="Arial"/>
                <a:ea typeface="Arial"/>
                <a:cs typeface="Arial"/>
                <a:sym typeface="Arial"/>
              </a:rPr>
              <a:t>: las variables se hacen visibles en el ámbito global, es decir, que sin importar donde se definan, puede ser accedida desde cualquier parte del documento y permite que su valor pueda ser reasignado. El uso de ésta, puede dar a resultados inesperados, por eso, hay que tener cuidado de cómo se usa.</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pic>
        <p:nvPicPr>
          <p:cNvPr descr="Image for post" id="181" name="Google Shape;181;p33"/>
          <p:cNvPicPr preferRelativeResize="0"/>
          <p:nvPr/>
        </p:nvPicPr>
        <p:blipFill rotWithShape="1">
          <a:blip r:embed="rId3">
            <a:alphaModFix/>
          </a:blip>
          <a:srcRect b="0" l="0" r="0" t="0"/>
          <a:stretch/>
        </p:blipFill>
        <p:spPr>
          <a:xfrm>
            <a:off x="4581939" y="2543508"/>
            <a:ext cx="2239021" cy="2348382"/>
          </a:xfrm>
          <a:prstGeom prst="rect">
            <a:avLst/>
          </a:prstGeom>
          <a:noFill/>
          <a:ln>
            <a:noFill/>
          </a:ln>
          <a:effectLst>
            <a:outerShdw blurRad="292100" rotWithShape="0" algn="tl" dir="2700000" dist="139700">
              <a:srgbClr val="333333">
                <a:alpha val="64709"/>
              </a:srgbClr>
            </a:outerShdw>
          </a:effectLst>
        </p:spPr>
      </p:pic>
      <p:pic>
        <p:nvPicPr>
          <p:cNvPr descr="Image for post" id="182" name="Google Shape;182;p33"/>
          <p:cNvPicPr preferRelativeResize="0"/>
          <p:nvPr/>
        </p:nvPicPr>
        <p:blipFill rotWithShape="1">
          <a:blip r:embed="rId4">
            <a:alphaModFix/>
          </a:blip>
          <a:srcRect b="23239" l="17459" r="18136" t="22539"/>
          <a:stretch/>
        </p:blipFill>
        <p:spPr>
          <a:xfrm>
            <a:off x="168965" y="2939057"/>
            <a:ext cx="3195198" cy="1887919"/>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Let</a:t>
            </a:r>
            <a:endParaRPr b="1" i="0" sz="1100" u="none" cap="none" strike="noStrike">
              <a:solidFill>
                <a:srgbClr val="000000"/>
              </a:solidFill>
              <a:latin typeface="Arial"/>
              <a:ea typeface="Arial"/>
              <a:cs typeface="Arial"/>
              <a:sym typeface="Arial"/>
            </a:endParaRPr>
          </a:p>
        </p:txBody>
      </p:sp>
      <p:sp>
        <p:nvSpPr>
          <p:cNvPr id="188" name="Google Shape;188;p34"/>
          <p:cNvSpPr txBox="1"/>
          <p:nvPr/>
        </p:nvSpPr>
        <p:spPr>
          <a:xfrm>
            <a:off x="168965" y="1093781"/>
            <a:ext cx="8826000" cy="228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400" u="none" cap="none" strike="noStrike">
                <a:solidFill>
                  <a:schemeClr val="dk1"/>
                </a:solidFill>
                <a:latin typeface="Arial"/>
                <a:ea typeface="Arial"/>
                <a:cs typeface="Arial"/>
                <a:sym typeface="Arial"/>
              </a:rPr>
              <a:t>let: el alcance de estas variables, es que solo pueden ser accedidas dentro del bloque donde se definen. También, permiten que su valor pueda ser reasignado.</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pic>
        <p:nvPicPr>
          <p:cNvPr descr="Image for post" id="189" name="Google Shape;189;p34"/>
          <p:cNvPicPr preferRelativeResize="0"/>
          <p:nvPr/>
        </p:nvPicPr>
        <p:blipFill rotWithShape="1">
          <a:blip r:embed="rId3">
            <a:alphaModFix/>
          </a:blip>
          <a:srcRect b="0" l="0" r="0" t="0"/>
          <a:stretch/>
        </p:blipFill>
        <p:spPr>
          <a:xfrm>
            <a:off x="4055165" y="2413464"/>
            <a:ext cx="2991679" cy="1931117"/>
          </a:xfrm>
          <a:prstGeom prst="rect">
            <a:avLst/>
          </a:prstGeom>
          <a:noFill/>
          <a:ln>
            <a:noFill/>
          </a:ln>
          <a:effectLst>
            <a:outerShdw blurRad="292100" rotWithShape="0" algn="tl" dir="2700000" dist="139700">
              <a:srgbClr val="333333">
                <a:alpha val="64709"/>
              </a:srgbClr>
            </a:outerShdw>
          </a:effectLst>
        </p:spPr>
      </p:pic>
      <p:pic>
        <p:nvPicPr>
          <p:cNvPr descr="Image for post" id="190" name="Google Shape;190;p34"/>
          <p:cNvPicPr preferRelativeResize="0"/>
          <p:nvPr/>
        </p:nvPicPr>
        <p:blipFill rotWithShape="1">
          <a:blip r:embed="rId4">
            <a:alphaModFix/>
          </a:blip>
          <a:srcRect b="20446" l="14284" r="16237" t="20322"/>
          <a:stretch/>
        </p:blipFill>
        <p:spPr>
          <a:xfrm>
            <a:off x="168965" y="2643358"/>
            <a:ext cx="3230219" cy="1871684"/>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Const</a:t>
            </a:r>
            <a:endParaRPr b="1" i="0" sz="1100" u="none" cap="none" strike="noStrike">
              <a:solidFill>
                <a:srgbClr val="000000"/>
              </a:solidFill>
              <a:latin typeface="Arial"/>
              <a:ea typeface="Arial"/>
              <a:cs typeface="Arial"/>
              <a:sym typeface="Arial"/>
            </a:endParaRPr>
          </a:p>
        </p:txBody>
      </p:sp>
      <p:sp>
        <p:nvSpPr>
          <p:cNvPr id="196" name="Google Shape;196;p35"/>
          <p:cNvSpPr txBox="1"/>
          <p:nvPr/>
        </p:nvSpPr>
        <p:spPr>
          <a:xfrm>
            <a:off x="168965" y="1093781"/>
            <a:ext cx="8826000" cy="2147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2100" u="none" cap="none" strike="noStrike">
                <a:solidFill>
                  <a:schemeClr val="dk1"/>
                </a:solidFill>
                <a:latin typeface="Arial"/>
                <a:ea typeface="Arial"/>
                <a:cs typeface="Arial"/>
                <a:sym typeface="Arial"/>
              </a:rPr>
              <a:t>const</a:t>
            </a:r>
            <a:r>
              <a:rPr b="0" i="0" lang="es" sz="2100" u="none" cap="none" strike="noStrike">
                <a:solidFill>
                  <a:schemeClr val="dk1"/>
                </a:solidFill>
                <a:latin typeface="Arial"/>
                <a:ea typeface="Arial"/>
                <a:cs typeface="Arial"/>
                <a:sym typeface="Arial"/>
              </a:rPr>
              <a:t>: estas variables (al igual que “let”) solo pueden ser accedidas dentro del bloque donde están definidas, pero no permite que su valor sea reasignado, es decir, la variable se vuelve inmutable.</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pic>
        <p:nvPicPr>
          <p:cNvPr descr="Image for post" id="197" name="Google Shape;197;p35"/>
          <p:cNvPicPr preferRelativeResize="0"/>
          <p:nvPr/>
        </p:nvPicPr>
        <p:blipFill rotWithShape="1">
          <a:blip r:embed="rId3">
            <a:alphaModFix/>
          </a:blip>
          <a:srcRect b="0" l="0" r="0" t="0"/>
          <a:stretch/>
        </p:blipFill>
        <p:spPr>
          <a:xfrm>
            <a:off x="4912986" y="2409053"/>
            <a:ext cx="1620079" cy="1969868"/>
          </a:xfrm>
          <a:prstGeom prst="rect">
            <a:avLst/>
          </a:prstGeom>
          <a:noFill/>
          <a:ln>
            <a:noFill/>
          </a:ln>
          <a:effectLst>
            <a:outerShdw blurRad="292100" rotWithShape="0" algn="tl" dir="2700000" dist="139700">
              <a:srgbClr val="333333">
                <a:alpha val="64709"/>
              </a:srgbClr>
            </a:outerShdw>
          </a:effectLst>
        </p:spPr>
      </p:pic>
      <p:pic>
        <p:nvPicPr>
          <p:cNvPr descr="Image for post" id="198" name="Google Shape;198;p35"/>
          <p:cNvPicPr preferRelativeResize="0"/>
          <p:nvPr/>
        </p:nvPicPr>
        <p:blipFill rotWithShape="1">
          <a:blip r:embed="rId4">
            <a:alphaModFix/>
          </a:blip>
          <a:srcRect b="22969" l="13267" r="13951" t="23087"/>
          <a:stretch/>
        </p:blipFill>
        <p:spPr>
          <a:xfrm>
            <a:off x="238540" y="2571750"/>
            <a:ext cx="3182437" cy="1895749"/>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       Ejemplos de variables</a:t>
            </a:r>
            <a:endParaRPr b="1" i="0" sz="1100" u="none" cap="none" strike="noStrike">
              <a:solidFill>
                <a:srgbClr val="000000"/>
              </a:solidFill>
              <a:latin typeface="Arial"/>
              <a:ea typeface="Arial"/>
              <a:cs typeface="Arial"/>
              <a:sym typeface="Arial"/>
            </a:endParaRPr>
          </a:p>
        </p:txBody>
      </p:sp>
      <p:pic>
        <p:nvPicPr>
          <p:cNvPr id="204" name="Google Shape;204;p36"/>
          <p:cNvPicPr preferRelativeResize="0"/>
          <p:nvPr/>
        </p:nvPicPr>
        <p:blipFill rotWithShape="1">
          <a:blip r:embed="rId3">
            <a:alphaModFix/>
          </a:blip>
          <a:srcRect b="0" l="0" r="0" t="0"/>
          <a:stretch/>
        </p:blipFill>
        <p:spPr>
          <a:xfrm>
            <a:off x="4581939" y="1574701"/>
            <a:ext cx="4343400" cy="29409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pic>
        <p:nvPicPr>
          <p:cNvPr id="205" name="Google Shape;205;p36"/>
          <p:cNvPicPr preferRelativeResize="0"/>
          <p:nvPr/>
        </p:nvPicPr>
        <p:blipFill rotWithShape="1">
          <a:blip r:embed="rId4">
            <a:alphaModFix/>
          </a:blip>
          <a:srcRect b="0" l="0" r="0" t="0"/>
          <a:stretch/>
        </p:blipFill>
        <p:spPr>
          <a:xfrm>
            <a:off x="218661" y="1574701"/>
            <a:ext cx="4181100" cy="29409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        Ámbito de una variable</a:t>
            </a:r>
            <a:endParaRPr b="1" i="0" sz="1100" u="none" cap="none" strike="noStrike">
              <a:solidFill>
                <a:srgbClr val="000000"/>
              </a:solidFill>
              <a:latin typeface="Arial"/>
              <a:ea typeface="Arial"/>
              <a:cs typeface="Arial"/>
              <a:sym typeface="Arial"/>
            </a:endParaRPr>
          </a:p>
        </p:txBody>
      </p:sp>
      <p:sp>
        <p:nvSpPr>
          <p:cNvPr id="211" name="Google Shape;211;p37"/>
          <p:cNvSpPr txBox="1"/>
          <p:nvPr/>
        </p:nvSpPr>
        <p:spPr>
          <a:xfrm>
            <a:off x="168965" y="1093781"/>
            <a:ext cx="8826000" cy="4871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400" u="none" cap="none" strike="noStrike">
                <a:solidFill>
                  <a:schemeClr val="dk1"/>
                </a:solidFill>
                <a:latin typeface="Arial"/>
                <a:ea typeface="Arial"/>
                <a:cs typeface="Arial"/>
                <a:sym typeface="Arial"/>
              </a:rPr>
              <a:t>Cuando declaramos una variable fuera de una función se la denomina variable global. Cuando declaramos una variable dentro de una función se la denomina variable local, porque está disponible solo dentro de esa función donde fue creada.</a:t>
            </a:r>
            <a:endParaRPr sz="1100"/>
          </a:p>
          <a:p>
            <a:pPr indent="0" lvl="0" marL="0" marR="0" rtl="0" algn="l">
              <a:lnSpc>
                <a:spcPct val="100000"/>
              </a:lnSpc>
              <a:spcBef>
                <a:spcPts val="0"/>
              </a:spcBef>
              <a:spcAft>
                <a:spcPts val="0"/>
              </a:spcAft>
              <a:buNone/>
            </a:pPr>
            <a:r>
              <a:rPr b="0" i="0" lang="es" sz="2400" u="none" cap="none" strike="noStrike">
                <a:solidFill>
                  <a:schemeClr val="dk1"/>
                </a:solidFill>
                <a:latin typeface="Arial"/>
                <a:ea typeface="Arial"/>
                <a:cs typeface="Arial"/>
                <a:sym typeface="Arial"/>
              </a:rPr>
              <a:t>Las variables en JavaScript pueden hacer referencia a una variable declarada más tarde. Este concepto se lo conoce como </a:t>
            </a:r>
            <a:r>
              <a:rPr b="1" i="0" lang="es" sz="2400" u="none" cap="none" strike="noStrike">
                <a:solidFill>
                  <a:schemeClr val="dk1"/>
                </a:solidFill>
                <a:latin typeface="Arial"/>
                <a:ea typeface="Arial"/>
                <a:cs typeface="Arial"/>
                <a:sym typeface="Arial"/>
              </a:rPr>
              <a:t>hoisting</a:t>
            </a:r>
            <a:r>
              <a:rPr b="0" i="0" lang="es" sz="2400" u="none" cap="none" strike="noStrike">
                <a:solidFill>
                  <a:schemeClr val="dk1"/>
                </a:solidFill>
                <a:latin typeface="Arial"/>
                <a:ea typeface="Arial"/>
                <a:cs typeface="Arial"/>
                <a:sym typeface="Arial"/>
              </a:rPr>
              <a:t>. Las variables son "elevadas" a la parte superior de la función, las variables que no se han inicializado todavía devolverán un valor </a:t>
            </a:r>
            <a:r>
              <a:rPr b="1" i="0" lang="es" sz="2400" u="none" cap="none" strike="noStrike">
                <a:solidFill>
                  <a:schemeClr val="dk1"/>
                </a:solidFill>
                <a:latin typeface="Arial"/>
                <a:ea typeface="Arial"/>
                <a:cs typeface="Arial"/>
                <a:sym typeface="Arial"/>
              </a:rPr>
              <a:t>undefined</a:t>
            </a:r>
            <a:r>
              <a:rPr b="0" i="0" lang="es" sz="2400" u="none" cap="none" strike="noStrike">
                <a:solidFill>
                  <a:schemeClr val="dk1"/>
                </a:solidFill>
                <a:latin typeface="Arial"/>
                <a:ea typeface="Arial"/>
                <a:cs typeface="Arial"/>
                <a:sym typeface="Arial"/>
              </a:rPr>
              <a:t>. </a:t>
            </a:r>
            <a:endParaRPr sz="1100"/>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Tipos de Datos</a:t>
            </a:r>
            <a:endParaRPr b="1" i="0" sz="1100" u="none" cap="none" strike="noStrike">
              <a:solidFill>
                <a:srgbClr val="000000"/>
              </a:solidFill>
              <a:latin typeface="Arial"/>
              <a:ea typeface="Arial"/>
              <a:cs typeface="Arial"/>
              <a:sym typeface="Arial"/>
            </a:endParaRPr>
          </a:p>
        </p:txBody>
      </p:sp>
      <p:sp>
        <p:nvSpPr>
          <p:cNvPr id="217" name="Google Shape;217;p38"/>
          <p:cNvSpPr txBox="1"/>
          <p:nvPr/>
        </p:nvSpPr>
        <p:spPr>
          <a:xfrm>
            <a:off x="168965" y="1093781"/>
            <a:ext cx="8826000" cy="5579700"/>
          </a:xfrm>
          <a:prstGeom prst="rect">
            <a:avLst/>
          </a:prstGeom>
          <a:noFill/>
          <a:ln>
            <a:noFill/>
          </a:ln>
        </p:spPr>
        <p:txBody>
          <a:bodyPr anchorCtr="0" anchor="t" bIns="34275" lIns="68575" spcFirstLastPara="1" rIns="68575" wrap="square" tIns="34275">
            <a:spAutoFit/>
          </a:bodyPr>
          <a:lstStyle/>
          <a:p>
            <a:pPr indent="-431800" lvl="0" marL="4318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String: </a:t>
            </a:r>
            <a:r>
              <a:rPr b="0" i="0" lang="es" sz="2600" u="none" cap="none" strike="noStrike">
                <a:solidFill>
                  <a:schemeClr val="dk1"/>
                </a:solidFill>
                <a:latin typeface="Arial"/>
                <a:ea typeface="Arial"/>
                <a:cs typeface="Arial"/>
                <a:sym typeface="Arial"/>
              </a:rPr>
              <a:t>Secuencia de caracteres que representan un valor. </a:t>
            </a:r>
            <a:endParaRPr sz="1100"/>
          </a:p>
          <a:p>
            <a:pPr indent="-431800" lvl="0" marL="4318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Number: </a:t>
            </a:r>
            <a:r>
              <a:rPr b="0" i="0" lang="es" sz="2600" u="none" cap="none" strike="noStrike">
                <a:solidFill>
                  <a:schemeClr val="dk1"/>
                </a:solidFill>
                <a:latin typeface="Arial"/>
                <a:ea typeface="Arial"/>
                <a:cs typeface="Arial"/>
                <a:sym typeface="Arial"/>
              </a:rPr>
              <a:t>Valor numérico, entero, decimal, etc.</a:t>
            </a:r>
            <a:endParaRPr sz="1100"/>
          </a:p>
          <a:p>
            <a:pPr indent="-431800" lvl="0" marL="4318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Boolean:</a:t>
            </a:r>
            <a:r>
              <a:rPr b="0" i="0" lang="es" sz="2600" u="none" cap="none" strike="noStrike">
                <a:solidFill>
                  <a:schemeClr val="dk1"/>
                </a:solidFill>
                <a:latin typeface="Arial"/>
                <a:ea typeface="Arial"/>
                <a:cs typeface="Arial"/>
                <a:sym typeface="Arial"/>
              </a:rPr>
              <a:t> Valores true o false. </a:t>
            </a:r>
            <a:endParaRPr sz="1100"/>
          </a:p>
          <a:p>
            <a:pPr indent="-431800" lvl="0" marL="4318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Null: </a:t>
            </a:r>
            <a:r>
              <a:rPr b="0" i="0" lang="es" sz="2600" u="none" cap="none" strike="noStrike">
                <a:solidFill>
                  <a:schemeClr val="dk1"/>
                </a:solidFill>
                <a:latin typeface="Arial"/>
                <a:ea typeface="Arial"/>
                <a:cs typeface="Arial"/>
                <a:sym typeface="Arial"/>
              </a:rPr>
              <a:t>Valor nulo.</a:t>
            </a:r>
            <a:endParaRPr sz="1100"/>
          </a:p>
          <a:p>
            <a:pPr indent="-431800" lvl="0" marL="4318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Undefined: </a:t>
            </a:r>
            <a:r>
              <a:rPr b="0" i="0" lang="es" sz="2600" u="none" cap="none" strike="noStrike">
                <a:solidFill>
                  <a:schemeClr val="dk1"/>
                </a:solidFill>
                <a:latin typeface="Arial"/>
                <a:ea typeface="Arial"/>
                <a:cs typeface="Arial"/>
                <a:sym typeface="Arial"/>
              </a:rPr>
              <a:t>Valor sin definir.</a:t>
            </a:r>
            <a:endParaRPr sz="1100"/>
          </a:p>
          <a:p>
            <a:pPr indent="-431800" lvl="0" marL="4318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Symbol: </a:t>
            </a:r>
            <a:r>
              <a:rPr b="0" i="0" lang="es" sz="2600" u="none" cap="none" strike="noStrike">
                <a:solidFill>
                  <a:schemeClr val="dk1"/>
                </a:solidFill>
                <a:latin typeface="Arial"/>
                <a:ea typeface="Arial"/>
                <a:cs typeface="Arial"/>
                <a:sym typeface="Arial"/>
              </a:rPr>
              <a:t>Tipo de dato cuyos casos son únicos e inmutables.</a:t>
            </a:r>
            <a:endParaRPr sz="1100"/>
          </a:p>
          <a:p>
            <a:pPr indent="-431800" lvl="0" marL="431800" marR="0" rtl="0" algn="l">
              <a:lnSpc>
                <a:spcPct val="100000"/>
              </a:lnSpc>
              <a:spcBef>
                <a:spcPts val="0"/>
              </a:spcBef>
              <a:spcAft>
                <a:spcPts val="0"/>
              </a:spcAft>
              <a:buClr>
                <a:srgbClr val="000000"/>
              </a:buClr>
              <a:buSzPts val="2600"/>
              <a:buFont typeface="Noto Sans Symbols"/>
              <a:buChar char="✔"/>
            </a:pPr>
            <a:r>
              <a:rPr b="1" i="0" lang="es" sz="2600" u="none" cap="none" strike="noStrike">
                <a:solidFill>
                  <a:schemeClr val="dk1"/>
                </a:solidFill>
                <a:latin typeface="Arial"/>
                <a:ea typeface="Arial"/>
                <a:cs typeface="Arial"/>
                <a:sym typeface="Arial"/>
              </a:rPr>
              <a:t>Object: </a:t>
            </a:r>
            <a:r>
              <a:rPr b="0" i="0" lang="es" sz="2600" u="none" cap="none" strike="noStrike">
                <a:solidFill>
                  <a:schemeClr val="dk1"/>
                </a:solidFill>
                <a:latin typeface="Arial"/>
                <a:ea typeface="Arial"/>
                <a:cs typeface="Arial"/>
                <a:sym typeface="Arial"/>
              </a:rPr>
              <a:t>Objeto. {} Puede contener más variables en su interior.</a:t>
            </a:r>
            <a:endParaRPr sz="1100"/>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6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chemeClr val="dk1"/>
                </a:solidFill>
                <a:latin typeface="Arial"/>
                <a:ea typeface="Arial"/>
                <a:cs typeface="Arial"/>
                <a:sym typeface="Arial"/>
              </a:rPr>
              <a:t>Funciones String</a:t>
            </a:r>
            <a:endParaRPr b="1" i="0" sz="900" u="none" cap="none" strike="noStrike">
              <a:solidFill>
                <a:srgbClr val="000000"/>
              </a:solidFill>
              <a:latin typeface="Arial"/>
              <a:ea typeface="Arial"/>
              <a:cs typeface="Arial"/>
              <a:sym typeface="Arial"/>
            </a:endParaRPr>
          </a:p>
        </p:txBody>
      </p:sp>
      <p:sp>
        <p:nvSpPr>
          <p:cNvPr id="223" name="Google Shape;223;p39"/>
          <p:cNvSpPr/>
          <p:nvPr/>
        </p:nvSpPr>
        <p:spPr>
          <a:xfrm>
            <a:off x="438734" y="1852612"/>
            <a:ext cx="11136000" cy="4152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aphicFrame>
        <p:nvGraphicFramePr>
          <p:cNvPr id="224" name="Google Shape;224;p39"/>
          <p:cNvGraphicFramePr/>
          <p:nvPr/>
        </p:nvGraphicFramePr>
        <p:xfrm>
          <a:off x="1719617" y="1122594"/>
          <a:ext cx="3000000" cy="3000000"/>
        </p:xfrm>
        <a:graphic>
          <a:graphicData uri="http://schemas.openxmlformats.org/drawingml/2006/table">
            <a:tbl>
              <a:tblPr bandRow="1" firstRow="1">
                <a:noFill/>
                <a:tableStyleId>{2DB8249B-8CD3-4A52-A4EB-249B2FDE33C5}</a:tableStyleId>
              </a:tblPr>
              <a:tblGrid>
                <a:gridCol w="3242800"/>
                <a:gridCol w="3242800"/>
              </a:tblGrid>
              <a:tr h="485475">
                <a:tc>
                  <a:txBody>
                    <a:bodyPr/>
                    <a:lstStyle/>
                    <a:p>
                      <a:pPr indent="0" lvl="0" marL="0" marR="0" rtl="0" algn="ctr">
                        <a:lnSpc>
                          <a:spcPct val="100000"/>
                        </a:lnSpc>
                        <a:spcBef>
                          <a:spcPts val="0"/>
                        </a:spcBef>
                        <a:spcAft>
                          <a:spcPts val="0"/>
                        </a:spcAft>
                        <a:buNone/>
                      </a:pPr>
                      <a:r>
                        <a:rPr lang="es" sz="1800" u="none" cap="none" strike="noStrike">
                          <a:latin typeface="Arial"/>
                          <a:ea typeface="Arial"/>
                          <a:cs typeface="Arial"/>
                          <a:sym typeface="Arial"/>
                        </a:rPr>
                        <a:t>Funciones / Propiedad</a:t>
                      </a:r>
                      <a:endParaRPr sz="1100"/>
                    </a:p>
                  </a:txBody>
                  <a:tcPr marT="34300" marB="34300" marR="68600" marL="68600"/>
                </a:tc>
                <a:tc>
                  <a:txBody>
                    <a:bodyPr/>
                    <a:lstStyle/>
                    <a:p>
                      <a:pPr indent="0" lvl="0" marL="0" marR="0" rtl="0" algn="ctr">
                        <a:lnSpc>
                          <a:spcPct val="100000"/>
                        </a:lnSpc>
                        <a:spcBef>
                          <a:spcPts val="0"/>
                        </a:spcBef>
                        <a:spcAft>
                          <a:spcPts val="0"/>
                        </a:spcAft>
                        <a:buNone/>
                      </a:pPr>
                      <a:r>
                        <a:rPr lang="es" sz="1800" u="none" cap="none" strike="noStrike">
                          <a:latin typeface="Arial"/>
                          <a:ea typeface="Arial"/>
                          <a:cs typeface="Arial"/>
                          <a:sym typeface="Arial"/>
                        </a:rPr>
                        <a:t>Descripción</a:t>
                      </a:r>
                      <a:endParaRPr sz="1100"/>
                    </a:p>
                  </a:txBody>
                  <a:tcPr marT="34300" marB="34300" marR="68600" marL="68600"/>
                </a:tc>
              </a:tr>
              <a:tr h="718925">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string.toUpperCase()</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4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Retorna el mismo texto (string) con las letras en mayúsculas</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400" u="none" cap="none" strike="noStrike">
                        <a:latin typeface="Arial"/>
                        <a:ea typeface="Arial"/>
                        <a:cs typeface="Arial"/>
                        <a:sym typeface="Arial"/>
                      </a:endParaRPr>
                    </a:p>
                  </a:txBody>
                  <a:tcPr marT="34300" marB="34300" marR="68600" marL="68600"/>
                </a:tc>
              </a:tr>
              <a:tr h="718925">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string.toLowerCase()</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4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Retorna el mismo texto (string) con las letras en minúsculas</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400" u="none" cap="none" strike="noStrike">
                        <a:latin typeface="Arial"/>
                        <a:ea typeface="Arial"/>
                        <a:cs typeface="Arial"/>
                        <a:sym typeface="Arial"/>
                      </a:endParaRPr>
                    </a:p>
                  </a:txBody>
                  <a:tcPr marT="34300" marB="34300" marR="68600" marL="68600"/>
                </a:tc>
              </a:tr>
              <a:tr h="718925">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string.length</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4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Retorna la cantidad de letras del texto (string)</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400" u="none" cap="none" strike="noStrike">
                        <a:latin typeface="Arial"/>
                        <a:ea typeface="Arial"/>
                        <a:cs typeface="Arial"/>
                        <a:sym typeface="Arial"/>
                      </a:endParaRPr>
                    </a:p>
                  </a:txBody>
                  <a:tcPr marT="34300" marB="34300" marR="68600" marL="68600"/>
                </a:tc>
              </a:tr>
              <a:tr h="501075">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string.repeat(n)</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4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Retorna un texto repetido n veces</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400" u="none" cap="none" strike="noStrike">
                        <a:latin typeface="Arial"/>
                        <a:ea typeface="Arial"/>
                        <a:cs typeface="Arial"/>
                        <a:sym typeface="Arial"/>
                      </a:endParaRPr>
                    </a:p>
                  </a:txBody>
                  <a:tcPr marT="34300" marB="34300" marR="68600" marL="68600"/>
                </a:tc>
              </a:tr>
              <a:tr h="718925">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string.replace(str1,str2)</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4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Retorna un texto reemplazando el texto str1 con str2</a:t>
                      </a:r>
                      <a:endParaRPr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400" u="none" cap="none" strike="noStrike">
                        <a:latin typeface="Arial"/>
                        <a:ea typeface="Arial"/>
                        <a:cs typeface="Arial"/>
                        <a:sym typeface="Arial"/>
                      </a:endParaRPr>
                    </a:p>
                  </a:txBody>
                  <a:tcPr marT="34300" marB="34300" marR="68600" marL="686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chemeClr val="dk1"/>
                </a:solidFill>
                <a:latin typeface="Arial"/>
                <a:ea typeface="Arial"/>
                <a:cs typeface="Arial"/>
                <a:sym typeface="Arial"/>
              </a:rPr>
              <a:t>      parseInt() y parseFloat()</a:t>
            </a:r>
            <a:endParaRPr b="1" i="0" sz="900" u="none" cap="none" strike="noStrike">
              <a:solidFill>
                <a:srgbClr val="000000"/>
              </a:solidFill>
              <a:latin typeface="Arial"/>
              <a:ea typeface="Arial"/>
              <a:cs typeface="Arial"/>
              <a:sym typeface="Arial"/>
            </a:endParaRPr>
          </a:p>
        </p:txBody>
      </p:sp>
      <p:sp>
        <p:nvSpPr>
          <p:cNvPr id="230" name="Google Shape;230;p40"/>
          <p:cNvSpPr txBox="1"/>
          <p:nvPr/>
        </p:nvSpPr>
        <p:spPr>
          <a:xfrm>
            <a:off x="168965" y="1093781"/>
            <a:ext cx="8826000" cy="536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700" u="none" cap="none" strike="noStrike">
                <a:solidFill>
                  <a:schemeClr val="dk1"/>
                </a:solidFill>
                <a:latin typeface="Arial"/>
                <a:ea typeface="Arial"/>
                <a:cs typeface="Arial"/>
                <a:sym typeface="Arial"/>
              </a:rPr>
              <a:t>parseInt() y parseFloat() son funciones creadas para analizar un string y devolver un número si es posible. JavaScript analiza la cadena para extraer las cifras que encuentre al principio, estas cifras al principio del string son las que se transforman a tipo numérico. Cuando se encuentra el primer carácter no numérico se ignora el resto de la cadena. Si el primer carácter encontrado no es convertible a número, el resultado será NaN (Not a Number).</a:t>
            </a:r>
            <a:endParaRPr sz="1100"/>
          </a:p>
          <a:p>
            <a:pPr indent="0" lvl="0" marL="0" marR="0" rtl="0" algn="l">
              <a:lnSpc>
                <a:spcPct val="100000"/>
              </a:lnSpc>
              <a:spcBef>
                <a:spcPts val="0"/>
              </a:spcBef>
              <a:spcAft>
                <a:spcPts val="0"/>
              </a:spcAft>
              <a:buNone/>
            </a:pPr>
            <a:r>
              <a:t/>
            </a:r>
            <a:endParaRPr b="0" i="0" sz="2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6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¿Qué es? </a:t>
            </a:r>
            <a:endParaRPr b="1" i="0" sz="1100" u="none" cap="none" strike="noStrike">
              <a:solidFill>
                <a:srgbClr val="000000"/>
              </a:solidFill>
              <a:latin typeface="Arial"/>
              <a:ea typeface="Arial"/>
              <a:cs typeface="Arial"/>
              <a:sym typeface="Arial"/>
            </a:endParaRPr>
          </a:p>
        </p:txBody>
      </p:sp>
      <p:sp>
        <p:nvSpPr>
          <p:cNvPr id="118" name="Google Shape;118;p23"/>
          <p:cNvSpPr txBox="1"/>
          <p:nvPr/>
        </p:nvSpPr>
        <p:spPr>
          <a:xfrm>
            <a:off x="168965" y="1093781"/>
            <a:ext cx="8826000" cy="5518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3000" u="none" cap="none" strike="noStrike">
                <a:solidFill>
                  <a:srgbClr val="000000"/>
                </a:solidFill>
                <a:latin typeface="Arial"/>
                <a:ea typeface="Arial"/>
                <a:cs typeface="Arial"/>
                <a:sym typeface="Arial"/>
              </a:rPr>
              <a:t>JavaScript es el lenguaje de programación del lado del cliente, esto significa que el navegador es quien lo interpreta. A diferencia de HTML y CSS, JavaScript no es estático, si no que es dinámico y le aporta funcionalidad a nuestra página.</a:t>
            </a:r>
            <a:endParaRPr sz="1100"/>
          </a:p>
          <a:p>
            <a:pPr indent="0" lvl="0" marL="0" marR="0" rtl="0" algn="l">
              <a:lnSpc>
                <a:spcPct val="100000"/>
              </a:lnSpc>
              <a:spcBef>
                <a:spcPts val="0"/>
              </a:spcBef>
              <a:spcAft>
                <a:spcPts val="0"/>
              </a:spcAft>
              <a:buNone/>
            </a:pPr>
            <a:r>
              <a:rPr b="0" i="0" lang="es" sz="3000" u="none" cap="none" strike="noStrike">
                <a:solidFill>
                  <a:srgbClr val="000000"/>
                </a:solidFill>
                <a:latin typeface="Arial"/>
                <a:ea typeface="Arial"/>
                <a:cs typeface="Arial"/>
                <a:sym typeface="Arial"/>
              </a:rPr>
              <a:t>JavaScript es un lenguaje de scripting multiparadigma y débilmente tipado. </a:t>
            </a:r>
            <a:endParaRPr b="0" i="0" sz="33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chemeClr val="dk1"/>
                </a:solidFill>
                <a:latin typeface="Arial"/>
                <a:ea typeface="Arial"/>
                <a:cs typeface="Arial"/>
                <a:sym typeface="Arial"/>
              </a:rPr>
              <a:t> Number</a:t>
            </a:r>
            <a:endParaRPr b="1" i="0" sz="900" u="none" cap="none" strike="noStrike">
              <a:solidFill>
                <a:srgbClr val="000000"/>
              </a:solidFill>
              <a:latin typeface="Arial"/>
              <a:ea typeface="Arial"/>
              <a:cs typeface="Arial"/>
              <a:sym typeface="Arial"/>
            </a:endParaRPr>
          </a:p>
        </p:txBody>
      </p:sp>
      <p:sp>
        <p:nvSpPr>
          <p:cNvPr id="236" name="Google Shape;236;p41"/>
          <p:cNvSpPr txBox="1"/>
          <p:nvPr/>
        </p:nvSpPr>
        <p:spPr>
          <a:xfrm>
            <a:off x="168965" y="1093781"/>
            <a:ext cx="8826000" cy="3301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3000" u="none" cap="none" strike="noStrike">
                <a:solidFill>
                  <a:schemeClr val="dk1"/>
                </a:solidFill>
                <a:latin typeface="Arial"/>
                <a:ea typeface="Arial"/>
                <a:cs typeface="Arial"/>
                <a:sym typeface="Arial"/>
              </a:rPr>
              <a:t>Ignora los espacios al principio y al final, pero, diferencia de los métodos anteriores, cuando un string contiene caracteres no convertibles a números el resultado siempre es NaN, no trata de 'extraer' la parte numérica. Con Number() podemos convertir booleans en números, false siempre se convierte en 0 y true en 1.</a:t>
            </a:r>
            <a:endParaRPr b="0" i="0" sz="33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chemeClr val="dk1"/>
                </a:solidFill>
                <a:latin typeface="Arial"/>
                <a:ea typeface="Arial"/>
                <a:cs typeface="Arial"/>
                <a:sym typeface="Arial"/>
              </a:rPr>
              <a:t>       Conversion implicita '+'</a:t>
            </a:r>
            <a:endParaRPr b="1" i="0" sz="900" u="none" cap="none" strike="noStrike">
              <a:solidFill>
                <a:srgbClr val="000000"/>
              </a:solidFill>
              <a:latin typeface="Arial"/>
              <a:ea typeface="Arial"/>
              <a:cs typeface="Arial"/>
              <a:sym typeface="Arial"/>
            </a:endParaRPr>
          </a:p>
        </p:txBody>
      </p:sp>
      <p:sp>
        <p:nvSpPr>
          <p:cNvPr id="242" name="Google Shape;242;p42"/>
          <p:cNvSpPr txBox="1"/>
          <p:nvPr/>
        </p:nvSpPr>
        <p:spPr>
          <a:xfrm>
            <a:off x="168965" y="1093781"/>
            <a:ext cx="8826000" cy="2978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700" u="none" cap="none" strike="noStrike">
                <a:solidFill>
                  <a:schemeClr val="dk1"/>
                </a:solidFill>
                <a:latin typeface="Arial"/>
                <a:ea typeface="Arial"/>
                <a:cs typeface="Arial"/>
                <a:sym typeface="Arial"/>
              </a:rPr>
              <a:t>La conversión implícita es una forma de conversión rápida a número. Este tipo de conversión, igual que Number(), devuelve NaN si el string contiene caracteres no numéricos.</a:t>
            </a:r>
            <a:endParaRPr sz="1100"/>
          </a:p>
          <a:p>
            <a:pPr indent="0" lvl="0" marL="0" marR="0" rtl="0" algn="l">
              <a:lnSpc>
                <a:spcPct val="100000"/>
              </a:lnSpc>
              <a:spcBef>
                <a:spcPts val="0"/>
              </a:spcBef>
              <a:spcAft>
                <a:spcPts val="0"/>
              </a:spcAft>
              <a:buNone/>
            </a:pPr>
            <a:r>
              <a:rPr b="0" i="0" lang="es" sz="2700" u="none" cap="none" strike="noStrike">
                <a:solidFill>
                  <a:schemeClr val="dk1"/>
                </a:solidFill>
                <a:latin typeface="Arial"/>
                <a:ea typeface="Arial"/>
                <a:cs typeface="Arial"/>
                <a:sym typeface="Arial"/>
              </a:rPr>
              <a:t>Number() y '+' convierten el string vacio en 0.</a:t>
            </a:r>
            <a:endParaRPr sz="1100"/>
          </a:p>
          <a:p>
            <a:pPr indent="0" lvl="0" marL="0" marR="0" rtl="0" algn="l">
              <a:lnSpc>
                <a:spcPct val="100000"/>
              </a:lnSpc>
              <a:spcBef>
                <a:spcPts val="0"/>
              </a:spcBef>
              <a:spcAft>
                <a:spcPts val="0"/>
              </a:spcAft>
              <a:buNone/>
            </a:pPr>
            <a:r>
              <a:rPr b="0" i="0" lang="es" sz="2700" u="none" cap="none" strike="noStrike">
                <a:solidFill>
                  <a:schemeClr val="dk1"/>
                </a:solidFill>
                <a:latin typeface="Arial"/>
                <a:ea typeface="Arial"/>
                <a:cs typeface="Arial"/>
                <a:sym typeface="Arial"/>
              </a:rPr>
              <a:t>Number() y '+' de un boolean devuelven 0 para false y 1 para true.</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¿Qué es? </a:t>
            </a:r>
            <a:endParaRPr b="1" i="0" sz="1100" u="none" cap="none" strike="noStrike">
              <a:solidFill>
                <a:srgbClr val="000000"/>
              </a:solidFill>
              <a:latin typeface="Arial"/>
              <a:ea typeface="Arial"/>
              <a:cs typeface="Arial"/>
              <a:sym typeface="Arial"/>
            </a:endParaRPr>
          </a:p>
        </p:txBody>
      </p:sp>
      <p:sp>
        <p:nvSpPr>
          <p:cNvPr id="124" name="Google Shape;124;p24"/>
          <p:cNvSpPr txBox="1"/>
          <p:nvPr/>
        </p:nvSpPr>
        <p:spPr>
          <a:xfrm>
            <a:off x="168965" y="1093781"/>
            <a:ext cx="8826000" cy="4964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3300" u="none" cap="none" strike="noStrike">
                <a:solidFill>
                  <a:schemeClr val="dk1"/>
                </a:solidFill>
                <a:latin typeface="Arial"/>
                <a:ea typeface="Arial"/>
                <a:cs typeface="Arial"/>
                <a:sym typeface="Arial"/>
              </a:rPr>
              <a:t>Los programas escritos en este lenguaje se llaman scripts, se ejecutan en un navegador como texto sin formato y se van interpretando a medida que carga la página, el navegador es quien se encarga de compilar el código a medida que lo interpreta línea a línea. </a:t>
            </a:r>
            <a:endParaRPr b="0" i="0" sz="3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¿Para qué es? </a:t>
            </a:r>
            <a:endParaRPr b="1" i="0" sz="1100" u="none" cap="none" strike="noStrike">
              <a:solidFill>
                <a:srgbClr val="000000"/>
              </a:solidFill>
              <a:latin typeface="Arial"/>
              <a:ea typeface="Arial"/>
              <a:cs typeface="Arial"/>
              <a:sym typeface="Arial"/>
            </a:endParaRPr>
          </a:p>
        </p:txBody>
      </p:sp>
      <p:sp>
        <p:nvSpPr>
          <p:cNvPr id="130" name="Google Shape;130;p25"/>
          <p:cNvSpPr txBox="1"/>
          <p:nvPr/>
        </p:nvSpPr>
        <p:spPr>
          <a:xfrm>
            <a:off x="168965" y="1093781"/>
            <a:ext cx="8826000" cy="5979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2400" u="none" cap="none" strike="noStrike">
                <a:solidFill>
                  <a:schemeClr val="dk1"/>
                </a:solidFill>
                <a:latin typeface="Arial"/>
                <a:ea typeface="Arial"/>
                <a:cs typeface="Arial"/>
                <a:sym typeface="Arial"/>
              </a:rPr>
              <a:t>JavaScript en el navegador</a:t>
            </a:r>
            <a:r>
              <a:rPr b="0" i="0" lang="es" sz="2400" u="none" cap="none" strike="noStrike">
                <a:solidFill>
                  <a:schemeClr val="dk1"/>
                </a:solidFill>
                <a:latin typeface="Arial"/>
                <a:ea typeface="Arial"/>
                <a:cs typeface="Arial"/>
                <a:sym typeface="Arial"/>
              </a:rPr>
              <a:t> puede hacer todo lo relacionado con la </a:t>
            </a:r>
            <a:r>
              <a:rPr b="1" i="0" lang="es" sz="2400" u="none" cap="none" strike="noStrike">
                <a:solidFill>
                  <a:schemeClr val="dk1"/>
                </a:solidFill>
                <a:latin typeface="Arial"/>
                <a:ea typeface="Arial"/>
                <a:cs typeface="Arial"/>
                <a:sym typeface="Arial"/>
              </a:rPr>
              <a:t>manipulación de la página web</a:t>
            </a:r>
            <a:r>
              <a:rPr b="0" i="0" lang="es" sz="2400" u="none" cap="none" strike="noStrike">
                <a:solidFill>
                  <a:schemeClr val="dk1"/>
                </a:solidFill>
                <a:latin typeface="Arial"/>
                <a:ea typeface="Arial"/>
                <a:cs typeface="Arial"/>
                <a:sym typeface="Arial"/>
              </a:rPr>
              <a:t>, la interacción con el usuario y el servidor.</a:t>
            </a:r>
            <a:endParaRPr sz="1100"/>
          </a:p>
          <a:p>
            <a:pPr indent="-431800" lvl="0" marL="431800" marR="0" rtl="0" algn="l">
              <a:lnSpc>
                <a:spcPct val="100000"/>
              </a:lnSpc>
              <a:spcBef>
                <a:spcPts val="0"/>
              </a:spcBef>
              <a:spcAft>
                <a:spcPts val="0"/>
              </a:spcAft>
              <a:buClr>
                <a:srgbClr val="000000"/>
              </a:buClr>
              <a:buSzPts val="2400"/>
              <a:buFont typeface="Noto Sans Symbols"/>
              <a:buChar char="✔"/>
            </a:pPr>
            <a:r>
              <a:rPr b="0" i="0" lang="es" sz="2400" u="none" cap="none" strike="noStrike">
                <a:solidFill>
                  <a:schemeClr val="dk1"/>
                </a:solidFill>
                <a:latin typeface="Arial"/>
                <a:ea typeface="Arial"/>
                <a:cs typeface="Arial"/>
                <a:sym typeface="Arial"/>
              </a:rPr>
              <a:t>Cambiar todo el contenido de una página web (tipo de letra, colores, animaciones, etc.)</a:t>
            </a:r>
            <a:endParaRPr sz="1100"/>
          </a:p>
          <a:p>
            <a:pPr indent="-431800" lvl="0" marL="431800" marR="0" rtl="0" algn="l">
              <a:lnSpc>
                <a:spcPct val="100000"/>
              </a:lnSpc>
              <a:spcBef>
                <a:spcPts val="0"/>
              </a:spcBef>
              <a:spcAft>
                <a:spcPts val="0"/>
              </a:spcAft>
              <a:buClr>
                <a:srgbClr val="000000"/>
              </a:buClr>
              <a:buSzPts val="2400"/>
              <a:buFont typeface="Noto Sans Symbols"/>
              <a:buChar char="✔"/>
            </a:pPr>
            <a:r>
              <a:rPr b="0" i="0" lang="es" sz="2400" u="none" cap="none" strike="noStrike">
                <a:solidFill>
                  <a:schemeClr val="dk1"/>
                </a:solidFill>
                <a:latin typeface="Arial"/>
                <a:ea typeface="Arial"/>
                <a:cs typeface="Arial"/>
                <a:sym typeface="Arial"/>
              </a:rPr>
              <a:t>Enviar información a través de la red a servidores remotos, descargar archivos.</a:t>
            </a:r>
            <a:endParaRPr sz="1100"/>
          </a:p>
          <a:p>
            <a:pPr indent="-431800" lvl="0" marL="431800" marR="0" rtl="0" algn="l">
              <a:lnSpc>
                <a:spcPct val="100000"/>
              </a:lnSpc>
              <a:spcBef>
                <a:spcPts val="0"/>
              </a:spcBef>
              <a:spcAft>
                <a:spcPts val="0"/>
              </a:spcAft>
              <a:buClr>
                <a:srgbClr val="000000"/>
              </a:buClr>
              <a:buSzPts val="2400"/>
              <a:buFont typeface="Noto Sans Symbols"/>
              <a:buChar char="✔"/>
            </a:pPr>
            <a:r>
              <a:rPr b="0" i="0" lang="es" sz="2400" u="none" cap="none" strike="noStrike">
                <a:solidFill>
                  <a:schemeClr val="dk1"/>
                </a:solidFill>
                <a:latin typeface="Arial"/>
                <a:ea typeface="Arial"/>
                <a:cs typeface="Arial"/>
                <a:sym typeface="Arial"/>
              </a:rPr>
              <a:t>Almacenamiento local en el navegador (recuperar, almacenar información durante la ejecución y visualización de la página web).</a:t>
            </a:r>
            <a:endParaRPr sz="1100"/>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Consola</a:t>
            </a:r>
            <a:endParaRPr b="1" i="0" sz="1100" u="none" cap="none" strike="noStrike">
              <a:solidFill>
                <a:srgbClr val="000000"/>
              </a:solidFill>
              <a:latin typeface="Arial"/>
              <a:ea typeface="Arial"/>
              <a:cs typeface="Arial"/>
              <a:sym typeface="Arial"/>
            </a:endParaRPr>
          </a:p>
        </p:txBody>
      </p:sp>
      <p:sp>
        <p:nvSpPr>
          <p:cNvPr id="136" name="Google Shape;136;p26"/>
          <p:cNvSpPr txBox="1"/>
          <p:nvPr/>
        </p:nvSpPr>
        <p:spPr>
          <a:xfrm>
            <a:off x="159026" y="1081750"/>
            <a:ext cx="8826000" cy="1916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t/>
            </a:r>
            <a:endParaRPr b="0" i="0" sz="3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s" sz="3000" u="none" cap="none" strike="noStrike">
                <a:solidFill>
                  <a:schemeClr val="dk1"/>
                </a:solidFill>
                <a:latin typeface="Arial"/>
                <a:ea typeface="Arial"/>
                <a:cs typeface="Arial"/>
                <a:sym typeface="Arial"/>
              </a:rPr>
              <a:t>Ahora, abrimos la consola en el navegador y ejecutamos nuestro primer script: </a:t>
            </a:r>
            <a:endParaRPr sz="1100"/>
          </a:p>
          <a:p>
            <a:pPr indent="0" lvl="0" marL="0" marR="0" rtl="0" algn="ctr">
              <a:lnSpc>
                <a:spcPct val="100000"/>
              </a:lnSpc>
              <a:spcBef>
                <a:spcPts val="0"/>
              </a:spcBef>
              <a:spcAft>
                <a:spcPts val="0"/>
              </a:spcAft>
              <a:buNone/>
            </a:pPr>
            <a:r>
              <a:rPr b="1" i="0" lang="es" sz="3000" u="none" cap="none" strike="noStrike">
                <a:solidFill>
                  <a:schemeClr val="dk1"/>
                </a:solidFill>
                <a:highlight>
                  <a:srgbClr val="FFFF00"/>
                </a:highlight>
                <a:latin typeface="Arial"/>
                <a:ea typeface="Arial"/>
                <a:cs typeface="Arial"/>
                <a:sym typeface="Arial"/>
              </a:rPr>
              <a:t>alert( 'Hola, mundo!’ )</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nvSpPr>
        <p:spPr>
          <a:xfrm>
            <a:off x="0" y="328556"/>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Consola</a:t>
            </a:r>
            <a:endParaRPr b="1" i="0" sz="1100" u="none" cap="none" strike="noStrike">
              <a:solidFill>
                <a:srgbClr val="000000"/>
              </a:solidFill>
              <a:latin typeface="Arial"/>
              <a:ea typeface="Arial"/>
              <a:cs typeface="Arial"/>
              <a:sym typeface="Arial"/>
            </a:endParaRPr>
          </a:p>
        </p:txBody>
      </p:sp>
      <p:sp>
        <p:nvSpPr>
          <p:cNvPr id="142" name="Google Shape;142;p27"/>
          <p:cNvSpPr txBox="1"/>
          <p:nvPr/>
        </p:nvSpPr>
        <p:spPr>
          <a:xfrm>
            <a:off x="159026" y="1081750"/>
            <a:ext cx="8826000" cy="3301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3000" u="none" cap="none" strike="noStrike">
                <a:solidFill>
                  <a:schemeClr val="dk1"/>
                </a:solidFill>
                <a:latin typeface="Arial"/>
                <a:ea typeface="Arial"/>
                <a:cs typeface="Arial"/>
                <a:sym typeface="Arial"/>
              </a:rPr>
              <a:t>Lo que hicimos con anterioridad (ejecutar JavaScript desde la consola del desarrollador) no es la forma correcta para hacer proyectos de desarrollo de software.</a:t>
            </a:r>
            <a:endParaRPr sz="1100"/>
          </a:p>
          <a:p>
            <a:pPr indent="0" lvl="0" marL="0" marR="0" rtl="0" algn="l">
              <a:lnSpc>
                <a:spcPct val="100000"/>
              </a:lnSpc>
              <a:spcBef>
                <a:spcPts val="0"/>
              </a:spcBef>
              <a:spcAft>
                <a:spcPts val="0"/>
              </a:spcAft>
              <a:buNone/>
            </a:pPr>
            <a:r>
              <a:rPr b="0" i="0" lang="es" sz="3000" u="none" cap="none" strike="noStrike">
                <a:solidFill>
                  <a:schemeClr val="dk1"/>
                </a:solidFill>
                <a:latin typeface="Arial"/>
                <a:ea typeface="Arial"/>
                <a:cs typeface="Arial"/>
                <a:sym typeface="Arial"/>
              </a:rPr>
              <a:t>La consola del desarrollador, sirve para los casos que necesitamos ir tras esos errores de programación difícil de encontrar.</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      Vincular JS con HTML</a:t>
            </a:r>
            <a:endParaRPr b="1" i="0" sz="1100" u="none" cap="none" strike="noStrike">
              <a:solidFill>
                <a:srgbClr val="000000"/>
              </a:solidFill>
              <a:latin typeface="Arial"/>
              <a:ea typeface="Arial"/>
              <a:cs typeface="Arial"/>
              <a:sym typeface="Arial"/>
            </a:endParaRPr>
          </a:p>
        </p:txBody>
      </p:sp>
      <p:sp>
        <p:nvSpPr>
          <p:cNvPr id="148" name="Google Shape;148;p28"/>
          <p:cNvSpPr txBox="1"/>
          <p:nvPr/>
        </p:nvSpPr>
        <p:spPr>
          <a:xfrm>
            <a:off x="318053" y="1143477"/>
            <a:ext cx="8826000" cy="4517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700" u="none" cap="none" strike="noStrike">
                <a:solidFill>
                  <a:schemeClr val="dk1"/>
                </a:solidFill>
                <a:latin typeface="Arial"/>
                <a:ea typeface="Arial"/>
                <a:cs typeface="Arial"/>
                <a:sym typeface="Arial"/>
              </a:rPr>
              <a:t>Hay dos formas de incluir nuestro código JavaScript en nuestro documento HTML.</a:t>
            </a:r>
            <a:endParaRPr sz="1100"/>
          </a:p>
          <a:p>
            <a:pPr indent="0" lvl="0" marL="0" marR="0" rtl="0" algn="l">
              <a:lnSpc>
                <a:spcPct val="100000"/>
              </a:lnSpc>
              <a:spcBef>
                <a:spcPts val="0"/>
              </a:spcBef>
              <a:spcAft>
                <a:spcPts val="0"/>
              </a:spcAft>
              <a:buNone/>
            </a:pPr>
            <a:r>
              <a:t/>
            </a:r>
            <a:endParaRPr b="0" i="0" sz="2700" u="none" cap="none" strike="noStrike">
              <a:solidFill>
                <a:schemeClr val="dk1"/>
              </a:solidFill>
              <a:latin typeface="Arial"/>
              <a:ea typeface="Arial"/>
              <a:cs typeface="Arial"/>
              <a:sym typeface="Arial"/>
            </a:endParaRPr>
          </a:p>
          <a:p>
            <a:pPr indent="-336550" lvl="0" marL="342900" marR="0" rtl="0" algn="l">
              <a:lnSpc>
                <a:spcPct val="100000"/>
              </a:lnSpc>
              <a:spcBef>
                <a:spcPts val="0"/>
              </a:spcBef>
              <a:spcAft>
                <a:spcPts val="0"/>
              </a:spcAft>
              <a:buClr>
                <a:srgbClr val="000000"/>
              </a:buClr>
              <a:buSzPts val="2700"/>
              <a:buFont typeface="Noto Sans Symbols"/>
              <a:buChar char="✔"/>
            </a:pPr>
            <a:r>
              <a:rPr b="0" i="0" lang="es" sz="2700" u="none" cap="none" strike="noStrike">
                <a:solidFill>
                  <a:schemeClr val="dk1"/>
                </a:solidFill>
                <a:latin typeface="Arial"/>
                <a:ea typeface="Arial"/>
                <a:cs typeface="Arial"/>
                <a:sym typeface="Arial"/>
              </a:rPr>
              <a:t> Insertar JavaScript en HTML utilizando la etiqueta:</a:t>
            </a:r>
            <a:endParaRPr sz="1100"/>
          </a:p>
          <a:p>
            <a:pPr indent="-165100" lvl="0" marL="342900" marR="0" rtl="0" algn="l">
              <a:lnSpc>
                <a:spcPct val="100000"/>
              </a:lnSpc>
              <a:spcBef>
                <a:spcPts val="0"/>
              </a:spcBef>
              <a:spcAft>
                <a:spcPts val="0"/>
              </a:spcAft>
              <a:buClr>
                <a:srgbClr val="000000"/>
              </a:buClr>
              <a:buSzPts val="2700"/>
              <a:buFont typeface="Noto Sans Symbols"/>
              <a:buNone/>
            </a:pPr>
            <a:r>
              <a:t/>
            </a:r>
            <a:endParaRPr b="0" i="0" sz="2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700" u="none" cap="none" strike="noStrike">
              <a:solidFill>
                <a:schemeClr val="dk1"/>
              </a:solidFill>
              <a:latin typeface="Arial"/>
              <a:ea typeface="Arial"/>
              <a:cs typeface="Arial"/>
              <a:sym typeface="Arial"/>
            </a:endParaRPr>
          </a:p>
          <a:p>
            <a:pPr indent="-336550" lvl="0" marL="342900" marR="0" rtl="0" algn="l">
              <a:lnSpc>
                <a:spcPct val="100000"/>
              </a:lnSpc>
              <a:spcBef>
                <a:spcPts val="0"/>
              </a:spcBef>
              <a:spcAft>
                <a:spcPts val="0"/>
              </a:spcAft>
              <a:buClr>
                <a:srgbClr val="000000"/>
              </a:buClr>
              <a:buSzPts val="2700"/>
              <a:buFont typeface="Noto Sans Symbols"/>
              <a:buChar char="✔"/>
            </a:pPr>
            <a:r>
              <a:rPr b="0" i="0" lang="es" sz="2700" u="none" cap="none" strike="noStrike">
                <a:solidFill>
                  <a:schemeClr val="dk1"/>
                </a:solidFill>
                <a:latin typeface="Arial"/>
                <a:ea typeface="Arial"/>
                <a:cs typeface="Arial"/>
                <a:sym typeface="Arial"/>
              </a:rPr>
              <a:t> Agregar código JavaScript en un archivo externo:</a:t>
            </a:r>
            <a:endParaRPr sz="1100"/>
          </a:p>
          <a:p>
            <a:pPr indent="-177800" lvl="0" marL="342900" marR="0" rtl="0" algn="l">
              <a:lnSpc>
                <a:spcPct val="100000"/>
              </a:lnSpc>
              <a:spcBef>
                <a:spcPts val="0"/>
              </a:spcBef>
              <a:spcAft>
                <a:spcPts val="0"/>
              </a:spcAft>
              <a:buClr>
                <a:srgbClr val="000000"/>
              </a:buClr>
              <a:buSzPts val="2600"/>
              <a:buFont typeface="Noto Sans Symbols"/>
              <a:buNone/>
            </a:pPr>
            <a:r>
              <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6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pic>
        <p:nvPicPr>
          <p:cNvPr descr="Image for post" id="149" name="Google Shape;149;p28"/>
          <p:cNvPicPr preferRelativeResize="0"/>
          <p:nvPr/>
        </p:nvPicPr>
        <p:blipFill rotWithShape="1">
          <a:blip r:embed="rId3">
            <a:alphaModFix/>
          </a:blip>
          <a:srcRect b="0" l="0" r="0" t="0"/>
          <a:stretch/>
        </p:blipFill>
        <p:spPr>
          <a:xfrm>
            <a:off x="1954902" y="2951180"/>
            <a:ext cx="4657725" cy="442913"/>
          </a:xfrm>
          <a:prstGeom prst="rect">
            <a:avLst/>
          </a:prstGeom>
          <a:noFill/>
          <a:ln>
            <a:noFill/>
          </a:ln>
          <a:effectLst>
            <a:outerShdw blurRad="292100" rotWithShape="0" algn="tl" dir="2700000" dist="139700">
              <a:srgbClr val="333333">
                <a:alpha val="64709"/>
              </a:srgbClr>
            </a:outerShdw>
          </a:effectLst>
        </p:spPr>
      </p:pic>
      <p:pic>
        <p:nvPicPr>
          <p:cNvPr descr="Image for post" id="150" name="Google Shape;150;p28"/>
          <p:cNvPicPr preferRelativeResize="0"/>
          <p:nvPr/>
        </p:nvPicPr>
        <p:blipFill rotWithShape="1">
          <a:blip r:embed="rId4">
            <a:alphaModFix/>
          </a:blip>
          <a:srcRect b="0" l="0" r="0" t="0"/>
          <a:stretch/>
        </p:blipFill>
        <p:spPr>
          <a:xfrm>
            <a:off x="1954902" y="4297945"/>
            <a:ext cx="4236244" cy="442913"/>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Variables</a:t>
            </a:r>
            <a:endParaRPr b="1" i="0" sz="1100" u="none" cap="none" strike="noStrike">
              <a:solidFill>
                <a:srgbClr val="000000"/>
              </a:solidFill>
              <a:latin typeface="Arial"/>
              <a:ea typeface="Arial"/>
              <a:cs typeface="Arial"/>
              <a:sym typeface="Arial"/>
            </a:endParaRPr>
          </a:p>
        </p:txBody>
      </p:sp>
      <p:sp>
        <p:nvSpPr>
          <p:cNvPr id="156" name="Google Shape;156;p29"/>
          <p:cNvSpPr txBox="1"/>
          <p:nvPr/>
        </p:nvSpPr>
        <p:spPr>
          <a:xfrm>
            <a:off x="168965" y="1093781"/>
            <a:ext cx="8826000" cy="441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700" u="none" cap="none" strike="noStrike">
                <a:solidFill>
                  <a:schemeClr val="dk1"/>
                </a:solidFill>
                <a:latin typeface="Arial"/>
                <a:ea typeface="Arial"/>
                <a:cs typeface="Arial"/>
                <a:sym typeface="Arial"/>
              </a:rPr>
              <a:t>Una Variable es un valor que puede cambiar con el tiempo (mutable), al contrario de una Constante que no cambia una vez definida (inmutable).</a:t>
            </a:r>
            <a:endParaRPr sz="1100"/>
          </a:p>
          <a:p>
            <a:pPr indent="0" lvl="0" marL="0" marR="0" rtl="0" algn="l">
              <a:lnSpc>
                <a:spcPct val="100000"/>
              </a:lnSpc>
              <a:spcBef>
                <a:spcPts val="0"/>
              </a:spcBef>
              <a:spcAft>
                <a:spcPts val="0"/>
              </a:spcAft>
              <a:buNone/>
            </a:pPr>
            <a:r>
              <a:rPr b="0" i="0" lang="es" sz="2700" u="none" cap="none" strike="noStrike">
                <a:solidFill>
                  <a:schemeClr val="dk1"/>
                </a:solidFill>
                <a:latin typeface="Arial"/>
                <a:ea typeface="Arial"/>
                <a:cs typeface="Arial"/>
                <a:sym typeface="Arial"/>
              </a:rPr>
              <a:t>Tanto las variables como las constantes en JavaScript son almacenamiento con nombre y sirven para guardar información (valores, datos).</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Variables</a:t>
            </a:r>
            <a:endParaRPr b="1" i="0" sz="1100" u="none" cap="none" strike="noStrike">
              <a:solidFill>
                <a:srgbClr val="000000"/>
              </a:solidFill>
              <a:latin typeface="Arial"/>
              <a:ea typeface="Arial"/>
              <a:cs typeface="Arial"/>
              <a:sym typeface="Arial"/>
            </a:endParaRPr>
          </a:p>
        </p:txBody>
      </p:sp>
      <p:sp>
        <p:nvSpPr>
          <p:cNvPr id="162" name="Google Shape;162;p30"/>
          <p:cNvSpPr txBox="1"/>
          <p:nvPr/>
        </p:nvSpPr>
        <p:spPr>
          <a:xfrm>
            <a:off x="168965" y="1093781"/>
            <a:ext cx="8826000" cy="5610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700" u="none" cap="none" strike="noStrike">
                <a:solidFill>
                  <a:schemeClr val="dk1"/>
                </a:solidFill>
                <a:latin typeface="Arial"/>
                <a:ea typeface="Arial"/>
                <a:cs typeface="Arial"/>
                <a:sym typeface="Arial"/>
              </a:rPr>
              <a:t>Las variables se usan como nombres simbólicos para valores en nuestra aplicación. Los nombres de las variables se rigen por ciertas reglas: tienen que comenzar por una letra, un guion bajo o el símbolo de $, los valores subsiguientes pueden ser números, JavaScript diferencia entre mayúsculas y minúsculas, por lo tanto las letras incluyen desde la "A a la "Z" y desde la "a" a la "z".</a:t>
            </a:r>
            <a:endParaRPr sz="1100"/>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